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6" r:id="rId4"/>
    <p:sldId id="267" r:id="rId5"/>
    <p:sldId id="259" r:id="rId6"/>
    <p:sldId id="260" r:id="rId7"/>
    <p:sldId id="261"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064" autoAdjust="0"/>
    <p:restoredTop sz="94660"/>
  </p:normalViewPr>
  <p:slideViewPr>
    <p:cSldViewPr snapToGrid="0">
      <p:cViewPr varScale="1">
        <p:scale>
          <a:sx n="70" d="100"/>
          <a:sy n="70" d="100"/>
        </p:scale>
        <p:origin x="7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tu Mohammed (2442252)" userId="789732a8-3770-445b-9cfc-25aeee758821" providerId="ADAL" clId="{4601E309-50F1-43C6-8944-757EBEAC029C}"/>
    <pc:docChg chg="undo custSel addSld delSld modSld sldOrd">
      <pc:chgData name="Saratu Mohammed (2442252)" userId="789732a8-3770-445b-9cfc-25aeee758821" providerId="ADAL" clId="{4601E309-50F1-43C6-8944-757EBEAC029C}" dt="2026-07-12T13:50:09.727" v="7325"/>
      <pc:docMkLst>
        <pc:docMk/>
      </pc:docMkLst>
      <pc:sldChg chg="delSp modSp mod ord">
        <pc:chgData name="Saratu Mohammed (2442252)" userId="789732a8-3770-445b-9cfc-25aeee758821" providerId="ADAL" clId="{4601E309-50F1-43C6-8944-757EBEAC029C}" dt="2026-07-11T09:46:46.554" v="161" actId="20577"/>
        <pc:sldMkLst>
          <pc:docMk/>
          <pc:sldMk cId="2970619281" sldId="256"/>
        </pc:sldMkLst>
        <pc:spChg chg="mod">
          <ac:chgData name="Saratu Mohammed (2442252)" userId="789732a8-3770-445b-9cfc-25aeee758821" providerId="ADAL" clId="{4601E309-50F1-43C6-8944-757EBEAC029C}" dt="2026-07-11T09:46:46.554" v="161" actId="20577"/>
          <ac:spMkLst>
            <pc:docMk/>
            <pc:sldMk cId="2970619281" sldId="256"/>
            <ac:spMk id="2" creationId="{B5E769DB-DE83-824C-C824-860F12374DC0}"/>
          </ac:spMkLst>
        </pc:spChg>
        <pc:spChg chg="del">
          <ac:chgData name="Saratu Mohammed (2442252)" userId="789732a8-3770-445b-9cfc-25aeee758821" providerId="ADAL" clId="{4601E309-50F1-43C6-8944-757EBEAC029C}" dt="2026-07-11T09:28:46.298" v="0" actId="478"/>
          <ac:spMkLst>
            <pc:docMk/>
            <pc:sldMk cId="2970619281" sldId="256"/>
            <ac:spMk id="3" creationId="{5B23F781-105D-2A42-B802-A58B3A8FE272}"/>
          </ac:spMkLst>
        </pc:spChg>
      </pc:sldChg>
      <pc:sldChg chg="del ord">
        <pc:chgData name="Saratu Mohammed (2442252)" userId="789732a8-3770-445b-9cfc-25aeee758821" providerId="ADAL" clId="{4601E309-50F1-43C6-8944-757EBEAC029C}" dt="2026-07-11T09:29:46.231" v="11" actId="47"/>
        <pc:sldMkLst>
          <pc:docMk/>
          <pc:sldMk cId="1533811476" sldId="257"/>
        </pc:sldMkLst>
      </pc:sldChg>
      <pc:sldChg chg="modSp del mod">
        <pc:chgData name="Saratu Mohammed (2442252)" userId="789732a8-3770-445b-9cfc-25aeee758821" providerId="ADAL" clId="{4601E309-50F1-43C6-8944-757EBEAC029C}" dt="2026-07-12T12:51:37.241" v="7299" actId="47"/>
        <pc:sldMkLst>
          <pc:docMk/>
          <pc:sldMk cId="2281807988" sldId="258"/>
        </pc:sldMkLst>
        <pc:spChg chg="mod">
          <ac:chgData name="Saratu Mohammed (2442252)" userId="789732a8-3770-445b-9cfc-25aeee758821" providerId="ADAL" clId="{4601E309-50F1-43C6-8944-757EBEAC029C}" dt="2026-07-11T10:05:18.475" v="624"/>
          <ac:spMkLst>
            <pc:docMk/>
            <pc:sldMk cId="2281807988" sldId="258"/>
            <ac:spMk id="2" creationId="{DC3F97E9-A86F-4820-329A-8086182B0978}"/>
          </ac:spMkLst>
        </pc:spChg>
        <pc:spChg chg="mod">
          <ac:chgData name="Saratu Mohammed (2442252)" userId="789732a8-3770-445b-9cfc-25aeee758821" providerId="ADAL" clId="{4601E309-50F1-43C6-8944-757EBEAC029C}" dt="2026-07-11T10:05:18.475" v="624"/>
          <ac:spMkLst>
            <pc:docMk/>
            <pc:sldMk cId="2281807988" sldId="258"/>
            <ac:spMk id="3" creationId="{1A03E864-0349-1387-8C67-962012DC3D2D}"/>
          </ac:spMkLst>
        </pc:spChg>
      </pc:sldChg>
      <pc:sldChg chg="modSp mod ord">
        <pc:chgData name="Saratu Mohammed (2442252)" userId="789732a8-3770-445b-9cfc-25aeee758821" providerId="ADAL" clId="{4601E309-50F1-43C6-8944-757EBEAC029C}" dt="2026-07-12T02:25:04.323" v="5939"/>
        <pc:sldMkLst>
          <pc:docMk/>
          <pc:sldMk cId="3797267761" sldId="259"/>
        </pc:sldMkLst>
        <pc:spChg chg="mod">
          <ac:chgData name="Saratu Mohammed (2442252)" userId="789732a8-3770-445b-9cfc-25aeee758821" providerId="ADAL" clId="{4601E309-50F1-43C6-8944-757EBEAC029C}" dt="2026-07-11T22:16:24.047" v="1060" actId="20577"/>
          <ac:spMkLst>
            <pc:docMk/>
            <pc:sldMk cId="3797267761" sldId="259"/>
            <ac:spMk id="2" creationId="{B5B469D1-5012-908B-26D9-03566B31271B}"/>
          </ac:spMkLst>
        </pc:spChg>
        <pc:spChg chg="mod">
          <ac:chgData name="Saratu Mohammed (2442252)" userId="789732a8-3770-445b-9cfc-25aeee758821" providerId="ADAL" clId="{4601E309-50F1-43C6-8944-757EBEAC029C}" dt="2026-07-12T00:27:43.622" v="3694" actId="20577"/>
          <ac:spMkLst>
            <pc:docMk/>
            <pc:sldMk cId="3797267761" sldId="259"/>
            <ac:spMk id="3" creationId="{1D79037B-CAE0-4A7C-2AFD-7760DE83F3E8}"/>
          </ac:spMkLst>
        </pc:spChg>
      </pc:sldChg>
      <pc:sldChg chg="modSp mod ord">
        <pc:chgData name="Saratu Mohammed (2442252)" userId="789732a8-3770-445b-9cfc-25aeee758821" providerId="ADAL" clId="{4601E309-50F1-43C6-8944-757EBEAC029C}" dt="2026-07-12T12:52:07.189" v="7305"/>
        <pc:sldMkLst>
          <pc:docMk/>
          <pc:sldMk cId="3288827569" sldId="260"/>
        </pc:sldMkLst>
        <pc:spChg chg="mod">
          <ac:chgData name="Saratu Mohammed (2442252)" userId="789732a8-3770-445b-9cfc-25aeee758821" providerId="ADAL" clId="{4601E309-50F1-43C6-8944-757EBEAC029C}" dt="2026-07-11T21:54:54.121" v="648" actId="20577"/>
          <ac:spMkLst>
            <pc:docMk/>
            <pc:sldMk cId="3288827569" sldId="260"/>
            <ac:spMk id="2" creationId="{5A09ECE7-1F90-8204-D310-70CE31D6D8C9}"/>
          </ac:spMkLst>
        </pc:spChg>
        <pc:spChg chg="mod">
          <ac:chgData name="Saratu Mohammed (2442252)" userId="789732a8-3770-445b-9cfc-25aeee758821" providerId="ADAL" clId="{4601E309-50F1-43C6-8944-757EBEAC029C}" dt="2026-07-12T02:03:16.884" v="5670" actId="20577"/>
          <ac:spMkLst>
            <pc:docMk/>
            <pc:sldMk cId="3288827569" sldId="260"/>
            <ac:spMk id="3" creationId="{654860AE-3320-7CF9-3086-4E9B20F9A999}"/>
          </ac:spMkLst>
        </pc:spChg>
      </pc:sldChg>
      <pc:sldChg chg="modSp mod">
        <pc:chgData name="Saratu Mohammed (2442252)" userId="789732a8-3770-445b-9cfc-25aeee758821" providerId="ADAL" clId="{4601E309-50F1-43C6-8944-757EBEAC029C}" dt="2026-07-11T23:08:11.509" v="2346" actId="20577"/>
        <pc:sldMkLst>
          <pc:docMk/>
          <pc:sldMk cId="2968823918" sldId="261"/>
        </pc:sldMkLst>
        <pc:spChg chg="mod">
          <ac:chgData name="Saratu Mohammed (2442252)" userId="789732a8-3770-445b-9cfc-25aeee758821" providerId="ADAL" clId="{4601E309-50F1-43C6-8944-757EBEAC029C}" dt="2026-07-11T22:41:27.815" v="1639" actId="20577"/>
          <ac:spMkLst>
            <pc:docMk/>
            <pc:sldMk cId="2968823918" sldId="261"/>
            <ac:spMk id="2" creationId="{AF98CC63-3524-3502-AF00-FAB9F2A13117}"/>
          </ac:spMkLst>
        </pc:spChg>
        <pc:spChg chg="mod">
          <ac:chgData name="Saratu Mohammed (2442252)" userId="789732a8-3770-445b-9cfc-25aeee758821" providerId="ADAL" clId="{4601E309-50F1-43C6-8944-757EBEAC029C}" dt="2026-07-11T23:08:11.509" v="2346" actId="20577"/>
          <ac:spMkLst>
            <pc:docMk/>
            <pc:sldMk cId="2968823918" sldId="261"/>
            <ac:spMk id="3" creationId="{D53C695B-4740-5FEF-B4E1-FB2B9659505E}"/>
          </ac:spMkLst>
        </pc:spChg>
      </pc:sldChg>
      <pc:sldChg chg="modSp mod ord">
        <pc:chgData name="Saratu Mohammed (2442252)" userId="789732a8-3770-445b-9cfc-25aeee758821" providerId="ADAL" clId="{4601E309-50F1-43C6-8944-757EBEAC029C}" dt="2026-07-12T13:50:09.727" v="7325"/>
        <pc:sldMkLst>
          <pc:docMk/>
          <pc:sldMk cId="2742062685" sldId="262"/>
        </pc:sldMkLst>
        <pc:spChg chg="mod">
          <ac:chgData name="Saratu Mohammed (2442252)" userId="789732a8-3770-445b-9cfc-25aeee758821" providerId="ADAL" clId="{4601E309-50F1-43C6-8944-757EBEAC029C}" dt="2026-07-11T23:16:22.564" v="2404" actId="20577"/>
          <ac:spMkLst>
            <pc:docMk/>
            <pc:sldMk cId="2742062685" sldId="262"/>
            <ac:spMk id="2" creationId="{934CEC8B-D683-8365-42F1-722634FDCD3E}"/>
          </ac:spMkLst>
        </pc:spChg>
        <pc:spChg chg="mod">
          <ac:chgData name="Saratu Mohammed (2442252)" userId="789732a8-3770-445b-9cfc-25aeee758821" providerId="ADAL" clId="{4601E309-50F1-43C6-8944-757EBEAC029C}" dt="2026-07-12T01:18:38.510" v="4675" actId="20577"/>
          <ac:spMkLst>
            <pc:docMk/>
            <pc:sldMk cId="2742062685" sldId="262"/>
            <ac:spMk id="3" creationId="{35801CFF-F143-8704-17D2-E4E174168034}"/>
          </ac:spMkLst>
        </pc:spChg>
      </pc:sldChg>
      <pc:sldChg chg="modSp new mod">
        <pc:chgData name="Saratu Mohammed (2442252)" userId="789732a8-3770-445b-9cfc-25aeee758821" providerId="ADAL" clId="{4601E309-50F1-43C6-8944-757EBEAC029C}" dt="2026-07-12T01:46:58.561" v="5382" actId="20577"/>
        <pc:sldMkLst>
          <pc:docMk/>
          <pc:sldMk cId="1327593588" sldId="263"/>
        </pc:sldMkLst>
        <pc:spChg chg="mod">
          <ac:chgData name="Saratu Mohammed (2442252)" userId="789732a8-3770-445b-9cfc-25aeee758821" providerId="ADAL" clId="{4601E309-50F1-43C6-8944-757EBEAC029C}" dt="2026-07-11T10:05:18.475" v="624"/>
          <ac:spMkLst>
            <pc:docMk/>
            <pc:sldMk cId="1327593588" sldId="263"/>
            <ac:spMk id="2" creationId="{21D3EDE9-DCD2-8AFF-224C-2809B406BDA2}"/>
          </ac:spMkLst>
        </pc:spChg>
        <pc:spChg chg="mod">
          <ac:chgData name="Saratu Mohammed (2442252)" userId="789732a8-3770-445b-9cfc-25aeee758821" providerId="ADAL" clId="{4601E309-50F1-43C6-8944-757EBEAC029C}" dt="2026-07-12T01:46:58.561" v="5382" actId="20577"/>
          <ac:spMkLst>
            <pc:docMk/>
            <pc:sldMk cId="1327593588" sldId="263"/>
            <ac:spMk id="3" creationId="{E62CA7C2-5181-9EEF-5410-04FCCB08843C}"/>
          </ac:spMkLst>
        </pc:spChg>
      </pc:sldChg>
      <pc:sldChg chg="modSp new mod ord">
        <pc:chgData name="Saratu Mohammed (2442252)" userId="789732a8-3770-445b-9cfc-25aeee758821" providerId="ADAL" clId="{4601E309-50F1-43C6-8944-757EBEAC029C}" dt="2026-07-12T12:52:15.561" v="7307"/>
        <pc:sldMkLst>
          <pc:docMk/>
          <pc:sldMk cId="4270714183" sldId="264"/>
        </pc:sldMkLst>
        <pc:spChg chg="mod">
          <ac:chgData name="Saratu Mohammed (2442252)" userId="789732a8-3770-445b-9cfc-25aeee758821" providerId="ADAL" clId="{4601E309-50F1-43C6-8944-757EBEAC029C}" dt="2026-07-11T23:57:42.014" v="2979" actId="5793"/>
          <ac:spMkLst>
            <pc:docMk/>
            <pc:sldMk cId="4270714183" sldId="264"/>
            <ac:spMk id="2" creationId="{6557B1BA-FBC6-15E1-DB23-5C3D916854AC}"/>
          </ac:spMkLst>
        </pc:spChg>
        <pc:spChg chg="mod">
          <ac:chgData name="Saratu Mohammed (2442252)" userId="789732a8-3770-445b-9cfc-25aeee758821" providerId="ADAL" clId="{4601E309-50F1-43C6-8944-757EBEAC029C}" dt="2026-07-12T00:16:52.347" v="3581" actId="20577"/>
          <ac:spMkLst>
            <pc:docMk/>
            <pc:sldMk cId="4270714183" sldId="264"/>
            <ac:spMk id="3" creationId="{A655FEF2-030B-E808-847A-C533E823D35D}"/>
          </ac:spMkLst>
        </pc:spChg>
      </pc:sldChg>
      <pc:sldChg chg="modSp new mod ord">
        <pc:chgData name="Saratu Mohammed (2442252)" userId="789732a8-3770-445b-9cfc-25aeee758821" providerId="ADAL" clId="{4601E309-50F1-43C6-8944-757EBEAC029C}" dt="2026-07-12T13:01:05.104" v="7321" actId="313"/>
        <pc:sldMkLst>
          <pc:docMk/>
          <pc:sldMk cId="2903606132" sldId="265"/>
        </pc:sldMkLst>
        <pc:spChg chg="mod">
          <ac:chgData name="Saratu Mohammed (2442252)" userId="789732a8-3770-445b-9cfc-25aeee758821" providerId="ADAL" clId="{4601E309-50F1-43C6-8944-757EBEAC029C}" dt="2026-07-12T00:30:37.190" v="3712" actId="20577"/>
          <ac:spMkLst>
            <pc:docMk/>
            <pc:sldMk cId="2903606132" sldId="265"/>
            <ac:spMk id="2" creationId="{1D8F0D7B-FD8A-9094-8B6E-C68AF624B5A6}"/>
          </ac:spMkLst>
        </pc:spChg>
        <pc:spChg chg="mod">
          <ac:chgData name="Saratu Mohammed (2442252)" userId="789732a8-3770-445b-9cfc-25aeee758821" providerId="ADAL" clId="{4601E309-50F1-43C6-8944-757EBEAC029C}" dt="2026-07-12T13:01:05.104" v="7321" actId="313"/>
          <ac:spMkLst>
            <pc:docMk/>
            <pc:sldMk cId="2903606132" sldId="265"/>
            <ac:spMk id="3" creationId="{47B19FC1-D136-AF96-3AAE-91CDC40CAF7E}"/>
          </ac:spMkLst>
        </pc:spChg>
      </pc:sldChg>
      <pc:sldChg chg="addSp modSp new mod ord">
        <pc:chgData name="Saratu Mohammed (2442252)" userId="789732a8-3770-445b-9cfc-25aeee758821" providerId="ADAL" clId="{4601E309-50F1-43C6-8944-757EBEAC029C}" dt="2026-07-12T12:59:49.606" v="7318" actId="1076"/>
        <pc:sldMkLst>
          <pc:docMk/>
          <pc:sldMk cId="1175168618" sldId="266"/>
        </pc:sldMkLst>
        <pc:spChg chg="mod">
          <ac:chgData name="Saratu Mohammed (2442252)" userId="789732a8-3770-445b-9cfc-25aeee758821" providerId="ADAL" clId="{4601E309-50F1-43C6-8944-757EBEAC029C}" dt="2026-07-12T02:59:22.835" v="6716" actId="20577"/>
          <ac:spMkLst>
            <pc:docMk/>
            <pc:sldMk cId="1175168618" sldId="266"/>
            <ac:spMk id="2" creationId="{5FE6EF69-886F-6B8D-3622-6C6193DF6E22}"/>
          </ac:spMkLst>
        </pc:spChg>
        <pc:spChg chg="mod">
          <ac:chgData name="Saratu Mohammed (2442252)" userId="789732a8-3770-445b-9cfc-25aeee758821" providerId="ADAL" clId="{4601E309-50F1-43C6-8944-757EBEAC029C}" dt="2026-07-12T12:59:26.929" v="7316" actId="27636"/>
          <ac:spMkLst>
            <pc:docMk/>
            <pc:sldMk cId="1175168618" sldId="266"/>
            <ac:spMk id="3" creationId="{D9E35F55-CB4F-5033-4853-867C0A1292B5}"/>
          </ac:spMkLst>
        </pc:spChg>
        <pc:spChg chg="add mod">
          <ac:chgData name="Saratu Mohammed (2442252)" userId="789732a8-3770-445b-9cfc-25aeee758821" providerId="ADAL" clId="{4601E309-50F1-43C6-8944-757EBEAC029C}" dt="2026-07-12T12:59:19.933" v="7313" actId="1076"/>
          <ac:spMkLst>
            <pc:docMk/>
            <pc:sldMk cId="1175168618" sldId="266"/>
            <ac:spMk id="6" creationId="{3CDA3782-03CE-7B46-FE31-82A7AA724823}"/>
          </ac:spMkLst>
        </pc:spChg>
        <pc:picChg chg="add mod">
          <ac:chgData name="Saratu Mohammed (2442252)" userId="789732a8-3770-445b-9cfc-25aeee758821" providerId="ADAL" clId="{4601E309-50F1-43C6-8944-757EBEAC029C}" dt="2026-07-12T12:59:49.606" v="7318" actId="1076"/>
          <ac:picMkLst>
            <pc:docMk/>
            <pc:sldMk cId="1175168618" sldId="266"/>
            <ac:picMk id="5" creationId="{647E6F2C-0848-1B94-A30B-ACB9176CB135}"/>
          </ac:picMkLst>
        </pc:picChg>
      </pc:sldChg>
      <pc:sldChg chg="modSp new mod ord">
        <pc:chgData name="Saratu Mohammed (2442252)" userId="789732a8-3770-445b-9cfc-25aeee758821" providerId="ADAL" clId="{4601E309-50F1-43C6-8944-757EBEAC029C}" dt="2026-07-12T12:51:31.077" v="7298"/>
        <pc:sldMkLst>
          <pc:docMk/>
          <pc:sldMk cId="3778447224" sldId="267"/>
        </pc:sldMkLst>
        <pc:spChg chg="mod">
          <ac:chgData name="Saratu Mohammed (2442252)" userId="789732a8-3770-445b-9cfc-25aeee758821" providerId="ADAL" clId="{4601E309-50F1-43C6-8944-757EBEAC029C}" dt="2026-07-12T02:14:26.842" v="5717" actId="20577"/>
          <ac:spMkLst>
            <pc:docMk/>
            <pc:sldMk cId="3778447224" sldId="267"/>
            <ac:spMk id="2" creationId="{F34892CB-20BC-739B-6C6C-6296C26CC45E}"/>
          </ac:spMkLst>
        </pc:spChg>
        <pc:spChg chg="mod">
          <ac:chgData name="Saratu Mohammed (2442252)" userId="789732a8-3770-445b-9cfc-25aeee758821" providerId="ADAL" clId="{4601E309-50F1-43C6-8944-757EBEAC029C}" dt="2026-07-12T02:57:33.544" v="6681" actId="20577"/>
          <ac:spMkLst>
            <pc:docMk/>
            <pc:sldMk cId="3778447224" sldId="267"/>
            <ac:spMk id="3" creationId="{D6D1BB6A-991E-B6AF-240D-F4E04EA205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4253170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243139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4003822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09733F-C897-4962-91CD-8D33CFB91EE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126648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09733F-C897-4962-91CD-8D33CFB91EEC}"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178282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09733F-C897-4962-91CD-8D33CFB91EEC}"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664348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9733F-C897-4962-91CD-8D33CFB91EEC}"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3380146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09733F-C897-4962-91CD-8D33CFB91EE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2032073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09733F-C897-4962-91CD-8D33CFB91EE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3718760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1335635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993067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21158009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9328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3735389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314613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09733F-C897-4962-91CD-8D33CFB91EE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43B15F-E28A-4078-A9DA-6BF3D28B389D}" type="slidenum">
              <a:rPr lang="en-GB" smtClean="0"/>
              <a:t>‹#›</a:t>
            </a:fld>
            <a:endParaRPr lang="en-GB"/>
          </a:p>
        </p:txBody>
      </p:sp>
    </p:spTree>
    <p:extLst>
      <p:ext uri="{BB962C8B-B14F-4D97-AF65-F5344CB8AC3E}">
        <p14:creationId xmlns:p14="http://schemas.microsoft.com/office/powerpoint/2010/main" val="4038873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09733F-C897-4962-91CD-8D33CFB91EEC}" type="datetimeFigureOut">
              <a:rPr lang="en-GB" smtClean="0"/>
              <a:t>11/07/2026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D43B15F-E28A-4078-A9DA-6BF3D28B389D}" type="slidenum">
              <a:rPr lang="en-GB" smtClean="0"/>
              <a:t>‹#›</a:t>
            </a:fld>
            <a:endParaRPr lang="en-GB"/>
          </a:p>
        </p:txBody>
      </p:sp>
    </p:spTree>
    <p:extLst>
      <p:ext uri="{BB962C8B-B14F-4D97-AF65-F5344CB8AC3E}">
        <p14:creationId xmlns:p14="http://schemas.microsoft.com/office/powerpoint/2010/main" val="35702211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ntent.iriss.org.uk/attachment-theory-in-practice/what-is-attachment/"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769DB-DE83-824C-C824-860F12374DC0}"/>
              </a:ext>
            </a:extLst>
          </p:cNvPr>
          <p:cNvSpPr>
            <a:spLocks noGrp="1"/>
          </p:cNvSpPr>
          <p:nvPr>
            <p:ph type="ctrTitle"/>
          </p:nvPr>
        </p:nvSpPr>
        <p:spPr>
          <a:xfrm>
            <a:off x="1524000" y="1122362"/>
            <a:ext cx="9250392" cy="5321569"/>
          </a:xfrm>
        </p:spPr>
        <p:txBody>
          <a:bodyPr>
            <a:noAutofit/>
          </a:bodyPr>
          <a:lstStyle/>
          <a:p>
            <a:pPr algn="l"/>
            <a:r>
              <a:rPr lang="en-GB" altLang="en-US" sz="4400" dirty="0"/>
              <a:t>Module Title: </a:t>
            </a:r>
            <a:r>
              <a:rPr lang="en-GB" altLang="en-US" sz="4400" b="1" i="1" dirty="0"/>
              <a:t>Psychology in Health and Social Care </a:t>
            </a:r>
            <a:br>
              <a:rPr lang="en-GB" altLang="en-US" sz="4400" b="1" i="1" dirty="0"/>
            </a:br>
            <a:r>
              <a:rPr lang="en-GB" altLang="en-US" sz="4400" u="sng" dirty="0"/>
              <a:t>Module Number</a:t>
            </a:r>
            <a:r>
              <a:rPr lang="en-GB" altLang="en-US" sz="4400" dirty="0"/>
              <a:t>: </a:t>
            </a:r>
            <a:r>
              <a:rPr lang="en-GB" altLang="en-US" sz="4400" b="1" i="1" dirty="0"/>
              <a:t>LCHS 4010 (LON)</a:t>
            </a:r>
            <a:br>
              <a:rPr lang="en-GB" altLang="en-US" sz="4400" b="1" i="1" dirty="0"/>
            </a:br>
            <a:r>
              <a:rPr lang="en-GB" altLang="en-US" sz="4400" u="sng" dirty="0"/>
              <a:t>Assignment No</a:t>
            </a:r>
            <a:r>
              <a:rPr lang="en-GB" altLang="en-US" sz="4400" b="1" i="1" dirty="0"/>
              <a:t>:     ASSIGNMENT 1</a:t>
            </a:r>
            <a:br>
              <a:rPr lang="en-GB" altLang="en-US" sz="4400" b="1" i="1" dirty="0"/>
            </a:br>
            <a:r>
              <a:rPr lang="en-GB" altLang="en-US" sz="4400" u="sng" dirty="0"/>
              <a:t>Student </a:t>
            </a:r>
            <a:r>
              <a:rPr lang="en-GB" altLang="en-US" sz="4400" u="sng" dirty="0" err="1"/>
              <a:t>Name</a:t>
            </a:r>
            <a:r>
              <a:rPr lang="en-GB" altLang="en-US" sz="4400" b="1" i="1" dirty="0" err="1"/>
              <a:t>:Saratu</a:t>
            </a:r>
            <a:r>
              <a:rPr lang="en-GB" altLang="en-US" sz="4400" b="1" i="1" dirty="0"/>
              <a:t> Mohammed</a:t>
            </a:r>
            <a:br>
              <a:rPr lang="en-GB" altLang="en-US" sz="4400" b="1" i="1" dirty="0"/>
            </a:br>
            <a:r>
              <a:rPr lang="en-GB" altLang="en-US" sz="4400" u="sng" dirty="0"/>
              <a:t>Student ID: 2442252</a:t>
            </a:r>
            <a:br>
              <a:rPr lang="en-GB" altLang="en-US" sz="4400" b="1" i="1" dirty="0"/>
            </a:br>
            <a:r>
              <a:rPr lang="en-GB" altLang="en-US" sz="4400" u="sng" dirty="0"/>
              <a:t>Lecturer’s </a:t>
            </a:r>
            <a:r>
              <a:rPr lang="en-GB" altLang="en-US" sz="4400" u="sng" dirty="0" err="1"/>
              <a:t>Name</a:t>
            </a:r>
            <a:r>
              <a:rPr lang="en-GB" altLang="en-US" sz="4400" b="1" i="1" dirty="0" err="1"/>
              <a:t>:Brian</a:t>
            </a:r>
            <a:r>
              <a:rPr lang="en-GB" altLang="en-US" sz="4400" b="1" i="1" dirty="0"/>
              <a:t> Mashumba </a:t>
            </a:r>
            <a:br>
              <a:rPr lang="en-GB" altLang="en-US" sz="4400" b="1" i="1" dirty="0"/>
            </a:br>
            <a:endParaRPr lang="en-GB" sz="4400" dirty="0"/>
          </a:p>
        </p:txBody>
      </p:sp>
    </p:spTree>
    <p:extLst>
      <p:ext uri="{BB962C8B-B14F-4D97-AF65-F5344CB8AC3E}">
        <p14:creationId xmlns:p14="http://schemas.microsoft.com/office/powerpoint/2010/main" val="2970619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EDE9-DCD2-8AFF-224C-2809B406BDA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62CA7C2-5181-9EEF-5410-04FCCB08843C}"/>
              </a:ext>
            </a:extLst>
          </p:cNvPr>
          <p:cNvSpPr>
            <a:spLocks noGrp="1"/>
          </p:cNvSpPr>
          <p:nvPr>
            <p:ph idx="1"/>
          </p:nvPr>
        </p:nvSpPr>
        <p:spPr/>
        <p:txBody>
          <a:bodyPr>
            <a:normAutofit fontScale="92500"/>
          </a:bodyPr>
          <a:lstStyle/>
          <a:p>
            <a:r>
              <a:rPr lang="en-GB" dirty="0"/>
              <a:t> For this Presentation I will be summarising and understanding of Isaac’s Development through Bowlby’s Attachment Theory. </a:t>
            </a:r>
          </a:p>
          <a:p>
            <a:r>
              <a:rPr lang="en-GB" dirty="0"/>
              <a:t> I am working as a Trainee Early Years Support Worker at a Children’s Centre in London, contributing to an early help plan for Isaac, a four-year-old boy in our care.</a:t>
            </a:r>
          </a:p>
          <a:p>
            <a:r>
              <a:rPr lang="en-GB" dirty="0"/>
              <a:t>This presentation  explores how Bowlby’s attachment Theory can help to explain Isaac’s emotional ,social and language development .Isaac’s is a four-year-child attending a children’s centre ,after experiencing  disrupted childcare , frequent changes ,and limited family support. His mother’s post-natal depression and social isolation  may also have affected his early development .</a:t>
            </a:r>
          </a:p>
          <a:p>
            <a:r>
              <a:rPr lang="en-GB" dirty="0"/>
              <a:t>The presentation examines how early experiences may influenced Isaac’s wellbeing and proposes practical intervention that can be implemented within an early year’s setting </a:t>
            </a:r>
          </a:p>
          <a:p>
            <a:endParaRPr lang="en-GB" dirty="0"/>
          </a:p>
        </p:txBody>
      </p:sp>
    </p:spTree>
    <p:extLst>
      <p:ext uri="{BB962C8B-B14F-4D97-AF65-F5344CB8AC3E}">
        <p14:creationId xmlns:p14="http://schemas.microsoft.com/office/powerpoint/2010/main" val="1327593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6EF69-886F-6B8D-3622-6C6193DF6E22}"/>
              </a:ext>
            </a:extLst>
          </p:cNvPr>
          <p:cNvSpPr>
            <a:spLocks noGrp="1"/>
          </p:cNvSpPr>
          <p:nvPr>
            <p:ph type="title"/>
          </p:nvPr>
        </p:nvSpPr>
        <p:spPr/>
        <p:txBody>
          <a:bodyPr/>
          <a:lstStyle/>
          <a:p>
            <a:r>
              <a:rPr lang="en-GB" dirty="0"/>
              <a:t>Slide 2 Bowlby Attachment Theory </a:t>
            </a:r>
          </a:p>
        </p:txBody>
      </p:sp>
      <p:sp>
        <p:nvSpPr>
          <p:cNvPr id="3" name="Content Placeholder 2">
            <a:extLst>
              <a:ext uri="{FF2B5EF4-FFF2-40B4-BE49-F238E27FC236}">
                <a16:creationId xmlns:a16="http://schemas.microsoft.com/office/drawing/2014/main" id="{D9E35F55-CB4F-5033-4853-867C0A1292B5}"/>
              </a:ext>
            </a:extLst>
          </p:cNvPr>
          <p:cNvSpPr>
            <a:spLocks noGrp="1"/>
          </p:cNvSpPr>
          <p:nvPr>
            <p:ph idx="1"/>
          </p:nvPr>
        </p:nvSpPr>
        <p:spPr>
          <a:xfrm>
            <a:off x="397302" y="1488613"/>
            <a:ext cx="7082490" cy="3880773"/>
          </a:xfrm>
        </p:spPr>
        <p:txBody>
          <a:bodyPr>
            <a:normAutofit lnSpcReduction="10000"/>
          </a:bodyPr>
          <a:lstStyle/>
          <a:p>
            <a:r>
              <a:rPr lang="en-GB" dirty="0"/>
              <a:t>John Bowlby suggested that children have an inborn need to from a close emotional bond with a primary caregiver. This secure attachment provides safety ,emotional  comfort and confidence to explore the environment </a:t>
            </a:r>
          </a:p>
          <a:p>
            <a:r>
              <a:rPr lang="en-GB" dirty="0"/>
              <a:t>Key concepts include </a:t>
            </a:r>
          </a:p>
          <a:p>
            <a:r>
              <a:rPr lang="en-GB" dirty="0"/>
              <a:t>Attachment develops during infancy</a:t>
            </a:r>
          </a:p>
          <a:p>
            <a:r>
              <a:rPr lang="en-GB" dirty="0"/>
              <a:t>Sensitive and consistent caregiving supports secure attachment </a:t>
            </a:r>
          </a:p>
          <a:p>
            <a:r>
              <a:rPr lang="en-GB" dirty="0"/>
              <a:t>Inconsistent or disrupted care may contribute to insecure attachment.</a:t>
            </a:r>
          </a:p>
          <a:p>
            <a:r>
              <a:rPr lang="en-GB" dirty="0"/>
              <a:t>Early attachment relationships influence future emotional wellbeing and relationships </a:t>
            </a:r>
          </a:p>
          <a:p>
            <a:r>
              <a:rPr lang="en-GB" dirty="0"/>
              <a:t>This theory is particularly appropriate </a:t>
            </a:r>
          </a:p>
        </p:txBody>
      </p:sp>
      <p:pic>
        <p:nvPicPr>
          <p:cNvPr id="5" name="Picture 4">
            <a:extLst>
              <a:ext uri="{FF2B5EF4-FFF2-40B4-BE49-F238E27FC236}">
                <a16:creationId xmlns:a16="http://schemas.microsoft.com/office/drawing/2014/main" id="{647E6F2C-0848-1B94-A30B-ACB9176CB1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65370" y="3854837"/>
            <a:ext cx="4840224" cy="2721297"/>
          </a:xfrm>
          <a:prstGeom prst="rect">
            <a:avLst/>
          </a:prstGeom>
        </p:spPr>
      </p:pic>
      <p:sp>
        <p:nvSpPr>
          <p:cNvPr id="6" name="TextBox 5">
            <a:extLst>
              <a:ext uri="{FF2B5EF4-FFF2-40B4-BE49-F238E27FC236}">
                <a16:creationId xmlns:a16="http://schemas.microsoft.com/office/drawing/2014/main" id="{3CDA3782-03CE-7B46-FE31-82A7AA724823}"/>
              </a:ext>
            </a:extLst>
          </p:cNvPr>
          <p:cNvSpPr txBox="1"/>
          <p:nvPr/>
        </p:nvSpPr>
        <p:spPr>
          <a:xfrm>
            <a:off x="6954474" y="6731602"/>
            <a:ext cx="4840224" cy="230832"/>
          </a:xfrm>
          <a:prstGeom prst="rect">
            <a:avLst/>
          </a:prstGeom>
          <a:noFill/>
        </p:spPr>
        <p:txBody>
          <a:bodyPr wrap="square" rtlCol="0">
            <a:spAutoFit/>
          </a:bodyPr>
          <a:lstStyle/>
          <a:p>
            <a:r>
              <a:rPr lang="en-GB" sz="900">
                <a:hlinkClick r:id="rId3" tooltip="https://content.iriss.org.uk/attachment-theory-in-practice/what-is-attachment/"/>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175168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892CB-20BC-739B-6C6C-6296C26CC45E}"/>
              </a:ext>
            </a:extLst>
          </p:cNvPr>
          <p:cNvSpPr>
            <a:spLocks noGrp="1"/>
          </p:cNvSpPr>
          <p:nvPr>
            <p:ph type="title"/>
          </p:nvPr>
        </p:nvSpPr>
        <p:spPr/>
        <p:txBody>
          <a:bodyPr/>
          <a:lstStyle/>
          <a:p>
            <a:r>
              <a:rPr lang="en-GB" dirty="0"/>
              <a:t>Slide 3  Applying  the Theory to Isaac’s</a:t>
            </a:r>
          </a:p>
        </p:txBody>
      </p:sp>
      <p:sp>
        <p:nvSpPr>
          <p:cNvPr id="3" name="Content Placeholder 2">
            <a:extLst>
              <a:ext uri="{FF2B5EF4-FFF2-40B4-BE49-F238E27FC236}">
                <a16:creationId xmlns:a16="http://schemas.microsoft.com/office/drawing/2014/main" id="{D6D1BB6A-991E-B6AF-240D-F4E04EA205D3}"/>
              </a:ext>
            </a:extLst>
          </p:cNvPr>
          <p:cNvSpPr>
            <a:spLocks noGrp="1"/>
          </p:cNvSpPr>
          <p:nvPr>
            <p:ph idx="1"/>
          </p:nvPr>
        </p:nvSpPr>
        <p:spPr/>
        <p:txBody>
          <a:bodyPr>
            <a:normAutofit fontScale="92500" lnSpcReduction="20000"/>
          </a:bodyPr>
          <a:lstStyle/>
          <a:p>
            <a:r>
              <a:rPr lang="en-GB" dirty="0"/>
              <a:t>Isaac’s experiences  suggest that he may not have developed a consistently secure attachment ,</a:t>
            </a:r>
          </a:p>
          <a:p>
            <a:r>
              <a:rPr lang="en-GB" dirty="0"/>
              <a:t>His mother’s post-natal depression  may have reduced her emotional availability during infancy </a:t>
            </a:r>
          </a:p>
          <a:p>
            <a:r>
              <a:rPr lang="en-GB" dirty="0"/>
              <a:t>Repeated childcare changes may have interrupted opportunities to build trusting relationships with caregivers </a:t>
            </a:r>
          </a:p>
          <a:p>
            <a:r>
              <a:rPr lang="en-GB" dirty="0"/>
              <a:t>Isaac’s distress when separating from his mother, withdrawn behaviour and reluctance to play independently may indicate attachment insecurity .</a:t>
            </a:r>
          </a:p>
          <a:p>
            <a:r>
              <a:rPr lang="en-GB" dirty="0"/>
              <a:t>Language delays may also reflect reduced opportunities for responsive interaction and communication (Bowlby ,1969 ,Ainsworth et,1978)</a:t>
            </a:r>
          </a:p>
          <a:p>
            <a:r>
              <a:rPr lang="en-GB" dirty="0"/>
              <a:t>Early  attachment relationships influence future emotional wellbeing and relationships </a:t>
            </a:r>
          </a:p>
          <a:p>
            <a:r>
              <a:rPr lang="en-GB" dirty="0"/>
              <a:t>This theory is particularly appropriate because Isaac’s behaviours indicate possible attachment  difficulties (Bowlby ,1969)</a:t>
            </a:r>
          </a:p>
          <a:p>
            <a:endParaRPr lang="en-GB" dirty="0"/>
          </a:p>
          <a:p>
            <a:endParaRPr lang="en-GB" dirty="0"/>
          </a:p>
          <a:p>
            <a:endParaRPr lang="en-GB" dirty="0"/>
          </a:p>
        </p:txBody>
      </p:sp>
    </p:spTree>
    <p:extLst>
      <p:ext uri="{BB962C8B-B14F-4D97-AF65-F5344CB8AC3E}">
        <p14:creationId xmlns:p14="http://schemas.microsoft.com/office/powerpoint/2010/main" val="3778447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69D1-5012-908B-26D9-03566B31271B}"/>
              </a:ext>
            </a:extLst>
          </p:cNvPr>
          <p:cNvSpPr>
            <a:spLocks noGrp="1"/>
          </p:cNvSpPr>
          <p:nvPr>
            <p:ph type="title"/>
          </p:nvPr>
        </p:nvSpPr>
        <p:spPr/>
        <p:txBody>
          <a:bodyPr/>
          <a:lstStyle/>
          <a:p>
            <a:r>
              <a:rPr lang="en-GB" dirty="0"/>
              <a:t>Slide 4 Nature and Nurture </a:t>
            </a:r>
          </a:p>
        </p:txBody>
      </p:sp>
      <p:sp>
        <p:nvSpPr>
          <p:cNvPr id="3" name="Content Placeholder 2">
            <a:extLst>
              <a:ext uri="{FF2B5EF4-FFF2-40B4-BE49-F238E27FC236}">
                <a16:creationId xmlns:a16="http://schemas.microsoft.com/office/drawing/2014/main" id="{1D79037B-CAE0-4A7C-2AFD-7760DE83F3E8}"/>
              </a:ext>
            </a:extLst>
          </p:cNvPr>
          <p:cNvSpPr>
            <a:spLocks noGrp="1"/>
          </p:cNvSpPr>
          <p:nvPr>
            <p:ph idx="1"/>
          </p:nvPr>
        </p:nvSpPr>
        <p:spPr/>
        <p:txBody>
          <a:bodyPr>
            <a:normAutofit fontScale="77500" lnSpcReduction="20000"/>
          </a:bodyPr>
          <a:lstStyle/>
          <a:p>
            <a:r>
              <a:rPr lang="en-GB" dirty="0"/>
              <a:t>Isaac’s development has likely been influenced by both biological and environmental factor </a:t>
            </a:r>
          </a:p>
          <a:p>
            <a:r>
              <a:rPr lang="en-GB" dirty="0"/>
              <a:t>Biological influences </a:t>
            </a:r>
          </a:p>
          <a:p>
            <a:r>
              <a:rPr lang="en-GB" dirty="0"/>
              <a:t>Genetic temperament </a:t>
            </a:r>
          </a:p>
          <a:p>
            <a:r>
              <a:rPr lang="en-GB" dirty="0"/>
              <a:t>Brain development </a:t>
            </a:r>
          </a:p>
          <a:p>
            <a:r>
              <a:rPr lang="en-GB" dirty="0"/>
              <a:t>Emotional sensitivity</a:t>
            </a:r>
          </a:p>
          <a:p>
            <a:endParaRPr lang="en-GB" dirty="0"/>
          </a:p>
          <a:p>
            <a:pPr marL="0" indent="0">
              <a:buNone/>
            </a:pPr>
            <a:r>
              <a:rPr lang="en-GB" dirty="0"/>
              <a:t>Environmental influences </a:t>
            </a:r>
          </a:p>
          <a:p>
            <a:pPr marL="0" indent="0">
              <a:buNone/>
            </a:pPr>
            <a:r>
              <a:rPr lang="en-GB" dirty="0"/>
              <a:t>.Mother’s post-natal depression </a:t>
            </a:r>
          </a:p>
          <a:p>
            <a:pPr marL="0" indent="0">
              <a:buNone/>
            </a:pPr>
            <a:r>
              <a:rPr lang="en-GB" dirty="0"/>
              <a:t>.Limited social support</a:t>
            </a:r>
          </a:p>
          <a:p>
            <a:pPr marL="0" indent="0">
              <a:buNone/>
            </a:pPr>
            <a:r>
              <a:rPr lang="en-GB" dirty="0"/>
              <a:t>.frequent childcare  disruption </a:t>
            </a:r>
          </a:p>
          <a:p>
            <a:pPr marL="0" indent="0">
              <a:buNone/>
            </a:pPr>
            <a:r>
              <a:rPr lang="en-GB" dirty="0"/>
              <a:t>.Recent house move </a:t>
            </a:r>
          </a:p>
          <a:p>
            <a:pPr marL="0" indent="0">
              <a:buNone/>
            </a:pPr>
            <a:r>
              <a:rPr lang="en-GB" dirty="0"/>
              <a:t>.Reduced opportunities for peer interaction </a:t>
            </a:r>
          </a:p>
          <a:p>
            <a:pPr marL="0" indent="0">
              <a:buNone/>
            </a:pPr>
            <a:r>
              <a:rPr lang="en-GB" dirty="0"/>
              <a:t>These influences interact throughout childhood rather than acting independently ,(Bronfenbrenner,1979) </a:t>
            </a:r>
          </a:p>
          <a:p>
            <a:pPr marL="0" indent="0">
              <a:buNone/>
            </a:pPr>
            <a:endParaRPr lang="en-GB" dirty="0"/>
          </a:p>
        </p:txBody>
      </p:sp>
    </p:spTree>
    <p:extLst>
      <p:ext uri="{BB962C8B-B14F-4D97-AF65-F5344CB8AC3E}">
        <p14:creationId xmlns:p14="http://schemas.microsoft.com/office/powerpoint/2010/main" val="3797267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9ECE7-1F90-8204-D310-70CE31D6D8C9}"/>
              </a:ext>
            </a:extLst>
          </p:cNvPr>
          <p:cNvSpPr>
            <a:spLocks noGrp="1"/>
          </p:cNvSpPr>
          <p:nvPr>
            <p:ph type="title"/>
          </p:nvPr>
        </p:nvSpPr>
        <p:spPr/>
        <p:txBody>
          <a:bodyPr/>
          <a:lstStyle/>
          <a:p>
            <a:r>
              <a:rPr lang="en-GB" dirty="0"/>
              <a:t>Slide 5 –Support Plan</a:t>
            </a:r>
          </a:p>
        </p:txBody>
      </p:sp>
      <p:sp>
        <p:nvSpPr>
          <p:cNvPr id="3" name="Content Placeholder 2">
            <a:extLst>
              <a:ext uri="{FF2B5EF4-FFF2-40B4-BE49-F238E27FC236}">
                <a16:creationId xmlns:a16="http://schemas.microsoft.com/office/drawing/2014/main" id="{654860AE-3320-7CF9-3086-4E9B20F9A999}"/>
              </a:ext>
            </a:extLst>
          </p:cNvPr>
          <p:cNvSpPr>
            <a:spLocks noGrp="1"/>
          </p:cNvSpPr>
          <p:nvPr>
            <p:ph idx="1"/>
          </p:nvPr>
        </p:nvSpPr>
        <p:spPr/>
        <p:txBody>
          <a:bodyPr>
            <a:normAutofit fontScale="62500" lnSpcReduction="20000"/>
          </a:bodyPr>
          <a:lstStyle/>
          <a:p>
            <a:r>
              <a:rPr lang="en-GB" dirty="0"/>
              <a:t>The following interventions are informed by Bowlby’s Attachment Theory.</a:t>
            </a:r>
          </a:p>
          <a:p>
            <a:r>
              <a:rPr lang="en-GB" dirty="0"/>
              <a:t>Attachment –based practice </a:t>
            </a:r>
          </a:p>
          <a:p>
            <a:r>
              <a:rPr lang="en-GB" dirty="0"/>
              <a:t>Allocation a consistent key worker who </a:t>
            </a:r>
          </a:p>
          <a:p>
            <a:r>
              <a:rPr lang="en-GB" dirty="0"/>
              <a:t>Develops a trusting relationship with Isaac.</a:t>
            </a:r>
          </a:p>
          <a:p>
            <a:r>
              <a:rPr lang="en-GB" dirty="0"/>
              <a:t>Emotion  regulation  </a:t>
            </a:r>
          </a:p>
          <a:p>
            <a:r>
              <a:rPr lang="en-GB" dirty="0"/>
              <a:t>Use predictable routines ,Visual timetables and comfort strategies to the increase  feelings of security </a:t>
            </a:r>
          </a:p>
          <a:p>
            <a:r>
              <a:rPr lang="en-GB" dirty="0"/>
              <a:t>      Language  development </a:t>
            </a:r>
          </a:p>
          <a:p>
            <a:r>
              <a:rPr lang="en-GB" dirty="0"/>
              <a:t>Provide  daily storytelling , songs conversation and play that encourage communication</a:t>
            </a:r>
          </a:p>
          <a:p>
            <a:endParaRPr lang="en-GB" dirty="0"/>
          </a:p>
          <a:p>
            <a:pPr marL="0" indent="0">
              <a:buNone/>
            </a:pPr>
            <a:r>
              <a:rPr lang="en-GB" dirty="0"/>
              <a:t>Parent Support</a:t>
            </a:r>
          </a:p>
          <a:p>
            <a:pPr marL="0" indent="0">
              <a:buNone/>
            </a:pPr>
            <a:r>
              <a:rPr lang="en-GB" dirty="0"/>
              <a:t>.Offer parenting programmes, emotional support and signposting for maternal </a:t>
            </a:r>
          </a:p>
          <a:p>
            <a:endParaRPr lang="en-GB" dirty="0"/>
          </a:p>
          <a:p>
            <a:endParaRPr lang="en-GB" dirty="0"/>
          </a:p>
          <a:p>
            <a:r>
              <a:rPr lang="en-GB"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88827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CC63-3524-3502-AF00-FAB9F2A13117}"/>
              </a:ext>
            </a:extLst>
          </p:cNvPr>
          <p:cNvSpPr>
            <a:spLocks noGrp="1"/>
          </p:cNvSpPr>
          <p:nvPr>
            <p:ph type="title"/>
          </p:nvPr>
        </p:nvSpPr>
        <p:spPr/>
        <p:txBody>
          <a:bodyPr/>
          <a:lstStyle/>
          <a:p>
            <a:r>
              <a:rPr lang="en-GB" dirty="0"/>
              <a:t>Slide 6 Why These Strategies Work</a:t>
            </a:r>
          </a:p>
        </p:txBody>
      </p:sp>
      <p:sp>
        <p:nvSpPr>
          <p:cNvPr id="3" name="Content Placeholder 2">
            <a:extLst>
              <a:ext uri="{FF2B5EF4-FFF2-40B4-BE49-F238E27FC236}">
                <a16:creationId xmlns:a16="http://schemas.microsoft.com/office/drawing/2014/main" id="{D53C695B-4740-5FEF-B4E1-FB2B9659505E}"/>
              </a:ext>
            </a:extLst>
          </p:cNvPr>
          <p:cNvSpPr>
            <a:spLocks noGrp="1"/>
          </p:cNvSpPr>
          <p:nvPr>
            <p:ph idx="1"/>
          </p:nvPr>
        </p:nvSpPr>
        <p:spPr/>
        <p:txBody>
          <a:bodyPr/>
          <a:lstStyle/>
          <a:p>
            <a:r>
              <a:rPr lang="en-GB" dirty="0"/>
              <a:t>The proposed interventions reflect Bowlby’s theory because they aim  to strengthen secure relationships </a:t>
            </a:r>
          </a:p>
          <a:p>
            <a:r>
              <a:rPr lang="en-GB" dirty="0"/>
              <a:t>A  consistent key worker can become a reliable adult with the nursey .</a:t>
            </a:r>
          </a:p>
          <a:p>
            <a:r>
              <a:rPr lang="en-GB" dirty="0"/>
              <a:t>Responsive communication encourages both emotional security and language development .</a:t>
            </a:r>
          </a:p>
          <a:p>
            <a:r>
              <a:rPr lang="en-GB" dirty="0"/>
              <a:t>Supporting Isaac’s mother may  improve the quality of caregiving at home .</a:t>
            </a:r>
          </a:p>
          <a:p>
            <a:r>
              <a:rPr lang="en-GB" dirty="0"/>
              <a:t>Working across agencies ensure that emotional ,developmental and family needs are to addressed together .(NICE,2021)</a:t>
            </a:r>
          </a:p>
          <a:p>
            <a:pPr marL="0" indent="0">
              <a:buNone/>
            </a:pPr>
            <a:r>
              <a:rPr lang="en-GB" dirty="0"/>
              <a:t>Multi-agency working </a:t>
            </a:r>
          </a:p>
          <a:p>
            <a:r>
              <a:rPr lang="en-GB" dirty="0"/>
              <a:t> Work collaboratively with speech and language therapists , health visitors ,educational psychologists and family support workers</a:t>
            </a:r>
          </a:p>
        </p:txBody>
      </p:sp>
    </p:spTree>
    <p:extLst>
      <p:ext uri="{BB962C8B-B14F-4D97-AF65-F5344CB8AC3E}">
        <p14:creationId xmlns:p14="http://schemas.microsoft.com/office/powerpoint/2010/main" val="2968823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CEC8B-D683-8365-42F1-722634FDCD3E}"/>
              </a:ext>
            </a:extLst>
          </p:cNvPr>
          <p:cNvSpPr>
            <a:spLocks noGrp="1"/>
          </p:cNvSpPr>
          <p:nvPr>
            <p:ph type="title"/>
          </p:nvPr>
        </p:nvSpPr>
        <p:spPr/>
        <p:txBody>
          <a:bodyPr/>
          <a:lstStyle/>
          <a:p>
            <a:r>
              <a:rPr lang="en-GB" dirty="0"/>
              <a:t>Slide 7 Critical Evaluation strengths </a:t>
            </a:r>
          </a:p>
        </p:txBody>
      </p:sp>
      <p:sp>
        <p:nvSpPr>
          <p:cNvPr id="3" name="Content Placeholder 2">
            <a:extLst>
              <a:ext uri="{FF2B5EF4-FFF2-40B4-BE49-F238E27FC236}">
                <a16:creationId xmlns:a16="http://schemas.microsoft.com/office/drawing/2014/main" id="{35801CFF-F143-8704-17D2-E4E174168034}"/>
              </a:ext>
            </a:extLst>
          </p:cNvPr>
          <p:cNvSpPr>
            <a:spLocks noGrp="1"/>
          </p:cNvSpPr>
          <p:nvPr>
            <p:ph idx="1"/>
          </p:nvPr>
        </p:nvSpPr>
        <p:spPr/>
        <p:txBody>
          <a:bodyPr>
            <a:normAutofit fontScale="92500" lnSpcReduction="20000"/>
          </a:bodyPr>
          <a:lstStyle/>
          <a:p>
            <a:r>
              <a:rPr lang="en-GB" dirty="0"/>
              <a:t>Explains how early relationships affect later development </a:t>
            </a:r>
          </a:p>
          <a:p>
            <a:r>
              <a:rPr lang="en-GB" dirty="0"/>
              <a:t>Widely applied with health ,education and social care .</a:t>
            </a:r>
          </a:p>
          <a:p>
            <a:r>
              <a:rPr lang="en-GB" dirty="0"/>
              <a:t>Supports attachment –based interventions.</a:t>
            </a:r>
          </a:p>
          <a:p>
            <a:r>
              <a:rPr lang="en-GB" dirty="0"/>
              <a:t>Strong research evidence support secure attachment.</a:t>
            </a:r>
          </a:p>
          <a:p>
            <a:pPr marL="0" indent="0">
              <a:buNone/>
            </a:pPr>
            <a:r>
              <a:rPr lang="en-GB" dirty="0"/>
              <a:t>                Limitations </a:t>
            </a:r>
          </a:p>
          <a:p>
            <a:pPr marL="0" indent="0">
              <a:buNone/>
            </a:pPr>
            <a:r>
              <a:rPr lang="en-GB" dirty="0"/>
              <a:t>.May place too much emphasis on the mother.</a:t>
            </a:r>
          </a:p>
          <a:p>
            <a:pPr marL="0" indent="0">
              <a:buNone/>
            </a:pPr>
            <a:r>
              <a:rPr lang="en-GB" dirty="0"/>
              <a:t>.Fathers, grandparent and other caregivers can also form secure attachments .</a:t>
            </a:r>
          </a:p>
          <a:p>
            <a:pPr marL="0" indent="0">
              <a:buNone/>
            </a:pPr>
            <a:r>
              <a:rPr lang="en-GB" dirty="0"/>
              <a:t>.Children’s resilience varies  considerably .</a:t>
            </a:r>
          </a:p>
          <a:p>
            <a:pPr marL="0" indent="0">
              <a:buNone/>
            </a:pPr>
            <a:r>
              <a:rPr lang="en-GB" dirty="0"/>
              <a:t>.Cultura differences influence caregiving practices, so attachment  behaviours may not appear the same across communities .Within London’s culturally  diverse population ,practitioners should recognise different parenting styles while remaining sensitive to children’s individual needs.(Rutter,1981)</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42062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B1BA-FBC6-15E1-DB23-5C3D916854AC}"/>
              </a:ext>
            </a:extLst>
          </p:cNvPr>
          <p:cNvSpPr>
            <a:spLocks noGrp="1"/>
          </p:cNvSpPr>
          <p:nvPr>
            <p:ph type="title"/>
          </p:nvPr>
        </p:nvSpPr>
        <p:spPr/>
        <p:txBody>
          <a:bodyPr/>
          <a:lstStyle/>
          <a:p>
            <a:r>
              <a:rPr lang="en-GB" dirty="0"/>
              <a:t>Slide 8 –Conclusion </a:t>
            </a:r>
          </a:p>
        </p:txBody>
      </p:sp>
      <p:sp>
        <p:nvSpPr>
          <p:cNvPr id="3" name="Content Placeholder 2">
            <a:extLst>
              <a:ext uri="{FF2B5EF4-FFF2-40B4-BE49-F238E27FC236}">
                <a16:creationId xmlns:a16="http://schemas.microsoft.com/office/drawing/2014/main" id="{A655FEF2-030B-E808-847A-C533E823D35D}"/>
              </a:ext>
            </a:extLst>
          </p:cNvPr>
          <p:cNvSpPr>
            <a:spLocks noGrp="1"/>
          </p:cNvSpPr>
          <p:nvPr>
            <p:ph idx="1"/>
          </p:nvPr>
        </p:nvSpPr>
        <p:spPr/>
        <p:txBody>
          <a:bodyPr/>
          <a:lstStyle/>
          <a:p>
            <a:r>
              <a:rPr lang="en-GB" dirty="0"/>
              <a:t>Bowlby’s  Attachment Theory provides a valuable framework for understanding Isaac’s emotional and developmental needs .</a:t>
            </a:r>
          </a:p>
          <a:p>
            <a:r>
              <a:rPr lang="en-GB" dirty="0"/>
              <a:t>His disrupted childcare  experiences .maternal mental health difficulties and limited social support may have contributed to attachment insecurity, affecting his confidence, communication and relationships .</a:t>
            </a:r>
          </a:p>
          <a:p>
            <a:pPr marL="0" indent="0">
              <a:buNone/>
            </a:pPr>
            <a:r>
              <a:rPr lang="en-GB" dirty="0"/>
              <a:t>Early intervention, consistent caregiving ,family support and multi –agency collaboration can promote secure relationships and improve long-term developmental outcome </a:t>
            </a:r>
          </a:p>
        </p:txBody>
      </p:sp>
    </p:spTree>
    <p:extLst>
      <p:ext uri="{BB962C8B-B14F-4D97-AF65-F5344CB8AC3E}">
        <p14:creationId xmlns:p14="http://schemas.microsoft.com/office/powerpoint/2010/main" val="4270714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0D7B-FD8A-9094-8B6E-C68AF624B5A6}"/>
              </a:ext>
            </a:extLst>
          </p:cNvPr>
          <p:cNvSpPr>
            <a:spLocks noGrp="1"/>
          </p:cNvSpPr>
          <p:nvPr>
            <p:ph type="title"/>
          </p:nvPr>
        </p:nvSpPr>
        <p:spPr/>
        <p:txBody>
          <a:bodyPr/>
          <a:lstStyle/>
          <a:p>
            <a:r>
              <a:rPr lang="en-GB" dirty="0"/>
              <a:t>Slide 9-References</a:t>
            </a:r>
          </a:p>
        </p:txBody>
      </p:sp>
      <p:sp>
        <p:nvSpPr>
          <p:cNvPr id="3" name="Content Placeholder 2">
            <a:extLst>
              <a:ext uri="{FF2B5EF4-FFF2-40B4-BE49-F238E27FC236}">
                <a16:creationId xmlns:a16="http://schemas.microsoft.com/office/drawing/2014/main" id="{47B19FC1-D136-AF96-3AAE-91CDC40CAF7E}"/>
              </a:ext>
            </a:extLst>
          </p:cNvPr>
          <p:cNvSpPr>
            <a:spLocks noGrp="1"/>
          </p:cNvSpPr>
          <p:nvPr>
            <p:ph idx="1"/>
          </p:nvPr>
        </p:nvSpPr>
        <p:spPr/>
        <p:txBody>
          <a:bodyPr/>
          <a:lstStyle/>
          <a:p>
            <a:r>
              <a:rPr lang="en-GB" dirty="0"/>
              <a:t>Bowlby ,J(1969)Ainsworth, M.D.S, Belhar ,M.C.,Waters , E. and Wall ,S (1978) Patterns of Attachment .Hillside ,NJ: Lawrence Erlbaum .</a:t>
            </a:r>
          </a:p>
          <a:p>
            <a:r>
              <a:rPr lang="en-GB" dirty="0"/>
              <a:t>attachment and Loss .Volume 1:Attachment . London :Penguin</a:t>
            </a:r>
          </a:p>
          <a:p>
            <a:r>
              <a:rPr lang="en-GB" dirty="0"/>
              <a:t>Bronfenbrenner, U.(1979) The Ecology of Human Development .Cambridge, MA: Harvard University Press.</a:t>
            </a:r>
          </a:p>
          <a:p>
            <a:r>
              <a:rPr lang="en-GB" dirty="0"/>
              <a:t>Department for Education (2024) Statutory Framework for Early Years Foundation  Stage.</a:t>
            </a:r>
          </a:p>
          <a:p>
            <a:r>
              <a:rPr lang="en-GB" dirty="0"/>
              <a:t>NICE (2021) Babies, Children and Young people’s Experience of Healthcare </a:t>
            </a:r>
          </a:p>
          <a:p>
            <a:r>
              <a:rPr lang="en-GB" dirty="0"/>
              <a:t>Rutter, M. (1981) Maternal  Deprivation  Reassessed .Harmondsworth :Penguin.</a:t>
            </a:r>
          </a:p>
          <a:p>
            <a:endParaRPr lang="en-GB" dirty="0"/>
          </a:p>
          <a:p>
            <a:pPr marL="0" indent="0">
              <a:buNone/>
            </a:pPr>
            <a:endParaRPr lang="en-GB" dirty="0"/>
          </a:p>
        </p:txBody>
      </p:sp>
    </p:spTree>
    <p:extLst>
      <p:ext uri="{BB962C8B-B14F-4D97-AF65-F5344CB8AC3E}">
        <p14:creationId xmlns:p14="http://schemas.microsoft.com/office/powerpoint/2010/main" val="29036061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1702</TotalTime>
  <Words>905</Words>
  <Application>Microsoft Office PowerPoint</Application>
  <PresentationFormat>Widescreen</PresentationFormat>
  <Paragraphs>84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Module Title: Psychology in Health and Social Care  Module Number: LCHS 4010 (LON) Assignment No:     ASSIGNMENT 1 Student Name:Saratu Mohammed Student ID: 2442252 Lecturer’s Name:Brian Mashumba  </vt:lpstr>
      <vt:lpstr>Introduction:</vt:lpstr>
      <vt:lpstr>Slide 2 Bowlby Attachment Theory </vt:lpstr>
      <vt:lpstr>Slide 3  Applying  the Theory to Isaac’s</vt:lpstr>
      <vt:lpstr>Slide 4 Nature and Nurture </vt:lpstr>
      <vt:lpstr>Slide 5 –Support Plan</vt:lpstr>
      <vt:lpstr>Slide 6 Why These Strategies Work</vt:lpstr>
      <vt:lpstr>Slide 7 Critical Evaluation strengths </vt:lpstr>
      <vt:lpstr>Slide 8 –Conclusion </vt:lpstr>
      <vt:lpstr>Slide 9-References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Saratu Mohammed (2442252)</dc:creator>
  <cp:lastModifiedBy>user</cp:lastModifiedBy>
  <cp:revision>1</cp:revision>
  <dcterms:created xsi:type="dcterms:W3CDTF">2026-06-27T10:10:23Z</dcterms:created>
  <dcterms:modified xsi:type="dcterms:W3CDTF">2026-07-12T13:51:17Z</dcterms:modified>
</cp:coreProperties>
</file>