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80"/>
    <p:restoredTop sz="94528"/>
  </p:normalViewPr>
  <p:slideViewPr>
    <p:cSldViewPr snapToGrid="0">
      <p:cViewPr varScale="1">
        <p:scale>
          <a:sx n="120" d="100"/>
          <a:sy n="120" d="100"/>
        </p:scale>
        <p:origin x="80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0D445B-24D0-DE4A-80E5-79E8DB4E1282}" type="datetimeFigureOut">
              <a:rPr lang="en-US" smtClean="0"/>
              <a:t>10/12/25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F5D51E-EB0B-A544-A8EA-42CF9DE2F62E}" type="slidenum">
              <a:rPr lang="en-US" smtClean="0"/>
              <a:t>‹#›</a:t>
            </a:fld>
            <a:endParaRPr lang="en-US"/>
          </a:p>
        </p:txBody>
      </p:sp>
    </p:spTree>
    <p:extLst>
      <p:ext uri="{BB962C8B-B14F-4D97-AF65-F5344CB8AC3E}">
        <p14:creationId xmlns:p14="http://schemas.microsoft.com/office/powerpoint/2010/main" val="3210412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6F5D51E-EB0B-A544-A8EA-42CF9DE2F62E}" type="slidenum">
              <a:rPr lang="en-US" smtClean="0"/>
              <a:t>1</a:t>
            </a:fld>
            <a:endParaRPr lang="en-US"/>
          </a:p>
        </p:txBody>
      </p:sp>
    </p:spTree>
    <p:extLst>
      <p:ext uri="{BB962C8B-B14F-4D97-AF65-F5344CB8AC3E}">
        <p14:creationId xmlns:p14="http://schemas.microsoft.com/office/powerpoint/2010/main" val="16065490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6F5D51E-EB0B-A544-A8EA-42CF9DE2F62E}" type="slidenum">
              <a:rPr lang="en-US" smtClean="0"/>
              <a:t>4</a:t>
            </a:fld>
            <a:endParaRPr lang="en-US"/>
          </a:p>
        </p:txBody>
      </p:sp>
    </p:spTree>
    <p:extLst>
      <p:ext uri="{BB962C8B-B14F-4D97-AF65-F5344CB8AC3E}">
        <p14:creationId xmlns:p14="http://schemas.microsoft.com/office/powerpoint/2010/main" val="37317598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6F5D51E-EB0B-A544-A8EA-42CF9DE2F62E}" type="slidenum">
              <a:rPr lang="en-US" smtClean="0"/>
              <a:t>14</a:t>
            </a:fld>
            <a:endParaRPr lang="en-US"/>
          </a:p>
        </p:txBody>
      </p:sp>
    </p:spTree>
    <p:extLst>
      <p:ext uri="{BB962C8B-B14F-4D97-AF65-F5344CB8AC3E}">
        <p14:creationId xmlns:p14="http://schemas.microsoft.com/office/powerpoint/2010/main" val="9659386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34619-889C-9E31-AC25-9719438FA13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90B262D-D78A-6093-50A1-4B103A8B7D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5674C69-D8A3-75D9-88B3-C5EB1BC460FB}"/>
              </a:ext>
            </a:extLst>
          </p:cNvPr>
          <p:cNvSpPr>
            <a:spLocks noGrp="1"/>
          </p:cNvSpPr>
          <p:nvPr>
            <p:ph type="dt" sz="half" idx="10"/>
          </p:nvPr>
        </p:nvSpPr>
        <p:spPr/>
        <p:txBody>
          <a:bodyPr/>
          <a:lstStyle/>
          <a:p>
            <a:fld id="{74973435-031C-9042-AF9D-099CE27CD909}" type="datetimeFigureOut">
              <a:rPr lang="en-US" smtClean="0"/>
              <a:t>10/12/25</a:t>
            </a:fld>
            <a:endParaRPr lang="en-US"/>
          </a:p>
        </p:txBody>
      </p:sp>
      <p:sp>
        <p:nvSpPr>
          <p:cNvPr id="5" name="Footer Placeholder 4">
            <a:extLst>
              <a:ext uri="{FF2B5EF4-FFF2-40B4-BE49-F238E27FC236}">
                <a16:creationId xmlns:a16="http://schemas.microsoft.com/office/drawing/2014/main" id="{B2B12F59-03F0-AE76-7793-ED1FEC13AB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1D2F62-E4E2-1A8F-D43F-8E740BA5225D}"/>
              </a:ext>
            </a:extLst>
          </p:cNvPr>
          <p:cNvSpPr>
            <a:spLocks noGrp="1"/>
          </p:cNvSpPr>
          <p:nvPr>
            <p:ph type="sldNum" sz="quarter" idx="12"/>
          </p:nvPr>
        </p:nvSpPr>
        <p:spPr/>
        <p:txBody>
          <a:bodyPr/>
          <a:lstStyle/>
          <a:p>
            <a:fld id="{77416053-B3B8-594D-BFDA-138B6392F4E1}" type="slidenum">
              <a:rPr lang="en-US" smtClean="0"/>
              <a:t>‹#›</a:t>
            </a:fld>
            <a:endParaRPr lang="en-US"/>
          </a:p>
        </p:txBody>
      </p:sp>
    </p:spTree>
    <p:extLst>
      <p:ext uri="{BB962C8B-B14F-4D97-AF65-F5344CB8AC3E}">
        <p14:creationId xmlns:p14="http://schemas.microsoft.com/office/powerpoint/2010/main" val="19830179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99B14-59B4-A79D-C77E-0A199C0FB2D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5DC6DC7-2228-B2B0-6E4E-3B00CA78987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3EE47F5-AED3-8815-C945-46C0824BD9B8}"/>
              </a:ext>
            </a:extLst>
          </p:cNvPr>
          <p:cNvSpPr>
            <a:spLocks noGrp="1"/>
          </p:cNvSpPr>
          <p:nvPr>
            <p:ph type="dt" sz="half" idx="10"/>
          </p:nvPr>
        </p:nvSpPr>
        <p:spPr/>
        <p:txBody>
          <a:bodyPr/>
          <a:lstStyle/>
          <a:p>
            <a:fld id="{74973435-031C-9042-AF9D-099CE27CD909}" type="datetimeFigureOut">
              <a:rPr lang="en-US" smtClean="0"/>
              <a:t>10/12/25</a:t>
            </a:fld>
            <a:endParaRPr lang="en-US"/>
          </a:p>
        </p:txBody>
      </p:sp>
      <p:sp>
        <p:nvSpPr>
          <p:cNvPr id="5" name="Footer Placeholder 4">
            <a:extLst>
              <a:ext uri="{FF2B5EF4-FFF2-40B4-BE49-F238E27FC236}">
                <a16:creationId xmlns:a16="http://schemas.microsoft.com/office/drawing/2014/main" id="{6D4363DB-B0F8-7021-D6E0-D699A1CAB9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8B7316B-5B5D-E237-40C3-C7EA698C97A5}"/>
              </a:ext>
            </a:extLst>
          </p:cNvPr>
          <p:cNvSpPr>
            <a:spLocks noGrp="1"/>
          </p:cNvSpPr>
          <p:nvPr>
            <p:ph type="sldNum" sz="quarter" idx="12"/>
          </p:nvPr>
        </p:nvSpPr>
        <p:spPr/>
        <p:txBody>
          <a:bodyPr/>
          <a:lstStyle/>
          <a:p>
            <a:fld id="{77416053-B3B8-594D-BFDA-138B6392F4E1}" type="slidenum">
              <a:rPr lang="en-US" smtClean="0"/>
              <a:t>‹#›</a:t>
            </a:fld>
            <a:endParaRPr lang="en-US"/>
          </a:p>
        </p:txBody>
      </p:sp>
    </p:spTree>
    <p:extLst>
      <p:ext uri="{BB962C8B-B14F-4D97-AF65-F5344CB8AC3E}">
        <p14:creationId xmlns:p14="http://schemas.microsoft.com/office/powerpoint/2010/main" val="26324997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4B4FB-708A-B42B-39AE-E0077392462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6080D6E-D60D-11D7-7CA2-16848CDCB05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17B8D8F-ACAB-6391-3798-04A65B350873}"/>
              </a:ext>
            </a:extLst>
          </p:cNvPr>
          <p:cNvSpPr>
            <a:spLocks noGrp="1"/>
          </p:cNvSpPr>
          <p:nvPr>
            <p:ph type="dt" sz="half" idx="10"/>
          </p:nvPr>
        </p:nvSpPr>
        <p:spPr/>
        <p:txBody>
          <a:bodyPr/>
          <a:lstStyle/>
          <a:p>
            <a:fld id="{74973435-031C-9042-AF9D-099CE27CD909}" type="datetimeFigureOut">
              <a:rPr lang="en-US" smtClean="0"/>
              <a:t>10/12/25</a:t>
            </a:fld>
            <a:endParaRPr lang="en-US"/>
          </a:p>
        </p:txBody>
      </p:sp>
      <p:sp>
        <p:nvSpPr>
          <p:cNvPr id="5" name="Footer Placeholder 4">
            <a:extLst>
              <a:ext uri="{FF2B5EF4-FFF2-40B4-BE49-F238E27FC236}">
                <a16:creationId xmlns:a16="http://schemas.microsoft.com/office/drawing/2014/main" id="{50DD6887-419B-2EFA-7F13-41972E1410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C559D-D834-4F39-0037-4229F125F4C6}"/>
              </a:ext>
            </a:extLst>
          </p:cNvPr>
          <p:cNvSpPr>
            <a:spLocks noGrp="1"/>
          </p:cNvSpPr>
          <p:nvPr>
            <p:ph type="sldNum" sz="quarter" idx="12"/>
          </p:nvPr>
        </p:nvSpPr>
        <p:spPr/>
        <p:txBody>
          <a:bodyPr/>
          <a:lstStyle/>
          <a:p>
            <a:fld id="{77416053-B3B8-594D-BFDA-138B6392F4E1}" type="slidenum">
              <a:rPr lang="en-US" smtClean="0"/>
              <a:t>‹#›</a:t>
            </a:fld>
            <a:endParaRPr lang="en-US"/>
          </a:p>
        </p:txBody>
      </p:sp>
    </p:spTree>
    <p:extLst>
      <p:ext uri="{BB962C8B-B14F-4D97-AF65-F5344CB8AC3E}">
        <p14:creationId xmlns:p14="http://schemas.microsoft.com/office/powerpoint/2010/main" val="10473975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65912-EFFC-5A8A-C3E4-908845AB0C3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1B23FE7-F916-3DC3-B9E2-468757BC4B4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3EDBDEC-3915-6F54-3906-33E43940904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FEEDC2D-6647-08A3-2CB7-CF0FC1ACEEAA}"/>
              </a:ext>
            </a:extLst>
          </p:cNvPr>
          <p:cNvSpPr>
            <a:spLocks noGrp="1"/>
          </p:cNvSpPr>
          <p:nvPr>
            <p:ph type="dt" sz="half" idx="10"/>
          </p:nvPr>
        </p:nvSpPr>
        <p:spPr/>
        <p:txBody>
          <a:bodyPr/>
          <a:lstStyle/>
          <a:p>
            <a:fld id="{74973435-031C-9042-AF9D-099CE27CD909}" type="datetimeFigureOut">
              <a:rPr lang="en-US" smtClean="0"/>
              <a:t>10/12/25</a:t>
            </a:fld>
            <a:endParaRPr lang="en-US"/>
          </a:p>
        </p:txBody>
      </p:sp>
      <p:sp>
        <p:nvSpPr>
          <p:cNvPr id="6" name="Footer Placeholder 5">
            <a:extLst>
              <a:ext uri="{FF2B5EF4-FFF2-40B4-BE49-F238E27FC236}">
                <a16:creationId xmlns:a16="http://schemas.microsoft.com/office/drawing/2014/main" id="{E35B6077-0648-CC31-8ED0-648D83B77D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184734-3B2D-3996-48F3-A1164C6189CE}"/>
              </a:ext>
            </a:extLst>
          </p:cNvPr>
          <p:cNvSpPr>
            <a:spLocks noGrp="1"/>
          </p:cNvSpPr>
          <p:nvPr>
            <p:ph type="sldNum" sz="quarter" idx="12"/>
          </p:nvPr>
        </p:nvSpPr>
        <p:spPr/>
        <p:txBody>
          <a:bodyPr/>
          <a:lstStyle/>
          <a:p>
            <a:fld id="{77416053-B3B8-594D-BFDA-138B6392F4E1}" type="slidenum">
              <a:rPr lang="en-US" smtClean="0"/>
              <a:t>‹#›</a:t>
            </a:fld>
            <a:endParaRPr lang="en-US"/>
          </a:p>
        </p:txBody>
      </p:sp>
    </p:spTree>
    <p:extLst>
      <p:ext uri="{BB962C8B-B14F-4D97-AF65-F5344CB8AC3E}">
        <p14:creationId xmlns:p14="http://schemas.microsoft.com/office/powerpoint/2010/main" val="1838502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0B15E-B03F-DBC5-1453-BCEF19E983D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0C4A7A0-CEC0-621A-9C23-7E3C0BC54DD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A2C8241-EB3B-5D02-475E-C8690A05CA8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4048DCD-1FF2-2ABE-0CB8-EB076C2828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E297806-2800-BC95-BC98-3527F4412B7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A707B6F-F9D3-ECF5-2182-666AFB279A03}"/>
              </a:ext>
            </a:extLst>
          </p:cNvPr>
          <p:cNvSpPr>
            <a:spLocks noGrp="1"/>
          </p:cNvSpPr>
          <p:nvPr>
            <p:ph type="dt" sz="half" idx="10"/>
          </p:nvPr>
        </p:nvSpPr>
        <p:spPr/>
        <p:txBody>
          <a:bodyPr/>
          <a:lstStyle/>
          <a:p>
            <a:fld id="{74973435-031C-9042-AF9D-099CE27CD909}" type="datetimeFigureOut">
              <a:rPr lang="en-US" smtClean="0"/>
              <a:t>10/12/25</a:t>
            </a:fld>
            <a:endParaRPr lang="en-US"/>
          </a:p>
        </p:txBody>
      </p:sp>
      <p:sp>
        <p:nvSpPr>
          <p:cNvPr id="8" name="Footer Placeholder 7">
            <a:extLst>
              <a:ext uri="{FF2B5EF4-FFF2-40B4-BE49-F238E27FC236}">
                <a16:creationId xmlns:a16="http://schemas.microsoft.com/office/drawing/2014/main" id="{A1C486E8-F2BE-87DB-9738-DE4479724B5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CDA8453-4C24-0687-452B-92E30C082CDA}"/>
              </a:ext>
            </a:extLst>
          </p:cNvPr>
          <p:cNvSpPr>
            <a:spLocks noGrp="1"/>
          </p:cNvSpPr>
          <p:nvPr>
            <p:ph type="sldNum" sz="quarter" idx="12"/>
          </p:nvPr>
        </p:nvSpPr>
        <p:spPr/>
        <p:txBody>
          <a:bodyPr/>
          <a:lstStyle/>
          <a:p>
            <a:fld id="{77416053-B3B8-594D-BFDA-138B6392F4E1}" type="slidenum">
              <a:rPr lang="en-US" smtClean="0"/>
              <a:t>‹#›</a:t>
            </a:fld>
            <a:endParaRPr lang="en-US"/>
          </a:p>
        </p:txBody>
      </p:sp>
    </p:spTree>
    <p:extLst>
      <p:ext uri="{BB962C8B-B14F-4D97-AF65-F5344CB8AC3E}">
        <p14:creationId xmlns:p14="http://schemas.microsoft.com/office/powerpoint/2010/main" val="649564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9AD48-C9AC-5EED-9C34-690074A4D98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71B3B6D-5DAA-10D6-FAF1-98A95710DB3A}"/>
              </a:ext>
            </a:extLst>
          </p:cNvPr>
          <p:cNvSpPr>
            <a:spLocks noGrp="1"/>
          </p:cNvSpPr>
          <p:nvPr>
            <p:ph type="dt" sz="half" idx="10"/>
          </p:nvPr>
        </p:nvSpPr>
        <p:spPr/>
        <p:txBody>
          <a:bodyPr/>
          <a:lstStyle/>
          <a:p>
            <a:fld id="{74973435-031C-9042-AF9D-099CE27CD909}" type="datetimeFigureOut">
              <a:rPr lang="en-US" smtClean="0"/>
              <a:t>10/12/25</a:t>
            </a:fld>
            <a:endParaRPr lang="en-US"/>
          </a:p>
        </p:txBody>
      </p:sp>
      <p:sp>
        <p:nvSpPr>
          <p:cNvPr id="4" name="Footer Placeholder 3">
            <a:extLst>
              <a:ext uri="{FF2B5EF4-FFF2-40B4-BE49-F238E27FC236}">
                <a16:creationId xmlns:a16="http://schemas.microsoft.com/office/drawing/2014/main" id="{0E4D65DD-B03A-D50E-FA28-5F059FC3B35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8708383-AD4D-D9C7-9DBC-57EFAD0B03D2}"/>
              </a:ext>
            </a:extLst>
          </p:cNvPr>
          <p:cNvSpPr>
            <a:spLocks noGrp="1"/>
          </p:cNvSpPr>
          <p:nvPr>
            <p:ph type="sldNum" sz="quarter" idx="12"/>
          </p:nvPr>
        </p:nvSpPr>
        <p:spPr/>
        <p:txBody>
          <a:bodyPr/>
          <a:lstStyle/>
          <a:p>
            <a:fld id="{77416053-B3B8-594D-BFDA-138B6392F4E1}" type="slidenum">
              <a:rPr lang="en-US" smtClean="0"/>
              <a:t>‹#›</a:t>
            </a:fld>
            <a:endParaRPr lang="en-US"/>
          </a:p>
        </p:txBody>
      </p:sp>
    </p:spTree>
    <p:extLst>
      <p:ext uri="{BB962C8B-B14F-4D97-AF65-F5344CB8AC3E}">
        <p14:creationId xmlns:p14="http://schemas.microsoft.com/office/powerpoint/2010/main" val="31183086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204B35-BF7F-D01B-3FF3-0D8EADA18B4C}"/>
              </a:ext>
            </a:extLst>
          </p:cNvPr>
          <p:cNvSpPr>
            <a:spLocks noGrp="1"/>
          </p:cNvSpPr>
          <p:nvPr>
            <p:ph type="dt" sz="half" idx="10"/>
          </p:nvPr>
        </p:nvSpPr>
        <p:spPr/>
        <p:txBody>
          <a:bodyPr/>
          <a:lstStyle/>
          <a:p>
            <a:fld id="{74973435-031C-9042-AF9D-099CE27CD909}" type="datetimeFigureOut">
              <a:rPr lang="en-US" smtClean="0"/>
              <a:t>10/12/25</a:t>
            </a:fld>
            <a:endParaRPr lang="en-US"/>
          </a:p>
        </p:txBody>
      </p:sp>
      <p:sp>
        <p:nvSpPr>
          <p:cNvPr id="3" name="Footer Placeholder 2">
            <a:extLst>
              <a:ext uri="{FF2B5EF4-FFF2-40B4-BE49-F238E27FC236}">
                <a16:creationId xmlns:a16="http://schemas.microsoft.com/office/drawing/2014/main" id="{4C51C305-4DDF-0F7C-78CA-9123BBA314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ED74597-A51D-B710-DC95-545C11BE0646}"/>
              </a:ext>
            </a:extLst>
          </p:cNvPr>
          <p:cNvSpPr>
            <a:spLocks noGrp="1"/>
          </p:cNvSpPr>
          <p:nvPr>
            <p:ph type="sldNum" sz="quarter" idx="12"/>
          </p:nvPr>
        </p:nvSpPr>
        <p:spPr/>
        <p:txBody>
          <a:bodyPr/>
          <a:lstStyle/>
          <a:p>
            <a:fld id="{77416053-B3B8-594D-BFDA-138B6392F4E1}" type="slidenum">
              <a:rPr lang="en-US" smtClean="0"/>
              <a:t>‹#›</a:t>
            </a:fld>
            <a:endParaRPr lang="en-US"/>
          </a:p>
        </p:txBody>
      </p:sp>
    </p:spTree>
    <p:extLst>
      <p:ext uri="{BB962C8B-B14F-4D97-AF65-F5344CB8AC3E}">
        <p14:creationId xmlns:p14="http://schemas.microsoft.com/office/powerpoint/2010/main" val="266116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D2DF1-726B-3A37-F23B-D549BE07521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215BAC9-0D22-A7C0-DA76-CF5D038621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53DB8F9-43ED-910F-0B90-D55F3AC75D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3C1B7AB-0722-338F-2CD4-22BF09866BEB}"/>
              </a:ext>
            </a:extLst>
          </p:cNvPr>
          <p:cNvSpPr>
            <a:spLocks noGrp="1"/>
          </p:cNvSpPr>
          <p:nvPr>
            <p:ph type="dt" sz="half" idx="10"/>
          </p:nvPr>
        </p:nvSpPr>
        <p:spPr/>
        <p:txBody>
          <a:bodyPr/>
          <a:lstStyle/>
          <a:p>
            <a:fld id="{74973435-031C-9042-AF9D-099CE27CD909}" type="datetimeFigureOut">
              <a:rPr lang="en-US" smtClean="0"/>
              <a:t>10/12/25</a:t>
            </a:fld>
            <a:endParaRPr lang="en-US"/>
          </a:p>
        </p:txBody>
      </p:sp>
      <p:sp>
        <p:nvSpPr>
          <p:cNvPr id="6" name="Footer Placeholder 5">
            <a:extLst>
              <a:ext uri="{FF2B5EF4-FFF2-40B4-BE49-F238E27FC236}">
                <a16:creationId xmlns:a16="http://schemas.microsoft.com/office/drawing/2014/main" id="{7AA826E5-3F93-B7AE-0C5B-C3A5221C40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F7FBE9-AE64-8444-B4F0-37FDD2AF5610}"/>
              </a:ext>
            </a:extLst>
          </p:cNvPr>
          <p:cNvSpPr>
            <a:spLocks noGrp="1"/>
          </p:cNvSpPr>
          <p:nvPr>
            <p:ph type="sldNum" sz="quarter" idx="12"/>
          </p:nvPr>
        </p:nvSpPr>
        <p:spPr/>
        <p:txBody>
          <a:bodyPr/>
          <a:lstStyle/>
          <a:p>
            <a:fld id="{77416053-B3B8-594D-BFDA-138B6392F4E1}" type="slidenum">
              <a:rPr lang="en-US" smtClean="0"/>
              <a:t>‹#›</a:t>
            </a:fld>
            <a:endParaRPr lang="en-US"/>
          </a:p>
        </p:txBody>
      </p:sp>
    </p:spTree>
    <p:extLst>
      <p:ext uri="{BB962C8B-B14F-4D97-AF65-F5344CB8AC3E}">
        <p14:creationId xmlns:p14="http://schemas.microsoft.com/office/powerpoint/2010/main" val="3198478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C0CE7-5AEE-008A-77DE-8A45C65B54C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5ED02C1-2159-61EA-DE95-1A6E498E22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A74F697-9FBC-6FC5-3526-7BFCB8A6F5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1E089B2-BB7A-8AED-9A8A-0D2550A3E8D1}"/>
              </a:ext>
            </a:extLst>
          </p:cNvPr>
          <p:cNvSpPr>
            <a:spLocks noGrp="1"/>
          </p:cNvSpPr>
          <p:nvPr>
            <p:ph type="dt" sz="half" idx="10"/>
          </p:nvPr>
        </p:nvSpPr>
        <p:spPr/>
        <p:txBody>
          <a:bodyPr/>
          <a:lstStyle/>
          <a:p>
            <a:fld id="{74973435-031C-9042-AF9D-099CE27CD909}" type="datetimeFigureOut">
              <a:rPr lang="en-US" smtClean="0"/>
              <a:t>10/12/25</a:t>
            </a:fld>
            <a:endParaRPr lang="en-US"/>
          </a:p>
        </p:txBody>
      </p:sp>
      <p:sp>
        <p:nvSpPr>
          <p:cNvPr id="6" name="Footer Placeholder 5">
            <a:extLst>
              <a:ext uri="{FF2B5EF4-FFF2-40B4-BE49-F238E27FC236}">
                <a16:creationId xmlns:a16="http://schemas.microsoft.com/office/drawing/2014/main" id="{5FF6E5E8-2E77-62B3-0CB3-1594633A254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F73246D-EB2E-6DAC-4FF0-AFD7C4DEA993}"/>
              </a:ext>
            </a:extLst>
          </p:cNvPr>
          <p:cNvSpPr>
            <a:spLocks noGrp="1"/>
          </p:cNvSpPr>
          <p:nvPr>
            <p:ph type="sldNum" sz="quarter" idx="12"/>
          </p:nvPr>
        </p:nvSpPr>
        <p:spPr/>
        <p:txBody>
          <a:bodyPr/>
          <a:lstStyle/>
          <a:p>
            <a:fld id="{77416053-B3B8-594D-BFDA-138B6392F4E1}" type="slidenum">
              <a:rPr lang="en-US" smtClean="0"/>
              <a:t>‹#›</a:t>
            </a:fld>
            <a:endParaRPr lang="en-US"/>
          </a:p>
        </p:txBody>
      </p:sp>
    </p:spTree>
    <p:extLst>
      <p:ext uri="{BB962C8B-B14F-4D97-AF65-F5344CB8AC3E}">
        <p14:creationId xmlns:p14="http://schemas.microsoft.com/office/powerpoint/2010/main" val="29086678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BE435-1B50-C63C-2930-E8B693E3FA8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C82C52D-F4D4-9FB2-0D3A-306450C72CD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8315DF4-2CA7-80B4-2E18-DF9D06421F75}"/>
              </a:ext>
            </a:extLst>
          </p:cNvPr>
          <p:cNvSpPr>
            <a:spLocks noGrp="1"/>
          </p:cNvSpPr>
          <p:nvPr>
            <p:ph type="dt" sz="half" idx="10"/>
          </p:nvPr>
        </p:nvSpPr>
        <p:spPr/>
        <p:txBody>
          <a:bodyPr/>
          <a:lstStyle/>
          <a:p>
            <a:fld id="{74973435-031C-9042-AF9D-099CE27CD909}" type="datetimeFigureOut">
              <a:rPr lang="en-US" smtClean="0"/>
              <a:t>10/12/25</a:t>
            </a:fld>
            <a:endParaRPr lang="en-US"/>
          </a:p>
        </p:txBody>
      </p:sp>
      <p:sp>
        <p:nvSpPr>
          <p:cNvPr id="5" name="Footer Placeholder 4">
            <a:extLst>
              <a:ext uri="{FF2B5EF4-FFF2-40B4-BE49-F238E27FC236}">
                <a16:creationId xmlns:a16="http://schemas.microsoft.com/office/drawing/2014/main" id="{EBAA8AAB-6F8D-47BE-7C65-FD023841DC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37022EC-17D8-888D-46D9-3DBFC3FD3D4F}"/>
              </a:ext>
            </a:extLst>
          </p:cNvPr>
          <p:cNvSpPr>
            <a:spLocks noGrp="1"/>
          </p:cNvSpPr>
          <p:nvPr>
            <p:ph type="sldNum" sz="quarter" idx="12"/>
          </p:nvPr>
        </p:nvSpPr>
        <p:spPr/>
        <p:txBody>
          <a:bodyPr/>
          <a:lstStyle/>
          <a:p>
            <a:fld id="{77416053-B3B8-594D-BFDA-138B6392F4E1}" type="slidenum">
              <a:rPr lang="en-US" smtClean="0"/>
              <a:t>‹#›</a:t>
            </a:fld>
            <a:endParaRPr lang="en-US"/>
          </a:p>
        </p:txBody>
      </p:sp>
    </p:spTree>
    <p:extLst>
      <p:ext uri="{BB962C8B-B14F-4D97-AF65-F5344CB8AC3E}">
        <p14:creationId xmlns:p14="http://schemas.microsoft.com/office/powerpoint/2010/main" val="3394774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F2D7B8-3065-E4A0-8DAF-879F37EE711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56BE16B-7205-15E2-F8AC-160E6E1D301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F0F76B4-3F93-D533-761A-631673702D63}"/>
              </a:ext>
            </a:extLst>
          </p:cNvPr>
          <p:cNvSpPr>
            <a:spLocks noGrp="1"/>
          </p:cNvSpPr>
          <p:nvPr>
            <p:ph type="dt" sz="half" idx="10"/>
          </p:nvPr>
        </p:nvSpPr>
        <p:spPr/>
        <p:txBody>
          <a:bodyPr/>
          <a:lstStyle/>
          <a:p>
            <a:fld id="{74973435-031C-9042-AF9D-099CE27CD909}" type="datetimeFigureOut">
              <a:rPr lang="en-US" smtClean="0"/>
              <a:t>10/12/25</a:t>
            </a:fld>
            <a:endParaRPr lang="en-US"/>
          </a:p>
        </p:txBody>
      </p:sp>
      <p:sp>
        <p:nvSpPr>
          <p:cNvPr id="5" name="Footer Placeholder 4">
            <a:extLst>
              <a:ext uri="{FF2B5EF4-FFF2-40B4-BE49-F238E27FC236}">
                <a16:creationId xmlns:a16="http://schemas.microsoft.com/office/drawing/2014/main" id="{318E6C9C-428C-7F32-EC46-ACBA954118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111FD6-BF31-F95F-956A-9986F0AF7585}"/>
              </a:ext>
            </a:extLst>
          </p:cNvPr>
          <p:cNvSpPr>
            <a:spLocks noGrp="1"/>
          </p:cNvSpPr>
          <p:nvPr>
            <p:ph type="sldNum" sz="quarter" idx="12"/>
          </p:nvPr>
        </p:nvSpPr>
        <p:spPr/>
        <p:txBody>
          <a:bodyPr/>
          <a:lstStyle/>
          <a:p>
            <a:fld id="{77416053-B3B8-594D-BFDA-138B6392F4E1}" type="slidenum">
              <a:rPr lang="en-US" smtClean="0"/>
              <a:t>‹#›</a:t>
            </a:fld>
            <a:endParaRPr lang="en-US"/>
          </a:p>
        </p:txBody>
      </p:sp>
    </p:spTree>
    <p:extLst>
      <p:ext uri="{BB962C8B-B14F-4D97-AF65-F5344CB8AC3E}">
        <p14:creationId xmlns:p14="http://schemas.microsoft.com/office/powerpoint/2010/main" val="6115058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8FDBE9-C316-7696-5D66-B74ABB890B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F406C59-8DDB-1C19-AA3F-6FFF54228D3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5AD30CB-A778-C3AC-4BFF-A8A3617C4B6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4973435-031C-9042-AF9D-099CE27CD909}" type="datetimeFigureOut">
              <a:rPr lang="en-US" smtClean="0"/>
              <a:t>10/12/25</a:t>
            </a:fld>
            <a:endParaRPr lang="en-US"/>
          </a:p>
        </p:txBody>
      </p:sp>
      <p:sp>
        <p:nvSpPr>
          <p:cNvPr id="5" name="Footer Placeholder 4">
            <a:extLst>
              <a:ext uri="{FF2B5EF4-FFF2-40B4-BE49-F238E27FC236}">
                <a16:creationId xmlns:a16="http://schemas.microsoft.com/office/drawing/2014/main" id="{9F5E894F-924D-7C90-0D5A-ECA37AA2F12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E39B2521-468E-6115-24B8-7AFCC66DCA2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7416053-B3B8-594D-BFDA-138B6392F4E1}" type="slidenum">
              <a:rPr lang="en-US" smtClean="0"/>
              <a:t>‹#›</a:t>
            </a:fld>
            <a:endParaRPr lang="en-US"/>
          </a:p>
        </p:txBody>
      </p:sp>
    </p:spTree>
    <p:extLst>
      <p:ext uri="{BB962C8B-B14F-4D97-AF65-F5344CB8AC3E}">
        <p14:creationId xmlns:p14="http://schemas.microsoft.com/office/powerpoint/2010/main" val="13105387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D5800-754B-BEFD-E200-0BDF4BE596FC}"/>
              </a:ext>
            </a:extLst>
          </p:cNvPr>
          <p:cNvSpPr>
            <a:spLocks noGrp="1"/>
          </p:cNvSpPr>
          <p:nvPr>
            <p:ph type="ctrTitle"/>
          </p:nvPr>
        </p:nvSpPr>
        <p:spPr>
          <a:xfrm>
            <a:off x="1524000" y="2235200"/>
            <a:ext cx="9144000" cy="2387600"/>
          </a:xfrm>
        </p:spPr>
        <p:txBody>
          <a:bodyPr>
            <a:normAutofit/>
          </a:bodyPr>
          <a:lstStyle/>
          <a:p>
            <a:r>
              <a:rPr lang="en-US" sz="1200" dirty="0">
                <a:latin typeface="Arial" panose="020B0604020202020204" pitchFamily="34" charset="0"/>
                <a:cs typeface="Arial" panose="020B0604020202020204" pitchFamily="34" charset="0"/>
              </a:rPr>
              <a:t>Developing and Managing Individuals and Teams</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LCLM5002 Comp 1- Individual Presentation</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Kenneth Andal SN 2407398</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Lecturer: Doreen Nyaa  </a:t>
            </a:r>
            <a:r>
              <a:rPr lang="en-US" sz="1200" dirty="0" err="1">
                <a:latin typeface="Arial" panose="020B0604020202020204" pitchFamily="34" charset="0"/>
                <a:cs typeface="Arial" panose="020B0604020202020204" pitchFamily="34" charset="0"/>
              </a:rPr>
              <a:t>Amundam</a:t>
            </a:r>
            <a:br>
              <a:rPr lang="en-US" sz="1200" dirty="0">
                <a:latin typeface="Arial" panose="020B0604020202020204" pitchFamily="34" charset="0"/>
                <a:cs typeface="Arial" panose="020B0604020202020204" pitchFamily="34" charset="0"/>
              </a:rPr>
            </a:br>
            <a:br>
              <a:rPr lang="en-US" sz="12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67291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52920-A945-E648-F962-323FD863C199}"/>
              </a:ext>
            </a:extLst>
          </p:cNvPr>
          <p:cNvSpPr>
            <a:spLocks noGrp="1"/>
          </p:cNvSpPr>
          <p:nvPr>
            <p:ph type="title"/>
          </p:nvPr>
        </p:nvSpPr>
        <p:spPr/>
        <p:txBody>
          <a:bodyPr>
            <a:normAutofit/>
          </a:bodyPr>
          <a:lstStyle/>
          <a:p>
            <a:r>
              <a:rPr lang="en-US" sz="2400" dirty="0">
                <a:latin typeface="Arial" panose="020B0604020202020204" pitchFamily="34" charset="0"/>
                <a:cs typeface="Arial" panose="020B0604020202020204" pitchFamily="34" charset="0"/>
              </a:rPr>
              <a:t>Table of content</a:t>
            </a:r>
          </a:p>
        </p:txBody>
      </p:sp>
      <p:sp>
        <p:nvSpPr>
          <p:cNvPr id="3" name="Content Placeholder 2">
            <a:extLst>
              <a:ext uri="{FF2B5EF4-FFF2-40B4-BE49-F238E27FC236}">
                <a16:creationId xmlns:a16="http://schemas.microsoft.com/office/drawing/2014/main" id="{27545E24-0085-4FA1-8DD9-8A06D0C091E5}"/>
              </a:ext>
            </a:extLst>
          </p:cNvPr>
          <p:cNvSpPr>
            <a:spLocks noGrp="1"/>
          </p:cNvSpPr>
          <p:nvPr>
            <p:ph idx="1"/>
          </p:nvPr>
        </p:nvSpPr>
        <p:spPr/>
        <p:txBody>
          <a:bodyPr>
            <a:normAutofit fontScale="92500" lnSpcReduction="20000"/>
          </a:bodyPr>
          <a:lstStyle/>
          <a:p>
            <a:pPr marL="0" indent="0">
              <a:buNone/>
            </a:pPr>
            <a:r>
              <a:rPr lang="en-US" sz="1100" dirty="0">
                <a:latin typeface="Arial" panose="020B0604020202020204" pitchFamily="34" charset="0"/>
                <a:cs typeface="Arial" panose="020B0604020202020204" pitchFamily="34" charset="0"/>
              </a:rPr>
              <a:t>Title				Slides</a:t>
            </a:r>
          </a:p>
          <a:p>
            <a:pPr marL="0" indent="0">
              <a:buNone/>
            </a:pPr>
            <a:r>
              <a:rPr lang="en-US" sz="1100" dirty="0">
                <a:latin typeface="Arial" panose="020B0604020202020204" pitchFamily="34" charset="0"/>
                <a:cs typeface="Arial" panose="020B0604020202020204" pitchFamily="34" charset="0"/>
              </a:rPr>
              <a:t>Cover page				01</a:t>
            </a:r>
          </a:p>
          <a:p>
            <a:pPr marL="0" indent="0">
              <a:buNone/>
            </a:pPr>
            <a:r>
              <a:rPr lang="en-US" sz="1100" dirty="0">
                <a:latin typeface="Arial" panose="020B0604020202020204" pitchFamily="34" charset="0"/>
                <a:cs typeface="Arial" panose="020B0604020202020204" pitchFamily="34" charset="0"/>
              </a:rPr>
              <a:t>Table of Contents			02</a:t>
            </a:r>
          </a:p>
          <a:p>
            <a:pPr marL="0" indent="0">
              <a:buNone/>
            </a:pPr>
            <a:r>
              <a:rPr lang="en-US" sz="1100" dirty="0">
                <a:latin typeface="Arial" panose="020B0604020202020204" pitchFamily="34" charset="0"/>
                <a:cs typeface="Arial" panose="020B0604020202020204" pitchFamily="34" charset="0"/>
              </a:rPr>
              <a:t>Brief Company History			03</a:t>
            </a:r>
          </a:p>
          <a:p>
            <a:pPr marL="0" indent="0">
              <a:buNone/>
            </a:pPr>
            <a:r>
              <a:rPr lang="en-US" sz="1100" dirty="0">
                <a:latin typeface="Arial" panose="020B0604020202020204" pitchFamily="34" charset="0"/>
                <a:cs typeface="Arial" panose="020B0604020202020204" pitchFamily="34" charset="0"/>
              </a:rPr>
              <a:t>Current Directors and Officers			04</a:t>
            </a:r>
          </a:p>
          <a:p>
            <a:pPr marL="0" indent="0">
              <a:buNone/>
            </a:pPr>
            <a:r>
              <a:rPr lang="en-US" sz="1100" dirty="0">
                <a:latin typeface="Arial" panose="020B0604020202020204" pitchFamily="34" charset="0"/>
                <a:cs typeface="Arial" panose="020B0604020202020204" pitchFamily="34" charset="0"/>
              </a:rPr>
              <a:t>Recruitment Process			05</a:t>
            </a:r>
          </a:p>
          <a:p>
            <a:pPr marL="0" indent="0">
              <a:buNone/>
            </a:pPr>
            <a:r>
              <a:rPr lang="en-US" sz="1100" dirty="0">
                <a:latin typeface="Arial" panose="020B0604020202020204" pitchFamily="34" charset="0"/>
                <a:cs typeface="Arial" panose="020B0604020202020204" pitchFamily="34" charset="0"/>
              </a:rPr>
              <a:t>Recruitment Overview			06</a:t>
            </a:r>
          </a:p>
          <a:p>
            <a:pPr marL="0" indent="0">
              <a:buNone/>
            </a:pPr>
            <a:r>
              <a:rPr lang="en-US" sz="1100" dirty="0">
                <a:latin typeface="Arial" panose="020B0604020202020204" pitchFamily="34" charset="0"/>
                <a:cs typeface="Arial" panose="020B0604020202020204" pitchFamily="34" charset="0"/>
              </a:rPr>
              <a:t>Job Analysis				07</a:t>
            </a:r>
          </a:p>
          <a:p>
            <a:pPr marL="0" indent="0">
              <a:buNone/>
            </a:pPr>
            <a:r>
              <a:rPr lang="en-US" sz="1100" dirty="0">
                <a:latin typeface="Arial" panose="020B0604020202020204" pitchFamily="34" charset="0"/>
                <a:cs typeface="Arial" panose="020B0604020202020204" pitchFamily="34" charset="0"/>
              </a:rPr>
              <a:t>Job Description				08</a:t>
            </a:r>
          </a:p>
          <a:p>
            <a:pPr marL="0" indent="0">
              <a:buNone/>
            </a:pPr>
            <a:r>
              <a:rPr lang="en-US" sz="1100" dirty="0">
                <a:latin typeface="Arial" panose="020B0604020202020204" pitchFamily="34" charset="0"/>
                <a:cs typeface="Arial" panose="020B0604020202020204" pitchFamily="34" charset="0"/>
              </a:rPr>
              <a:t>Person Specification			09</a:t>
            </a:r>
          </a:p>
          <a:p>
            <a:pPr marL="0" indent="0">
              <a:buNone/>
            </a:pPr>
            <a:r>
              <a:rPr lang="en-US" sz="1100" dirty="0">
                <a:latin typeface="Arial" panose="020B0604020202020204" pitchFamily="34" charset="0"/>
                <a:cs typeface="Arial" panose="020B0604020202020204" pitchFamily="34" charset="0"/>
              </a:rPr>
              <a:t>Benefits of a Structured Recruitment Process		10</a:t>
            </a:r>
          </a:p>
          <a:p>
            <a:pPr marL="0" indent="0">
              <a:buNone/>
            </a:pPr>
            <a:r>
              <a:rPr lang="en-US" sz="1100" dirty="0">
                <a:latin typeface="Arial" panose="020B0604020202020204" pitchFamily="34" charset="0"/>
                <a:cs typeface="Arial" panose="020B0604020202020204" pitchFamily="34" charset="0"/>
              </a:rPr>
              <a:t>Structured Interview			11</a:t>
            </a:r>
          </a:p>
          <a:p>
            <a:pPr marL="0" indent="0">
              <a:buNone/>
            </a:pPr>
            <a:r>
              <a:rPr lang="en-US" sz="1100" dirty="0" err="1">
                <a:latin typeface="Arial" panose="020B0604020202020204" pitchFamily="34" charset="0"/>
                <a:cs typeface="Arial" panose="020B0604020202020204" pitchFamily="34" charset="0"/>
              </a:rPr>
              <a:t>Unstrucrtured</a:t>
            </a:r>
            <a:r>
              <a:rPr lang="en-US" sz="1100" dirty="0">
                <a:latin typeface="Arial" panose="020B0604020202020204" pitchFamily="34" charset="0"/>
                <a:cs typeface="Arial" panose="020B0604020202020204" pitchFamily="34" charset="0"/>
              </a:rPr>
              <a:t> Interview			12</a:t>
            </a:r>
          </a:p>
          <a:p>
            <a:pPr marL="0" indent="0">
              <a:buNone/>
            </a:pPr>
            <a:r>
              <a:rPr lang="en-US" sz="1100" dirty="0">
                <a:latin typeface="Arial" panose="020B0604020202020204" pitchFamily="34" charset="0"/>
                <a:cs typeface="Arial" panose="020B0604020202020204" pitchFamily="34" charset="0"/>
              </a:rPr>
              <a:t>Panel Interview				13</a:t>
            </a:r>
          </a:p>
          <a:p>
            <a:pPr marL="0" indent="0">
              <a:buNone/>
            </a:pPr>
            <a:r>
              <a:rPr lang="en-US" sz="1100" dirty="0">
                <a:latin typeface="Arial" panose="020B0604020202020204" pitchFamily="34" charset="0"/>
                <a:cs typeface="Arial" panose="020B0604020202020204" pitchFamily="34" charset="0"/>
              </a:rPr>
              <a:t>Justifying Appropriate Questioning Techniques		14</a:t>
            </a:r>
          </a:p>
          <a:p>
            <a:pPr marL="0" indent="0">
              <a:buNone/>
            </a:pPr>
            <a:r>
              <a:rPr lang="en-US" sz="1100" dirty="0">
                <a:latin typeface="Arial" panose="020B0604020202020204" pitchFamily="34" charset="0"/>
                <a:cs typeface="Arial" panose="020B0604020202020204" pitchFamily="34" charset="0"/>
              </a:rPr>
              <a:t>Comparison &amp; Contrast: Face-to-Face vs Online		15</a:t>
            </a:r>
          </a:p>
          <a:p>
            <a:pPr marL="0" indent="0">
              <a:buNone/>
            </a:pPr>
            <a:r>
              <a:rPr lang="en-US" sz="1100" dirty="0">
                <a:latin typeface="Arial" panose="020B0604020202020204" pitchFamily="34" charset="0"/>
                <a:cs typeface="Arial" panose="020B0604020202020204" pitchFamily="34" charset="0"/>
              </a:rPr>
              <a:t>Takeaway &amp; Conclusion			16</a:t>
            </a:r>
          </a:p>
          <a:p>
            <a:pPr marL="0" indent="0">
              <a:buNone/>
            </a:pPr>
            <a:r>
              <a:rPr lang="en-US" sz="1100" dirty="0">
                <a:latin typeface="Arial" panose="020B0604020202020204" pitchFamily="34" charset="0"/>
                <a:cs typeface="Arial" panose="020B0604020202020204" pitchFamily="34" charset="0"/>
              </a:rPr>
              <a:t>References				17</a:t>
            </a:r>
          </a:p>
        </p:txBody>
      </p:sp>
    </p:spTree>
    <p:extLst>
      <p:ext uri="{BB962C8B-B14F-4D97-AF65-F5344CB8AC3E}">
        <p14:creationId xmlns:p14="http://schemas.microsoft.com/office/powerpoint/2010/main" val="4192705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908556-C126-0113-6DC9-35233D1FA0E2}"/>
              </a:ext>
            </a:extLst>
          </p:cNvPr>
          <p:cNvSpPr txBox="1"/>
          <p:nvPr/>
        </p:nvSpPr>
        <p:spPr>
          <a:xfrm>
            <a:off x="1392865" y="2336393"/>
            <a:ext cx="10058400" cy="2185214"/>
          </a:xfrm>
          <a:prstGeom prst="rect">
            <a:avLst/>
          </a:prstGeom>
          <a:noFill/>
        </p:spPr>
        <p:txBody>
          <a:bodyPr wrap="square" rtlCol="0">
            <a:spAutoFit/>
          </a:bodyPr>
          <a:lstStyle/>
          <a:p>
            <a:pPr algn="just"/>
            <a:r>
              <a:rPr lang="en-GB" sz="1100" b="1" dirty="0">
                <a:latin typeface="Arial" panose="020B0604020202020204" pitchFamily="34" charset="0"/>
                <a:cs typeface="Arial" panose="020B0604020202020204" pitchFamily="34" charset="0"/>
              </a:rPr>
              <a:t>Brief Company History</a:t>
            </a:r>
          </a:p>
          <a:p>
            <a:pPr algn="just"/>
            <a:endParaRPr lang="en-GB" sz="1100" dirty="0">
              <a:latin typeface="Arial" panose="020B0604020202020204" pitchFamily="34" charset="0"/>
              <a:cs typeface="Arial" panose="020B0604020202020204" pitchFamily="34" charset="0"/>
            </a:endParaRPr>
          </a:p>
          <a:p>
            <a:pPr algn="just"/>
            <a:r>
              <a:rPr lang="en-GB" sz="1100" dirty="0" err="1">
                <a:latin typeface="Arial" panose="020B0604020202020204" pitchFamily="34" charset="0"/>
                <a:cs typeface="Arial" panose="020B0604020202020204" pitchFamily="34" charset="0"/>
              </a:rPr>
              <a:t>Homecaring</a:t>
            </a:r>
            <a:r>
              <a:rPr lang="en-GB" sz="1100" dirty="0">
                <a:latin typeface="Arial" panose="020B0604020202020204" pitchFamily="34" charset="0"/>
                <a:cs typeface="Arial" panose="020B0604020202020204" pitchFamily="34" charset="0"/>
              </a:rPr>
              <a:t> Angels, based in Birmingham, UK, was founded on 21.09.2021 by experienced care professionals with a mission to provide compassionate, high-quality home care that promotes dignity, comfort, and independence. Established in response to the growing demand for reliable, person-centred support, the company quickly earned a reputation for delivering care that blends professionalism with genuine empathy. From its early beginnings assisting elderly clients and individuals recovering from illness, </a:t>
            </a:r>
            <a:r>
              <a:rPr lang="en-GB" sz="1100" dirty="0" err="1">
                <a:latin typeface="Arial" panose="020B0604020202020204" pitchFamily="34" charset="0"/>
                <a:cs typeface="Arial" panose="020B0604020202020204" pitchFamily="34" charset="0"/>
              </a:rPr>
              <a:t>Homecaring</a:t>
            </a:r>
            <a:r>
              <a:rPr lang="en-GB" sz="1100" dirty="0">
                <a:latin typeface="Arial" panose="020B0604020202020204" pitchFamily="34" charset="0"/>
                <a:cs typeface="Arial" panose="020B0604020202020204" pitchFamily="34" charset="0"/>
              </a:rPr>
              <a:t> Angels expanded to include specialist services in dementia care, disability support, and post-hospital rehabilitation. Guided by strong values of respect, integrity, and excellence, the company continues to grow alongside the Birmingham community, remaining dedicated to enhancing the quality of life for every person it serves.</a:t>
            </a:r>
          </a:p>
          <a:p>
            <a:pPr algn="just"/>
            <a:endParaRPr lang="en-GB" sz="2400" dirty="0">
              <a:latin typeface="Arial" panose="020B0604020202020204" pitchFamily="34" charset="0"/>
              <a:cs typeface="Arial" panose="020B0604020202020204" pitchFamily="34" charset="0"/>
            </a:endParaRPr>
          </a:p>
          <a:p>
            <a:pPr algn="just"/>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87033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C23A1A3-D66B-FAE9-DF1F-0BF1DFB323AA}"/>
              </a:ext>
            </a:extLst>
          </p:cNvPr>
          <p:cNvSpPr txBox="1"/>
          <p:nvPr/>
        </p:nvSpPr>
        <p:spPr>
          <a:xfrm>
            <a:off x="1818167" y="1967024"/>
            <a:ext cx="8314660" cy="2323713"/>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Tariq Khan, Director                        </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10 Years working in domiciliary care, NVQ Level 2 in Health and social care, NVQ Level 5 Leadership and management diploma.</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Hashim Khan, Director</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Hashim Khan gained his degree in Aston university in business and phycology and manages the HR and digital setup of the company.</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Hashim Khan, Care co-Ordinator/ Supervisor</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With over three years of care experience and NVQ Levels 2 and 3 in Health and Social Care, I am skilled in supporting individuals with dementia, Alzheimer’s, disabilities, and mobility challenges, proficient in using various care aids, and experienced in liaising with healthcare professionals to ensure excellent client care.</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1652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A614AFE-CA87-43FD-8325-9CDD3890CE86}"/>
              </a:ext>
            </a:extLst>
          </p:cNvPr>
          <p:cNvSpPr txBox="1"/>
          <p:nvPr/>
        </p:nvSpPr>
        <p:spPr>
          <a:xfrm>
            <a:off x="1669312" y="2183932"/>
            <a:ext cx="10696354" cy="2662267"/>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Recruitment Process</a:t>
            </a:r>
          </a:p>
          <a:p>
            <a:r>
              <a:rPr lang="en-GB" sz="1100" b="1" i="1" dirty="0">
                <a:latin typeface="Arial" panose="020B0604020202020204" pitchFamily="34" charset="0"/>
                <a:cs typeface="Arial" panose="020B0604020202020204" pitchFamily="34" charset="0"/>
              </a:rPr>
              <a:t>Title:</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Homecaring</a:t>
            </a:r>
            <a:r>
              <a:rPr lang="en-GB" sz="1100" dirty="0">
                <a:latin typeface="Arial" panose="020B0604020202020204" pitchFamily="34" charset="0"/>
                <a:cs typeface="Arial" panose="020B0604020202020204" pitchFamily="34" charset="0"/>
              </a:rPr>
              <a:t> Angels’ Recruitment Process</a:t>
            </a:r>
            <a:br>
              <a:rPr lang="en-GB" sz="1100" dirty="0">
                <a:latin typeface="Arial" panose="020B0604020202020204" pitchFamily="34" charset="0"/>
                <a:cs typeface="Arial" panose="020B0604020202020204" pitchFamily="34" charset="0"/>
              </a:rPr>
            </a:br>
            <a:r>
              <a:rPr lang="en-GB" sz="1100" b="1" i="1" dirty="0">
                <a:latin typeface="Arial" panose="020B0604020202020204" pitchFamily="34" charset="0"/>
                <a:cs typeface="Arial" panose="020B0604020202020204" pitchFamily="34" charset="0"/>
              </a:rPr>
              <a:t>Subtitle:</a:t>
            </a:r>
            <a:r>
              <a:rPr lang="en-GB" sz="1100" dirty="0">
                <a:latin typeface="Arial" panose="020B0604020202020204" pitchFamily="34" charset="0"/>
                <a:cs typeface="Arial" panose="020B0604020202020204" pitchFamily="34" charset="0"/>
              </a:rPr>
              <a:t> Job Analysis, Job Description, and Person Specification</a:t>
            </a:r>
            <a:br>
              <a:rPr lang="en-GB" sz="1100" dirty="0">
                <a:latin typeface="Arial" panose="020B0604020202020204" pitchFamily="34" charset="0"/>
                <a:cs typeface="Arial" panose="020B0604020202020204" pitchFamily="34" charset="0"/>
              </a:rPr>
            </a:br>
            <a:r>
              <a:rPr lang="en-GB" sz="1100" b="1" i="1" dirty="0">
                <a:latin typeface="Arial" panose="020B0604020202020204" pitchFamily="34" charset="0"/>
                <a:cs typeface="Arial" panose="020B0604020202020204" pitchFamily="34" charset="0"/>
              </a:rPr>
              <a:t>Presented by: </a:t>
            </a:r>
            <a:r>
              <a:rPr lang="en-GB" sz="1100" dirty="0">
                <a:latin typeface="Arial" panose="020B0604020202020204" pitchFamily="34" charset="0"/>
                <a:cs typeface="Arial" panose="020B0604020202020204" pitchFamily="34" charset="0"/>
              </a:rPr>
              <a:t>[Kenneth Andal / Manager – </a:t>
            </a:r>
            <a:r>
              <a:rPr lang="en-GB" sz="1100" dirty="0" err="1">
                <a:latin typeface="Arial" panose="020B0604020202020204" pitchFamily="34" charset="0"/>
                <a:cs typeface="Arial" panose="020B0604020202020204" pitchFamily="34" charset="0"/>
              </a:rPr>
              <a:t>Homecaring</a:t>
            </a:r>
            <a:r>
              <a:rPr lang="en-GB" sz="1100" dirty="0">
                <a:latin typeface="Arial" panose="020B0604020202020204" pitchFamily="34" charset="0"/>
                <a:cs typeface="Arial" panose="020B0604020202020204" pitchFamily="34" charset="0"/>
              </a:rPr>
              <a:t> Angels]</a:t>
            </a:r>
            <a:br>
              <a:rPr lang="en-GB" sz="1100" dirty="0">
                <a:latin typeface="Arial" panose="020B0604020202020204" pitchFamily="34" charset="0"/>
                <a:cs typeface="Arial" panose="020B0604020202020204" pitchFamily="34" charset="0"/>
              </a:rPr>
            </a:br>
            <a:r>
              <a:rPr lang="en-GB" sz="1100" b="1" i="1" dirty="0">
                <a:latin typeface="Arial" panose="020B0604020202020204" pitchFamily="34" charset="0"/>
                <a:cs typeface="Arial" panose="020B0604020202020204" pitchFamily="34" charset="0"/>
              </a:rPr>
              <a:t>Location:</a:t>
            </a:r>
            <a:r>
              <a:rPr lang="en-GB" sz="1100" dirty="0">
                <a:latin typeface="Arial" panose="020B0604020202020204" pitchFamily="34" charset="0"/>
                <a:cs typeface="Arial" panose="020B0604020202020204" pitchFamily="34" charset="0"/>
              </a:rPr>
              <a:t> Birmingham, UK</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Introduction</a:t>
            </a:r>
            <a:endParaRPr lang="en-GB" sz="1100" dirty="0">
              <a:latin typeface="Arial" panose="020B0604020202020204" pitchFamily="34" charset="0"/>
              <a:cs typeface="Arial" panose="020B0604020202020204" pitchFamily="34" charset="0"/>
            </a:endParaRPr>
          </a:p>
          <a:p>
            <a:pPr lvl="0" algn="just"/>
            <a:r>
              <a:rPr lang="en-GB" sz="1100" dirty="0" err="1">
                <a:latin typeface="Arial" panose="020B0604020202020204" pitchFamily="34" charset="0"/>
                <a:cs typeface="Arial" panose="020B0604020202020204" pitchFamily="34" charset="0"/>
              </a:rPr>
              <a:t>Homecaring</a:t>
            </a:r>
            <a:r>
              <a:rPr lang="en-GB" sz="1100" dirty="0">
                <a:latin typeface="Arial" panose="020B0604020202020204" pitchFamily="34" charset="0"/>
                <a:cs typeface="Arial" panose="020B0604020202020204" pitchFamily="34" charset="0"/>
              </a:rPr>
              <a:t> Angels is committed to recruiting compassionate, skilled, and professional carers.</a:t>
            </a:r>
          </a:p>
          <a:p>
            <a:pPr lvl="0" algn="just"/>
            <a:r>
              <a:rPr lang="en-GB" sz="1100" dirty="0">
                <a:latin typeface="Arial" panose="020B0604020202020204" pitchFamily="34" charset="0"/>
                <a:cs typeface="Arial" panose="020B0604020202020204" pitchFamily="34" charset="0"/>
              </a:rPr>
              <a:t>Our recruitment process ensures we select candidates who share our values of empathy, respect, and quality care.</a:t>
            </a:r>
          </a:p>
          <a:p>
            <a:pPr lvl="0" algn="just"/>
            <a:r>
              <a:rPr lang="en-GB" sz="1100" dirty="0">
                <a:latin typeface="Arial" panose="020B0604020202020204" pitchFamily="34" charset="0"/>
                <a:cs typeface="Arial" panose="020B0604020202020204" pitchFamily="34" charset="0"/>
              </a:rPr>
              <a:t>This presentation outlines our structured approach to recruitment, from job analysis to final selection.</a:t>
            </a:r>
          </a:p>
          <a:p>
            <a:pPr lvl="0" algn="just"/>
            <a:endParaRPr lang="en-GB" sz="1100" dirty="0">
              <a:latin typeface="Arial" panose="020B0604020202020204" pitchFamily="34" charset="0"/>
              <a:cs typeface="Arial" panose="020B0604020202020204" pitchFamily="34" charset="0"/>
            </a:endParaRPr>
          </a:p>
          <a:p>
            <a:pPr lvl="0" algn="just"/>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1204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2800DC4-4AF2-B20F-7828-8B6C76D0A6C9}"/>
              </a:ext>
            </a:extLst>
          </p:cNvPr>
          <p:cNvSpPr txBox="1"/>
          <p:nvPr/>
        </p:nvSpPr>
        <p:spPr>
          <a:xfrm>
            <a:off x="1935125" y="2176935"/>
            <a:ext cx="9048308" cy="1815882"/>
          </a:xfrm>
          <a:prstGeom prst="rect">
            <a:avLst/>
          </a:prstGeom>
          <a:noFill/>
        </p:spPr>
        <p:txBody>
          <a:bodyPr wrap="square">
            <a:spAutoFit/>
          </a:bodyPr>
          <a:lstStyle/>
          <a:p>
            <a:pPr>
              <a:buNone/>
            </a:pPr>
            <a:r>
              <a:rPr lang="en-GB" sz="11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Recruitment Overview</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lvl="0">
              <a:buSzPts val="1000"/>
              <a:tabLst>
                <a:tab pos="457200" algn="l"/>
              </a:tabLst>
            </a:pP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Recruitment is a key process to attract and select qualified individuals.</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lvl="0">
              <a:buSzPts val="1000"/>
              <a:tabLst>
                <a:tab pos="457200" algn="l"/>
              </a:tabLst>
            </a:pPr>
            <a:r>
              <a:rPr lang="en-GB" sz="11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It involves:</a:t>
            </a:r>
            <a:endParaRPr lang="en-GB" sz="1100" i="1"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marL="742950" lvl="1" indent="-285750">
              <a:buFont typeface="+mj-lt"/>
              <a:buAutoNum type="arabicPeriod"/>
              <a:tabLst>
                <a:tab pos="914400" algn="l"/>
              </a:tabLst>
            </a:pPr>
            <a:r>
              <a:rPr lang="en-GB" sz="11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Job Analysis</a:t>
            </a:r>
            <a:r>
              <a:rPr lang="en-GB" sz="11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understanding the role.</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marL="742950" lvl="1" indent="-285750">
              <a:buFont typeface="+mj-lt"/>
              <a:buAutoNum type="arabicPeriod"/>
              <a:tabLst>
                <a:tab pos="914400" algn="l"/>
              </a:tabLst>
            </a:pPr>
            <a:r>
              <a:rPr lang="en-GB" sz="11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Job Description</a:t>
            </a:r>
            <a:r>
              <a:rPr lang="en-GB" sz="11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defining the duties.</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marL="742950" lvl="1" indent="-285750">
              <a:buFont typeface="+mj-lt"/>
              <a:buAutoNum type="arabicPeriod"/>
              <a:tabLst>
                <a:tab pos="914400" algn="l"/>
              </a:tabLst>
            </a:pPr>
            <a:r>
              <a:rPr lang="en-GB" sz="11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Person Specification</a:t>
            </a:r>
            <a:r>
              <a:rPr lang="en-GB" sz="11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identifying ideal candidate qualities.</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lvl="0">
              <a:buSzPts val="1000"/>
              <a:tabLst>
                <a:tab pos="457200" algn="l"/>
              </a:tabLst>
            </a:pP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Ensures fairness, consistency, and compliance with Care Quality Commission (CQC) standards.</a:t>
            </a:r>
          </a:p>
          <a:p>
            <a:pPr lvl="0">
              <a:buSzPts val="1000"/>
              <a:tabLst>
                <a:tab pos="457200" algn="l"/>
              </a:tabLst>
            </a:pPr>
            <a:endParaRPr lang="en-GB" sz="1100" kern="0" dirty="0">
              <a:solidFill>
                <a:srgbClr val="000000"/>
              </a:solidFill>
              <a:latin typeface="Arial" panose="020B0604020202020204" pitchFamily="34" charset="0"/>
              <a:ea typeface="Aptos" panose="020B0004020202020204" pitchFamily="34" charset="0"/>
              <a:cs typeface="Arial" panose="020B0604020202020204" pitchFamily="34" charset="0"/>
            </a:endParaRPr>
          </a:p>
          <a:p>
            <a:pPr lvl="0">
              <a:buSzPts val="1000"/>
              <a:tabLst>
                <a:tab pos="457200" algn="l"/>
              </a:tabLst>
            </a:pPr>
            <a:endParaRPr lang="en-GB" sz="24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3572405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9506EA-C3AE-F692-F88F-7B340185E727}"/>
              </a:ext>
            </a:extLst>
          </p:cNvPr>
          <p:cNvSpPr txBox="1"/>
          <p:nvPr/>
        </p:nvSpPr>
        <p:spPr>
          <a:xfrm>
            <a:off x="1750828" y="2083981"/>
            <a:ext cx="10441172" cy="1446550"/>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Job Analysis</a:t>
            </a:r>
            <a:endParaRPr lang="en-GB" sz="1100" dirty="0">
              <a:latin typeface="Arial" panose="020B0604020202020204" pitchFamily="34" charset="0"/>
              <a:cs typeface="Arial" panose="020B0604020202020204" pitchFamily="34" charset="0"/>
            </a:endParaRPr>
          </a:p>
          <a:p>
            <a:r>
              <a:rPr lang="en-GB" sz="1100" b="1" i="1" dirty="0">
                <a:latin typeface="Arial" panose="020B0604020202020204" pitchFamily="34" charset="0"/>
                <a:cs typeface="Arial" panose="020B0604020202020204" pitchFamily="34" charset="0"/>
              </a:rPr>
              <a:t>Definition:</a:t>
            </a:r>
            <a:r>
              <a:rPr lang="en-GB" sz="1100" dirty="0">
                <a:latin typeface="Arial" panose="020B0604020202020204" pitchFamily="34" charset="0"/>
                <a:cs typeface="Arial" panose="020B0604020202020204" pitchFamily="34" charset="0"/>
              </a:rPr>
              <a:t> The process of collecting detailed information about a job’s tasks, responsibilities, and required skills.</a:t>
            </a:r>
            <a:br>
              <a:rPr lang="en-GB" sz="1100" dirty="0">
                <a:latin typeface="Arial" panose="020B0604020202020204" pitchFamily="34" charset="0"/>
                <a:cs typeface="Arial" panose="020B0604020202020204" pitchFamily="34" charset="0"/>
              </a:rPr>
            </a:br>
            <a:r>
              <a:rPr lang="en-GB" sz="1100" b="1" i="1" dirty="0">
                <a:latin typeface="Arial" panose="020B0604020202020204" pitchFamily="34" charset="0"/>
                <a:cs typeface="Arial" panose="020B0604020202020204" pitchFamily="34" charset="0"/>
              </a:rPr>
              <a:t>Purpose:</a:t>
            </a:r>
            <a:endParaRPr lang="en-GB" sz="1100" i="1"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To identify what the job entails.</a:t>
            </a:r>
          </a:p>
          <a:p>
            <a:pPr lvl="0"/>
            <a:r>
              <a:rPr lang="en-GB" sz="1100" dirty="0">
                <a:latin typeface="Arial" panose="020B0604020202020204" pitchFamily="34" charset="0"/>
                <a:cs typeface="Arial" panose="020B0604020202020204" pitchFamily="34" charset="0"/>
              </a:rPr>
              <a:t>To determine the qualifications, experience, and personal attributes needed.</a:t>
            </a:r>
            <a:br>
              <a:rPr lang="en-GB" sz="1100" dirty="0">
                <a:latin typeface="Arial" panose="020B0604020202020204" pitchFamily="34" charset="0"/>
                <a:cs typeface="Arial" panose="020B0604020202020204" pitchFamily="34" charset="0"/>
              </a:rPr>
            </a:br>
            <a:r>
              <a:rPr lang="en-GB" sz="1100" b="1" i="1" dirty="0">
                <a:latin typeface="Arial" panose="020B0604020202020204" pitchFamily="34" charset="0"/>
                <a:cs typeface="Arial" panose="020B0604020202020204" pitchFamily="34" charset="0"/>
              </a:rPr>
              <a:t>At </a:t>
            </a:r>
            <a:r>
              <a:rPr lang="en-GB" sz="1100" b="1" i="1" dirty="0" err="1">
                <a:latin typeface="Arial" panose="020B0604020202020204" pitchFamily="34" charset="0"/>
                <a:cs typeface="Arial" panose="020B0604020202020204" pitchFamily="34" charset="0"/>
              </a:rPr>
              <a:t>Homecaring</a:t>
            </a:r>
            <a:r>
              <a:rPr lang="en-GB" sz="1100" b="1" i="1" dirty="0">
                <a:latin typeface="Arial" panose="020B0604020202020204" pitchFamily="34" charset="0"/>
                <a:cs typeface="Arial" panose="020B0604020202020204" pitchFamily="34" charset="0"/>
              </a:rPr>
              <a:t> Angels:</a:t>
            </a:r>
            <a:endParaRPr lang="en-GB" sz="1100" i="1"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Job analysis includes observation, staff consultation, and service needs assessment.</a:t>
            </a:r>
          </a:p>
          <a:p>
            <a:pPr lvl="0"/>
            <a:r>
              <a:rPr lang="en-GB" sz="1100" dirty="0">
                <a:latin typeface="Arial" panose="020B0604020202020204" pitchFamily="34" charset="0"/>
                <a:cs typeface="Arial" panose="020B0604020202020204" pitchFamily="34" charset="0"/>
              </a:rPr>
              <a:t>Helps ensure roles align with client care standards and company goals.</a:t>
            </a:r>
          </a:p>
        </p:txBody>
      </p:sp>
    </p:spTree>
    <p:extLst>
      <p:ext uri="{BB962C8B-B14F-4D97-AF65-F5344CB8AC3E}">
        <p14:creationId xmlns:p14="http://schemas.microsoft.com/office/powerpoint/2010/main" val="2148551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043BBF2-2D2D-E28B-D903-B70848702996}"/>
              </a:ext>
            </a:extLst>
          </p:cNvPr>
          <p:cNvSpPr txBox="1"/>
          <p:nvPr/>
        </p:nvSpPr>
        <p:spPr>
          <a:xfrm>
            <a:off x="1825256" y="1832490"/>
            <a:ext cx="10366744" cy="2123658"/>
          </a:xfrm>
          <a:prstGeom prst="rect">
            <a:avLst/>
          </a:prstGeom>
          <a:noFill/>
        </p:spPr>
        <p:txBody>
          <a:bodyPr wrap="square">
            <a:spAutoFit/>
          </a:bodyPr>
          <a:lstStyle/>
          <a:p>
            <a:pPr>
              <a:buNone/>
            </a:pPr>
            <a:r>
              <a:rPr lang="en-GB" sz="11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Job Description</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buNone/>
            </a:pPr>
            <a:r>
              <a:rPr lang="en-GB" sz="11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Definition:</a:t>
            </a: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written statement detailing a job’s duties, responsibilities, and expectations.</a:t>
            </a:r>
            <a:b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r>
              <a:rPr lang="en-GB" sz="11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Includes:</a:t>
            </a:r>
            <a:endParaRPr lang="en-GB" sz="1100" i="1" kern="100" dirty="0">
              <a:effectLst/>
              <a:latin typeface="Arial" panose="020B0604020202020204" pitchFamily="34" charset="0"/>
              <a:ea typeface="Aptos" panose="020B0004020202020204" pitchFamily="34" charset="0"/>
              <a:cs typeface="Arial" panose="020B0604020202020204" pitchFamily="34" charset="0"/>
            </a:endParaRPr>
          </a:p>
          <a:p>
            <a:pPr lvl="0">
              <a:buSzPts val="1000"/>
              <a:tabLst>
                <a:tab pos="457200" algn="l"/>
              </a:tabLst>
            </a:pP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Job title and purpose</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lvl="0">
              <a:buSzPts val="1000"/>
              <a:tabLst>
                <a:tab pos="457200" algn="l"/>
              </a:tabLst>
            </a:pP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Key duties and responsibilities</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lvl="0">
              <a:buSzPts val="1000"/>
              <a:tabLst>
                <a:tab pos="457200" algn="l"/>
              </a:tabLst>
            </a:pP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Reporting structure</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lvl="0">
              <a:buSzPts val="1000"/>
              <a:tabLst>
                <a:tab pos="457200" algn="l"/>
              </a:tabLst>
            </a:pP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Working hours and conditions</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lvl="0">
              <a:buSzPts val="1000"/>
              <a:tabLst>
                <a:tab pos="457200" algn="l"/>
              </a:tabLst>
            </a:pP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Compliance and training requirements</a:t>
            </a:r>
            <a:b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r>
              <a:rPr lang="en-GB" sz="11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Example (Care Assistant):</a:t>
            </a:r>
            <a:endParaRPr lang="en-GB" sz="1100" i="1"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lvl="0">
              <a:buSzPts val="1000"/>
              <a:tabLst>
                <a:tab pos="457200" algn="l"/>
              </a:tabLst>
            </a:pP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Provide personal and emotional care to clients.</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lvl="0">
              <a:buSzPts val="1000"/>
              <a:tabLst>
                <a:tab pos="457200" algn="l"/>
              </a:tabLst>
            </a:pP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Assist with mobility, medication, and daily activities.</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lvl="0">
              <a:buSzPts val="1000"/>
              <a:tabLst>
                <a:tab pos="457200" algn="l"/>
              </a:tabLst>
            </a:pP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Report to the Care Manager and maintain accurate care records.</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0700033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0BBD220-2D1E-DEBE-B11F-E2F1AC6F3DEB}"/>
              </a:ext>
            </a:extLst>
          </p:cNvPr>
          <p:cNvSpPr txBox="1"/>
          <p:nvPr/>
        </p:nvSpPr>
        <p:spPr>
          <a:xfrm>
            <a:off x="1899684" y="2151744"/>
            <a:ext cx="10292316" cy="1446550"/>
          </a:xfrm>
          <a:prstGeom prst="rect">
            <a:avLst/>
          </a:prstGeom>
          <a:noFill/>
        </p:spPr>
        <p:txBody>
          <a:bodyPr wrap="square">
            <a:spAutoFit/>
          </a:bodyPr>
          <a:lstStyle/>
          <a:p>
            <a:pPr>
              <a:buNone/>
            </a:pPr>
            <a:r>
              <a:rPr lang="en-GB" sz="11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Person Specification</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buNone/>
            </a:pPr>
            <a:r>
              <a:rPr lang="en-GB" sz="11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Definition:</a:t>
            </a: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 detailed profile of the ideal candidate for the role.</a:t>
            </a:r>
            <a:b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r>
              <a:rPr lang="en-GB" sz="11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Includes: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buSzPts val="1000"/>
              <a:buFont typeface="Symbol" pitchFamily="2" charset="2"/>
              <a:buChar char=""/>
              <a:tabLst>
                <a:tab pos="457200" algn="l"/>
              </a:tabLst>
            </a:pPr>
            <a:r>
              <a:rPr lang="en-GB" sz="11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Qualifications:</a:t>
            </a: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NVQ Level 2 or 3 in Health and Social Care</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buSzPts val="1000"/>
              <a:buFont typeface="Symbol" pitchFamily="2" charset="2"/>
              <a:buChar char=""/>
              <a:tabLst>
                <a:tab pos="457200" algn="l"/>
              </a:tabLst>
            </a:pPr>
            <a:r>
              <a:rPr lang="en-GB" sz="11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Experience:</a:t>
            </a:r>
            <a:r>
              <a:rPr lang="en-GB" sz="11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Prior care experience, especially with dementia and mobility support</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buSzPts val="1000"/>
              <a:buFont typeface="Symbol" pitchFamily="2" charset="2"/>
              <a:buChar char=""/>
              <a:tabLst>
                <a:tab pos="457200" algn="l"/>
              </a:tabLst>
            </a:pPr>
            <a:r>
              <a:rPr lang="en-GB" sz="11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Skills:</a:t>
            </a: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Communication, empathy, problem-solving, teamwork</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marL="342900" lvl="0" indent="-342900">
              <a:buSzPts val="1000"/>
              <a:buFont typeface="Symbol" pitchFamily="2" charset="2"/>
              <a:buChar char=""/>
              <a:tabLst>
                <a:tab pos="457200" algn="l"/>
              </a:tabLst>
            </a:pPr>
            <a:r>
              <a:rPr lang="en-GB" sz="11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Personal Qualities:</a:t>
            </a: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Patience, reliability, compassion, and professionalism</a:t>
            </a:r>
            <a:b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r>
              <a:rPr lang="en-GB" sz="11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Purpose:</a:t>
            </a: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Ensures recruitment focuses on both competence and character.</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1714931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AAF60B7-F55D-B68D-51A5-4F7457282FB1}"/>
              </a:ext>
            </a:extLst>
          </p:cNvPr>
          <p:cNvSpPr txBox="1"/>
          <p:nvPr/>
        </p:nvSpPr>
        <p:spPr>
          <a:xfrm>
            <a:off x="903767" y="2260890"/>
            <a:ext cx="10675089" cy="1954381"/>
          </a:xfrm>
          <a:prstGeom prst="rect">
            <a:avLst/>
          </a:prstGeom>
          <a:noFill/>
        </p:spPr>
        <p:txBody>
          <a:bodyPr wrap="square">
            <a:spAutoFit/>
          </a:bodyPr>
          <a:lstStyle/>
          <a:p>
            <a:r>
              <a:rPr lang="en-GB" sz="1100" b="1" dirty="0">
                <a:latin typeface="Arial" panose="020B0604020202020204" pitchFamily="34" charset="0"/>
                <a:cs typeface="Arial" panose="020B0604020202020204" pitchFamily="34" charset="0"/>
              </a:rPr>
              <a:t>Benefits of a Structured Recruitment Process</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Ensures fair and transparent hiring decisions.</a:t>
            </a:r>
          </a:p>
          <a:p>
            <a:r>
              <a:rPr lang="en-GB" sz="1100" dirty="0">
                <a:latin typeface="Arial" panose="020B0604020202020204" pitchFamily="34" charset="0"/>
                <a:cs typeface="Arial" panose="020B0604020202020204" pitchFamily="34" charset="0"/>
              </a:rPr>
              <a:t>Appeals to candidates aligned with </a:t>
            </a:r>
            <a:r>
              <a:rPr lang="en-GB" sz="1100" dirty="0" err="1">
                <a:latin typeface="Arial" panose="020B0604020202020204" pitchFamily="34" charset="0"/>
                <a:cs typeface="Arial" panose="020B0604020202020204" pitchFamily="34" charset="0"/>
              </a:rPr>
              <a:t>Homecaring</a:t>
            </a:r>
            <a:r>
              <a:rPr lang="en-GB" sz="1100" dirty="0">
                <a:latin typeface="Arial" panose="020B0604020202020204" pitchFamily="34" charset="0"/>
                <a:cs typeface="Arial" panose="020B0604020202020204" pitchFamily="34" charset="0"/>
              </a:rPr>
              <a:t> Angels’ values.</a:t>
            </a:r>
          </a:p>
          <a:p>
            <a:r>
              <a:rPr lang="en-GB" sz="1100" dirty="0">
                <a:latin typeface="Arial" panose="020B0604020202020204" pitchFamily="34" charset="0"/>
                <a:cs typeface="Arial" panose="020B0604020202020204" pitchFamily="34" charset="0"/>
              </a:rPr>
              <a:t>A decline in turnover and improves care quality.</a:t>
            </a:r>
          </a:p>
          <a:p>
            <a:r>
              <a:rPr lang="en-GB" sz="1100" dirty="0">
                <a:latin typeface="Arial" panose="020B0604020202020204" pitchFamily="34" charset="0"/>
                <a:cs typeface="Arial" panose="020B0604020202020204" pitchFamily="34" charset="0"/>
              </a:rPr>
              <a:t>Supports compliance with legal and regulatory requirements.</a:t>
            </a:r>
          </a:p>
          <a:p>
            <a:r>
              <a:rPr lang="en-GB" sz="1100" dirty="0">
                <a:latin typeface="Arial" panose="020B0604020202020204" pitchFamily="34" charset="0"/>
                <a:cs typeface="Arial" panose="020B0604020202020204" pitchFamily="34" charset="0"/>
              </a:rPr>
              <a:t>Develops a strong, capable, and compassionate care team.</a:t>
            </a:r>
          </a:p>
          <a:p>
            <a:r>
              <a:rPr lang="en-GB" sz="1100" b="1" dirty="0">
                <a:latin typeface="Arial" panose="020B0604020202020204" pitchFamily="34" charset="0"/>
                <a:cs typeface="Arial" panose="020B0604020202020204" pitchFamily="34" charset="0"/>
              </a:rPr>
              <a:t>Conclusion</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Effective recruitment is vital to preserving </a:t>
            </a:r>
            <a:r>
              <a:rPr lang="en-GB" sz="1100" dirty="0" err="1">
                <a:latin typeface="Arial" panose="020B0604020202020204" pitchFamily="34" charset="0"/>
                <a:cs typeface="Arial" panose="020B0604020202020204" pitchFamily="34" charset="0"/>
              </a:rPr>
              <a:t>Homecaring</a:t>
            </a:r>
            <a:r>
              <a:rPr lang="en-GB" sz="1100" dirty="0">
                <a:latin typeface="Arial" panose="020B0604020202020204" pitchFamily="34" charset="0"/>
                <a:cs typeface="Arial" panose="020B0604020202020204" pitchFamily="34" charset="0"/>
              </a:rPr>
              <a:t> Angels’ reputation for quality and compassionate care.</a:t>
            </a:r>
          </a:p>
          <a:p>
            <a:r>
              <a:rPr lang="en-GB" sz="1100" dirty="0">
                <a:latin typeface="Arial" panose="020B0604020202020204" pitchFamily="34" charset="0"/>
                <a:cs typeface="Arial" panose="020B0604020202020204" pitchFamily="34" charset="0"/>
              </a:rPr>
              <a:t>Through job analysis, job descriptions, and person qualifications, we ensure every team member contributes to our mission of supporting clients with dignity and respect.</a:t>
            </a:r>
          </a:p>
          <a:p>
            <a:r>
              <a:rPr lang="en-GB" sz="1100" b="1" i="1" dirty="0">
                <a:latin typeface="Arial" panose="020B0604020202020204" pitchFamily="34" charset="0"/>
                <a:cs typeface="Arial" panose="020B0604020202020204" pitchFamily="34" charset="0"/>
              </a:rPr>
              <a:t>“The right people make the difference.”</a:t>
            </a:r>
            <a:endParaRPr lang="en-GB" sz="1100" i="1" dirty="0">
              <a:latin typeface="Arial" panose="020B0604020202020204" pitchFamily="34" charset="0"/>
              <a:cs typeface="Arial" panose="020B0604020202020204" pitchFamily="34" charset="0"/>
            </a:endParaRPr>
          </a:p>
          <a:p>
            <a:r>
              <a:rPr lang="en-GB" sz="1100" i="1"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41025347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B6B6FCF-8868-2110-0E73-369C3568AA88}"/>
              </a:ext>
            </a:extLst>
          </p:cNvPr>
          <p:cNvSpPr txBox="1"/>
          <p:nvPr/>
        </p:nvSpPr>
        <p:spPr>
          <a:xfrm>
            <a:off x="829340" y="1591040"/>
            <a:ext cx="11164186" cy="2292935"/>
          </a:xfrm>
          <a:prstGeom prst="rect">
            <a:avLst/>
          </a:prstGeom>
          <a:noFill/>
        </p:spPr>
        <p:txBody>
          <a:bodyPr wrap="square">
            <a:spAutoFit/>
          </a:bodyPr>
          <a:lstStyle/>
          <a:p>
            <a:pPr>
              <a:buNone/>
            </a:pPr>
            <a:r>
              <a:rPr lang="en-GB" sz="11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Three Different Types of Interview</a:t>
            </a:r>
          </a:p>
          <a:p>
            <a:pPr>
              <a:buNone/>
            </a:pPr>
            <a:endParaRPr lang="en-GB" sz="11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a:buNone/>
            </a:pPr>
            <a:r>
              <a:rPr lang="en-GB" sz="11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Structured Interview</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buNone/>
            </a:pPr>
            <a:r>
              <a:rPr lang="en-GB" sz="11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Definition:</a:t>
            </a:r>
            <a:b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 formal, standardised interview where all candidates are asked the same set of questions in the same order.</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buNone/>
            </a:pPr>
            <a:r>
              <a:rPr lang="en-GB" sz="11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Purpose:</a:t>
            </a:r>
            <a:endParaRPr lang="en-GB" sz="1100" i="1" kern="100" dirty="0">
              <a:effectLst/>
              <a:latin typeface="Arial" panose="020B0604020202020204" pitchFamily="34" charset="0"/>
              <a:ea typeface="Aptos" panose="020B0004020202020204" pitchFamily="34" charset="0"/>
              <a:cs typeface="Arial" panose="020B0604020202020204" pitchFamily="34" charset="0"/>
            </a:endParaRPr>
          </a:p>
          <a:p>
            <a:pPr lvl="0">
              <a:buSzPts val="1000"/>
              <a:tabLst>
                <a:tab pos="457200" algn="l"/>
              </a:tabLst>
            </a:pP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Ensures fairness and consistency.</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lvl="0">
              <a:buSzPts val="1000"/>
              <a:tabLst>
                <a:tab pos="457200" algn="l"/>
              </a:tabLst>
            </a:pP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Allows easy comparison between applicants.</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a:buNone/>
            </a:pPr>
            <a:r>
              <a:rPr lang="en-GB" sz="11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Advantages:</a:t>
            </a:r>
            <a:endParaRPr lang="en-GB" sz="1100" i="1" kern="100" dirty="0">
              <a:effectLst/>
              <a:latin typeface="Arial" panose="020B0604020202020204" pitchFamily="34" charset="0"/>
              <a:ea typeface="Aptos" panose="020B0004020202020204" pitchFamily="34" charset="0"/>
              <a:cs typeface="Arial" panose="020B0604020202020204" pitchFamily="34" charset="0"/>
            </a:endParaRPr>
          </a:p>
          <a:p>
            <a:pPr lvl="0">
              <a:buSzPts val="1000"/>
              <a:tabLst>
                <a:tab pos="457200" algn="l"/>
              </a:tabLst>
            </a:pP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Reduces bias and subjectivity.</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lvl="0">
              <a:buSzPts val="1000"/>
              <a:tabLst>
                <a:tab pos="457200" algn="l"/>
              </a:tabLst>
            </a:pP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Provides reliable, measurable results.</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a:buNone/>
            </a:pPr>
            <a:r>
              <a:rPr lang="en-GB" sz="11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Example (Care Role):</a:t>
            </a:r>
            <a:b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“Describe a time you supported a client with dementia—what approach did you use?”</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2468063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02A692F-CC97-DF64-0BC9-4E6F5ABCF1DB}"/>
              </a:ext>
            </a:extLst>
          </p:cNvPr>
          <p:cNvSpPr txBox="1"/>
          <p:nvPr/>
        </p:nvSpPr>
        <p:spPr>
          <a:xfrm>
            <a:off x="1003004" y="2045416"/>
            <a:ext cx="10526233" cy="1954381"/>
          </a:xfrm>
          <a:prstGeom prst="rect">
            <a:avLst/>
          </a:prstGeom>
          <a:noFill/>
        </p:spPr>
        <p:txBody>
          <a:bodyPr wrap="square">
            <a:spAutoFit/>
          </a:bodyPr>
          <a:lstStyle/>
          <a:p>
            <a:pPr>
              <a:buNone/>
            </a:pPr>
            <a:r>
              <a:rPr lang="en-GB" sz="11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Unstructured Interview</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buNone/>
            </a:pPr>
            <a:r>
              <a:rPr lang="en-GB" sz="11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Definition:</a:t>
            </a:r>
            <a:b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An informal interview that allows open discussion, focusing on the candidate’s personality, attitude, and experience.</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buNone/>
            </a:pPr>
            <a:r>
              <a:rPr lang="en-GB" sz="11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Purpose:</a:t>
            </a:r>
            <a:endParaRPr lang="en-GB" sz="1100" i="1" kern="100" dirty="0">
              <a:effectLst/>
              <a:latin typeface="Arial" panose="020B0604020202020204" pitchFamily="34" charset="0"/>
              <a:ea typeface="Aptos" panose="020B0004020202020204" pitchFamily="34" charset="0"/>
              <a:cs typeface="Arial" panose="020B0604020202020204" pitchFamily="34" charset="0"/>
            </a:endParaRPr>
          </a:p>
          <a:p>
            <a:pPr lvl="0">
              <a:buSzPts val="1000"/>
              <a:tabLst>
                <a:tab pos="457200" algn="l"/>
              </a:tabLst>
            </a:pP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Builds rapport and reveals genuine character.</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lvl="0">
              <a:buSzPts val="1000"/>
              <a:tabLst>
                <a:tab pos="457200" algn="l"/>
              </a:tabLst>
            </a:pP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Encourages candidates to share real experiences.</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a:buNone/>
            </a:pPr>
            <a:r>
              <a:rPr lang="en-GB" sz="11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Advantages:</a:t>
            </a:r>
            <a:endParaRPr lang="en-GB" sz="1100" i="1" kern="100" dirty="0">
              <a:effectLst/>
              <a:latin typeface="Arial" panose="020B0604020202020204" pitchFamily="34" charset="0"/>
              <a:ea typeface="Aptos" panose="020B0004020202020204" pitchFamily="34" charset="0"/>
              <a:cs typeface="Arial" panose="020B0604020202020204" pitchFamily="34" charset="0"/>
            </a:endParaRPr>
          </a:p>
          <a:p>
            <a:pPr lvl="0">
              <a:buSzPts val="1000"/>
              <a:tabLst>
                <a:tab pos="457200" algn="l"/>
              </a:tabLst>
            </a:pP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Flexible and conversational.</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lvl="0">
              <a:buSzPts val="1000"/>
              <a:tabLst>
                <a:tab pos="457200" algn="l"/>
              </a:tabLst>
            </a:pP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Helps assess communication and empathy skills.</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a:buNone/>
            </a:pPr>
            <a:r>
              <a:rPr lang="en-GB" sz="11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Example (Care Role):</a:t>
            </a:r>
            <a:b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“Tell me about why you chose to work in care and what you enjoy most about it.”</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42854968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575926B-4195-1E5C-5CBD-F78558718451}"/>
              </a:ext>
            </a:extLst>
          </p:cNvPr>
          <p:cNvSpPr txBox="1"/>
          <p:nvPr/>
        </p:nvSpPr>
        <p:spPr>
          <a:xfrm>
            <a:off x="606055" y="982176"/>
            <a:ext cx="11313042" cy="1954381"/>
          </a:xfrm>
          <a:prstGeom prst="rect">
            <a:avLst/>
          </a:prstGeom>
          <a:noFill/>
        </p:spPr>
        <p:txBody>
          <a:bodyPr wrap="square">
            <a:spAutoFit/>
          </a:bodyPr>
          <a:lstStyle/>
          <a:p>
            <a:pPr>
              <a:buNone/>
            </a:pPr>
            <a:r>
              <a:rPr lang="en-GB" sz="11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Panel Interview</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buNone/>
            </a:pPr>
            <a:r>
              <a:rPr lang="en-GB" sz="11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Definition:</a:t>
            </a:r>
            <a:b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An interview conducted by two or more interviewers, often including a manager, senior carer, and HR representative.</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a:buNone/>
            </a:pPr>
            <a:r>
              <a:rPr lang="en-GB" sz="11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Purpose:</a:t>
            </a:r>
            <a:endParaRPr lang="en-GB" sz="1100" i="1" kern="100" dirty="0">
              <a:effectLst/>
              <a:latin typeface="Arial" panose="020B0604020202020204" pitchFamily="34" charset="0"/>
              <a:ea typeface="Aptos" panose="020B0004020202020204" pitchFamily="34" charset="0"/>
              <a:cs typeface="Arial" panose="020B0604020202020204" pitchFamily="34" charset="0"/>
            </a:endParaRPr>
          </a:p>
          <a:p>
            <a:pPr lvl="0">
              <a:buSzPts val="1000"/>
              <a:tabLst>
                <a:tab pos="457200" algn="l"/>
              </a:tabLst>
            </a:pP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Provides multiple viewpoints on a candidate’s suitability.</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lvl="0">
              <a:buSzPts val="1000"/>
              <a:tabLst>
                <a:tab pos="457200" algn="l"/>
              </a:tabLst>
            </a:pP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Ensures balanced and collaborative hiring decisions.</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a:buNone/>
            </a:pPr>
            <a:r>
              <a:rPr lang="en-GB" sz="11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Advantages:</a:t>
            </a:r>
            <a:endParaRPr lang="en-GB" sz="1100" i="1" kern="100" dirty="0">
              <a:effectLst/>
              <a:latin typeface="Arial" panose="020B0604020202020204" pitchFamily="34" charset="0"/>
              <a:ea typeface="Aptos" panose="020B0004020202020204" pitchFamily="34" charset="0"/>
              <a:cs typeface="Arial" panose="020B0604020202020204" pitchFamily="34" charset="0"/>
            </a:endParaRPr>
          </a:p>
          <a:p>
            <a:pPr lvl="0">
              <a:buSzPts val="1000"/>
              <a:tabLst>
                <a:tab pos="457200" algn="l"/>
              </a:tabLst>
            </a:pP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Combines diverse perspectives.</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lvl="0">
              <a:buSzPts val="1000"/>
              <a:tabLst>
                <a:tab pos="457200" algn="l"/>
              </a:tabLst>
            </a:pP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Demonstrates teamwork and professionalism.</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a:buNone/>
            </a:pPr>
            <a:r>
              <a:rPr lang="en-GB" sz="11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Example (Care Role):</a:t>
            </a:r>
            <a:b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b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Panel asks about handling challenging behaviours or emergency situations to assess judgment and teamwork.</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1898411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43DE441-D1DA-EBD7-3832-D6A28CBCCA26}"/>
              </a:ext>
            </a:extLst>
          </p:cNvPr>
          <p:cNvSpPr txBox="1"/>
          <p:nvPr/>
        </p:nvSpPr>
        <p:spPr>
          <a:xfrm>
            <a:off x="637953" y="1431144"/>
            <a:ext cx="11142922" cy="3715014"/>
          </a:xfrm>
          <a:prstGeom prst="rect">
            <a:avLst/>
          </a:prstGeom>
          <a:noFill/>
        </p:spPr>
        <p:txBody>
          <a:bodyPr wrap="square">
            <a:spAutoFit/>
          </a:bodyPr>
          <a:lstStyle/>
          <a:p>
            <a:r>
              <a:rPr lang="en-GB" sz="1100" b="1" dirty="0">
                <a:latin typeface="Arial" panose="020B0604020202020204" pitchFamily="34" charset="0"/>
                <a:cs typeface="Arial" panose="020B0604020202020204" pitchFamily="34" charset="0"/>
              </a:rPr>
              <a:t>Justifying Appropriate Questioning Techniques</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1. Probing Questions</a:t>
            </a:r>
            <a:endParaRPr lang="en-GB" sz="1100" dirty="0">
              <a:latin typeface="Arial" panose="020B0604020202020204" pitchFamily="34" charset="0"/>
              <a:cs typeface="Arial" panose="020B0604020202020204" pitchFamily="34" charset="0"/>
            </a:endParaRPr>
          </a:p>
          <a:p>
            <a:pPr lvl="0"/>
            <a:r>
              <a:rPr lang="en-GB" sz="1100" b="1" i="1" dirty="0">
                <a:latin typeface="Arial" panose="020B0604020202020204" pitchFamily="34" charset="0"/>
                <a:cs typeface="Arial" panose="020B0604020202020204" pitchFamily="34" charset="0"/>
              </a:rPr>
              <a:t>Definition:</a:t>
            </a:r>
            <a:r>
              <a:rPr lang="en-GB" sz="1100" i="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Follow-up questions that support the candidate to elaborate or clarify their answers.</a:t>
            </a:r>
          </a:p>
          <a:p>
            <a:pPr lvl="0"/>
            <a:r>
              <a:rPr lang="en-GB" sz="1100" b="1" i="1" dirty="0">
                <a:latin typeface="Arial" panose="020B0604020202020204" pitchFamily="34" charset="0"/>
                <a:cs typeface="Arial" panose="020B0604020202020204" pitchFamily="34" charset="0"/>
              </a:rPr>
              <a:t>Purpose:</a:t>
            </a:r>
            <a:r>
              <a:rPr lang="en-GB" sz="1100" i="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To gain deeper insight into skills, experience, and behaviour.</a:t>
            </a:r>
          </a:p>
          <a:p>
            <a:pPr lvl="0"/>
            <a:r>
              <a:rPr lang="en-GB" sz="1100" dirty="0">
                <a:latin typeface="Arial" panose="020B0604020202020204" pitchFamily="34" charset="0"/>
                <a:cs typeface="Arial" panose="020B0604020202020204" pitchFamily="34" charset="0"/>
              </a:rPr>
              <a:t>Example: “Can you give me a particular example of how you handled a difficult client situation?”</a:t>
            </a:r>
          </a:p>
          <a:p>
            <a:pPr lvl="0"/>
            <a:r>
              <a:rPr lang="en-GB" sz="1100" b="1" i="1" dirty="0">
                <a:latin typeface="Arial" panose="020B0604020202020204" pitchFamily="34" charset="0"/>
                <a:cs typeface="Arial" panose="020B0604020202020204" pitchFamily="34" charset="0"/>
              </a:rPr>
              <a:t>Justification:</a:t>
            </a:r>
            <a:r>
              <a:rPr lang="en-GB" sz="1100" i="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Probing ensures candidates provide detailed, relevant information beyond surface-level answers, helping assess real competence.</a:t>
            </a:r>
          </a:p>
          <a:p>
            <a:r>
              <a:rPr lang="en-GB" sz="1100" b="1" dirty="0">
                <a:latin typeface="Arial" panose="020B0604020202020204" pitchFamily="34" charset="0"/>
                <a:cs typeface="Arial" panose="020B0604020202020204" pitchFamily="34" charset="0"/>
              </a:rPr>
              <a:t>2. Leading Questions</a:t>
            </a:r>
            <a:endParaRPr lang="en-GB" sz="1100" dirty="0">
              <a:latin typeface="Arial" panose="020B0604020202020204" pitchFamily="34" charset="0"/>
              <a:cs typeface="Arial" panose="020B0604020202020204" pitchFamily="34" charset="0"/>
            </a:endParaRPr>
          </a:p>
          <a:p>
            <a:pPr lvl="0"/>
            <a:r>
              <a:rPr lang="en-GB" sz="1100" b="1" i="1" dirty="0">
                <a:latin typeface="Arial" panose="020B0604020202020204" pitchFamily="34" charset="0"/>
                <a:cs typeface="Arial" panose="020B0604020202020204" pitchFamily="34" charset="0"/>
              </a:rPr>
              <a:t>Definition:</a:t>
            </a:r>
            <a:r>
              <a:rPr lang="en-GB" sz="1100" i="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Questions that suggest or imply the answer within the question itself.</a:t>
            </a:r>
          </a:p>
          <a:p>
            <a:pPr lvl="0"/>
            <a:r>
              <a:rPr lang="en-GB" sz="1100" b="1" i="1" dirty="0">
                <a:latin typeface="Arial" panose="020B0604020202020204" pitchFamily="34" charset="0"/>
                <a:cs typeface="Arial" panose="020B0604020202020204" pitchFamily="34" charset="0"/>
              </a:rPr>
              <a:t>Purpose:</a:t>
            </a:r>
            <a:r>
              <a:rPr lang="en-GB" sz="1100" i="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To guide responses when clarification is needed.</a:t>
            </a:r>
          </a:p>
          <a:p>
            <a:pPr lvl="0"/>
            <a:r>
              <a:rPr lang="en-GB" sz="1100" b="1" i="1" dirty="0">
                <a:latin typeface="Arial" panose="020B0604020202020204" pitchFamily="34" charset="0"/>
                <a:cs typeface="Arial" panose="020B0604020202020204" pitchFamily="34" charset="0"/>
              </a:rPr>
              <a:t>Example:</a:t>
            </a:r>
            <a:r>
              <a:rPr lang="en-GB" sz="1100" i="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“You are comfortable working with clients with dementia, aren’t you?”</a:t>
            </a:r>
          </a:p>
          <a:p>
            <a:pPr lvl="0"/>
            <a:r>
              <a:rPr lang="en-GB" sz="1100" b="1" dirty="0">
                <a:latin typeface="Arial" panose="020B0604020202020204" pitchFamily="34" charset="0"/>
                <a:cs typeface="Arial" panose="020B0604020202020204" pitchFamily="34" charset="0"/>
              </a:rPr>
              <a:t>Justification:</a:t>
            </a:r>
            <a:r>
              <a:rPr lang="en-GB" sz="1100" dirty="0">
                <a:latin typeface="Arial" panose="020B0604020202020204" pitchFamily="34" charset="0"/>
                <a:cs typeface="Arial" panose="020B0604020202020204" pitchFamily="34" charset="0"/>
              </a:rPr>
              <a:t> Useful to confirm specific capabilities or skills, but should be used sparingly to avoid biasing the candidate.</a:t>
            </a:r>
          </a:p>
          <a:p>
            <a:r>
              <a:rPr lang="en-GB" sz="1100" b="1" dirty="0">
                <a:latin typeface="Arial" panose="020B0604020202020204" pitchFamily="34" charset="0"/>
                <a:cs typeface="Arial" panose="020B0604020202020204" pitchFamily="34" charset="0"/>
              </a:rPr>
              <a:t>3. Socratic Questions</a:t>
            </a:r>
            <a:endParaRPr lang="en-GB" sz="1100" dirty="0">
              <a:latin typeface="Arial" panose="020B0604020202020204" pitchFamily="34" charset="0"/>
              <a:cs typeface="Arial" panose="020B0604020202020204" pitchFamily="34" charset="0"/>
            </a:endParaRPr>
          </a:p>
          <a:p>
            <a:pPr lvl="0"/>
            <a:r>
              <a:rPr lang="en-GB" sz="1100" b="1" i="1" dirty="0">
                <a:latin typeface="Arial" panose="020B0604020202020204" pitchFamily="34" charset="0"/>
                <a:cs typeface="Arial" panose="020B0604020202020204" pitchFamily="34" charset="0"/>
              </a:rPr>
              <a:t>Definition:</a:t>
            </a:r>
            <a:r>
              <a:rPr lang="en-GB" sz="1100" i="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Open-ended questions that boost critical thinking and reflection.</a:t>
            </a:r>
          </a:p>
          <a:p>
            <a:pPr lvl="0"/>
            <a:r>
              <a:rPr lang="en-GB" sz="1100" b="1" i="1" dirty="0">
                <a:latin typeface="Arial" panose="020B0604020202020204" pitchFamily="34" charset="0"/>
                <a:cs typeface="Arial" panose="020B0604020202020204" pitchFamily="34" charset="0"/>
              </a:rPr>
              <a:t>Purpose:</a:t>
            </a:r>
            <a:r>
              <a:rPr lang="en-GB" sz="1100" i="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To explore reasoning, problem-solving, and decision-making skills.</a:t>
            </a:r>
          </a:p>
          <a:p>
            <a:pPr lvl="0"/>
            <a:r>
              <a:rPr lang="en-GB" sz="1100" b="1" i="1" dirty="0">
                <a:latin typeface="Arial" panose="020B0604020202020204" pitchFamily="34" charset="0"/>
                <a:cs typeface="Arial" panose="020B0604020202020204" pitchFamily="34" charset="0"/>
              </a:rPr>
              <a:t>Example:</a:t>
            </a:r>
            <a:r>
              <a:rPr lang="en-GB" sz="1100" i="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“How would you approach a situation where a client refuses care despite needing assistance?”</a:t>
            </a:r>
          </a:p>
          <a:p>
            <a:pPr lvl="0"/>
            <a:r>
              <a:rPr lang="en-GB" sz="1100" b="1" i="1" dirty="0">
                <a:latin typeface="Arial" panose="020B0604020202020204" pitchFamily="34" charset="0"/>
                <a:cs typeface="Arial" panose="020B0604020202020204" pitchFamily="34" charset="0"/>
              </a:rPr>
              <a:t>Justification:</a:t>
            </a:r>
            <a:r>
              <a:rPr lang="en-GB" sz="1100" i="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Socratic questioning assesses judgment, ethical reasoning, and practical problem-solving, which are essential in care roles.</a:t>
            </a:r>
          </a:p>
          <a:p>
            <a:r>
              <a:rPr lang="en-GB" sz="1100" b="1" i="1" dirty="0">
                <a:latin typeface="Arial" panose="020B0604020202020204" pitchFamily="34" charset="0"/>
                <a:cs typeface="Arial" panose="020B0604020202020204" pitchFamily="34" charset="0"/>
              </a:rPr>
              <a:t>Overall Justification:</a:t>
            </a:r>
            <a:br>
              <a:rPr lang="en-GB" sz="1100" i="1"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Using a combination of questioning techniques guarantees a balanced interview approach, allowing the interviewer to gather factual information, confirm skills, and assess critical thinking and empathy—all crucial for effective care provision at </a:t>
            </a:r>
            <a:r>
              <a:rPr lang="en-GB" sz="1100" dirty="0" err="1">
                <a:latin typeface="Arial" panose="020B0604020202020204" pitchFamily="34" charset="0"/>
                <a:cs typeface="Arial" panose="020B0604020202020204" pitchFamily="34" charset="0"/>
              </a:rPr>
              <a:t>Homecaring</a:t>
            </a:r>
            <a:r>
              <a:rPr lang="en-GB" sz="1100" dirty="0">
                <a:latin typeface="Arial" panose="020B0604020202020204" pitchFamily="34" charset="0"/>
                <a:cs typeface="Arial" panose="020B0604020202020204" pitchFamily="34" charset="0"/>
              </a:rPr>
              <a:t> Angels.</a:t>
            </a:r>
          </a:p>
          <a:p>
            <a:pPr marL="342900" lvl="0" indent="-342900">
              <a:buSzPts val="1000"/>
              <a:buFont typeface="Symbol" pitchFamily="2" charset="2"/>
              <a:buChar char=""/>
              <a:tabLst>
                <a:tab pos="457200" algn="l"/>
              </a:tabLst>
            </a:pP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8871033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62CC64EB-2178-4CCF-495A-E60DA5AE403B}"/>
              </a:ext>
            </a:extLst>
          </p:cNvPr>
          <p:cNvGraphicFramePr>
            <a:graphicFrameLocks noGrp="1"/>
          </p:cNvGraphicFramePr>
          <p:nvPr>
            <p:extLst>
              <p:ext uri="{D42A27DB-BD31-4B8C-83A1-F6EECF244321}">
                <p14:modId xmlns:p14="http://schemas.microsoft.com/office/powerpoint/2010/main" val="41572056"/>
              </p:ext>
            </p:extLst>
          </p:nvPr>
        </p:nvGraphicFramePr>
        <p:xfrm>
          <a:off x="1148316" y="744279"/>
          <a:ext cx="10356113" cy="4230092"/>
        </p:xfrm>
        <a:graphic>
          <a:graphicData uri="http://schemas.openxmlformats.org/drawingml/2006/table">
            <a:tbl>
              <a:tblPr firstRow="1" lastCol="1" bandRow="1">
                <a:tableStyleId>{9D7B26C5-4107-4FEC-AEDC-1716B250A1EF}</a:tableStyleId>
              </a:tblPr>
              <a:tblGrid>
                <a:gridCol w="3131157">
                  <a:extLst>
                    <a:ext uri="{9D8B030D-6E8A-4147-A177-3AD203B41FA5}">
                      <a16:colId xmlns:a16="http://schemas.microsoft.com/office/drawing/2014/main" val="1825508311"/>
                    </a:ext>
                  </a:extLst>
                </a:gridCol>
                <a:gridCol w="3504285">
                  <a:extLst>
                    <a:ext uri="{9D8B030D-6E8A-4147-A177-3AD203B41FA5}">
                      <a16:colId xmlns:a16="http://schemas.microsoft.com/office/drawing/2014/main" val="2502075397"/>
                    </a:ext>
                  </a:extLst>
                </a:gridCol>
                <a:gridCol w="3720671">
                  <a:extLst>
                    <a:ext uri="{9D8B030D-6E8A-4147-A177-3AD203B41FA5}">
                      <a16:colId xmlns:a16="http://schemas.microsoft.com/office/drawing/2014/main" val="347076309"/>
                    </a:ext>
                  </a:extLst>
                </a:gridCol>
              </a:tblGrid>
              <a:tr h="494853">
                <a:tc>
                  <a:txBody>
                    <a:bodyPr/>
                    <a:lstStyle/>
                    <a:p>
                      <a:r>
                        <a:rPr lang="en-US" sz="1100" dirty="0">
                          <a:latin typeface="Arial" panose="020B0604020202020204" pitchFamily="34" charset="0"/>
                          <a:cs typeface="Arial" panose="020B0604020202020204" pitchFamily="34" charset="0"/>
                        </a:rPr>
                        <a:t>Aspect</a:t>
                      </a:r>
                    </a:p>
                  </a:txBody>
                  <a:tcPr/>
                </a:tc>
                <a:tc>
                  <a:txBody>
                    <a:bodyPr/>
                    <a:lstStyle/>
                    <a:p>
                      <a:r>
                        <a:rPr lang="en-US" sz="1100" dirty="0">
                          <a:latin typeface="Arial" panose="020B0604020202020204" pitchFamily="34" charset="0"/>
                          <a:cs typeface="Arial" panose="020B0604020202020204" pitchFamily="34" charset="0"/>
                        </a:rPr>
                        <a:t>Face-to-Face Interview</a:t>
                      </a:r>
                    </a:p>
                  </a:txBody>
                  <a:tcPr/>
                </a:tc>
                <a:tc>
                  <a:txBody>
                    <a:bodyPr/>
                    <a:lstStyle/>
                    <a:p>
                      <a:r>
                        <a:rPr lang="en-US" sz="1100" dirty="0">
                          <a:latin typeface="Arial" panose="020B0604020202020204" pitchFamily="34" charset="0"/>
                          <a:cs typeface="Arial" panose="020B0604020202020204" pitchFamily="34" charset="0"/>
                        </a:rPr>
                        <a:t>Online Interview</a:t>
                      </a:r>
                    </a:p>
                  </a:txBody>
                  <a:tcPr/>
                </a:tc>
                <a:extLst>
                  <a:ext uri="{0D108BD9-81ED-4DB2-BD59-A6C34878D82A}">
                    <a16:rowId xmlns:a16="http://schemas.microsoft.com/office/drawing/2014/main" val="4012428049"/>
                  </a:ext>
                </a:extLst>
              </a:tr>
              <a:tr h="476420">
                <a:tc>
                  <a:txBody>
                    <a:bodyPr/>
                    <a:lstStyle/>
                    <a:p>
                      <a:r>
                        <a:rPr lang="en-US" sz="1100" b="1" dirty="0"/>
                        <a:t>Interaction</a:t>
                      </a:r>
                      <a:endParaRPr lang="en-US" sz="1100" b="1" dirty="0">
                        <a:latin typeface="Arial" panose="020B0604020202020204" pitchFamily="34" charset="0"/>
                        <a:cs typeface="Arial" panose="020B0604020202020204" pitchFamily="34" charset="0"/>
                      </a:endParaRPr>
                    </a:p>
                  </a:txBody>
                  <a:tcPr/>
                </a:tc>
                <a:tc>
                  <a:txBody>
                    <a:bodyPr/>
                    <a:lstStyle/>
                    <a:p>
                      <a:pPr algn="just">
                        <a:buNone/>
                      </a:pPr>
                      <a:r>
                        <a:rPr lang="en-GB" sz="1100" kern="0" dirty="0">
                          <a:effectLst/>
                          <a:latin typeface="Arial" panose="020B0604020202020204" pitchFamily="34" charset="0"/>
                          <a:cs typeface="Arial" panose="020B0604020202020204" pitchFamily="34" charset="0"/>
                        </a:rPr>
                        <a:t>Allows direct personal interaction, observation of body language, and immediate rapport.</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r>
                        <a:rPr lang="en-GB" sz="1100" b="0" kern="1200" dirty="0">
                          <a:solidFill>
                            <a:schemeClr val="tx1"/>
                          </a:solidFill>
                          <a:effectLst/>
                          <a:latin typeface="Arial" panose="020B0604020202020204" pitchFamily="34" charset="0"/>
                          <a:cs typeface="Arial" panose="020B0604020202020204" pitchFamily="34" charset="0"/>
                        </a:rPr>
                        <a:t>Relies on video/audio cues; body language may be limited or harder to interpret.</a:t>
                      </a:r>
                      <a:r>
                        <a:rPr lang="en-GB" sz="1100" b="0" dirty="0">
                          <a:effectLst/>
                          <a:latin typeface="Arial" panose="020B0604020202020204" pitchFamily="34" charset="0"/>
                          <a:cs typeface="Arial" panose="020B0604020202020204" pitchFamily="34" charset="0"/>
                        </a:rPr>
                        <a:t> </a:t>
                      </a:r>
                      <a:endParaRPr lang="en-US" sz="11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21358676"/>
                  </a:ext>
                </a:extLst>
              </a:tr>
              <a:tr h="570448">
                <a:tc>
                  <a:txBody>
                    <a:bodyPr/>
                    <a:lstStyle/>
                    <a:p>
                      <a:r>
                        <a:rPr lang="en-GB" sz="1100" b="1" kern="1200" dirty="0">
                          <a:solidFill>
                            <a:schemeClr val="tx1"/>
                          </a:solidFill>
                          <a:effectLst/>
                          <a:latin typeface="Arial" panose="020B0604020202020204" pitchFamily="34" charset="0"/>
                          <a:cs typeface="Arial" panose="020B0604020202020204" pitchFamily="34" charset="0"/>
                        </a:rPr>
                        <a:t>Technical Requirements</a:t>
                      </a:r>
                      <a:r>
                        <a:rPr lang="en-GB" sz="1100" dirty="0">
                          <a:effectLst/>
                          <a:latin typeface="Arial" panose="020B0604020202020204" pitchFamily="34" charset="0"/>
                          <a:cs typeface="Arial" panose="020B0604020202020204" pitchFamily="34" charset="0"/>
                        </a:rPr>
                        <a:t> </a:t>
                      </a:r>
                      <a:endParaRPr lang="en-US" sz="1100" dirty="0">
                        <a:latin typeface="Arial" panose="020B0604020202020204" pitchFamily="34" charset="0"/>
                        <a:cs typeface="Arial" panose="020B0604020202020204" pitchFamily="34" charset="0"/>
                      </a:endParaRPr>
                    </a:p>
                  </a:txBody>
                  <a:tcPr/>
                </a:tc>
                <a:tc>
                  <a:txBody>
                    <a:bodyPr/>
                    <a:lstStyle/>
                    <a:p>
                      <a:pPr algn="l"/>
                      <a:r>
                        <a:rPr lang="en-GB" sz="1100" kern="1200" dirty="0">
                          <a:solidFill>
                            <a:schemeClr val="tx1"/>
                          </a:solidFill>
                          <a:effectLst/>
                          <a:latin typeface="Arial" panose="020B0604020202020204" pitchFamily="34" charset="0"/>
                          <a:cs typeface="Arial" panose="020B0604020202020204" pitchFamily="34" charset="0"/>
                        </a:rPr>
                        <a:t>Minimal—just a physical location, seating, and interview materials.</a:t>
                      </a:r>
                      <a:r>
                        <a:rPr lang="en-GB" sz="1100" dirty="0">
                          <a:effectLst/>
                          <a:latin typeface="Arial" panose="020B0604020202020204" pitchFamily="34" charset="0"/>
                          <a:cs typeface="Arial" panose="020B0604020202020204" pitchFamily="34" charset="0"/>
                        </a:rPr>
                        <a:t> </a:t>
                      </a:r>
                      <a:endParaRPr lang="en-US" sz="1100" dirty="0">
                        <a:latin typeface="Arial" panose="020B0604020202020204" pitchFamily="34" charset="0"/>
                        <a:cs typeface="Arial" panose="020B0604020202020204" pitchFamily="34" charset="0"/>
                      </a:endParaRPr>
                    </a:p>
                  </a:txBody>
                  <a:tcPr/>
                </a:tc>
                <a:tc>
                  <a:txBody>
                    <a:bodyPr/>
                    <a:lstStyle/>
                    <a:p>
                      <a:r>
                        <a:rPr lang="en-GB" sz="1100" b="0" kern="1200" dirty="0">
                          <a:solidFill>
                            <a:schemeClr val="tx1"/>
                          </a:solidFill>
                          <a:effectLst/>
                          <a:latin typeface="Arial" panose="020B0604020202020204" pitchFamily="34" charset="0"/>
                          <a:cs typeface="Arial" panose="020B0604020202020204" pitchFamily="34" charset="0"/>
                        </a:rPr>
                        <a:t>Requires stable internet, devices, and familiarity with platforms like Zoom or Teams.</a:t>
                      </a:r>
                      <a:r>
                        <a:rPr lang="en-GB" sz="1100" b="0" dirty="0">
                          <a:effectLst/>
                          <a:latin typeface="Arial" panose="020B0604020202020204" pitchFamily="34" charset="0"/>
                          <a:cs typeface="Arial" panose="020B0604020202020204" pitchFamily="34" charset="0"/>
                        </a:rPr>
                        <a:t> </a:t>
                      </a:r>
                      <a:endParaRPr lang="en-US" sz="11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39708087"/>
                  </a:ext>
                </a:extLst>
              </a:tr>
              <a:tr h="476420">
                <a:tc>
                  <a:txBody>
                    <a:bodyPr/>
                    <a:lstStyle/>
                    <a:p>
                      <a:r>
                        <a:rPr lang="en-GB" sz="1100" b="1" kern="1200" dirty="0">
                          <a:solidFill>
                            <a:schemeClr val="tx1"/>
                          </a:solidFill>
                          <a:effectLst/>
                          <a:latin typeface="Arial" panose="020B0604020202020204" pitchFamily="34" charset="0"/>
                          <a:cs typeface="Arial" panose="020B0604020202020204" pitchFamily="34" charset="0"/>
                        </a:rPr>
                        <a:t>Convenience</a:t>
                      </a:r>
                      <a:r>
                        <a:rPr lang="en-GB" sz="1100" dirty="0">
                          <a:effectLst/>
                          <a:latin typeface="Arial" panose="020B0604020202020204" pitchFamily="34" charset="0"/>
                          <a:cs typeface="Arial" panose="020B0604020202020204" pitchFamily="34" charset="0"/>
                        </a:rPr>
                        <a:t> </a:t>
                      </a:r>
                      <a:endParaRPr lang="en-US" sz="1100" dirty="0">
                        <a:latin typeface="Arial" panose="020B0604020202020204" pitchFamily="34" charset="0"/>
                        <a:cs typeface="Arial" panose="020B0604020202020204" pitchFamily="34" charset="0"/>
                      </a:endParaRPr>
                    </a:p>
                  </a:txBody>
                  <a:tcPr/>
                </a:tc>
                <a:tc>
                  <a:txBody>
                    <a:bodyPr/>
                    <a:lstStyle/>
                    <a:p>
                      <a:pPr algn="just"/>
                      <a:r>
                        <a:rPr lang="en-GB" sz="1100" kern="1200" dirty="0">
                          <a:solidFill>
                            <a:schemeClr val="tx1"/>
                          </a:solidFill>
                          <a:effectLst/>
                          <a:latin typeface="Arial" panose="020B0604020202020204" pitchFamily="34" charset="0"/>
                          <a:cs typeface="Arial" panose="020B0604020202020204" pitchFamily="34" charset="0"/>
                        </a:rPr>
                        <a:t>Candidates and interviewers must travel to the same location; scheduling may be less flexible.</a:t>
                      </a:r>
                      <a:r>
                        <a:rPr lang="en-GB" sz="1100" dirty="0">
                          <a:effectLst/>
                          <a:latin typeface="Arial" panose="020B0604020202020204" pitchFamily="34" charset="0"/>
                          <a:cs typeface="Arial" panose="020B0604020202020204" pitchFamily="34" charset="0"/>
                        </a:rPr>
                        <a:t> </a:t>
                      </a:r>
                      <a:endParaRPr lang="en-US" sz="1100" dirty="0">
                        <a:latin typeface="Arial" panose="020B0604020202020204" pitchFamily="34" charset="0"/>
                        <a:cs typeface="Arial" panose="020B0604020202020204" pitchFamily="34" charset="0"/>
                      </a:endParaRPr>
                    </a:p>
                  </a:txBody>
                  <a:tcPr/>
                </a:tc>
                <a:tc>
                  <a:txBody>
                    <a:bodyPr/>
                    <a:lstStyle/>
                    <a:p>
                      <a:pPr>
                        <a:buNone/>
                      </a:pPr>
                      <a:r>
                        <a:rPr lang="en-GB" sz="1100" b="0" kern="0" dirty="0">
                          <a:effectLst/>
                          <a:latin typeface="Arial" panose="020B0604020202020204" pitchFamily="34" charset="0"/>
                          <a:cs typeface="Arial" panose="020B0604020202020204" pitchFamily="34" charset="0"/>
                        </a:rPr>
                        <a:t>Highly flexible; candidates can attend from any location, saving time and travel costs.</a:t>
                      </a:r>
                      <a:endParaRPr lang="en-GB" sz="1100" b="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489279655"/>
                  </a:ext>
                </a:extLst>
              </a:tr>
              <a:tr h="595525">
                <a:tc>
                  <a:txBody>
                    <a:bodyPr/>
                    <a:lstStyle/>
                    <a:p>
                      <a:r>
                        <a:rPr lang="en-GB" sz="1100" b="1" kern="1200" dirty="0">
                          <a:solidFill>
                            <a:schemeClr val="tx1"/>
                          </a:solidFill>
                          <a:effectLst/>
                          <a:latin typeface="Arial" panose="020B0604020202020204" pitchFamily="34" charset="0"/>
                          <a:cs typeface="Arial" panose="020B0604020202020204" pitchFamily="34" charset="0"/>
                        </a:rPr>
                        <a:t>Assessment of Soft Skills</a:t>
                      </a:r>
                      <a:r>
                        <a:rPr lang="en-GB" sz="1100" dirty="0">
                          <a:effectLst/>
                          <a:latin typeface="Arial" panose="020B0604020202020204" pitchFamily="34" charset="0"/>
                          <a:cs typeface="Arial" panose="020B0604020202020204" pitchFamily="34" charset="0"/>
                        </a:rPr>
                        <a:t> </a:t>
                      </a:r>
                      <a:endParaRPr lang="en-US" sz="1100" dirty="0">
                        <a:latin typeface="Arial" panose="020B0604020202020204" pitchFamily="34" charset="0"/>
                        <a:cs typeface="Arial" panose="020B0604020202020204" pitchFamily="34" charset="0"/>
                      </a:endParaRPr>
                    </a:p>
                  </a:txBody>
                  <a:tcPr/>
                </a:tc>
                <a:tc>
                  <a:txBody>
                    <a:bodyPr/>
                    <a:lstStyle/>
                    <a:p>
                      <a:pPr algn="just"/>
                      <a:r>
                        <a:rPr lang="en-GB" sz="1100" kern="1200" dirty="0">
                          <a:solidFill>
                            <a:schemeClr val="tx1"/>
                          </a:solidFill>
                          <a:effectLst/>
                          <a:latin typeface="Arial" panose="020B0604020202020204" pitchFamily="34" charset="0"/>
                          <a:cs typeface="Arial" panose="020B0604020202020204" pitchFamily="34" charset="0"/>
                        </a:rPr>
                        <a:t>Easier to gauge interpersonal skills, confidence, and professional presence.</a:t>
                      </a:r>
                      <a:r>
                        <a:rPr lang="en-GB" sz="1100" dirty="0">
                          <a:effectLst/>
                          <a:latin typeface="Arial" panose="020B0604020202020204" pitchFamily="34" charset="0"/>
                          <a:cs typeface="Arial" panose="020B0604020202020204" pitchFamily="34" charset="0"/>
                        </a:rPr>
                        <a:t> </a:t>
                      </a:r>
                      <a:endParaRPr lang="en-US" sz="1100" dirty="0">
                        <a:latin typeface="Arial" panose="020B0604020202020204" pitchFamily="34" charset="0"/>
                        <a:cs typeface="Arial" panose="020B0604020202020204" pitchFamily="34" charset="0"/>
                      </a:endParaRPr>
                    </a:p>
                  </a:txBody>
                  <a:tcPr/>
                </a:tc>
                <a:tc>
                  <a:txBody>
                    <a:bodyPr/>
                    <a:lstStyle/>
                    <a:p>
                      <a:r>
                        <a:rPr lang="en-GB" sz="1100" b="0" kern="1200" dirty="0">
                          <a:solidFill>
                            <a:schemeClr val="tx1"/>
                          </a:solidFill>
                          <a:effectLst/>
                          <a:latin typeface="Arial" panose="020B0604020202020204" pitchFamily="34" charset="0"/>
                          <a:cs typeface="Arial" panose="020B0604020202020204" pitchFamily="34" charset="0"/>
                        </a:rPr>
                        <a:t>Limited but possible; requires careful observation of tone, facial expressions, and clarity of communication.</a:t>
                      </a:r>
                      <a:r>
                        <a:rPr lang="en-GB" sz="1100" b="0" dirty="0">
                          <a:effectLst/>
                          <a:latin typeface="Arial" panose="020B0604020202020204" pitchFamily="34" charset="0"/>
                          <a:cs typeface="Arial" panose="020B0604020202020204" pitchFamily="34" charset="0"/>
                        </a:rPr>
                        <a:t> </a:t>
                      </a:r>
                      <a:endParaRPr lang="en-US" sz="11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17415995"/>
                  </a:ext>
                </a:extLst>
              </a:tr>
              <a:tr h="476420">
                <a:tc>
                  <a:txBody>
                    <a:bodyPr/>
                    <a:lstStyle/>
                    <a:p>
                      <a:pPr>
                        <a:buNone/>
                      </a:pPr>
                      <a:r>
                        <a:rPr lang="en-GB" sz="1100" b="1" kern="0" dirty="0">
                          <a:effectLst/>
                          <a:latin typeface="Arial" panose="020B0604020202020204" pitchFamily="34" charset="0"/>
                          <a:cs typeface="Arial" panose="020B0604020202020204" pitchFamily="34" charset="0"/>
                        </a:rPr>
                        <a:t>Formality and Professionalism</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pPr algn="just"/>
                      <a:r>
                        <a:rPr lang="en-GB" sz="1100" kern="1200" dirty="0">
                          <a:solidFill>
                            <a:schemeClr val="tx1"/>
                          </a:solidFill>
                          <a:effectLst/>
                          <a:latin typeface="Arial" panose="020B0604020202020204" pitchFamily="34" charset="0"/>
                          <a:cs typeface="Arial" panose="020B0604020202020204" pitchFamily="34" charset="0"/>
                        </a:rPr>
                        <a:t>Often more formal; provides an impression of company culture and professionalism.</a:t>
                      </a:r>
                      <a:r>
                        <a:rPr lang="en-GB" sz="1100" dirty="0">
                          <a:effectLst/>
                          <a:latin typeface="Arial" panose="020B0604020202020204" pitchFamily="34" charset="0"/>
                          <a:cs typeface="Arial" panose="020B0604020202020204" pitchFamily="34" charset="0"/>
                        </a:rPr>
                        <a:t> </a:t>
                      </a:r>
                      <a:endParaRPr lang="en-US" sz="1100" dirty="0">
                        <a:latin typeface="Arial" panose="020B0604020202020204" pitchFamily="34" charset="0"/>
                        <a:cs typeface="Arial" panose="020B0604020202020204" pitchFamily="34" charset="0"/>
                      </a:endParaRPr>
                    </a:p>
                  </a:txBody>
                  <a:tcPr/>
                </a:tc>
                <a:tc>
                  <a:txBody>
                    <a:bodyPr/>
                    <a:lstStyle/>
                    <a:p>
                      <a:r>
                        <a:rPr lang="en-GB" sz="1100" b="0" kern="1200" dirty="0">
                          <a:solidFill>
                            <a:schemeClr val="tx1"/>
                          </a:solidFill>
                          <a:effectLst/>
                          <a:latin typeface="Arial" panose="020B0604020202020204" pitchFamily="34" charset="0"/>
                          <a:cs typeface="Arial" panose="020B0604020202020204" pitchFamily="34" charset="0"/>
                        </a:rPr>
                        <a:t>Can be less formal; may depend on candidate’s home environment and setup.</a:t>
                      </a:r>
                      <a:r>
                        <a:rPr lang="en-GB" sz="1100" b="0" dirty="0">
                          <a:effectLst/>
                          <a:latin typeface="Arial" panose="020B0604020202020204" pitchFamily="34" charset="0"/>
                          <a:cs typeface="Arial" panose="020B0604020202020204" pitchFamily="34" charset="0"/>
                        </a:rPr>
                        <a:t> </a:t>
                      </a:r>
                      <a:endParaRPr lang="en-US" sz="11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87459628"/>
                  </a:ext>
                </a:extLst>
              </a:tr>
              <a:tr h="476420">
                <a:tc>
                  <a:txBody>
                    <a:bodyPr/>
                    <a:lstStyle/>
                    <a:p>
                      <a:r>
                        <a:rPr lang="en-GB" sz="1100" b="1" kern="1200" dirty="0">
                          <a:solidFill>
                            <a:schemeClr val="tx1"/>
                          </a:solidFill>
                          <a:effectLst/>
                          <a:latin typeface="Arial" panose="020B0604020202020204" pitchFamily="34" charset="0"/>
                          <a:cs typeface="Arial" panose="020B0604020202020204" pitchFamily="34" charset="0"/>
                        </a:rPr>
                        <a:t>Cost and Time</a:t>
                      </a:r>
                      <a:r>
                        <a:rPr lang="en-GB" sz="1100" dirty="0">
                          <a:effectLst/>
                          <a:latin typeface="Arial" panose="020B0604020202020204" pitchFamily="34" charset="0"/>
                          <a:cs typeface="Arial" panose="020B0604020202020204" pitchFamily="34" charset="0"/>
                        </a:rPr>
                        <a:t> </a:t>
                      </a:r>
                      <a:endParaRPr lang="en-US" sz="1100" dirty="0">
                        <a:latin typeface="Arial" panose="020B0604020202020204" pitchFamily="34" charset="0"/>
                        <a:cs typeface="Arial" panose="020B0604020202020204" pitchFamily="34" charset="0"/>
                      </a:endParaRPr>
                    </a:p>
                  </a:txBody>
                  <a:tcPr/>
                </a:tc>
                <a:tc>
                  <a:txBody>
                    <a:bodyPr/>
                    <a:lstStyle/>
                    <a:p>
                      <a:pPr algn="just">
                        <a:buNone/>
                      </a:pPr>
                      <a:r>
                        <a:rPr lang="en-GB" sz="1100" kern="0" dirty="0">
                          <a:effectLst/>
                          <a:latin typeface="Arial" panose="020B0604020202020204" pitchFamily="34" charset="0"/>
                          <a:cs typeface="Arial" panose="020B0604020202020204" pitchFamily="34" charset="0"/>
                        </a:rPr>
                        <a:t>Higher costs and time due to travel and logistics.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txBody>
                  <a:tcPr marL="9525" marR="9525" marT="9525" marB="9525" anchor="ctr"/>
                </a:tc>
                <a:tc>
                  <a:txBody>
                    <a:bodyPr/>
                    <a:lstStyle/>
                    <a:p>
                      <a:r>
                        <a:rPr lang="en-GB" sz="1100" b="0" kern="1200" dirty="0">
                          <a:solidFill>
                            <a:schemeClr val="tx1"/>
                          </a:solidFill>
                          <a:effectLst/>
                          <a:latin typeface="Arial" panose="020B0604020202020204" pitchFamily="34" charset="0"/>
                          <a:cs typeface="Arial" panose="020B0604020202020204" pitchFamily="34" charset="0"/>
                        </a:rPr>
                        <a:t>Lower costs and time; can schedule multiple interviews efficiently.</a:t>
                      </a:r>
                      <a:r>
                        <a:rPr lang="en-GB" sz="1100" b="0" dirty="0">
                          <a:effectLst/>
                          <a:latin typeface="Arial" panose="020B0604020202020204" pitchFamily="34" charset="0"/>
                          <a:cs typeface="Arial" panose="020B0604020202020204" pitchFamily="34" charset="0"/>
                        </a:rPr>
                        <a:t> </a:t>
                      </a:r>
                      <a:endParaRPr lang="en-US" sz="110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00709843"/>
                  </a:ext>
                </a:extLst>
              </a:tr>
              <a:tr h="663586">
                <a:tc>
                  <a:txBody>
                    <a:bodyPr/>
                    <a:lstStyle/>
                    <a:p>
                      <a:r>
                        <a:rPr lang="en-GB" sz="1100" b="1" kern="1200" dirty="0">
                          <a:solidFill>
                            <a:schemeClr val="tx1"/>
                          </a:solidFill>
                          <a:effectLst/>
                        </a:rPr>
                        <a:t>Su</a:t>
                      </a:r>
                      <a:r>
                        <a:rPr lang="en-GB" sz="1100" b="1" kern="1200" dirty="0">
                          <a:solidFill>
                            <a:schemeClr val="tx1"/>
                          </a:solidFill>
                          <a:effectLst/>
                          <a:latin typeface="Arial" panose="020B0604020202020204" pitchFamily="34" charset="0"/>
                          <a:cs typeface="Arial" panose="020B0604020202020204" pitchFamily="34" charset="0"/>
                        </a:rPr>
                        <a:t>itability for Roles</a:t>
                      </a:r>
                      <a:r>
                        <a:rPr lang="en-GB" sz="1100" dirty="0">
                          <a:effectLst/>
                          <a:latin typeface="Arial" panose="020B0604020202020204" pitchFamily="34" charset="0"/>
                          <a:cs typeface="Arial" panose="020B0604020202020204" pitchFamily="34" charset="0"/>
                        </a:rPr>
                        <a:t> </a:t>
                      </a:r>
                      <a:endParaRPr lang="en-US" sz="1100" dirty="0">
                        <a:latin typeface="Arial" panose="020B0604020202020204" pitchFamily="34" charset="0"/>
                        <a:cs typeface="Arial" panose="020B0604020202020204" pitchFamily="34" charset="0"/>
                      </a:endParaRPr>
                    </a:p>
                  </a:txBody>
                  <a:tcPr/>
                </a:tc>
                <a:tc>
                  <a:txBody>
                    <a:bodyPr/>
                    <a:lstStyle/>
                    <a:p>
                      <a:pPr algn="just"/>
                      <a:r>
                        <a:rPr lang="en-GB" sz="1100" kern="1200" dirty="0">
                          <a:solidFill>
                            <a:schemeClr val="tx1"/>
                          </a:solidFill>
                          <a:effectLst/>
                          <a:latin typeface="Arial" panose="020B0604020202020204" pitchFamily="34" charset="0"/>
                          <a:cs typeface="Arial" panose="020B0604020202020204" pitchFamily="34" charset="0"/>
                        </a:rPr>
                        <a:t>Ideal for senior or high-stakes roles like Project Manager, Change Manager where nuanced judgment and interpersonal skills are critical.</a:t>
                      </a:r>
                      <a:r>
                        <a:rPr lang="en-GB" sz="1100" dirty="0">
                          <a:effectLst/>
                          <a:latin typeface="Arial" panose="020B0604020202020204" pitchFamily="34" charset="0"/>
                          <a:cs typeface="Arial" panose="020B0604020202020204" pitchFamily="34" charset="0"/>
                        </a:rPr>
                        <a:t> </a:t>
                      </a:r>
                      <a:endParaRPr lang="en-US" sz="1100" dirty="0">
                        <a:latin typeface="Arial" panose="020B0604020202020204" pitchFamily="34" charset="0"/>
                        <a:cs typeface="Arial" panose="020B0604020202020204" pitchFamily="34" charset="0"/>
                      </a:endParaRPr>
                    </a:p>
                  </a:txBody>
                  <a:tcPr/>
                </a:tc>
                <a:tc>
                  <a:txBody>
                    <a:bodyPr/>
                    <a:lstStyle/>
                    <a:p>
                      <a:r>
                        <a:rPr lang="en-GB" sz="1100" b="0" kern="1200" dirty="0">
                          <a:solidFill>
                            <a:schemeClr val="tx1"/>
                          </a:solidFill>
                          <a:effectLst/>
                          <a:latin typeface="Arial" panose="020B0604020202020204" pitchFamily="34" charset="0"/>
                          <a:cs typeface="Arial" panose="020B0604020202020204" pitchFamily="34" charset="0"/>
                        </a:rPr>
                        <a:t>Suitable for initial screening, Financial Analyst roles, or situations where location flexibility is important.</a:t>
                      </a:r>
                      <a:r>
                        <a:rPr lang="en-GB" sz="1100" b="0" dirty="0">
                          <a:effectLst/>
                          <a:latin typeface="Arial" panose="020B0604020202020204" pitchFamily="34" charset="0"/>
                          <a:cs typeface="Arial" panose="020B0604020202020204" pitchFamily="34" charset="0"/>
                        </a:rPr>
                        <a:t> </a:t>
                      </a:r>
                    </a:p>
                  </a:txBody>
                  <a:tcPr/>
                </a:tc>
                <a:extLst>
                  <a:ext uri="{0D108BD9-81ED-4DB2-BD59-A6C34878D82A}">
                    <a16:rowId xmlns:a16="http://schemas.microsoft.com/office/drawing/2014/main" val="52219402"/>
                  </a:ext>
                </a:extLst>
              </a:tr>
            </a:tbl>
          </a:graphicData>
        </a:graphic>
      </p:graphicFrame>
      <p:sp>
        <p:nvSpPr>
          <p:cNvPr id="6" name="TextBox 5">
            <a:extLst>
              <a:ext uri="{FF2B5EF4-FFF2-40B4-BE49-F238E27FC236}">
                <a16:creationId xmlns:a16="http://schemas.microsoft.com/office/drawing/2014/main" id="{AF86B454-C8B7-AB94-7665-349F341C8C47}"/>
              </a:ext>
            </a:extLst>
          </p:cNvPr>
          <p:cNvSpPr txBox="1"/>
          <p:nvPr/>
        </p:nvSpPr>
        <p:spPr>
          <a:xfrm>
            <a:off x="3740889" y="144115"/>
            <a:ext cx="4159104" cy="600164"/>
          </a:xfrm>
          <a:prstGeom prst="rect">
            <a:avLst/>
          </a:prstGeom>
          <a:noFill/>
        </p:spPr>
        <p:txBody>
          <a:bodyPr wrap="square" rtlCol="0">
            <a:spAutoFit/>
          </a:bodyPr>
          <a:lstStyle/>
          <a:p>
            <a:pPr algn="ctr"/>
            <a:r>
              <a:rPr lang="en-US" sz="1100" b="1" dirty="0">
                <a:latin typeface="Arial" panose="020B0604020202020204" pitchFamily="34" charset="0"/>
                <a:cs typeface="Arial" panose="020B0604020202020204" pitchFamily="34" charset="0"/>
              </a:rPr>
              <a:t>Comparison  and Contrast: Face-to-Face vs Online Interviews</a:t>
            </a:r>
          </a:p>
          <a:p>
            <a:pPr algn="ctr"/>
            <a:endParaRPr lang="en-US" sz="1100" b="1"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132C0AFA-6E85-6DFF-AC51-C8127C80E400}"/>
              </a:ext>
            </a:extLst>
          </p:cNvPr>
          <p:cNvSpPr txBox="1"/>
          <p:nvPr/>
        </p:nvSpPr>
        <p:spPr>
          <a:xfrm>
            <a:off x="1095153" y="4941898"/>
            <a:ext cx="10409276" cy="430887"/>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Candidate Experience    </a:t>
            </a:r>
            <a:r>
              <a:rPr lang="en-GB" sz="1100" dirty="0">
                <a:latin typeface="Arial" panose="020B0604020202020204" pitchFamily="34" charset="0"/>
                <a:cs typeface="Arial" panose="020B0604020202020204" pitchFamily="34" charset="0"/>
              </a:rPr>
              <a:t>                                       More immersive and personal; helps candidates feel         Convenient and accessible, but may feel less personal                    </a:t>
            </a:r>
          </a:p>
          <a:p>
            <a:r>
              <a:rPr lang="en-GB" sz="1100" dirty="0">
                <a:latin typeface="Arial" panose="020B0604020202020204" pitchFamily="34" charset="0"/>
                <a:cs typeface="Arial" panose="020B0604020202020204" pitchFamily="34" charset="0"/>
              </a:rPr>
              <a:t>                                                                                  connected to the organisation.</a:t>
            </a:r>
            <a:r>
              <a:rPr lang="en-GB" sz="1100" dirty="0">
                <a:effectLst/>
              </a:rPr>
              <a:t>                                                             or  engaging.</a:t>
            </a:r>
            <a:endParaRPr lang="en-US" dirty="0"/>
          </a:p>
        </p:txBody>
      </p:sp>
    </p:spTree>
    <p:extLst>
      <p:ext uri="{BB962C8B-B14F-4D97-AF65-F5344CB8AC3E}">
        <p14:creationId xmlns:p14="http://schemas.microsoft.com/office/powerpoint/2010/main" val="9665686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1DF7221-4C91-8DCC-B69C-C5F0B9494809}"/>
              </a:ext>
            </a:extLst>
          </p:cNvPr>
          <p:cNvSpPr txBox="1"/>
          <p:nvPr/>
        </p:nvSpPr>
        <p:spPr>
          <a:xfrm>
            <a:off x="370367" y="1127703"/>
            <a:ext cx="11451265" cy="2123658"/>
          </a:xfrm>
          <a:prstGeom prst="rect">
            <a:avLst/>
          </a:prstGeom>
          <a:noFill/>
        </p:spPr>
        <p:txBody>
          <a:bodyPr wrap="square">
            <a:spAutoFit/>
          </a:bodyPr>
          <a:lstStyle/>
          <a:p>
            <a:pPr>
              <a:buNone/>
            </a:pPr>
            <a:r>
              <a:rPr lang="en-GB" sz="11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Key Takeaway:</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lvl="0">
              <a:buSzPts val="1000"/>
              <a:tabLst>
                <a:tab pos="457200" algn="l"/>
              </a:tabLst>
            </a:pPr>
            <a:r>
              <a:rPr lang="en-GB" sz="11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Face-to-face interviews</a:t>
            </a:r>
            <a:r>
              <a:rPr lang="en-GB" sz="11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excel in evaluating interpersonal skills, professionalism, and cultural fit, which is critical for leadership or client-facing roles.</a:t>
            </a:r>
            <a:endParaRPr lang="en-GB" sz="1100" kern="1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pPr lvl="0">
              <a:buSzPts val="1000"/>
              <a:tabLst>
                <a:tab pos="457200" algn="l"/>
              </a:tabLst>
            </a:pPr>
            <a:r>
              <a:rPr lang="en-GB" sz="11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Online interviews</a:t>
            </a:r>
            <a:r>
              <a:rPr lang="en-GB" sz="11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provide efficiency, flexibility, and broader access, making them suitable for preliminary screening, geographically distant candidates, or roles with a focus on technical skills over personal interaction.</a:t>
            </a:r>
          </a:p>
          <a:p>
            <a:pPr lvl="0">
              <a:buSzPts val="1000"/>
              <a:tabLst>
                <a:tab pos="457200" algn="l"/>
              </a:tabLst>
            </a:pPr>
            <a:endParaRPr lang="en-GB" sz="1100" kern="10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lvl="0">
              <a:buSzPts val="1000"/>
              <a:tabLst>
                <a:tab pos="457200" algn="l"/>
              </a:tabLst>
            </a:pPr>
            <a:r>
              <a:rPr lang="en-GB" sz="11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Conclusion</a:t>
            </a:r>
            <a:endParaRPr lang="en-GB" sz="1100" b="1" i="1" kern="100" dirty="0">
              <a:latin typeface="Arial" panose="020B0604020202020204" pitchFamily="34" charset="0"/>
              <a:ea typeface="Times New Roman" panose="02020603050405020304" pitchFamily="18" charset="0"/>
              <a:cs typeface="Arial" panose="020B0604020202020204" pitchFamily="34" charset="0"/>
            </a:endParaRPr>
          </a:p>
          <a:p>
            <a:pPr lvl="0">
              <a:buSzPts val="1000"/>
              <a:tabLst>
                <a:tab pos="457200" algn="l"/>
              </a:tabLst>
            </a:pPr>
            <a:r>
              <a:rPr lang="en-GB" sz="1100" kern="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Homecaring</a:t>
            </a: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Angels’ recruitment process, including job analysis, job descriptions, and person specifications, ensures the selection of qualified, compassionate, and competent team members. Using appropriate questioning techniques such as probing, leading, and Socratic questions allows interviewers to assess both skills and critical thinking effectively. Comparing face-to-face and online interviews highlights the benefits of in-person interaction for assessing soft skills and cultural fit, while online interviews offer convenience and flexibility for screening candidates. By combining structured processes, targeted questioning, and suitable interview methods, </a:t>
            </a:r>
            <a:r>
              <a:rPr lang="en-GB" sz="1100" kern="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Homecaring</a:t>
            </a: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Angels can build a professional, empathetic, and reliable team capable of delivering high-quality care to its clients.</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a:p>
            <a:pPr marL="457200">
              <a:buNone/>
            </a:pP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24274560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98EFA07-5144-C8DF-4B4A-C546CCF4AC83}"/>
              </a:ext>
            </a:extLst>
          </p:cNvPr>
          <p:cNvSpPr txBox="1"/>
          <p:nvPr/>
        </p:nvSpPr>
        <p:spPr>
          <a:xfrm>
            <a:off x="510363" y="1028067"/>
            <a:ext cx="10579395" cy="1446550"/>
          </a:xfrm>
          <a:prstGeom prst="rect">
            <a:avLst/>
          </a:prstGeom>
          <a:noFill/>
        </p:spPr>
        <p:txBody>
          <a:bodyPr wrap="square">
            <a:spAutoFit/>
          </a:bodyPr>
          <a:lstStyle/>
          <a:p>
            <a:pPr marL="342900" lvl="0" indent="-342900">
              <a:buNone/>
              <a:tabLst>
                <a:tab pos="457200" algn="l"/>
              </a:tabLst>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 Armstrong, M., 2020.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Armstrong’s Handbook of Human Resource Management Practice</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15th ed. London: Kogan Page.</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None/>
              <a:tabLst>
                <a:tab pos="457200" algn="l"/>
              </a:tabLst>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2.Beardwell, J. and Thompson, A., 2020.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Human Resource Management: A Contemporary Approach</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8th ed. Harlow: Pearson Education.</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None/>
              <a:tabLst>
                <a:tab pos="457200" algn="l"/>
              </a:tabLst>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3.CIPD, 2022.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Recruitment and Selection</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London: Chartered Institute of Personnel and Development. Available at: https://</a:t>
            </a:r>
            <a:r>
              <a:rPr lang="en-GB" sz="11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www.cipd.co.uk</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/knowledge/fundamentals/people/recruitment/factsheet [Accessed 6 October 2025].</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None/>
              <a:tabLst>
                <a:tab pos="457200" algn="l"/>
              </a:tabLst>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4.Kallio, K.M., Kallio, T.J., </a:t>
            </a:r>
            <a:r>
              <a:rPr lang="en-GB" sz="11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Tienari</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J. and Heilmann, P., 2017. ‘Recruitment and Selection in Practice: Examining the Use of Structured and Unstructured Interviews’,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Personnel Review</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46(2), pp. 266–282.</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None/>
              <a:tabLst>
                <a:tab pos="457200" algn="l"/>
              </a:tabLst>
            </a:pP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5.Torrington, D., Hall, L., Taylor, S. and Atkinson, C., 2022. </a:t>
            </a:r>
            <a:r>
              <a:rPr lang="en-GB" sz="11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Human Resource Management</a:t>
            </a:r>
            <a:r>
              <a:rPr lang="en-GB" sz="11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11th ed. Harlow: Pearson Education.</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457200">
              <a:buNone/>
            </a:pPr>
            <a:r>
              <a:rPr lang="en-GB" sz="11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1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C7A7EFA-134F-4478-CE02-19DB0DB8562B}"/>
              </a:ext>
            </a:extLst>
          </p:cNvPr>
          <p:cNvSpPr txBox="1"/>
          <p:nvPr/>
        </p:nvSpPr>
        <p:spPr>
          <a:xfrm>
            <a:off x="584792" y="659219"/>
            <a:ext cx="1318232" cy="261610"/>
          </a:xfrm>
          <a:prstGeom prst="rect">
            <a:avLst/>
          </a:prstGeom>
          <a:noFill/>
        </p:spPr>
        <p:txBody>
          <a:bodyPr wrap="square" rtlCol="0">
            <a:spAutoFit/>
          </a:bodyPr>
          <a:lstStyle/>
          <a:p>
            <a:r>
              <a:rPr lang="en-US" sz="1100" b="1"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10483881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3888</TotalTime>
  <Words>1996</Words>
  <Application>Microsoft Macintosh PowerPoint</Application>
  <PresentationFormat>Widescreen</PresentationFormat>
  <Paragraphs>171</Paragraphs>
  <Slides>17</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Aptos Display</vt:lpstr>
      <vt:lpstr>Arial</vt:lpstr>
      <vt:lpstr>Symbol</vt:lpstr>
      <vt:lpstr>Office Theme</vt:lpstr>
      <vt:lpstr>Developing and Managing Individuals and Teams LCLM5002 Comp 1- Individual Presentation Kenneth Andal SN 2407398 Lecturer: Doreen Nyaa  Amundam    </vt:lpstr>
      <vt:lpstr>Table of content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KENNETH ANDAL</dc:creator>
  <cp:lastModifiedBy>KENNETH ANDAL</cp:lastModifiedBy>
  <cp:revision>24</cp:revision>
  <dcterms:created xsi:type="dcterms:W3CDTF">2025-10-04T08:00:23Z</dcterms:created>
  <dcterms:modified xsi:type="dcterms:W3CDTF">2025-10-12T16:54:21Z</dcterms:modified>
</cp:coreProperties>
</file>