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85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3" r:id="rId12"/>
    <p:sldId id="264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  <p:sldId id="277" r:id="rId25"/>
    <p:sldId id="279" r:id="rId26"/>
    <p:sldId id="280" r:id="rId27"/>
    <p:sldId id="281" r:id="rId28"/>
    <p:sldId id="282" r:id="rId29"/>
    <p:sldId id="283" r:id="rId30"/>
    <p:sldId id="28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6081A8-AC29-4108-AA3B-74BAFDD7551F}" v="26" dt="2026-02-06T13:50:09.8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17" autoAdjust="0"/>
    <p:restoredTop sz="94660"/>
  </p:normalViewPr>
  <p:slideViewPr>
    <p:cSldViewPr snapToGrid="0">
      <p:cViewPr varScale="1">
        <p:scale>
          <a:sx n="83" d="100"/>
          <a:sy n="83" d="100"/>
        </p:scale>
        <p:origin x="42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1A269D-1692-4B22-A081-0A312947226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DB6B507-8CCB-4AAA-AA41-F3A0F9428F3D}">
      <dgm:prSet phldrT="[Text]"/>
      <dgm:spPr>
        <a:solidFill>
          <a:srgbClr val="92D050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Understand the structure of the assignment </a:t>
          </a:r>
          <a:endParaRPr lang="en-GB" dirty="0">
            <a:solidFill>
              <a:schemeClr val="tx1"/>
            </a:solidFill>
          </a:endParaRPr>
        </a:p>
      </dgm:t>
    </dgm:pt>
    <dgm:pt modelId="{F51FB8F8-1F11-48B0-AF5D-D1D8B915F1A9}" type="parTrans" cxnId="{E1CD4DC4-28F1-4350-9FAD-0A851782E760}">
      <dgm:prSet/>
      <dgm:spPr/>
      <dgm:t>
        <a:bodyPr/>
        <a:lstStyle/>
        <a:p>
          <a:endParaRPr lang="en-GB"/>
        </a:p>
      </dgm:t>
    </dgm:pt>
    <dgm:pt modelId="{72296F58-0503-4017-BB4D-CF839795D8B5}" type="sibTrans" cxnId="{E1CD4DC4-28F1-4350-9FAD-0A851782E760}">
      <dgm:prSet/>
      <dgm:spPr/>
      <dgm:t>
        <a:bodyPr/>
        <a:lstStyle/>
        <a:p>
          <a:endParaRPr lang="en-GB"/>
        </a:p>
      </dgm:t>
    </dgm:pt>
    <dgm:pt modelId="{5A5AC297-E32A-417D-BDB1-FAF771F6AD86}">
      <dgm:prSet phldrT="[Text]"/>
      <dgm:spPr>
        <a:solidFill>
          <a:schemeClr val="accent5">
            <a:lumMod val="20000"/>
            <a:lumOff val="80000"/>
          </a:schemeClr>
        </a:solidFill>
        <a:ln>
          <a:solidFill>
            <a:srgbClr val="00B0F0"/>
          </a:solidFill>
        </a:ln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Learn how to choose a research </a:t>
          </a:r>
          <a:endParaRPr lang="en-GB" dirty="0">
            <a:solidFill>
              <a:schemeClr val="tx1"/>
            </a:solidFill>
          </a:endParaRPr>
        </a:p>
      </dgm:t>
    </dgm:pt>
    <dgm:pt modelId="{29C221F7-38AE-41B4-9337-C9F948B1E2D2}" type="parTrans" cxnId="{C3AAD7DF-A4DB-4689-AF6D-EBE8B2B9137C}">
      <dgm:prSet/>
      <dgm:spPr/>
      <dgm:t>
        <a:bodyPr/>
        <a:lstStyle/>
        <a:p>
          <a:endParaRPr lang="en-GB"/>
        </a:p>
      </dgm:t>
    </dgm:pt>
    <dgm:pt modelId="{FF3983D1-8A10-424A-9389-110A943F6F71}" type="sibTrans" cxnId="{C3AAD7DF-A4DB-4689-AF6D-EBE8B2B9137C}">
      <dgm:prSet/>
      <dgm:spPr/>
      <dgm:t>
        <a:bodyPr/>
        <a:lstStyle/>
        <a:p>
          <a:endParaRPr lang="en-GB"/>
        </a:p>
      </dgm:t>
    </dgm:pt>
    <dgm:pt modelId="{9DAB52DA-5437-439F-820B-49D788A1AD6B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Learn how to choose a research </a:t>
          </a:r>
          <a:endParaRPr lang="en-GB" dirty="0">
            <a:solidFill>
              <a:schemeClr val="tx1"/>
            </a:solidFill>
          </a:endParaRPr>
        </a:p>
      </dgm:t>
    </dgm:pt>
    <dgm:pt modelId="{3668C5D3-42A1-4FED-81B0-79716A04C694}" type="parTrans" cxnId="{026949F7-3EAF-45CF-BDE2-28CF84495CE7}">
      <dgm:prSet/>
      <dgm:spPr/>
      <dgm:t>
        <a:bodyPr/>
        <a:lstStyle/>
        <a:p>
          <a:endParaRPr lang="en-GB"/>
        </a:p>
      </dgm:t>
    </dgm:pt>
    <dgm:pt modelId="{61B163D3-BDA4-457F-A82E-2E6F839AFB4D}" type="sibTrans" cxnId="{026949F7-3EAF-45CF-BDE2-28CF84495CE7}">
      <dgm:prSet/>
      <dgm:spPr/>
      <dgm:t>
        <a:bodyPr/>
        <a:lstStyle/>
        <a:p>
          <a:endParaRPr lang="en-GB"/>
        </a:p>
      </dgm:t>
    </dgm:pt>
    <dgm:pt modelId="{436BFDBB-AD6C-4673-933F-F5EF49B2F932}">
      <dgm:prSet phldrT="[Text]"/>
      <dgm:spPr>
        <a:solidFill>
          <a:srgbClr val="92D050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Learn SPSS basics for data entry and analysis</a:t>
          </a:r>
          <a:endParaRPr lang="en-GB" dirty="0">
            <a:solidFill>
              <a:schemeClr val="tx1"/>
            </a:solidFill>
          </a:endParaRPr>
        </a:p>
      </dgm:t>
    </dgm:pt>
    <dgm:pt modelId="{7911FDEB-1677-43F3-8A1D-908F336114F4}" type="parTrans" cxnId="{2152C8E8-7EB4-472C-B7F9-16F02620112C}">
      <dgm:prSet/>
      <dgm:spPr/>
      <dgm:t>
        <a:bodyPr/>
        <a:lstStyle/>
        <a:p>
          <a:endParaRPr lang="en-GB"/>
        </a:p>
      </dgm:t>
    </dgm:pt>
    <dgm:pt modelId="{48D1DE5E-C8AA-4A38-84CE-6A5856959099}" type="sibTrans" cxnId="{2152C8E8-7EB4-472C-B7F9-16F02620112C}">
      <dgm:prSet/>
      <dgm:spPr/>
      <dgm:t>
        <a:bodyPr/>
        <a:lstStyle/>
        <a:p>
          <a:endParaRPr lang="en-GB"/>
        </a:p>
      </dgm:t>
    </dgm:pt>
    <dgm:pt modelId="{F74E3698-2A1C-4E86-9EE5-5BF9E04F5197}" type="pres">
      <dgm:prSet presAssocID="{B21A269D-1692-4B22-A081-0A312947226F}" presName="diagram" presStyleCnt="0">
        <dgm:presLayoutVars>
          <dgm:dir/>
          <dgm:resizeHandles val="exact"/>
        </dgm:presLayoutVars>
      </dgm:prSet>
      <dgm:spPr/>
    </dgm:pt>
    <dgm:pt modelId="{2F2D8FBA-CB09-4B39-8720-1642B27AA5E7}" type="pres">
      <dgm:prSet presAssocID="{0DB6B507-8CCB-4AAA-AA41-F3A0F9428F3D}" presName="node" presStyleLbl="node1" presStyleIdx="0" presStyleCnt="4">
        <dgm:presLayoutVars>
          <dgm:bulletEnabled val="1"/>
        </dgm:presLayoutVars>
      </dgm:prSet>
      <dgm:spPr/>
    </dgm:pt>
    <dgm:pt modelId="{9E444732-03DD-40E6-B84E-26E10C235E4C}" type="pres">
      <dgm:prSet presAssocID="{72296F58-0503-4017-BB4D-CF839795D8B5}" presName="sibTrans" presStyleCnt="0"/>
      <dgm:spPr/>
    </dgm:pt>
    <dgm:pt modelId="{52EC92CF-1452-4EFB-9A83-F6158430CB6C}" type="pres">
      <dgm:prSet presAssocID="{5A5AC297-E32A-417D-BDB1-FAF771F6AD86}" presName="node" presStyleLbl="node1" presStyleIdx="1" presStyleCnt="4">
        <dgm:presLayoutVars>
          <dgm:bulletEnabled val="1"/>
        </dgm:presLayoutVars>
      </dgm:prSet>
      <dgm:spPr/>
    </dgm:pt>
    <dgm:pt modelId="{F1BF2242-E5D5-4C7F-BE7B-249B4448C8E6}" type="pres">
      <dgm:prSet presAssocID="{FF3983D1-8A10-424A-9389-110A943F6F71}" presName="sibTrans" presStyleCnt="0"/>
      <dgm:spPr/>
    </dgm:pt>
    <dgm:pt modelId="{01F2C955-A2D2-4DE0-9870-B94B1B112953}" type="pres">
      <dgm:prSet presAssocID="{9DAB52DA-5437-439F-820B-49D788A1AD6B}" presName="node" presStyleLbl="node1" presStyleIdx="2" presStyleCnt="4">
        <dgm:presLayoutVars>
          <dgm:bulletEnabled val="1"/>
        </dgm:presLayoutVars>
      </dgm:prSet>
      <dgm:spPr/>
    </dgm:pt>
    <dgm:pt modelId="{94C33B4E-F3AD-4D14-8993-D07BC08A3F06}" type="pres">
      <dgm:prSet presAssocID="{61B163D3-BDA4-457F-A82E-2E6F839AFB4D}" presName="sibTrans" presStyleCnt="0"/>
      <dgm:spPr/>
    </dgm:pt>
    <dgm:pt modelId="{80F07984-8BAF-4915-B4B0-929C6C8F69B6}" type="pres">
      <dgm:prSet presAssocID="{436BFDBB-AD6C-4673-933F-F5EF49B2F932}" presName="node" presStyleLbl="node1" presStyleIdx="3" presStyleCnt="4" custLinFactNeighborX="430" custLinFactNeighborY="-26">
        <dgm:presLayoutVars>
          <dgm:bulletEnabled val="1"/>
        </dgm:presLayoutVars>
      </dgm:prSet>
      <dgm:spPr/>
    </dgm:pt>
  </dgm:ptLst>
  <dgm:cxnLst>
    <dgm:cxn modelId="{F189E527-EC54-449E-B9E8-019631F87727}" type="presOf" srcId="{B21A269D-1692-4B22-A081-0A312947226F}" destId="{F74E3698-2A1C-4E86-9EE5-5BF9E04F5197}" srcOrd="0" destOrd="0" presId="urn:microsoft.com/office/officeart/2005/8/layout/default"/>
    <dgm:cxn modelId="{18D39567-4EED-4388-9C80-791691DDF1B3}" type="presOf" srcId="{9DAB52DA-5437-439F-820B-49D788A1AD6B}" destId="{01F2C955-A2D2-4DE0-9870-B94B1B112953}" srcOrd="0" destOrd="0" presId="urn:microsoft.com/office/officeart/2005/8/layout/default"/>
    <dgm:cxn modelId="{32ACA94C-680C-47CE-B36A-0A54E60DFE75}" type="presOf" srcId="{5A5AC297-E32A-417D-BDB1-FAF771F6AD86}" destId="{52EC92CF-1452-4EFB-9A83-F6158430CB6C}" srcOrd="0" destOrd="0" presId="urn:microsoft.com/office/officeart/2005/8/layout/default"/>
    <dgm:cxn modelId="{0F4AA7A7-2A03-4284-B781-35EBD238EEAD}" type="presOf" srcId="{0DB6B507-8CCB-4AAA-AA41-F3A0F9428F3D}" destId="{2F2D8FBA-CB09-4B39-8720-1642B27AA5E7}" srcOrd="0" destOrd="0" presId="urn:microsoft.com/office/officeart/2005/8/layout/default"/>
    <dgm:cxn modelId="{FB5190BA-B638-404B-9C6C-FCF96950347F}" type="presOf" srcId="{436BFDBB-AD6C-4673-933F-F5EF49B2F932}" destId="{80F07984-8BAF-4915-B4B0-929C6C8F69B6}" srcOrd="0" destOrd="0" presId="urn:microsoft.com/office/officeart/2005/8/layout/default"/>
    <dgm:cxn modelId="{E1CD4DC4-28F1-4350-9FAD-0A851782E760}" srcId="{B21A269D-1692-4B22-A081-0A312947226F}" destId="{0DB6B507-8CCB-4AAA-AA41-F3A0F9428F3D}" srcOrd="0" destOrd="0" parTransId="{F51FB8F8-1F11-48B0-AF5D-D1D8B915F1A9}" sibTransId="{72296F58-0503-4017-BB4D-CF839795D8B5}"/>
    <dgm:cxn modelId="{C3AAD7DF-A4DB-4689-AF6D-EBE8B2B9137C}" srcId="{B21A269D-1692-4B22-A081-0A312947226F}" destId="{5A5AC297-E32A-417D-BDB1-FAF771F6AD86}" srcOrd="1" destOrd="0" parTransId="{29C221F7-38AE-41B4-9337-C9F948B1E2D2}" sibTransId="{FF3983D1-8A10-424A-9389-110A943F6F71}"/>
    <dgm:cxn modelId="{2152C8E8-7EB4-472C-B7F9-16F02620112C}" srcId="{B21A269D-1692-4B22-A081-0A312947226F}" destId="{436BFDBB-AD6C-4673-933F-F5EF49B2F932}" srcOrd="3" destOrd="0" parTransId="{7911FDEB-1677-43F3-8A1D-908F336114F4}" sibTransId="{48D1DE5E-C8AA-4A38-84CE-6A5856959099}"/>
    <dgm:cxn modelId="{026949F7-3EAF-45CF-BDE2-28CF84495CE7}" srcId="{B21A269D-1692-4B22-A081-0A312947226F}" destId="{9DAB52DA-5437-439F-820B-49D788A1AD6B}" srcOrd="2" destOrd="0" parTransId="{3668C5D3-42A1-4FED-81B0-79716A04C694}" sibTransId="{61B163D3-BDA4-457F-A82E-2E6F839AFB4D}"/>
    <dgm:cxn modelId="{1C4A8DF7-48C4-4528-8729-79BEB191AA4D}" type="presParOf" srcId="{F74E3698-2A1C-4E86-9EE5-5BF9E04F5197}" destId="{2F2D8FBA-CB09-4B39-8720-1642B27AA5E7}" srcOrd="0" destOrd="0" presId="urn:microsoft.com/office/officeart/2005/8/layout/default"/>
    <dgm:cxn modelId="{79BCE065-B765-48B4-BA32-EFA7AB36F151}" type="presParOf" srcId="{F74E3698-2A1C-4E86-9EE5-5BF9E04F5197}" destId="{9E444732-03DD-40E6-B84E-26E10C235E4C}" srcOrd="1" destOrd="0" presId="urn:microsoft.com/office/officeart/2005/8/layout/default"/>
    <dgm:cxn modelId="{95800273-DBC7-44C2-A9C7-DA2AE6CEEA6E}" type="presParOf" srcId="{F74E3698-2A1C-4E86-9EE5-5BF9E04F5197}" destId="{52EC92CF-1452-4EFB-9A83-F6158430CB6C}" srcOrd="2" destOrd="0" presId="urn:microsoft.com/office/officeart/2005/8/layout/default"/>
    <dgm:cxn modelId="{FF8D3787-ADF2-4D78-A08C-B309D434714C}" type="presParOf" srcId="{F74E3698-2A1C-4E86-9EE5-5BF9E04F5197}" destId="{F1BF2242-E5D5-4C7F-BE7B-249B4448C8E6}" srcOrd="3" destOrd="0" presId="urn:microsoft.com/office/officeart/2005/8/layout/default"/>
    <dgm:cxn modelId="{F2C9E9D0-4899-4E20-A1EE-75B2EE27CA47}" type="presParOf" srcId="{F74E3698-2A1C-4E86-9EE5-5BF9E04F5197}" destId="{01F2C955-A2D2-4DE0-9870-B94B1B112953}" srcOrd="4" destOrd="0" presId="urn:microsoft.com/office/officeart/2005/8/layout/default"/>
    <dgm:cxn modelId="{8A0BF914-7C0D-4EDA-92F2-390C4C0F028C}" type="presParOf" srcId="{F74E3698-2A1C-4E86-9EE5-5BF9E04F5197}" destId="{94C33B4E-F3AD-4D14-8993-D07BC08A3F06}" srcOrd="5" destOrd="0" presId="urn:microsoft.com/office/officeart/2005/8/layout/default"/>
    <dgm:cxn modelId="{225C4EC9-83DB-45F3-8329-390D1AD977EA}" type="presParOf" srcId="{F74E3698-2A1C-4E86-9EE5-5BF9E04F5197}" destId="{80F07984-8BAF-4915-B4B0-929C6C8F69B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23C950-B6F0-4FB8-9EFE-86F97BC8B78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B70816-7F73-414E-8CD9-3316006AF645}">
      <dgm:prSet phldrT="[Text]" phldr="0"/>
      <dgm:spPr/>
      <dgm:t>
        <a:bodyPr/>
        <a:lstStyle/>
        <a:p>
          <a:r>
            <a:rPr lang="en-US" dirty="0"/>
            <a:t>Pick a own topic of your interest</a:t>
          </a:r>
          <a:endParaRPr lang="en-GB" dirty="0"/>
        </a:p>
      </dgm:t>
    </dgm:pt>
    <dgm:pt modelId="{6C076CA3-28BC-4E16-81EA-D557A443F60D}" type="parTrans" cxnId="{E1E693E0-A194-4C05-A04D-E85C0029A2D7}">
      <dgm:prSet/>
      <dgm:spPr/>
      <dgm:t>
        <a:bodyPr/>
        <a:lstStyle/>
        <a:p>
          <a:endParaRPr lang="en-GB"/>
        </a:p>
      </dgm:t>
    </dgm:pt>
    <dgm:pt modelId="{C4D92912-69D5-407C-B051-AF3E2CB5D4E2}" type="sibTrans" cxnId="{E1E693E0-A194-4C05-A04D-E85C0029A2D7}">
      <dgm:prSet/>
      <dgm:spPr/>
      <dgm:t>
        <a:bodyPr/>
        <a:lstStyle/>
        <a:p>
          <a:endParaRPr lang="en-GB"/>
        </a:p>
      </dgm:t>
    </dgm:pt>
    <dgm:pt modelId="{5C90292B-89E5-40DC-A2A9-F1D9D5A08A44}">
      <dgm:prSet phldrT="[Text]" phldr="0"/>
      <dgm:spPr/>
      <dgm:t>
        <a:bodyPr/>
        <a:lstStyle/>
        <a:p>
          <a:r>
            <a:rPr lang="en-US" dirty="0"/>
            <a:t>Measurable with quantitative data</a:t>
          </a:r>
          <a:endParaRPr lang="en-GB" dirty="0"/>
        </a:p>
      </dgm:t>
    </dgm:pt>
    <dgm:pt modelId="{28A6A1FF-DA0A-4A6A-BD38-DC8E9BF71022}" type="parTrans" cxnId="{04B50E2A-7B88-4840-BA56-BFE12479E4A9}">
      <dgm:prSet/>
      <dgm:spPr/>
      <dgm:t>
        <a:bodyPr/>
        <a:lstStyle/>
        <a:p>
          <a:endParaRPr lang="en-GB"/>
        </a:p>
      </dgm:t>
    </dgm:pt>
    <dgm:pt modelId="{F94F374F-8BBF-496B-8F7D-634FACADAD27}" type="sibTrans" cxnId="{04B50E2A-7B88-4840-BA56-BFE12479E4A9}">
      <dgm:prSet/>
      <dgm:spPr/>
      <dgm:t>
        <a:bodyPr/>
        <a:lstStyle/>
        <a:p>
          <a:endParaRPr lang="en-GB"/>
        </a:p>
      </dgm:t>
    </dgm:pt>
    <dgm:pt modelId="{4EF93798-A135-479F-86D2-D023A208F2F1}">
      <dgm:prSet phldrT="[Text]" phldr="0"/>
      <dgm:spPr/>
      <dgm:t>
        <a:bodyPr/>
        <a:lstStyle/>
        <a:p>
          <a:r>
            <a:rPr lang="en-US" dirty="0"/>
            <a:t>Example : Social Media and Buying </a:t>
          </a:r>
          <a:r>
            <a:rPr lang="en-US" dirty="0" err="1"/>
            <a:t>behaviour</a:t>
          </a:r>
          <a:endParaRPr lang="en-GB" dirty="0"/>
        </a:p>
      </dgm:t>
    </dgm:pt>
    <dgm:pt modelId="{DD781111-A39A-4AD4-B157-3543FED7567B}" type="parTrans" cxnId="{CC4B7E8B-E48E-43B3-B6AB-3865A09E37DC}">
      <dgm:prSet/>
      <dgm:spPr/>
      <dgm:t>
        <a:bodyPr/>
        <a:lstStyle/>
        <a:p>
          <a:endParaRPr lang="en-GB"/>
        </a:p>
      </dgm:t>
    </dgm:pt>
    <dgm:pt modelId="{BA20D3A3-A768-4CFE-AE31-0C895F779F1D}" type="sibTrans" cxnId="{CC4B7E8B-E48E-43B3-B6AB-3865A09E37DC}">
      <dgm:prSet/>
      <dgm:spPr/>
      <dgm:t>
        <a:bodyPr/>
        <a:lstStyle/>
        <a:p>
          <a:endParaRPr lang="en-GB"/>
        </a:p>
      </dgm:t>
    </dgm:pt>
    <dgm:pt modelId="{0ED71B7F-9112-4D97-8181-1F810092D988}" type="pres">
      <dgm:prSet presAssocID="{DB23C950-B6F0-4FB8-9EFE-86F97BC8B783}" presName="Name0" presStyleCnt="0">
        <dgm:presLayoutVars>
          <dgm:dir/>
          <dgm:resizeHandles val="exact"/>
        </dgm:presLayoutVars>
      </dgm:prSet>
      <dgm:spPr/>
    </dgm:pt>
    <dgm:pt modelId="{8906B405-7573-497E-A260-6D8168487E15}" type="pres">
      <dgm:prSet presAssocID="{DFB70816-7F73-414E-8CD9-3316006AF645}" presName="node" presStyleLbl="node1" presStyleIdx="0" presStyleCnt="3">
        <dgm:presLayoutVars>
          <dgm:bulletEnabled val="1"/>
        </dgm:presLayoutVars>
      </dgm:prSet>
      <dgm:spPr/>
    </dgm:pt>
    <dgm:pt modelId="{8A7CF7F7-EC35-447B-AA2D-988308EC8EEC}" type="pres">
      <dgm:prSet presAssocID="{C4D92912-69D5-407C-B051-AF3E2CB5D4E2}" presName="sibTrans" presStyleLbl="sibTrans2D1" presStyleIdx="0" presStyleCnt="2"/>
      <dgm:spPr/>
    </dgm:pt>
    <dgm:pt modelId="{90D2BAAC-B4DB-43A5-9043-DA50D6CECC17}" type="pres">
      <dgm:prSet presAssocID="{C4D92912-69D5-407C-B051-AF3E2CB5D4E2}" presName="connectorText" presStyleLbl="sibTrans2D1" presStyleIdx="0" presStyleCnt="2"/>
      <dgm:spPr/>
    </dgm:pt>
    <dgm:pt modelId="{F02A662E-CAB7-4803-9526-F7D2455ACD30}" type="pres">
      <dgm:prSet presAssocID="{5C90292B-89E5-40DC-A2A9-F1D9D5A08A44}" presName="node" presStyleLbl="node1" presStyleIdx="1" presStyleCnt="3" custLinFactNeighborX="1403" custLinFactNeighborY="-1753">
        <dgm:presLayoutVars>
          <dgm:bulletEnabled val="1"/>
        </dgm:presLayoutVars>
      </dgm:prSet>
      <dgm:spPr/>
    </dgm:pt>
    <dgm:pt modelId="{A17978F4-03BD-431F-9EF2-91E5594245B8}" type="pres">
      <dgm:prSet presAssocID="{F94F374F-8BBF-496B-8F7D-634FACADAD27}" presName="sibTrans" presStyleLbl="sibTrans2D1" presStyleIdx="1" presStyleCnt="2"/>
      <dgm:spPr/>
    </dgm:pt>
    <dgm:pt modelId="{6F149C1D-FC51-41C0-9D3C-256DE9E05FE3}" type="pres">
      <dgm:prSet presAssocID="{F94F374F-8BBF-496B-8F7D-634FACADAD27}" presName="connectorText" presStyleLbl="sibTrans2D1" presStyleIdx="1" presStyleCnt="2"/>
      <dgm:spPr/>
    </dgm:pt>
    <dgm:pt modelId="{08F2E3E5-6484-4E25-86A3-E348547AF4C4}" type="pres">
      <dgm:prSet presAssocID="{4EF93798-A135-479F-86D2-D023A208F2F1}" presName="node" presStyleLbl="node1" presStyleIdx="2" presStyleCnt="3">
        <dgm:presLayoutVars>
          <dgm:bulletEnabled val="1"/>
        </dgm:presLayoutVars>
      </dgm:prSet>
      <dgm:spPr/>
    </dgm:pt>
  </dgm:ptLst>
  <dgm:cxnLst>
    <dgm:cxn modelId="{04B50E2A-7B88-4840-BA56-BFE12479E4A9}" srcId="{DB23C950-B6F0-4FB8-9EFE-86F97BC8B783}" destId="{5C90292B-89E5-40DC-A2A9-F1D9D5A08A44}" srcOrd="1" destOrd="0" parTransId="{28A6A1FF-DA0A-4A6A-BD38-DC8E9BF71022}" sibTransId="{F94F374F-8BBF-496B-8F7D-634FACADAD27}"/>
    <dgm:cxn modelId="{FB17A354-B0BF-48A3-80BE-BD380AAB7B93}" type="presOf" srcId="{DB23C950-B6F0-4FB8-9EFE-86F97BC8B783}" destId="{0ED71B7F-9112-4D97-8181-1F810092D988}" srcOrd="0" destOrd="0" presId="urn:microsoft.com/office/officeart/2005/8/layout/process1"/>
    <dgm:cxn modelId="{27443679-4BA3-4900-AAFF-0BF04BC2F176}" type="presOf" srcId="{C4D92912-69D5-407C-B051-AF3E2CB5D4E2}" destId="{90D2BAAC-B4DB-43A5-9043-DA50D6CECC17}" srcOrd="1" destOrd="0" presId="urn:microsoft.com/office/officeart/2005/8/layout/process1"/>
    <dgm:cxn modelId="{06D1647A-E73E-4A8C-B34C-8EAAC881C89D}" type="presOf" srcId="{4EF93798-A135-479F-86D2-D023A208F2F1}" destId="{08F2E3E5-6484-4E25-86A3-E348547AF4C4}" srcOrd="0" destOrd="0" presId="urn:microsoft.com/office/officeart/2005/8/layout/process1"/>
    <dgm:cxn modelId="{CC4B7E8B-E48E-43B3-B6AB-3865A09E37DC}" srcId="{DB23C950-B6F0-4FB8-9EFE-86F97BC8B783}" destId="{4EF93798-A135-479F-86D2-D023A208F2F1}" srcOrd="2" destOrd="0" parTransId="{DD781111-A39A-4AD4-B157-3543FED7567B}" sibTransId="{BA20D3A3-A768-4CFE-AE31-0C895F779F1D}"/>
    <dgm:cxn modelId="{648F5099-7DCD-4386-A248-4DBE1B155E59}" type="presOf" srcId="{DFB70816-7F73-414E-8CD9-3316006AF645}" destId="{8906B405-7573-497E-A260-6D8168487E15}" srcOrd="0" destOrd="0" presId="urn:microsoft.com/office/officeart/2005/8/layout/process1"/>
    <dgm:cxn modelId="{F439D6B7-C49A-4CCB-AA4F-128B78FEC03B}" type="presOf" srcId="{F94F374F-8BBF-496B-8F7D-634FACADAD27}" destId="{A17978F4-03BD-431F-9EF2-91E5594245B8}" srcOrd="0" destOrd="0" presId="urn:microsoft.com/office/officeart/2005/8/layout/process1"/>
    <dgm:cxn modelId="{77C57ABB-E6D3-44FF-AB02-7ECA0172F13D}" type="presOf" srcId="{C4D92912-69D5-407C-B051-AF3E2CB5D4E2}" destId="{8A7CF7F7-EC35-447B-AA2D-988308EC8EEC}" srcOrd="0" destOrd="0" presId="urn:microsoft.com/office/officeart/2005/8/layout/process1"/>
    <dgm:cxn modelId="{80BC4AD2-1618-4712-9C70-528E98035419}" type="presOf" srcId="{5C90292B-89E5-40DC-A2A9-F1D9D5A08A44}" destId="{F02A662E-CAB7-4803-9526-F7D2455ACD30}" srcOrd="0" destOrd="0" presId="urn:microsoft.com/office/officeart/2005/8/layout/process1"/>
    <dgm:cxn modelId="{24C274D8-D8F2-4673-8A30-B57A088422E1}" type="presOf" srcId="{F94F374F-8BBF-496B-8F7D-634FACADAD27}" destId="{6F149C1D-FC51-41C0-9D3C-256DE9E05FE3}" srcOrd="1" destOrd="0" presId="urn:microsoft.com/office/officeart/2005/8/layout/process1"/>
    <dgm:cxn modelId="{E1E693E0-A194-4C05-A04D-E85C0029A2D7}" srcId="{DB23C950-B6F0-4FB8-9EFE-86F97BC8B783}" destId="{DFB70816-7F73-414E-8CD9-3316006AF645}" srcOrd="0" destOrd="0" parTransId="{6C076CA3-28BC-4E16-81EA-D557A443F60D}" sibTransId="{C4D92912-69D5-407C-B051-AF3E2CB5D4E2}"/>
    <dgm:cxn modelId="{CC6FFDB3-A438-4713-911A-94087375BD84}" type="presParOf" srcId="{0ED71B7F-9112-4D97-8181-1F810092D988}" destId="{8906B405-7573-497E-A260-6D8168487E15}" srcOrd="0" destOrd="0" presId="urn:microsoft.com/office/officeart/2005/8/layout/process1"/>
    <dgm:cxn modelId="{1AED3ED6-0B84-47DF-9D61-147AA62FD3E2}" type="presParOf" srcId="{0ED71B7F-9112-4D97-8181-1F810092D988}" destId="{8A7CF7F7-EC35-447B-AA2D-988308EC8EEC}" srcOrd="1" destOrd="0" presId="urn:microsoft.com/office/officeart/2005/8/layout/process1"/>
    <dgm:cxn modelId="{EE71B728-2683-435D-9616-632549004437}" type="presParOf" srcId="{8A7CF7F7-EC35-447B-AA2D-988308EC8EEC}" destId="{90D2BAAC-B4DB-43A5-9043-DA50D6CECC17}" srcOrd="0" destOrd="0" presId="urn:microsoft.com/office/officeart/2005/8/layout/process1"/>
    <dgm:cxn modelId="{A5CBB07F-4F12-4AA8-A3EC-488240FB1B46}" type="presParOf" srcId="{0ED71B7F-9112-4D97-8181-1F810092D988}" destId="{F02A662E-CAB7-4803-9526-F7D2455ACD30}" srcOrd="2" destOrd="0" presId="urn:microsoft.com/office/officeart/2005/8/layout/process1"/>
    <dgm:cxn modelId="{A576C118-1D39-4F86-88CD-A70FC5A97AD2}" type="presParOf" srcId="{0ED71B7F-9112-4D97-8181-1F810092D988}" destId="{A17978F4-03BD-431F-9EF2-91E5594245B8}" srcOrd="3" destOrd="0" presId="urn:microsoft.com/office/officeart/2005/8/layout/process1"/>
    <dgm:cxn modelId="{15EF70A4-2D02-43C0-A58A-6A79A0D8C304}" type="presParOf" srcId="{A17978F4-03BD-431F-9EF2-91E5594245B8}" destId="{6F149C1D-FC51-41C0-9D3C-256DE9E05FE3}" srcOrd="0" destOrd="0" presId="urn:microsoft.com/office/officeart/2005/8/layout/process1"/>
    <dgm:cxn modelId="{102B996A-E3DD-4687-B002-AE4768521E78}" type="presParOf" srcId="{0ED71B7F-9112-4D97-8181-1F810092D988}" destId="{08F2E3E5-6484-4E25-86A3-E348547AF4C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D8FBA-CB09-4B39-8720-1642B27AA5E7}">
      <dsp:nvSpPr>
        <dsp:cNvPr id="0" name=""/>
        <dsp:cNvSpPr/>
      </dsp:nvSpPr>
      <dsp:spPr>
        <a:xfrm>
          <a:off x="827" y="98428"/>
          <a:ext cx="3227540" cy="1936524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Understand the structure of the assignment 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827" y="98428"/>
        <a:ext cx="3227540" cy="1936524"/>
      </dsp:txXfrm>
    </dsp:sp>
    <dsp:sp modelId="{52EC92CF-1452-4EFB-9A83-F6158430CB6C}">
      <dsp:nvSpPr>
        <dsp:cNvPr id="0" name=""/>
        <dsp:cNvSpPr/>
      </dsp:nvSpPr>
      <dsp:spPr>
        <a:xfrm>
          <a:off x="3551122" y="98428"/>
          <a:ext cx="3227540" cy="1936524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Learn how to choose a research 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3551122" y="98428"/>
        <a:ext cx="3227540" cy="1936524"/>
      </dsp:txXfrm>
    </dsp:sp>
    <dsp:sp modelId="{01F2C955-A2D2-4DE0-9870-B94B1B112953}">
      <dsp:nvSpPr>
        <dsp:cNvPr id="0" name=""/>
        <dsp:cNvSpPr/>
      </dsp:nvSpPr>
      <dsp:spPr>
        <a:xfrm>
          <a:off x="827" y="2357707"/>
          <a:ext cx="3227540" cy="1936524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Learn how to choose a research 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827" y="2357707"/>
        <a:ext cx="3227540" cy="1936524"/>
      </dsp:txXfrm>
    </dsp:sp>
    <dsp:sp modelId="{80F07984-8BAF-4915-B4B0-929C6C8F69B6}">
      <dsp:nvSpPr>
        <dsp:cNvPr id="0" name=""/>
        <dsp:cNvSpPr/>
      </dsp:nvSpPr>
      <dsp:spPr>
        <a:xfrm>
          <a:off x="3551950" y="2357203"/>
          <a:ext cx="3227540" cy="1936524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</a:rPr>
            <a:t>Learn SPSS basics for data entry and analysis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3551950" y="2357203"/>
        <a:ext cx="3227540" cy="19365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6B405-7573-497E-A260-6D8168487E15}">
      <dsp:nvSpPr>
        <dsp:cNvPr id="0" name=""/>
        <dsp:cNvSpPr/>
      </dsp:nvSpPr>
      <dsp:spPr>
        <a:xfrm>
          <a:off x="8812" y="1167958"/>
          <a:ext cx="2634044" cy="1580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Pick a own topic of your interest</a:t>
          </a:r>
          <a:endParaRPr lang="en-GB" sz="2400" kern="1200" dirty="0"/>
        </a:p>
      </dsp:txBody>
      <dsp:txXfrm>
        <a:off x="55101" y="1214247"/>
        <a:ext cx="2541466" cy="1487848"/>
      </dsp:txXfrm>
    </dsp:sp>
    <dsp:sp modelId="{8A7CF7F7-EC35-447B-AA2D-988308EC8EEC}">
      <dsp:nvSpPr>
        <dsp:cNvPr id="0" name=""/>
        <dsp:cNvSpPr/>
      </dsp:nvSpPr>
      <dsp:spPr>
        <a:xfrm rot="21574276">
          <a:off x="2909949" y="1617577"/>
          <a:ext cx="566267" cy="6532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909951" y="1748862"/>
        <a:ext cx="396387" cy="391945"/>
      </dsp:txXfrm>
    </dsp:sp>
    <dsp:sp modelId="{F02A662E-CAB7-4803-9526-F7D2455ACD30}">
      <dsp:nvSpPr>
        <dsp:cNvPr id="0" name=""/>
        <dsp:cNvSpPr/>
      </dsp:nvSpPr>
      <dsp:spPr>
        <a:xfrm>
          <a:off x="3711257" y="1140253"/>
          <a:ext cx="2634044" cy="1580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Measurable with quantitative data</a:t>
          </a:r>
          <a:endParaRPr lang="en-GB" sz="2400" kern="1200" dirty="0"/>
        </a:p>
      </dsp:txBody>
      <dsp:txXfrm>
        <a:off x="3757546" y="1186542"/>
        <a:ext cx="2541466" cy="1487848"/>
      </dsp:txXfrm>
    </dsp:sp>
    <dsp:sp modelId="{A17978F4-03BD-431F-9EF2-91E5594245B8}">
      <dsp:nvSpPr>
        <dsp:cNvPr id="0" name=""/>
        <dsp:cNvSpPr/>
      </dsp:nvSpPr>
      <dsp:spPr>
        <a:xfrm rot="25931">
          <a:off x="6605003" y="1617815"/>
          <a:ext cx="550598" cy="6532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6605005" y="1747841"/>
        <a:ext cx="385419" cy="391945"/>
      </dsp:txXfrm>
    </dsp:sp>
    <dsp:sp modelId="{08F2E3E5-6484-4E25-86A3-E348547AF4C4}">
      <dsp:nvSpPr>
        <dsp:cNvPr id="0" name=""/>
        <dsp:cNvSpPr/>
      </dsp:nvSpPr>
      <dsp:spPr>
        <a:xfrm>
          <a:off x="7384138" y="1167958"/>
          <a:ext cx="2634044" cy="15804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Example : Social Media and Buying </a:t>
          </a:r>
          <a:r>
            <a:rPr lang="en-US" sz="2400" kern="1200" dirty="0" err="1"/>
            <a:t>behaviour</a:t>
          </a:r>
          <a:endParaRPr lang="en-GB" sz="2400" kern="1200" dirty="0"/>
        </a:p>
      </dsp:txBody>
      <dsp:txXfrm>
        <a:off x="7430427" y="1214247"/>
        <a:ext cx="2541466" cy="1487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443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142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89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62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53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049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997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29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247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170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300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099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97476-F87B-229E-B184-DD5FD548C4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8599" y="934282"/>
            <a:ext cx="6411601" cy="3794025"/>
          </a:xfrm>
        </p:spPr>
        <p:txBody>
          <a:bodyPr>
            <a:normAutofit fontScale="90000"/>
          </a:bodyPr>
          <a:lstStyle/>
          <a:p>
            <a:r>
              <a:rPr lang="en-GB" dirty="0"/>
              <a:t>LCDB7011 Quantitative Research Methods – Assignment brief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87C0C4-5B12-3986-A67F-C87B70F7B5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6856" y="4800788"/>
            <a:ext cx="5322013" cy="578937"/>
          </a:xfrm>
        </p:spPr>
        <p:txBody>
          <a:bodyPr>
            <a:normAutofit/>
          </a:bodyPr>
          <a:lstStyle/>
          <a:p>
            <a:r>
              <a:rPr lang="en-US" dirty="0"/>
              <a:t>Dr Helen Lee </a:t>
            </a:r>
            <a:endParaRPr lang="en-GB" dirty="0"/>
          </a:p>
        </p:txBody>
      </p:sp>
      <p:pic>
        <p:nvPicPr>
          <p:cNvPr id="4" name="Picture 3" descr="Aesthetic liquid watercolor and ink">
            <a:extLst>
              <a:ext uri="{FF2B5EF4-FFF2-40B4-BE49-F238E27FC236}">
                <a16:creationId xmlns:a16="http://schemas.microsoft.com/office/drawing/2014/main" id="{60432F0C-6727-DDBE-FF68-10D31C1211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38" r="41829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658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BB7CD7-CFEF-0014-EBD2-1803FBF74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962" y="70493"/>
            <a:ext cx="8512744" cy="668635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2CE1088-8C7C-4CA5-9ACA-29DE7A7E47EA}"/>
              </a:ext>
            </a:extLst>
          </p:cNvPr>
          <p:cNvSpPr/>
          <p:nvPr/>
        </p:nvSpPr>
        <p:spPr>
          <a:xfrm>
            <a:off x="327804" y="2954031"/>
            <a:ext cx="2995209" cy="2008554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Submission due on 26/5/2026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969022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017FFD-A5AB-192D-F8D5-051E1D328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How to structure Your Quantitative Research Assignment</a:t>
            </a:r>
            <a:endParaRPr lang="en-GB" sz="28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09249-E2F2-BC24-A051-0E85B1DE9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Cover Page </a:t>
            </a:r>
          </a:p>
          <a:p>
            <a:pPr marL="0" indent="0">
              <a:buNone/>
            </a:pPr>
            <a:r>
              <a:rPr lang="en-US" sz="3600" dirty="0"/>
              <a:t>• Your Name </a:t>
            </a:r>
          </a:p>
          <a:p>
            <a:pPr marL="0" indent="0">
              <a:buNone/>
            </a:pPr>
            <a:r>
              <a:rPr lang="en-US" sz="3600" dirty="0"/>
              <a:t>• Module Title </a:t>
            </a:r>
          </a:p>
          <a:p>
            <a:pPr marL="0" indent="0">
              <a:buNone/>
            </a:pPr>
            <a:r>
              <a:rPr lang="en-US" sz="3600" dirty="0"/>
              <a:t>• Date 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0BD9F2-741E-EDCF-AC18-92760ECD29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5" r="4731" b="2"/>
          <a:stretch>
            <a:fillRect/>
          </a:stretch>
        </p:blipFill>
        <p:spPr>
          <a:xfrm>
            <a:off x="8274570" y="2719730"/>
            <a:ext cx="3202047" cy="3434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219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21E37-D5D7-DBD5-A4D4-FEE33DF61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 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9768B1C-4A7F-225D-EC03-988753A40A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6441036"/>
              </p:ext>
            </p:extLst>
          </p:nvPr>
        </p:nvGraphicFramePr>
        <p:xfrm>
          <a:off x="3380508" y="1745673"/>
          <a:ext cx="6779491" cy="4392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1550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339D5-68CE-2B1C-0FBF-6E338AEFF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FB9FB-387E-BA4C-5F2D-EE349DDB7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1828800"/>
            <a:ext cx="10416252" cy="41330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/>
              <a:t>- 9 key tasks </a:t>
            </a:r>
          </a:p>
          <a:p>
            <a:pPr marL="0" indent="0">
              <a:buNone/>
            </a:pPr>
            <a:r>
              <a:rPr lang="en-US" sz="4800" dirty="0"/>
              <a:t>- Covers proposal, literature review, methodology, data analysis, findings, and reflection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927454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DE991-01DA-C034-80AC-384821DEC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1089129" cy="1307592"/>
          </a:xfrm>
        </p:spPr>
        <p:txBody>
          <a:bodyPr>
            <a:normAutofit fontScale="90000"/>
          </a:bodyPr>
          <a:lstStyle/>
          <a:p>
            <a:r>
              <a:rPr lang="en-US" dirty="0"/>
              <a:t>Task 1 – desktop search for a topic selection 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373D6C3-A2DA-6859-F2A3-85D8020663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3329921"/>
              </p:ext>
            </p:extLst>
          </p:nvPr>
        </p:nvGraphicFramePr>
        <p:xfrm>
          <a:off x="1067724" y="2443172"/>
          <a:ext cx="10026996" cy="3916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13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C8205-704C-7E67-DEF8-310856937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86" y="1535082"/>
            <a:ext cx="6520353" cy="3458096"/>
          </a:xfrm>
        </p:spPr>
        <p:txBody>
          <a:bodyPr>
            <a:normAutofit/>
          </a:bodyPr>
          <a:lstStyle/>
          <a:p>
            <a:r>
              <a:rPr lang="en-US" dirty="0"/>
              <a:t>Task 2 – prepare your proposal and send it to your lecturer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717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28F06-4874-83CA-C8FA-8A08F7AF7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 – WRITE A RESEARCH PROPOSAL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FFF14-A254-2D26-DE3E-26CC26916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7E3245B-60F9-FB68-AC99-E6F397B1E116}"/>
              </a:ext>
            </a:extLst>
          </p:cNvPr>
          <p:cNvSpPr/>
          <p:nvPr/>
        </p:nvSpPr>
        <p:spPr>
          <a:xfrm>
            <a:off x="700634" y="2850573"/>
            <a:ext cx="2377440" cy="2482734"/>
          </a:xfrm>
          <a:prstGeom prst="ellipse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1"/>
                </a:solidFill>
              </a:rPr>
              <a:t>3 page 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7EBB0E6-1222-592E-D15E-2DE9388FB254}"/>
              </a:ext>
            </a:extLst>
          </p:cNvPr>
          <p:cNvSpPr/>
          <p:nvPr/>
        </p:nvSpPr>
        <p:spPr>
          <a:xfrm>
            <a:off x="3563390" y="2582488"/>
            <a:ext cx="3591097" cy="3291840"/>
          </a:xfrm>
          <a:prstGeom prst="ellipse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Why it is so important?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7572897-A449-B5BC-B78B-96D4EE530A93}"/>
              </a:ext>
            </a:extLst>
          </p:cNvPr>
          <p:cNvSpPr/>
          <p:nvPr/>
        </p:nvSpPr>
        <p:spPr>
          <a:xfrm>
            <a:off x="7498081" y="2491046"/>
            <a:ext cx="3591097" cy="3582787"/>
          </a:xfrm>
          <a:prstGeom prst="ellipse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Aim, research objectives (2-3), research questions (2-3) 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350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953C-4089-FEAC-39B0-02E80461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884" y="1525249"/>
            <a:ext cx="3369195" cy="3807502"/>
          </a:xfrm>
        </p:spPr>
        <p:txBody>
          <a:bodyPr/>
          <a:lstStyle/>
          <a:p>
            <a:r>
              <a:rPr lang="en-US" dirty="0"/>
              <a:t>EXAMPLE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683657-5584-EBBD-9591-FD3117061A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33"/>
          <a:stretch>
            <a:fillRect/>
          </a:stretch>
        </p:blipFill>
        <p:spPr>
          <a:xfrm>
            <a:off x="6580681" y="0"/>
            <a:ext cx="53963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009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81E1C-60DF-1B90-9219-36562EB08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research questions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6EA3EA-2697-A138-578A-FD0F0FABDF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88" t="19037" r="-1800"/>
          <a:stretch>
            <a:fillRect/>
          </a:stretch>
        </p:blipFill>
        <p:spPr>
          <a:xfrm>
            <a:off x="5823854" y="1568196"/>
            <a:ext cx="5568046" cy="4714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885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6F80F-AEDD-1679-B461-B74C7E8CC4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0"/>
            <a:ext cx="4407088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9A6B2-A55C-30A5-61D6-B9BDFC0BC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2244909"/>
            <a:ext cx="4693473" cy="39540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Task 4 – literature review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14478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6DE4D906-CB80-EB05-33D9-27F11078BF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973"/>
          <a:stretch>
            <a:fillRect/>
          </a:stretch>
        </p:blipFill>
        <p:spPr>
          <a:xfrm>
            <a:off x="5043849" y="172387"/>
            <a:ext cx="7069621" cy="6685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51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B5F60-23CD-460B-9C57-720AD43EF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8"/>
            <a:ext cx="6442648" cy="444974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hypothesis writing</a:t>
            </a:r>
            <a:br>
              <a:rPr lang="en-US" sz="6100" dirty="0"/>
            </a:br>
            <a:r>
              <a:rPr lang="en-US" sz="6100" dirty="0"/>
              <a:t> EXAMPLE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5688561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05FA8A38-A417-94E7-F94B-7D6AF3594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352" y="4282694"/>
            <a:ext cx="3980421" cy="2229035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4B21692-652C-4371-95C5-05248EF34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4152" y="6134100"/>
            <a:ext cx="570731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1EB2DB7-812A-D5CA-CF83-B56CA3659B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7124" y="441307"/>
            <a:ext cx="6203430" cy="647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452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4702D-FFA5-EBA5-12AA-9163387C8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Example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7569D2-ED8B-BE18-1B57-CBB0C8D5B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214" y="406400"/>
            <a:ext cx="6095571" cy="5196474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7276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B5D16-78C1-082B-9AAD-B445D6D29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5745135" cy="3507698"/>
          </a:xfrm>
        </p:spPr>
        <p:txBody>
          <a:bodyPr>
            <a:normAutofit/>
          </a:bodyPr>
          <a:lstStyle/>
          <a:p>
            <a:r>
              <a:rPr lang="en-US" dirty="0"/>
              <a:t>TASK 5 – QUANTITATIVE Research methodology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422527-8AFA-6AB2-9C2D-337BC5FB2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4883" y="-104931"/>
            <a:ext cx="54075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64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C0C7B-2358-A170-5CF5-53C4D742E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692" y="1238751"/>
            <a:ext cx="4447082" cy="36780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dirty="0"/>
              <a:t>SPSS DATASET PREPARATION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9816414-A0A0-C577-067F-A9B3E5C38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t="14856" r="1097"/>
          <a:stretch>
            <a:fillRect/>
          </a:stretch>
        </p:blipFill>
        <p:spPr>
          <a:xfrm>
            <a:off x="5015176" y="1055638"/>
            <a:ext cx="6707131" cy="496567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0059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E75F4-E0F8-4B45-3696-67E1566EA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871759"/>
            <a:ext cx="10479262" cy="11469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Task 6 –data analysis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606F5C28-B01F-AA8B-0A9E-07A29B547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923336"/>
            <a:ext cx="10959684" cy="489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457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BB455D8-8EC5-1CF5-33F0-1FBEC8A2A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476"/>
          <a:stretch>
            <a:fillRect/>
          </a:stretch>
        </p:blipFill>
        <p:spPr>
          <a:xfrm>
            <a:off x="5682909" y="562131"/>
            <a:ext cx="5411448" cy="64091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7EDBF01-F2D5-B8BD-CAF9-0C4F1683EFBE}"/>
              </a:ext>
            </a:extLst>
          </p:cNvPr>
          <p:cNvSpPr/>
          <p:nvPr/>
        </p:nvSpPr>
        <p:spPr>
          <a:xfrm>
            <a:off x="989033" y="1437103"/>
            <a:ext cx="3876683" cy="3705704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Reliability by </a:t>
            </a:r>
          </a:p>
          <a:p>
            <a:pPr algn="ctr"/>
            <a:r>
              <a:rPr lang="en-US" sz="3600" dirty="0"/>
              <a:t>Cronbach’s Alpha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26384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95A5-54A9-CB74-401D-DC5539543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399"/>
            <a:ext cx="4216139" cy="3485213"/>
          </a:xfrm>
        </p:spPr>
        <p:txBody>
          <a:bodyPr/>
          <a:lstStyle/>
          <a:p>
            <a:r>
              <a:rPr lang="en-US" dirty="0"/>
              <a:t>Correlation &amp; regression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F1CECA-FCB9-BB15-8BB8-01D24E677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1708" y="281066"/>
            <a:ext cx="4639657" cy="5958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916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8505-C98D-F31F-BD8F-602A5FD34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6" y="914399"/>
            <a:ext cx="5025608" cy="3290341"/>
          </a:xfrm>
        </p:spPr>
        <p:txBody>
          <a:bodyPr/>
          <a:lstStyle/>
          <a:p>
            <a:r>
              <a:rPr lang="en-US" dirty="0"/>
              <a:t>Task 7 – findings and conclusions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F8E115-9B8B-0E1C-2FC1-B33566C30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4398" y="67456"/>
            <a:ext cx="53690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801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1380A-EDD5-E7AC-A532-369D104B6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TASK 8 – REFLECTIVE ESSAY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8271CD-FA19-38D7-13D1-429A1370B1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52" r="34468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5EC8287-91EC-EFE0-2BAA-C5DAA6F656D4}"/>
              </a:ext>
            </a:extLst>
          </p:cNvPr>
          <p:cNvSpPr/>
          <p:nvPr/>
        </p:nvSpPr>
        <p:spPr>
          <a:xfrm>
            <a:off x="4866968" y="2221992"/>
            <a:ext cx="6627924" cy="373989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Max. 3 pages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What have your learnt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Do you think quantitative methods fit into your DBA studies ?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Explain your answers with example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056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37AFD-CAE9-C078-48D5-51108C9D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8C4148-0C87-420C-9B20-2448B8D18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0675" y="406400"/>
            <a:ext cx="6770650" cy="519647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059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9D441-63D5-B7DB-1A05-82CE9DD46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6A4038-A4F2-E922-753C-9B4A711DC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823" y="524654"/>
            <a:ext cx="8892452" cy="610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8981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869964-BA9E-BFB8-DF5C-1211431ED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Task 9 – Referencing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DF5A069-FFE0-56D2-9AEE-A90F3B53F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87" y="1138916"/>
            <a:ext cx="12192000" cy="54920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660A9D-C6BA-1A46-BC93-F1B9E61FED15}"/>
              </a:ext>
            </a:extLst>
          </p:cNvPr>
          <p:cNvSpPr txBox="1"/>
          <p:nvPr/>
        </p:nvSpPr>
        <p:spPr>
          <a:xfrm>
            <a:off x="614211" y="373070"/>
            <a:ext cx="613847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/>
              <a:t>Task 9 – Referencing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81011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Metal tic-tac-toe game pieces">
            <a:extLst>
              <a:ext uri="{FF2B5EF4-FFF2-40B4-BE49-F238E27FC236}">
                <a16:creationId xmlns:a16="http://schemas.microsoft.com/office/drawing/2014/main" id="{91D5D41F-7351-994E-50CE-DA640B0146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00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103FDB8-D911-F8F8-F9EC-FB7FF5435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44764-A263-DA7D-C6B7-D3F51C7C4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5702710"/>
            <a:ext cx="7983068" cy="974347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Task 9 – Referencing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F47ECB-2AED-3184-2F0C-AFBFDB086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080" y="96282"/>
            <a:ext cx="4711908" cy="6665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033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7D61F6-F791-8869-C061-C7FB9575B3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032" t="14681" r="9091" b="5105"/>
          <a:stretch>
            <a:fillRect/>
          </a:stretch>
        </p:blipFill>
        <p:spPr>
          <a:xfrm>
            <a:off x="5905246" y="10"/>
            <a:ext cx="6286753" cy="685798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5FB41-57AA-B84D-AF78-1EA51254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86" y="908651"/>
            <a:ext cx="5230366" cy="400545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6800" dirty="0"/>
              <a:t>What you need to include in your final report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920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402E1-8BF4-6ECA-C115-93983F3CF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770" y="5852162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CHECKLIST BEFORE YOUR FINAL SUBMISSION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8403BD-5B6E-6F96-0471-F86CD22AA4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42"/>
          <a:stretch>
            <a:fillRect/>
          </a:stretch>
        </p:blipFill>
        <p:spPr>
          <a:xfrm>
            <a:off x="3912079" y="406400"/>
            <a:ext cx="4367841" cy="519647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89113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8DBAB-9D67-863A-D2F1-D0A8EA785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193" y="1424066"/>
            <a:ext cx="3732551" cy="1307592"/>
          </a:xfrm>
        </p:spPr>
        <p:txBody>
          <a:bodyPr/>
          <a:lstStyle/>
          <a:p>
            <a:r>
              <a:rPr lang="en-US" dirty="0"/>
              <a:t>TIPS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278B92-BFB4-6583-E5BC-57CFBC4BD7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6267" y="-134911"/>
            <a:ext cx="60922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01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84F72-C291-FE7C-FAE6-2ADD6B7D8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 SUPPORT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9EE743-2123-460C-572B-27BF6F398A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t="35300" r="-1985"/>
          <a:stretch>
            <a:fillRect/>
          </a:stretch>
        </p:blipFill>
        <p:spPr>
          <a:xfrm>
            <a:off x="632692" y="2293494"/>
            <a:ext cx="11067131" cy="4437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2891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465E9-CECF-9242-A82A-8AD920038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4702835"/>
            <a:ext cx="10801350" cy="9787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54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55508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233B21B-AF63-1B67-B6A4-52F4AE6AF7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157" r="2" b="9133"/>
          <a:stretch>
            <a:fillRect/>
          </a:stretch>
        </p:blipFill>
        <p:spPr>
          <a:xfrm>
            <a:off x="800100" y="712915"/>
            <a:ext cx="10591800" cy="384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0786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9C639-453D-26D5-E052-B058A0E9A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F31E118-914B-145D-C73E-0DE6637D3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234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247</Words>
  <Application>Microsoft Office PowerPoint</Application>
  <PresentationFormat>Widescreen</PresentationFormat>
  <Paragraphs>49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Calisto MT</vt:lpstr>
      <vt:lpstr>Univers Condensed</vt:lpstr>
      <vt:lpstr>ChronicleVTI</vt:lpstr>
      <vt:lpstr>LCDB7011 Quantitative Research Methods – Assignment brief </vt:lpstr>
      <vt:lpstr>PowerPoint Presentation</vt:lpstr>
      <vt:lpstr>How to structure Your Quantitative Research Assignment</vt:lpstr>
      <vt:lpstr>Learning objectives </vt:lpstr>
      <vt:lpstr>Assignment Overview</vt:lpstr>
      <vt:lpstr>Task 1 – desktop search for a topic selection </vt:lpstr>
      <vt:lpstr>Task 2 – prepare your proposal and send it to your lecturer </vt:lpstr>
      <vt:lpstr>TASK 3 – WRITE A RESEARCH PROPOSAL </vt:lpstr>
      <vt:lpstr>EXAMPLE </vt:lpstr>
      <vt:lpstr>Sample research questions </vt:lpstr>
      <vt:lpstr>Task 4 – literature review </vt:lpstr>
      <vt:lpstr>hypothesis writing  EXAMPLE </vt:lpstr>
      <vt:lpstr>Example </vt:lpstr>
      <vt:lpstr>TASK 5 – QUANTITATIVE Research methodology</vt:lpstr>
      <vt:lpstr>SPSS DATASET PREPARATION</vt:lpstr>
      <vt:lpstr>Task 6 –data analysis </vt:lpstr>
      <vt:lpstr>PowerPoint Presentation</vt:lpstr>
      <vt:lpstr>Correlation &amp; regression</vt:lpstr>
      <vt:lpstr>Task 7 – findings and conclusions</vt:lpstr>
      <vt:lpstr>TASK 8 – REFLECTIVE ESSAY </vt:lpstr>
      <vt:lpstr>PowerPoint Presentation</vt:lpstr>
      <vt:lpstr>PowerPoint Presentation</vt:lpstr>
      <vt:lpstr>Task 9 – Referencing</vt:lpstr>
      <vt:lpstr>Task 9 – Referencing</vt:lpstr>
      <vt:lpstr>What you need to include in your final report</vt:lpstr>
      <vt:lpstr>CHECKLIST BEFORE YOUR FINAL SUBMISSION</vt:lpstr>
      <vt:lpstr>TIPS </vt:lpstr>
      <vt:lpstr>EXTRA SUPPORT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Lee</dc:creator>
  <cp:lastModifiedBy>Helen Lee</cp:lastModifiedBy>
  <cp:revision>2</cp:revision>
  <dcterms:created xsi:type="dcterms:W3CDTF">2026-02-06T13:00:02Z</dcterms:created>
  <dcterms:modified xsi:type="dcterms:W3CDTF">2026-02-06T13:51:17Z</dcterms:modified>
</cp:coreProperties>
</file>