
<file path=[Content_Types].xml><?xml version="1.0" encoding="utf-8"?>
<Types xmlns="http://schemas.openxmlformats.org/package/2006/content-types">
  <Default Extension="jpeg" ContentType="image/jpeg"/>
  <Default Extension="mov" ContentType="video/quicktime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339" r:id="rId2"/>
    <p:sldId id="345" r:id="rId3"/>
    <p:sldId id="346" r:id="rId4"/>
    <p:sldId id="348" r:id="rId5"/>
    <p:sldId id="350" r:id="rId6"/>
    <p:sldId id="351" r:id="rId7"/>
    <p:sldId id="344" r:id="rId8"/>
    <p:sldId id="357" r:id="rId9"/>
    <p:sldId id="358" r:id="rId10"/>
    <p:sldId id="359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5E4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0B6C58F-1482-2E18-CE37-2019E6822EFA}" v="1" dt="2025-05-13T21:48:49.705"/>
    <p1510:client id="{5AA07D23-FC3A-133E-624D-30EA1018205B}" v="32" dt="2025-05-13T21:48:25.01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en Edger (2405155)" userId="S::2405155@student.uwtsd.ac.uk::09c3d9c8-e8bf-4f77-910b-5ece6dd134c0" providerId="AD" clId="Web-{5AA07D23-FC3A-133E-624D-30EA1018205B}"/>
    <pc:docChg chg="addSld delSld modSld">
      <pc:chgData name="Eden Edger (2405155)" userId="S::2405155@student.uwtsd.ac.uk::09c3d9c8-e8bf-4f77-910b-5ece6dd134c0" providerId="AD" clId="Web-{5AA07D23-FC3A-133E-624D-30EA1018205B}" dt="2025-05-13T21:48:25.017" v="28"/>
      <pc:docMkLst>
        <pc:docMk/>
      </pc:docMkLst>
      <pc:sldChg chg="del">
        <pc:chgData name="Eden Edger (2405155)" userId="S::2405155@student.uwtsd.ac.uk::09c3d9c8-e8bf-4f77-910b-5ece6dd134c0" providerId="AD" clId="Web-{5AA07D23-FC3A-133E-624D-30EA1018205B}" dt="2025-05-13T21:46:22.653" v="18"/>
        <pc:sldMkLst>
          <pc:docMk/>
          <pc:sldMk cId="109857222" sldId="256"/>
        </pc:sldMkLst>
      </pc:sldChg>
      <pc:sldChg chg="add del">
        <pc:chgData name="Eden Edger (2405155)" userId="S::2405155@student.uwtsd.ac.uk::09c3d9c8-e8bf-4f77-910b-5ece6dd134c0" providerId="AD" clId="Web-{5AA07D23-FC3A-133E-624D-30EA1018205B}" dt="2025-05-13T21:46:20.731" v="17"/>
        <pc:sldMkLst>
          <pc:docMk/>
          <pc:sldMk cId="1990733009" sldId="338"/>
        </pc:sldMkLst>
      </pc:sldChg>
      <pc:sldChg chg="addSp modSp add">
        <pc:chgData name="Eden Edger (2405155)" userId="S::2405155@student.uwtsd.ac.uk::09c3d9c8-e8bf-4f77-910b-5ece6dd134c0" providerId="AD" clId="Web-{5AA07D23-FC3A-133E-624D-30EA1018205B}" dt="2025-05-13T21:46:01.106" v="16"/>
        <pc:sldMkLst>
          <pc:docMk/>
          <pc:sldMk cId="3373274653" sldId="339"/>
        </pc:sldMkLst>
        <pc:spChg chg="add mod">
          <ac:chgData name="Eden Edger (2405155)" userId="S::2405155@student.uwtsd.ac.uk::09c3d9c8-e8bf-4f77-910b-5ece6dd134c0" providerId="AD" clId="Web-{5AA07D23-FC3A-133E-624D-30EA1018205B}" dt="2025-05-13T21:46:01.106" v="16"/>
          <ac:spMkLst>
            <pc:docMk/>
            <pc:sldMk cId="3373274653" sldId="339"/>
            <ac:spMk id="2" creationId="{AF9CAB4D-1F94-0A9E-3776-38C60BA3DF63}"/>
          </ac:spMkLst>
        </pc:spChg>
        <pc:spChg chg="mod">
          <ac:chgData name="Eden Edger (2405155)" userId="S::2405155@student.uwtsd.ac.uk::09c3d9c8-e8bf-4f77-910b-5ece6dd134c0" providerId="AD" clId="Web-{5AA07D23-FC3A-133E-624D-30EA1018205B}" dt="2025-05-13T21:45:38.683" v="14" actId="20577"/>
          <ac:spMkLst>
            <pc:docMk/>
            <pc:sldMk cId="3373274653" sldId="339"/>
            <ac:spMk id="5" creationId="{D3FE2C23-7D79-9406-DB75-ED02227373BD}"/>
          </ac:spMkLst>
        </pc:spChg>
        <pc:spChg chg="mod">
          <ac:chgData name="Eden Edger (2405155)" userId="S::2405155@student.uwtsd.ac.uk::09c3d9c8-e8bf-4f77-910b-5ece6dd134c0" providerId="AD" clId="Web-{5AA07D23-FC3A-133E-624D-30EA1018205B}" dt="2025-05-13T21:45:18.120" v="6" actId="20577"/>
          <ac:spMkLst>
            <pc:docMk/>
            <pc:sldMk cId="3373274653" sldId="339"/>
            <ac:spMk id="6" creationId="{D101BF40-DB88-BC55-DFFB-29D0DF5EDB7F}"/>
          </ac:spMkLst>
        </pc:spChg>
      </pc:sldChg>
      <pc:sldChg chg="new">
        <pc:chgData name="Eden Edger (2405155)" userId="S::2405155@student.uwtsd.ac.uk::09c3d9c8-e8bf-4f77-910b-5ece6dd134c0" providerId="AD" clId="Web-{5AA07D23-FC3A-133E-624D-30EA1018205B}" dt="2025-05-13T21:46:30.935" v="19"/>
        <pc:sldMkLst>
          <pc:docMk/>
          <pc:sldMk cId="263990188" sldId="340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7:48.344" v="25"/>
        <pc:sldMkLst>
          <pc:docMk/>
          <pc:sldMk cId="1768219066" sldId="344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6:50.514" v="20"/>
        <pc:sldMkLst>
          <pc:docMk/>
          <pc:sldMk cId="1168776116" sldId="345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7:03.545" v="21"/>
        <pc:sldMkLst>
          <pc:docMk/>
          <pc:sldMk cId="3299217232" sldId="346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7:15.686" v="22"/>
        <pc:sldMkLst>
          <pc:docMk/>
          <pc:sldMk cId="4087867191" sldId="348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7:25.874" v="23"/>
        <pc:sldMkLst>
          <pc:docMk/>
          <pc:sldMk cId="1958799226" sldId="350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7:36.609" v="24"/>
        <pc:sldMkLst>
          <pc:docMk/>
          <pc:sldMk cId="1596528226" sldId="351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8:03.860" v="26"/>
        <pc:sldMkLst>
          <pc:docMk/>
          <pc:sldMk cId="2580916218" sldId="357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8:14.845" v="27"/>
        <pc:sldMkLst>
          <pc:docMk/>
          <pc:sldMk cId="2213307267" sldId="358"/>
        </pc:sldMkLst>
      </pc:sldChg>
      <pc:sldChg chg="add">
        <pc:chgData name="Eden Edger (2405155)" userId="S::2405155@student.uwtsd.ac.uk::09c3d9c8-e8bf-4f77-910b-5ece6dd134c0" providerId="AD" clId="Web-{5AA07D23-FC3A-133E-624D-30EA1018205B}" dt="2025-05-13T21:48:25.017" v="28"/>
        <pc:sldMkLst>
          <pc:docMk/>
          <pc:sldMk cId="3254929518" sldId="359"/>
        </pc:sldMkLst>
      </pc:sldChg>
      <pc:sldMasterChg chg="addSldLayout">
        <pc:chgData name="Eden Edger (2405155)" userId="S::2405155@student.uwtsd.ac.uk::09c3d9c8-e8bf-4f77-910b-5ece6dd134c0" providerId="AD" clId="Web-{5AA07D23-FC3A-133E-624D-30EA1018205B}" dt="2025-05-13T21:47:48.344" v="25"/>
        <pc:sldMasterMkLst>
          <pc:docMk/>
          <pc:sldMasterMk cId="2460954070" sldId="2147483660"/>
        </pc:sldMasterMkLst>
        <pc:sldLayoutChg chg="add">
          <pc:chgData name="Eden Edger (2405155)" userId="S::2405155@student.uwtsd.ac.uk::09c3d9c8-e8bf-4f77-910b-5ece6dd134c0" providerId="AD" clId="Web-{5AA07D23-FC3A-133E-624D-30EA1018205B}" dt="2025-05-13T21:41:30.065" v="0"/>
          <pc:sldLayoutMkLst>
            <pc:docMk/>
            <pc:sldMasterMk cId="2460954070" sldId="2147483660"/>
            <pc:sldLayoutMk cId="4008933402" sldId="2147483672"/>
          </pc:sldLayoutMkLst>
        </pc:sldLayoutChg>
        <pc:sldLayoutChg chg="add">
          <pc:chgData name="Eden Edger (2405155)" userId="S::2405155@student.uwtsd.ac.uk::09c3d9c8-e8bf-4f77-910b-5ece6dd134c0" providerId="AD" clId="Web-{5AA07D23-FC3A-133E-624D-30EA1018205B}" dt="2025-05-13T21:46:50.514" v="20"/>
          <pc:sldLayoutMkLst>
            <pc:docMk/>
            <pc:sldMasterMk cId="2460954070" sldId="2147483660"/>
            <pc:sldLayoutMk cId="1044861232" sldId="2147483673"/>
          </pc:sldLayoutMkLst>
        </pc:sldLayoutChg>
        <pc:sldLayoutChg chg="add">
          <pc:chgData name="Eden Edger (2405155)" userId="S::2405155@student.uwtsd.ac.uk::09c3d9c8-e8bf-4f77-910b-5ece6dd134c0" providerId="AD" clId="Web-{5AA07D23-FC3A-133E-624D-30EA1018205B}" dt="2025-05-13T21:47:48.344" v="25"/>
          <pc:sldLayoutMkLst>
            <pc:docMk/>
            <pc:sldMasterMk cId="2460954070" sldId="2147483660"/>
            <pc:sldLayoutMk cId="1026900611" sldId="2147483674"/>
          </pc:sldLayoutMkLst>
        </pc:sldLayoutChg>
      </pc:sldMasterChg>
    </pc:docChg>
  </pc:docChgLst>
  <pc:docChgLst>
    <pc:chgData name="Eden Edger (2405155)" userId="S::2405155@student.uwtsd.ac.uk::09c3d9c8-e8bf-4f77-910b-5ece6dd134c0" providerId="AD" clId="Web-{50B6C58F-1482-2E18-CE37-2019E6822EFA}"/>
    <pc:docChg chg="delSld">
      <pc:chgData name="Eden Edger (2405155)" userId="S::2405155@student.uwtsd.ac.uk::09c3d9c8-e8bf-4f77-910b-5ece6dd134c0" providerId="AD" clId="Web-{50B6C58F-1482-2E18-CE37-2019E6822EFA}" dt="2025-05-13T21:48:49.705" v="0"/>
      <pc:docMkLst>
        <pc:docMk/>
      </pc:docMkLst>
      <pc:sldChg chg="del">
        <pc:chgData name="Eden Edger (2405155)" userId="S::2405155@student.uwtsd.ac.uk::09c3d9c8-e8bf-4f77-910b-5ece6dd134c0" providerId="AD" clId="Web-{50B6C58F-1482-2E18-CE37-2019E6822EFA}" dt="2025-05-13T21:48:49.705" v="0"/>
        <pc:sldMkLst>
          <pc:docMk/>
          <pc:sldMk cId="263990188" sldId="34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8BD516-B052-4B91-A42A-405CEDCDF087}" type="datetimeFigureOut">
              <a:t>5/13/2025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D85692-0897-47D0-970B-2BEDF8E29294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711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C1E9E-9735-4B1F-B950-86F58DFDE1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68E082-F4FC-08CB-F862-4960ADD90B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4E3CCE0-3188-D4E0-798D-65EDB4CEE27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9D354F-596D-CB23-9A58-080B43BAF1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251742-F350-4E0A-882E-44E34E005EFD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35783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9B6909CF-743B-4DF1-8060-7377C3B0E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08103" y="-15159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grpSp>
        <p:nvGrpSpPr>
          <p:cNvPr id="38" name="Group 37">
            <a:extLst>
              <a:ext uri="{FF2B5EF4-FFF2-40B4-BE49-F238E27FC236}">
                <a16:creationId xmlns:a16="http://schemas.microsoft.com/office/drawing/2014/main" id="{5525794F-443C-40B3-AC9C-14F574B044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tx1"/>
          </a:solidFill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D60C3E59-61BE-442E-9897-D92166F40D31}"/>
                </a:ext>
              </a:extLst>
            </p:cNvPr>
            <p:cNvSpPr/>
            <p:nvPr/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12C7B4DA-5162-484A-9B4D-A784EF13976B}"/>
                </a:ext>
              </a:extLst>
            </p:cNvPr>
            <p:cNvSpPr/>
            <p:nvPr/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1E3F66BB-BDA3-4747-BDE0-3D814CBE5A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417246" y="-12193"/>
            <a:ext cx="4902679" cy="4616801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 useBgFill="1">
        <p:nvSpPr>
          <p:cNvPr id="42" name="Freeform: Shape 41">
            <a:extLst>
              <a:ext uri="{FF2B5EF4-FFF2-40B4-BE49-F238E27FC236}">
                <a16:creationId xmlns:a16="http://schemas.microsoft.com/office/drawing/2014/main" id="{FA21FCC9-56C2-419C-BADF-9C928DDAD2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1305243" y="-12192"/>
            <a:ext cx="4902678" cy="4544235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3" name="Title 1">
            <a:extLst>
              <a:ext uri="{FF2B5EF4-FFF2-40B4-BE49-F238E27FC236}">
                <a16:creationId xmlns:a16="http://schemas.microsoft.com/office/drawing/2014/main" id="{464FCAEB-7D76-4806-B8EA-F97A887CED7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760765" y="324937"/>
            <a:ext cx="4024032" cy="2885715"/>
          </a:xfrm>
        </p:spPr>
        <p:txBody>
          <a:bodyPr/>
          <a:lstStyle>
            <a:lvl1pPr algn="ctr">
              <a:defRPr sz="6000" b="1" spc="1500" baseline="0"/>
            </a:lvl1pPr>
          </a:lstStyle>
          <a:p>
            <a:r>
              <a:rPr lang="en-US"/>
              <a:t>CLICK</a:t>
            </a:r>
            <a:br>
              <a:rPr lang="en-US"/>
            </a:br>
            <a:r>
              <a:rPr lang="en-US"/>
              <a:t>TO ADD TITLE</a:t>
            </a:r>
          </a:p>
        </p:txBody>
      </p:sp>
      <p:sp>
        <p:nvSpPr>
          <p:cNvPr id="44" name="Subtitle 2">
            <a:extLst>
              <a:ext uri="{FF2B5EF4-FFF2-40B4-BE49-F238E27FC236}">
                <a16:creationId xmlns:a16="http://schemas.microsoft.com/office/drawing/2014/main" id="{192D33E3-D5C6-4492-9AB0-13294FD469B1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760765" y="3166312"/>
            <a:ext cx="4024032" cy="771802"/>
          </a:xfrm>
        </p:spPr>
        <p:txBody>
          <a:bodyPr/>
          <a:lstStyle>
            <a:lvl1pPr algn="ctr">
              <a:buFontTx/>
              <a:buNone/>
              <a:defRPr sz="2400" spc="400" baseline="0"/>
            </a:lvl1pPr>
          </a:lstStyle>
          <a:p>
            <a:r>
              <a:rPr lang="en-US"/>
              <a:t>CLICK TO ADD SUBTITLE</a:t>
            </a:r>
          </a:p>
        </p:txBody>
      </p:sp>
      <p:sp>
        <p:nvSpPr>
          <p:cNvPr id="45" name="Graphic 212">
            <a:extLst>
              <a:ext uri="{FF2B5EF4-FFF2-40B4-BE49-F238E27FC236}">
                <a16:creationId xmlns:a16="http://schemas.microsoft.com/office/drawing/2014/main" id="{55253C8E-0DF4-4187-8CFA-8E892B59BE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46" name="Graphic 212">
            <a:extLst>
              <a:ext uri="{FF2B5EF4-FFF2-40B4-BE49-F238E27FC236}">
                <a16:creationId xmlns:a16="http://schemas.microsoft.com/office/drawing/2014/main" id="{3E81479D-EC31-42B5-A3A1-02155919F8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7649933" y="1550555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54" name="Oval 53">
            <a:extLst>
              <a:ext uri="{FF2B5EF4-FFF2-40B4-BE49-F238E27FC236}">
                <a16:creationId xmlns:a16="http://schemas.microsoft.com/office/drawing/2014/main" id="{95B72045-B7EA-46A3-BFC1-BED5E2661A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55" name="Oval 54">
            <a:extLst>
              <a:ext uri="{FF2B5EF4-FFF2-40B4-BE49-F238E27FC236}">
                <a16:creationId xmlns:a16="http://schemas.microsoft.com/office/drawing/2014/main" id="{0F04D741-7B27-4605-B65D-7E8A12D22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369124" y="5424608"/>
            <a:ext cx="319941" cy="319941"/>
          </a:xfrm>
          <a:prstGeom prst="ellipse">
            <a:avLst/>
          </a:prstGeom>
          <a:solidFill>
            <a:schemeClr val="accent3">
              <a:alpha val="20000"/>
            </a:schemeClr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61" name="Picture Placeholder 60">
            <a:extLst>
              <a:ext uri="{FF2B5EF4-FFF2-40B4-BE49-F238E27FC236}">
                <a16:creationId xmlns:a16="http://schemas.microsoft.com/office/drawing/2014/main" id="{F0483D74-29C5-49E3-B816-46CBA8A93093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601855" y="2313765"/>
            <a:ext cx="4773089" cy="4544235"/>
          </a:xfrm>
          <a:custGeom>
            <a:avLst/>
            <a:gdLst>
              <a:gd name="connsiteX0" fmla="*/ 2386544 w 4773089"/>
              <a:gd name="connsiteY0" fmla="*/ 0 h 4544235"/>
              <a:gd name="connsiteX1" fmla="*/ 4773089 w 4773089"/>
              <a:gd name="connsiteY1" fmla="*/ 2386545 h 4544235"/>
              <a:gd name="connsiteX2" fmla="*/ 3524113 w 4773089"/>
              <a:gd name="connsiteY2" fmla="*/ 4485046 h 4544235"/>
              <a:gd name="connsiteX3" fmla="*/ 3401244 w 4773089"/>
              <a:gd name="connsiteY3" fmla="*/ 4544235 h 4544235"/>
              <a:gd name="connsiteX4" fmla="*/ 1371845 w 4773089"/>
              <a:gd name="connsiteY4" fmla="*/ 4544235 h 4544235"/>
              <a:gd name="connsiteX5" fmla="*/ 1248976 w 4773089"/>
              <a:gd name="connsiteY5" fmla="*/ 4485046 h 4544235"/>
              <a:gd name="connsiteX6" fmla="*/ 0 w 4773089"/>
              <a:gd name="connsiteY6" fmla="*/ 2386545 h 4544235"/>
              <a:gd name="connsiteX7" fmla="*/ 2386544 w 4773089"/>
              <a:gd name="connsiteY7" fmla="*/ 0 h 45442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773089" h="4544235">
                <a:moveTo>
                  <a:pt x="2386544" y="0"/>
                </a:moveTo>
                <a:cubicBezTo>
                  <a:pt x="3704596" y="0"/>
                  <a:pt x="4773089" y="1068494"/>
                  <a:pt x="4773089" y="2386545"/>
                </a:cubicBezTo>
                <a:cubicBezTo>
                  <a:pt x="4773089" y="3292705"/>
                  <a:pt x="4268059" y="4080910"/>
                  <a:pt x="3524113" y="4485046"/>
                </a:cubicBezTo>
                <a:lnTo>
                  <a:pt x="3401244" y="4544235"/>
                </a:lnTo>
                <a:lnTo>
                  <a:pt x="1371845" y="4544235"/>
                </a:lnTo>
                <a:lnTo>
                  <a:pt x="1248976" y="4485046"/>
                </a:lnTo>
                <a:cubicBezTo>
                  <a:pt x="505030" y="4080910"/>
                  <a:pt x="0" y="3292705"/>
                  <a:pt x="0" y="2386545"/>
                </a:cubicBezTo>
                <a:cubicBezTo>
                  <a:pt x="0" y="1068494"/>
                  <a:pt x="1068494" y="0"/>
                  <a:pt x="2386544" y="0"/>
                </a:cubicBezTo>
                <a:close/>
              </a:path>
            </a:pathLst>
          </a:custGeom>
          <a:noFill/>
        </p:spPr>
        <p:txBody>
          <a:bodyPr wrap="square">
            <a:noAutofit/>
          </a:bodyPr>
          <a:lstStyle>
            <a:lvl1pPr algn="ctr">
              <a:buFontTx/>
              <a:buNone/>
              <a:defRPr/>
            </a:lvl1pPr>
          </a:lstStyle>
          <a:p>
            <a:endParaRPr lang="en-US"/>
          </a:p>
          <a:p>
            <a:endParaRPr lang="en-US"/>
          </a:p>
          <a:p>
            <a:endParaRPr lang="en-US"/>
          </a:p>
          <a:p>
            <a:r>
              <a:rPr lang="en-US"/>
              <a:t>CLICK TO ADD PHOTO</a:t>
            </a:r>
          </a:p>
        </p:txBody>
      </p:sp>
      <p:grpSp>
        <p:nvGrpSpPr>
          <p:cNvPr id="15" name="Graphic 185">
            <a:extLst>
              <a:ext uri="{FF2B5EF4-FFF2-40B4-BE49-F238E27FC236}">
                <a16:creationId xmlns:a16="http://schemas.microsoft.com/office/drawing/2014/main" id="{9659A986-3E9F-4994-8D36-D1B503E2C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0847710" y="6388311"/>
            <a:ext cx="1054467" cy="469689"/>
            <a:chOff x="9841624" y="4115729"/>
            <a:chExt cx="602170" cy="268223"/>
          </a:xfrm>
          <a:solidFill>
            <a:schemeClr val="tx1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6F426D1A-9389-46FC-B066-C6E591C89C74}"/>
                </a:ext>
              </a:extLst>
            </p:cNvPr>
            <p:cNvSpPr/>
            <p:nvPr/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7883ED4-0FCB-4F63-84F4-0C4F06DC1C24}"/>
                </a:ext>
              </a:extLst>
            </p:cNvPr>
            <p:cNvSpPr/>
            <p:nvPr/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B6A69C-E38F-4A2E-8302-8744909FCD5D}"/>
                </a:ext>
              </a:extLst>
            </p:cNvPr>
            <p:cNvSpPr/>
            <p:nvPr/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BE1B19A3-9111-4F40-98B6-8EEE7D1CE04E}"/>
                </a:ext>
              </a:extLst>
            </p:cNvPr>
            <p:cNvSpPr/>
            <p:nvPr/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30653FA-2CEA-4F48-8C3D-AB750074BF33}"/>
                </a:ext>
              </a:extLst>
            </p:cNvPr>
            <p:cNvSpPr/>
            <p:nvPr/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08933402"/>
      </p:ext>
    </p:extLst>
  </p:cSld>
  <p:clrMapOvr>
    <a:masterClrMapping/>
  </p:clrMapOvr>
  <p:hf hd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5" name="Group 174">
            <a:extLst>
              <a:ext uri="{FF2B5EF4-FFF2-40B4-BE49-F238E27FC236}">
                <a16:creationId xmlns:a16="http://schemas.microsoft.com/office/drawing/2014/main" id="{FAE6CF7E-C57A-4CC1-92F5-932C54C8D4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553423" y="5619750"/>
            <a:ext cx="1295427" cy="1238250"/>
            <a:chOff x="3121343" y="4864099"/>
            <a:chExt cx="2085971" cy="1993901"/>
          </a:xfrm>
          <a:solidFill>
            <a:schemeClr val="accent3">
              <a:alpha val="20000"/>
            </a:schemeClr>
          </a:solidFill>
        </p:grpSpPr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346635BB-0BF8-4643-9F1B-010FA1A03E12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51262E8E-82E0-4624-AFB8-23B54281680A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04EB1CCB-9D2B-433C-A6A6-31EF2FD52707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2E32FBF0-95B3-491B-98C2-1FA51CB41D86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175C8DFE-88AC-4A43-8617-6981B300741C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5B21DC5C-19E3-4D2E-90AA-635A88E641CD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C26FCF53-F438-4A58-8FD2-CAE3D52D4AE0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C765ABAF-84C1-42E2-99D9-929B7EC508BF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B42C9D2F-6284-4BD9-BCFF-5C32F7FDF984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3E7263-685E-46D8-A7F6-E632D38676D9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990B5B3D-13E1-4E49-8B22-2E4206621B28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4670F691-09A7-4616-8803-51D0BF1D4994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7E456B34-1D7D-46B7-9864-E6F3D5EEF702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88347124-F829-49F3-A411-9BDBF2A03C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grpSp>
        <p:nvGrpSpPr>
          <p:cNvPr id="23" name="Graphic 38">
            <a:extLst>
              <a:ext uri="{FF2B5EF4-FFF2-40B4-BE49-F238E27FC236}">
                <a16:creationId xmlns:a16="http://schemas.microsoft.com/office/drawing/2014/main" id="{9F14A5DD-2657-4346-AC8D-77FFFA0A1D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D472844-E6F3-47F6-B54F-5B2F665A6392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7939D725-4408-4EAA-BD85-8B6A289020D8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8" name="Title 1">
            <a:extLst>
              <a:ext uri="{FF2B5EF4-FFF2-40B4-BE49-F238E27FC236}">
                <a16:creationId xmlns:a16="http://schemas.microsoft.com/office/drawing/2014/main" id="{7792A114-7099-4B73-8CFF-1CD310B6C29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90" name="Date Placeholder 178">
            <a:extLst>
              <a:ext uri="{FF2B5EF4-FFF2-40B4-BE49-F238E27FC236}">
                <a16:creationId xmlns:a16="http://schemas.microsoft.com/office/drawing/2014/main" id="{D3ABC542-2E09-4DFF-BDC3-4E62CADE02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191" name="Footer Placeholder 179">
            <a:extLst>
              <a:ext uri="{FF2B5EF4-FFF2-40B4-BE49-F238E27FC236}">
                <a16:creationId xmlns:a16="http://schemas.microsoft.com/office/drawing/2014/main" id="{EE59BB7C-0E79-4D99-98A2-6B6BB261A8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192" name="Slide Number Placeholder 180">
            <a:extLst>
              <a:ext uri="{FF2B5EF4-FFF2-40B4-BE49-F238E27FC236}">
                <a16:creationId xmlns:a16="http://schemas.microsoft.com/office/drawing/2014/main" id="{28A48916-E63A-42EF-B5F2-0212F4E25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44861232"/>
      </p:ext>
    </p:extLst>
  </p:cSld>
  <p:clrMapOvr>
    <a:masterClrMapping/>
  </p:clrMapOvr>
  <p:hf hd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aphic 38">
            <a:extLst>
              <a:ext uri="{FF2B5EF4-FFF2-40B4-BE49-F238E27FC236}">
                <a16:creationId xmlns:a16="http://schemas.microsoft.com/office/drawing/2014/main" id="{3E8CD31A-1394-452A-9559-656ECA1458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983704" y="400019"/>
            <a:ext cx="1910252" cy="709661"/>
            <a:chOff x="2267504" y="2540250"/>
            <a:chExt cx="1990951" cy="739641"/>
          </a:xfrm>
          <a:solidFill>
            <a:schemeClr val="tx2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85E4E1EC-F0F2-4B35-9091-2F6FA0A0F7A0}"/>
                </a:ext>
              </a:extLst>
            </p:cNvPr>
            <p:cNvSpPr/>
            <p:nvPr/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26AA8D4E-47DD-4F4A-A460-D2D3D52A6F83}"/>
                </a:ext>
              </a:extLst>
            </p:cNvPr>
            <p:cNvSpPr/>
            <p:nvPr/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4CDB39CA-1C6B-4D29-8511-53EB2EE2C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8553423" y="5619750"/>
            <a:ext cx="1295427" cy="1238250"/>
            <a:chOff x="3121343" y="4864099"/>
            <a:chExt cx="2085971" cy="1993901"/>
          </a:xfrm>
          <a:solidFill>
            <a:schemeClr val="accent3">
              <a:alpha val="20000"/>
            </a:schemeClr>
          </a:solidFill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913293D6-0ECB-489A-A405-EAE446F30E8A}"/>
                </a:ext>
              </a:extLst>
            </p:cNvPr>
            <p:cNvSpPr/>
            <p:nvPr/>
          </p:nvSpPr>
          <p:spPr>
            <a:xfrm>
              <a:off x="3238556" y="4981312"/>
              <a:ext cx="442726" cy="44272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84505F60-82CB-4E69-9408-A65B5BE7C98C}"/>
                </a:ext>
              </a:extLst>
            </p:cNvPr>
            <p:cNvSpPr/>
            <p:nvPr/>
          </p:nvSpPr>
          <p:spPr>
            <a:xfrm>
              <a:off x="3128809" y="4871565"/>
              <a:ext cx="902626" cy="902626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CE3B5578-536F-4B38-89D2-C859EFB9E536}"/>
                </a:ext>
              </a:extLst>
            </p:cNvPr>
            <p:cNvSpPr/>
            <p:nvPr/>
          </p:nvSpPr>
          <p:spPr>
            <a:xfrm>
              <a:off x="3121343" y="4864099"/>
              <a:ext cx="1152732" cy="1152732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321C8DF3-1F8E-4B0D-B578-67D7E3A7F797}"/>
                </a:ext>
              </a:extLst>
            </p:cNvPr>
            <p:cNvSpPr/>
            <p:nvPr/>
          </p:nvSpPr>
          <p:spPr>
            <a:xfrm>
              <a:off x="3152324" y="4894707"/>
              <a:ext cx="1321462" cy="1321838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EF634BD-8B6E-4470-B471-CCD9D52208E9}"/>
                </a:ext>
              </a:extLst>
            </p:cNvPr>
            <p:cNvSpPr/>
            <p:nvPr/>
          </p:nvSpPr>
          <p:spPr>
            <a:xfrm>
              <a:off x="3215037" y="4957793"/>
              <a:ext cx="1428975" cy="1428975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6D4EA52A-34A3-4161-A9CE-86569A099639}"/>
                </a:ext>
              </a:extLst>
            </p:cNvPr>
            <p:cNvSpPr/>
            <p:nvPr/>
          </p:nvSpPr>
          <p:spPr>
            <a:xfrm>
              <a:off x="3301642" y="5044398"/>
              <a:ext cx="1490195" cy="1490195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89F976BC-5664-4D19-8DC2-C83D9F201025}"/>
                </a:ext>
              </a:extLst>
            </p:cNvPr>
            <p:cNvSpPr/>
            <p:nvPr/>
          </p:nvSpPr>
          <p:spPr>
            <a:xfrm>
              <a:off x="3409523" y="5152279"/>
              <a:ext cx="1509607" cy="1509607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FE844F3-0151-483D-A445-DF19C1CA237C}"/>
                </a:ext>
              </a:extLst>
            </p:cNvPr>
            <p:cNvSpPr/>
            <p:nvPr/>
          </p:nvSpPr>
          <p:spPr>
            <a:xfrm>
              <a:off x="3538685" y="5279576"/>
              <a:ext cx="1488326" cy="1490192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3602D36A-92EE-4D58-8B1E-A7C32FA38A81}"/>
                </a:ext>
              </a:extLst>
            </p:cNvPr>
            <p:cNvSpPr/>
            <p:nvPr/>
          </p:nvSpPr>
          <p:spPr>
            <a:xfrm>
              <a:off x="3683896" y="5426652"/>
              <a:ext cx="1429720" cy="1429720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54D3E311-8682-432D-96C1-892E0A7B846F}"/>
                </a:ext>
              </a:extLst>
            </p:cNvPr>
            <p:cNvSpPr/>
            <p:nvPr/>
          </p:nvSpPr>
          <p:spPr>
            <a:xfrm>
              <a:off x="3901021" y="5597624"/>
              <a:ext cx="1275308" cy="1260376"/>
            </a:xfrm>
            <a:custGeom>
              <a:avLst/>
              <a:gdLst>
                <a:gd name="connsiteX0" fmla="*/ 1260376 w 1275308"/>
                <a:gd name="connsiteY0" fmla="*/ 0 h 1260376"/>
                <a:gd name="connsiteX1" fmla="*/ 1275308 w 1275308"/>
                <a:gd name="connsiteY1" fmla="*/ 52634 h 1260376"/>
                <a:gd name="connsiteX2" fmla="*/ 67566 w 1275308"/>
                <a:gd name="connsiteY2" fmla="*/ 1260376 h 1260376"/>
                <a:gd name="connsiteX3" fmla="*/ 0 w 1275308"/>
                <a:gd name="connsiteY3" fmla="*/ 1260376 h 12603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75308" h="1260376">
                  <a:moveTo>
                    <a:pt x="1260376" y="0"/>
                  </a:moveTo>
                  <a:cubicBezTo>
                    <a:pt x="1265977" y="17174"/>
                    <a:pt x="1270829" y="34716"/>
                    <a:pt x="1275308" y="52634"/>
                  </a:cubicBezTo>
                  <a:lnTo>
                    <a:pt x="67566" y="1260376"/>
                  </a:lnTo>
                  <a:lnTo>
                    <a:pt x="0" y="1260376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F6A277D-D709-4AAD-A2BE-7F002BC0B1A4}"/>
                </a:ext>
              </a:extLst>
            </p:cNvPr>
            <p:cNvSpPr/>
            <p:nvPr/>
          </p:nvSpPr>
          <p:spPr>
            <a:xfrm>
              <a:off x="4141456" y="5797338"/>
              <a:ext cx="1065858" cy="1060662"/>
            </a:xfrm>
            <a:custGeom>
              <a:avLst/>
              <a:gdLst>
                <a:gd name="connsiteX0" fmla="*/ 1061006 w 1065858"/>
                <a:gd name="connsiteY0" fmla="*/ 0 h 1060662"/>
                <a:gd name="connsiteX1" fmla="*/ 1065858 w 1065858"/>
                <a:gd name="connsiteY1" fmla="*/ 62342 h 1060662"/>
                <a:gd name="connsiteX2" fmla="*/ 67196 w 1065858"/>
                <a:gd name="connsiteY2" fmla="*/ 1060662 h 1060662"/>
                <a:gd name="connsiteX3" fmla="*/ 0 w 1065858"/>
                <a:gd name="connsiteY3" fmla="*/ 1060662 h 10606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5858" h="1060662">
                  <a:moveTo>
                    <a:pt x="1061006" y="0"/>
                  </a:moveTo>
                  <a:cubicBezTo>
                    <a:pt x="1063248" y="20905"/>
                    <a:pt x="1064741" y="41809"/>
                    <a:pt x="1065858" y="62342"/>
                  </a:cubicBezTo>
                  <a:lnTo>
                    <a:pt x="67196" y="1060662"/>
                  </a:lnTo>
                  <a:lnTo>
                    <a:pt x="0" y="106066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692A7F87-C5D7-4B71-8667-833F96C3F294}"/>
                </a:ext>
              </a:extLst>
            </p:cNvPr>
            <p:cNvSpPr/>
            <p:nvPr/>
          </p:nvSpPr>
          <p:spPr>
            <a:xfrm>
              <a:off x="4381830" y="6039978"/>
              <a:ext cx="818022" cy="818022"/>
            </a:xfrm>
            <a:custGeom>
              <a:avLst/>
              <a:gdLst>
                <a:gd name="connsiteX0" fmla="*/ 818022 w 818022"/>
                <a:gd name="connsiteY0" fmla="*/ 0 h 818022"/>
                <a:gd name="connsiteX1" fmla="*/ 804584 w 818022"/>
                <a:gd name="connsiteY1" fmla="*/ 80632 h 818022"/>
                <a:gd name="connsiteX2" fmla="*/ 67190 w 818022"/>
                <a:gd name="connsiteY2" fmla="*/ 818022 h 818022"/>
                <a:gd name="connsiteX3" fmla="*/ 0 w 818022"/>
                <a:gd name="connsiteY3" fmla="*/ 818022 h 8180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18022" h="818022">
                  <a:moveTo>
                    <a:pt x="818022" y="0"/>
                  </a:moveTo>
                  <a:cubicBezTo>
                    <a:pt x="814660" y="27250"/>
                    <a:pt x="810180" y="53755"/>
                    <a:pt x="804584" y="80632"/>
                  </a:cubicBezTo>
                  <a:lnTo>
                    <a:pt x="67190" y="818022"/>
                  </a:lnTo>
                  <a:lnTo>
                    <a:pt x="0" y="818022"/>
                  </a:ln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4ABB7F8-185E-406E-84D5-2ADDC019320A}"/>
                </a:ext>
              </a:extLst>
            </p:cNvPr>
            <p:cNvSpPr/>
            <p:nvPr/>
          </p:nvSpPr>
          <p:spPr>
            <a:xfrm>
              <a:off x="4647375" y="6390131"/>
              <a:ext cx="442354" cy="442354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28575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Source Sans Pro"/>
                <a:ea typeface="+mn-ea"/>
                <a:cs typeface="+mn-cs"/>
              </a:endParaRPr>
            </a:p>
          </p:txBody>
        </p:sp>
      </p:grpSp>
      <p:sp>
        <p:nvSpPr>
          <p:cNvPr id="2" name="Freeform: Shape 1">
            <a:extLst>
              <a:ext uri="{FF2B5EF4-FFF2-40B4-BE49-F238E27FC236}">
                <a16:creationId xmlns:a16="http://schemas.microsoft.com/office/drawing/2014/main" id="{32343BE2-F9F3-467E-BAC0-182941FCBC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10800000">
            <a:off x="4221" y="-4221"/>
            <a:ext cx="1098147" cy="1053618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ource Sans Pro"/>
              <a:ea typeface="+mn-ea"/>
              <a:cs typeface="+mn-cs"/>
            </a:endParaRPr>
          </a:p>
        </p:txBody>
      </p:sp>
      <p:sp>
        <p:nvSpPr>
          <p:cNvPr id="13" name="Title 1">
            <a:extLst>
              <a:ext uri="{FF2B5EF4-FFF2-40B4-BE49-F238E27FC236}">
                <a16:creationId xmlns:a16="http://schemas.microsoft.com/office/drawing/2014/main" id="{3193E6E4-C8EE-470B-AABB-B46374938AA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92868" y="358614"/>
            <a:ext cx="4150804" cy="1431000"/>
          </a:xfrm>
        </p:spPr>
        <p:txBody>
          <a:bodyPr anchor="t"/>
          <a:lstStyle>
            <a:lvl1pPr>
              <a:defRPr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1" name="Date Placeholder 178">
            <a:extLst>
              <a:ext uri="{FF2B5EF4-FFF2-40B4-BE49-F238E27FC236}">
                <a16:creationId xmlns:a16="http://schemas.microsoft.com/office/drawing/2014/main" id="{9BFD1C1A-363C-4909-95D6-9AF44B452A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9BB63C-A8D4-4F32-819C-F6F6BA0476C2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32" name="Footer Placeholder 179">
            <a:extLst>
              <a:ext uri="{FF2B5EF4-FFF2-40B4-BE49-F238E27FC236}">
                <a16:creationId xmlns:a16="http://schemas.microsoft.com/office/drawing/2014/main" id="{77213597-1706-40A7-8726-C468FB7F4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33" name="Slide Number Placeholder 180">
            <a:extLst>
              <a:ext uri="{FF2B5EF4-FFF2-40B4-BE49-F238E27FC236}">
                <a16:creationId xmlns:a16="http://schemas.microsoft.com/office/drawing/2014/main" id="{1BB201C7-C50B-4E2B-95EF-E5FFAF698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026900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13/05/2025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video" Target="../media/media1.mov"/><Relationship Id="rId1" Type="http://schemas.microsoft.com/office/2007/relationships/media" Target="../media/media1.mov"/><Relationship Id="rId5" Type="http://schemas.openxmlformats.org/officeDocument/2006/relationships/image" Target="../media/image13.png"/><Relationship Id="rId4" Type="http://schemas.openxmlformats.org/officeDocument/2006/relationships/image" Target="../media/image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C398522-F917-71FA-E426-B2A71CFD1A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Placeholder 3" descr="A building with purple lights and tables and chairs&#10;&#10;AI-generated content may be incorrect.">
            <a:extLst>
              <a:ext uri="{FF2B5EF4-FFF2-40B4-BE49-F238E27FC236}">
                <a16:creationId xmlns:a16="http://schemas.microsoft.com/office/drawing/2014/main" id="{1DCB12F5-C538-41FE-4BA5-60836ECBBC8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/>
          <a:srcRect t="7386" b="7386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5" name="Title 4">
            <a:extLst>
              <a:ext uri="{FF2B5EF4-FFF2-40B4-BE49-F238E27FC236}">
                <a16:creationId xmlns:a16="http://schemas.microsoft.com/office/drawing/2014/main" id="{D3FE2C23-7D79-9406-DB75-ED02227373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4866" y="1253213"/>
            <a:ext cx="3898550" cy="1799016"/>
          </a:xfrm>
        </p:spPr>
        <p:txBody>
          <a:bodyPr vert="horz" lIns="91440" tIns="45720" rIns="91440" bIns="45720" rtlCol="0" anchor="b">
            <a:normAutofit/>
          </a:bodyPr>
          <a:lstStyle/>
          <a:p>
            <a:endParaRPr lang="en-US" sz="4800" cap="all">
              <a:ea typeface="Source Sans Pro SemiBold" panose="020B0603030403020204" pitchFamily="34" charset="0"/>
            </a:endParaRP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D101BF40-DB88-BC55-DFFB-29D0DF5EDB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5123" y="3429092"/>
            <a:ext cx="3330341" cy="9207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/>
            <a:r>
              <a:rPr lang="en-US" sz="1900" b="1" cap="all"/>
              <a:t>.</a:t>
            </a:r>
            <a:endParaRPr lang="en-US" sz="1900" cap="all"/>
          </a:p>
          <a:p>
            <a:pPr marL="0" indent="0"/>
            <a:endParaRPr lang="en-US" sz="1900" cap="all"/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AF9CAB4D-1F94-0A9E-3776-38C60BA3DF63}"/>
              </a:ext>
            </a:extLst>
          </p:cNvPr>
          <p:cNvSpPr/>
          <p:nvPr/>
        </p:nvSpPr>
        <p:spPr>
          <a:xfrm>
            <a:off x="107894" y="242761"/>
            <a:ext cx="5880212" cy="4383185"/>
          </a:xfrm>
          <a:prstGeom prst="ellipse">
            <a:avLst/>
          </a:prstGeom>
          <a:solidFill>
            <a:srgbClr val="F5E4F3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900" b="1" cap="all">
              <a:solidFill>
                <a:srgbClr val="000000"/>
              </a:solidFill>
            </a:endParaRPr>
          </a:p>
          <a:p>
            <a:pPr algn="ctr"/>
            <a:r>
              <a:rPr lang="en-US" sz="4800" b="1" cap="all">
                <a:solidFill>
                  <a:srgbClr val="000000"/>
                </a:solidFill>
                <a:latin typeface="Aptos Display"/>
              </a:rPr>
              <a:t>SECTION</a:t>
            </a:r>
            <a:br>
              <a:rPr lang="en-US" sz="4800" b="1" cap="all">
                <a:solidFill>
                  <a:srgbClr val="000000"/>
                </a:solidFill>
                <a:latin typeface="Aptos Display"/>
              </a:rPr>
            </a:br>
            <a:r>
              <a:rPr lang="en-US" sz="4800" b="1" cap="all">
                <a:solidFill>
                  <a:srgbClr val="000000"/>
                </a:solidFill>
                <a:latin typeface="Aptos Display"/>
              </a:rPr>
              <a:t>THREE</a:t>
            </a:r>
            <a:endParaRPr lang="en-US"/>
          </a:p>
          <a:p>
            <a:pPr algn="ctr"/>
            <a:endParaRPr lang="en-US" sz="4800" b="1" cap="all">
              <a:solidFill>
                <a:srgbClr val="000000"/>
              </a:solidFill>
              <a:latin typeface="Aptos Display"/>
            </a:endParaRPr>
          </a:p>
          <a:p>
            <a:pPr algn="ctr"/>
            <a:r>
              <a:rPr lang="en-US" sz="1900" b="1" cap="all">
                <a:solidFill>
                  <a:srgbClr val="000000"/>
                </a:solidFill>
              </a:rPr>
              <a:t>FOCUS AREAS &amp; DEPARTMENT SPECIFIC TRAINING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32746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DB4AB-2504-270E-3B07-72F826626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5703" y="507238"/>
            <a:ext cx="3522504" cy="384589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500" b="1" cap="all" spc="1500">
                <a:ea typeface="Source Sans Pro SemiBold"/>
              </a:rPr>
              <a:t> </a:t>
            </a:r>
          </a:p>
        </p:txBody>
      </p:sp>
      <p:pic>
        <p:nvPicPr>
          <p:cNvPr id="6" name="Picture 5" descr="A blue and yellow logo&#10;&#10;AI-generated content may be incorrect.">
            <a:extLst>
              <a:ext uri="{FF2B5EF4-FFF2-40B4-BE49-F238E27FC236}">
                <a16:creationId xmlns:a16="http://schemas.microsoft.com/office/drawing/2014/main" id="{1E1CC706-D0D7-7D13-2C16-5AF15AFFF02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2"/>
          <a:stretch/>
        </p:blipFill>
        <p:spPr>
          <a:xfrm>
            <a:off x="6052864" y="698619"/>
            <a:ext cx="5290998" cy="5290998"/>
          </a:xfrm>
          <a:custGeom>
            <a:avLst/>
            <a:gdLst/>
            <a:ahLst/>
            <a:cxnLst/>
            <a:rect l="l" t="t" r="r" b="b"/>
            <a:pathLst>
              <a:path w="5290998" h="5290998">
                <a:moveTo>
                  <a:pt x="2645499" y="0"/>
                </a:moveTo>
                <a:cubicBezTo>
                  <a:pt x="4106568" y="0"/>
                  <a:pt x="5290998" y="1184430"/>
                  <a:pt x="5290998" y="2645499"/>
                </a:cubicBezTo>
                <a:cubicBezTo>
                  <a:pt x="5290998" y="4106568"/>
                  <a:pt x="4106568" y="5290998"/>
                  <a:pt x="2645499" y="5290998"/>
                </a:cubicBezTo>
                <a:cubicBezTo>
                  <a:pt x="1184430" y="5290998"/>
                  <a:pt x="0" y="4106568"/>
                  <a:pt x="0" y="2645499"/>
                </a:cubicBezTo>
                <a:cubicBezTo>
                  <a:pt x="0" y="1184430"/>
                  <a:pt x="1184430" y="0"/>
                  <a:pt x="2645499" y="0"/>
                </a:cubicBezTo>
                <a:close/>
              </a:path>
            </a:pathLst>
          </a:custGeom>
          <a:ln w="25400"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FF7C93-0A76-1E0E-4620-B9CC578CF60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i="0" u="none" strike="noStrike" normalizeH="0" noProof="0" smtClean="0">
                <a:ln>
                  <a:noFill/>
                </a:ln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i="0" u="none" strike="noStrike" normalizeH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6B8568-2088-BEC2-BD2C-A0EE800C9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US" spc="10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730B21A-0219-DFD2-2A48-809EAC4FF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i="0" u="none" strike="noStrike" normalizeH="0" noProof="0" smtClean="0">
                <a:ln>
                  <a:noFill/>
                </a:ln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i="0" u="none" strike="noStrike" normalizeH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1806F1-E7F6-D8CA-A40D-D5E507D0BF04}"/>
              </a:ext>
            </a:extLst>
          </p:cNvPr>
          <p:cNvSpPr txBox="1"/>
          <p:nvPr/>
        </p:nvSpPr>
        <p:spPr>
          <a:xfrm>
            <a:off x="916857" y="1027987"/>
            <a:ext cx="3619715" cy="200824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cap="all">
                <a:solidFill>
                  <a:schemeClr val="accent3">
                    <a:lumMod val="60000"/>
                    <a:lumOff val="40000"/>
                  </a:schemeClr>
                </a:solidFill>
                <a:latin typeface="Sabon Next LT"/>
                <a:ea typeface="Source Sans Pro"/>
                <a:cs typeface="Sabon Next LT"/>
              </a:rPr>
              <a:t>IT'S IMPORTANT WE ADVOCATE TO YOU ALL HOW WE NEED TO CREATE A 'WOW' FACTOR IN EVERYTHING WE DO FOR OUR MEMBERS, ESPECIALLY WHEN AT THE FRONT OF DESK TO NESTIE.</a:t>
            </a:r>
            <a:endParaRPr lang="en-US" sz="2400">
              <a:solidFill>
                <a:schemeClr val="accent3">
                  <a:lumMod val="60000"/>
                  <a:lumOff val="40000"/>
                </a:schemeClr>
              </a:solidFill>
              <a:latin typeface="Sabon Next LT"/>
              <a:ea typeface="Source Sans Pro"/>
              <a:cs typeface="Sabon Next 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86F436B-826A-5204-B5F7-644084746F6C}"/>
              </a:ext>
            </a:extLst>
          </p:cNvPr>
          <p:cNvSpPr txBox="1"/>
          <p:nvPr/>
        </p:nvSpPr>
        <p:spPr>
          <a:xfrm>
            <a:off x="846616" y="5237236"/>
            <a:ext cx="5495299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>
                <a:solidFill>
                  <a:schemeClr val="accent1">
                    <a:lumMod val="60000"/>
                    <a:lumOff val="40000"/>
                  </a:schemeClr>
                </a:solidFill>
                <a:latin typeface="Sabon Next LT"/>
                <a:ea typeface="Source Sans Pro"/>
                <a:cs typeface="Sabon Next LT"/>
              </a:rPr>
              <a:t>But how do we do this???</a:t>
            </a:r>
            <a:endParaRPr lang="en-GB" sz="2400" b="1">
              <a:solidFill>
                <a:schemeClr val="accent1">
                  <a:lumMod val="60000"/>
                  <a:lumOff val="40000"/>
                </a:schemeClr>
              </a:solidFill>
              <a:latin typeface="Sabon Next LT"/>
              <a:cs typeface="Sabon Next LT"/>
            </a:endParaRPr>
          </a:p>
        </p:txBody>
      </p:sp>
    </p:spTree>
    <p:extLst>
      <p:ext uri="{BB962C8B-B14F-4D97-AF65-F5344CB8AC3E}">
        <p14:creationId xmlns:p14="http://schemas.microsoft.com/office/powerpoint/2010/main" val="11687761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D08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6D3795-BCBE-C6B7-DDF5-FE3C7229A8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330" y="1536416"/>
            <a:ext cx="4150804" cy="752431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latin typeface="Sabon Next LT"/>
                <a:cs typeface="Sabon Next LT"/>
              </a:rPr>
              <a:t>Sustainability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51AE03-600D-0B58-5568-F1EF265237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lang="en-US" sz="1200" spc="100">
                <a:solidFill>
                  <a:prstClr val="black">
                    <a:tint val="75000"/>
                  </a:prstClr>
                </a:solidFill>
                <a:latin typeface="Source Sans Pro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lang="en-US" sz="1200" spc="100">
              <a:solidFill>
                <a:prstClr val="black">
                  <a:tint val="75000"/>
                </a:prstClr>
              </a:solidFill>
              <a:latin typeface="Source Sans Pro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0C790A7-DB0A-AF74-3A1B-1B783BA873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200" spc="100">
                <a:solidFill>
                  <a:prstClr val="black">
                    <a:tint val="75000"/>
                  </a:prstClr>
                </a:solidFill>
                <a:latin typeface="Source Sans Pro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B48FDC-4CC9-FBEA-CD31-1ECAE71C1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lang="en-US" sz="1200" spc="100">
                <a:solidFill>
                  <a:prstClr val="black">
                    <a:tint val="75000"/>
                  </a:prstClr>
                </a:solidFill>
                <a:latin typeface="Source Sans Pro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lang="en-US" sz="1200" spc="100">
              <a:solidFill>
                <a:prstClr val="black">
                  <a:tint val="75000"/>
                </a:prstClr>
              </a:solidFill>
              <a:latin typeface="Source Sans Pro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312E98-4CE2-3CA6-6FFE-B4675CC24AAA}"/>
              </a:ext>
            </a:extLst>
          </p:cNvPr>
          <p:cNvSpPr txBox="1"/>
          <p:nvPr/>
        </p:nvSpPr>
        <p:spPr>
          <a:xfrm>
            <a:off x="489459" y="3153679"/>
            <a:ext cx="862116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400">
                <a:ea typeface="Source Sans Pro"/>
              </a:rPr>
              <a:t>    </a:t>
            </a:r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0CC69CE-6970-2AAA-C366-24B35C583753}"/>
              </a:ext>
            </a:extLst>
          </p:cNvPr>
          <p:cNvSpPr/>
          <p:nvPr/>
        </p:nvSpPr>
        <p:spPr>
          <a:xfrm>
            <a:off x="492080" y="2291957"/>
            <a:ext cx="7365999" cy="3156857"/>
          </a:xfrm>
          <a:prstGeom prst="roundRect">
            <a:avLst/>
          </a:prstGeom>
          <a:ln>
            <a:solidFill>
              <a:srgbClr val="DC4826"/>
            </a:solidFill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Sabon Next LT"/>
                <a:cs typeface="Sabon Next LT"/>
              </a:rPr>
              <a:t>Energy-efficient lighting. </a:t>
            </a:r>
            <a:endParaRPr lang="en-US" sz="2400">
              <a:solidFill>
                <a:srgbClr val="6B1B4F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Sabon Next LT"/>
                <a:cs typeface="Sabon Next LT"/>
              </a:rPr>
              <a:t>Offering guests to reuse towels.</a:t>
            </a:r>
            <a:endParaRPr lang="en-US" sz="2400">
              <a:solidFill>
                <a:srgbClr val="6B1B4F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Sabon Next LT"/>
                <a:cs typeface="Sabon Next LT"/>
              </a:rPr>
              <a:t>Source local organic food.</a:t>
            </a:r>
            <a:endParaRPr lang="en-US" sz="2400">
              <a:solidFill>
                <a:srgbClr val="6B1B4F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Sabon Next LT"/>
                <a:cs typeface="Sabon Next LT"/>
              </a:rPr>
              <a:t>Implementing water-saving fixtures.</a:t>
            </a:r>
            <a:endParaRPr lang="en-US" sz="2400">
              <a:solidFill>
                <a:srgbClr val="6B1B4F"/>
              </a:solidFill>
              <a:latin typeface="Sabon Next LT"/>
              <a:cs typeface="Sabon Next LT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Sabon Next LT"/>
                <a:cs typeface="Sabon Next LT"/>
              </a:rPr>
              <a:t>Reduce plastic use. </a:t>
            </a:r>
            <a:endParaRPr lang="en-US" sz="2400">
              <a:solidFill>
                <a:srgbClr val="6B1B4F"/>
              </a:solidFill>
              <a:latin typeface="Sabon Next LT"/>
              <a:cs typeface="Sabon Next LT"/>
            </a:endParaRPr>
          </a:p>
          <a:p>
            <a:endParaRPr lang="en-GB" sz="2400">
              <a:solidFill>
                <a:schemeClr val="accent1">
                  <a:lumMod val="40000"/>
                  <a:lumOff val="60000"/>
                </a:schemeClr>
              </a:solidFill>
              <a:latin typeface="Sabon Next LT"/>
              <a:cs typeface="Sabon Next LT"/>
            </a:endParaRPr>
          </a:p>
        </p:txBody>
      </p:sp>
      <p:pic>
        <p:nvPicPr>
          <p:cNvPr id="11" name="Picture 10" descr="A green recycle arrows around a planet&#10;&#10;AI-generated content may be incorrect.">
            <a:extLst>
              <a:ext uri="{FF2B5EF4-FFF2-40B4-BE49-F238E27FC236}">
                <a16:creationId xmlns:a16="http://schemas.microsoft.com/office/drawing/2014/main" id="{A9027E39-940C-3AB8-47FB-D7CBDBB099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3918" y="353510"/>
            <a:ext cx="4112382" cy="3035905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2" name="Picture 11" descr="A person holding a small building&#10;&#10;AI-generated content may be incorrect.">
            <a:extLst>
              <a:ext uri="{FF2B5EF4-FFF2-40B4-BE49-F238E27FC236}">
                <a16:creationId xmlns:a16="http://schemas.microsoft.com/office/drawing/2014/main" id="{D07F705F-A434-6FED-7116-F63FF0F59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73393" y="3617575"/>
            <a:ext cx="4749032" cy="301721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2992172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5E164-79A2-5FFD-B2E5-B610C38B80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284" y="921401"/>
            <a:ext cx="5988568" cy="792266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latin typeface="Sabon Next LT"/>
                <a:ea typeface="Lato"/>
                <a:cs typeface="Sabon Next LT"/>
              </a:rPr>
              <a:t>Language Barriers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6E99EAA-7284-C069-A398-B5FA574FF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A67E59-4492-0728-058B-E3A31FA898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A18D764-4470-9DF3-72D1-20DBB65495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BDC2EE8C-BCF0-F005-6A48-48D10E22DEE1}"/>
              </a:ext>
            </a:extLst>
          </p:cNvPr>
          <p:cNvSpPr/>
          <p:nvPr/>
        </p:nvSpPr>
        <p:spPr>
          <a:xfrm>
            <a:off x="322964" y="1712876"/>
            <a:ext cx="8699500" cy="2817331"/>
          </a:xfrm>
          <a:prstGeom prst="roundRect">
            <a:avLst/>
          </a:prstGeom>
          <a:solidFill>
            <a:schemeClr val="bg1"/>
          </a:solidFill>
          <a:ln>
            <a:solidFill>
              <a:srgbClr val="6B1B4F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EB53B0-B054-64F0-FD1F-4BD272B41B13}"/>
              </a:ext>
            </a:extLst>
          </p:cNvPr>
          <p:cNvSpPr txBox="1"/>
          <p:nvPr/>
        </p:nvSpPr>
        <p:spPr>
          <a:xfrm>
            <a:off x="498696" y="1798822"/>
            <a:ext cx="8112641" cy="27226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ts val="1650"/>
              </a:lnSpc>
              <a:buFont typeface="Arial,Sans-Serif"/>
              <a:buChar char="•"/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Multilingual and Diverse Staff.</a:t>
            </a:r>
            <a:r>
              <a:rPr lang="en-US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endParaRPr lang="en-US" sz="2000">
              <a:solidFill>
                <a:srgbClr val="6B1B4F"/>
              </a:solidFill>
              <a:latin typeface="Sabon Next LT"/>
              <a:cs typeface="Arial"/>
            </a:endParaRPr>
          </a:p>
          <a:p>
            <a:pPr marL="285750" indent="-285750">
              <a:lnSpc>
                <a:spcPts val="1650"/>
              </a:lnSpc>
              <a:buFont typeface="Arial,Sans-Serif"/>
              <a:buChar char="•"/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Multiple Signage Languages.</a:t>
            </a:r>
            <a:r>
              <a:rPr lang="en-US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endParaRPr lang="en-US" sz="2000">
              <a:solidFill>
                <a:srgbClr val="6B1B4F"/>
              </a:solidFill>
              <a:latin typeface="Sabon Next LT"/>
              <a:cs typeface="Arial"/>
            </a:endParaRPr>
          </a:p>
          <a:p>
            <a:pPr marL="285750" indent="-285750">
              <a:lnSpc>
                <a:spcPts val="1650"/>
              </a:lnSpc>
              <a:buFont typeface="Arial,Sans-Serif"/>
              <a:buChar char="•"/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Personalized Translation Services.</a:t>
            </a:r>
            <a:r>
              <a:rPr lang="en-US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endParaRPr lang="en-US" sz="2000">
              <a:solidFill>
                <a:srgbClr val="6B1B4F"/>
              </a:solidFill>
              <a:latin typeface="Sabon Next LT"/>
              <a:cs typeface="Arial"/>
            </a:endParaRPr>
          </a:p>
          <a:p>
            <a:pPr marL="285750" indent="-285750">
              <a:lnSpc>
                <a:spcPts val="1650"/>
              </a:lnSpc>
              <a:buFont typeface="Arial,Sans-Serif"/>
              <a:buChar char="•"/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Translation Apps- </a:t>
            </a:r>
            <a:r>
              <a:rPr lang="en-GB" sz="2000" err="1">
                <a:solidFill>
                  <a:srgbClr val="6B1B4F"/>
                </a:solidFill>
                <a:latin typeface="Sabon Next LT"/>
                <a:cs typeface="Arial"/>
              </a:rPr>
              <a:t>NesTalks</a:t>
            </a: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.</a:t>
            </a:r>
            <a:r>
              <a:rPr lang="en-US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​</a:t>
            </a:r>
          </a:p>
          <a:p>
            <a:pPr>
              <a:lnSpc>
                <a:spcPts val="1650"/>
              </a:lnSpc>
            </a:pPr>
            <a:r>
              <a:rPr lang="en-GB" sz="2000" err="1">
                <a:solidFill>
                  <a:srgbClr val="6B1B4F"/>
                </a:solidFill>
                <a:latin typeface="Sabon Next LT"/>
                <a:cs typeface="Arial"/>
              </a:rPr>
              <a:t>Nestie</a:t>
            </a: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 follows Welsh Legislation, 'The Welsh Language (Wales) Measure 2011' to respect and promote the Welsh Language, which is key to </a:t>
            </a:r>
            <a:r>
              <a:rPr lang="en-GB" sz="2000" err="1">
                <a:solidFill>
                  <a:srgbClr val="6B1B4F"/>
                </a:solidFill>
                <a:latin typeface="Sabon Next LT"/>
                <a:cs typeface="Arial"/>
              </a:rPr>
              <a:t>Nestie's</a:t>
            </a:r>
            <a:r>
              <a:rPr lang="en-GB" sz="2000">
                <a:solidFill>
                  <a:srgbClr val="6B1B4F"/>
                </a:solidFill>
                <a:latin typeface="Sabon Next LT"/>
                <a:cs typeface="Arial"/>
              </a:rPr>
              <a:t> culture and identity. </a:t>
            </a:r>
          </a:p>
        </p:txBody>
      </p:sp>
      <p:pic>
        <p:nvPicPr>
          <p:cNvPr id="11" name="Picture 10" descr="A group of hands holding up speech bubbles&#10;&#10;AI-generated content may be incorrect.">
            <a:extLst>
              <a:ext uri="{FF2B5EF4-FFF2-40B4-BE49-F238E27FC236}">
                <a16:creationId xmlns:a16="http://schemas.microsoft.com/office/drawing/2014/main" id="{A978A708-3FF2-0E32-0A8A-E58764D0D84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11900" y="263525"/>
            <a:ext cx="6419850" cy="2546350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</p:spPr>
      </p:pic>
      <p:pic>
        <p:nvPicPr>
          <p:cNvPr id="12" name="Picture 11" descr="A hand holding a phone&#10;&#10;AI-generated content may be incorrect.">
            <a:extLst>
              <a:ext uri="{FF2B5EF4-FFF2-40B4-BE49-F238E27FC236}">
                <a16:creationId xmlns:a16="http://schemas.microsoft.com/office/drawing/2014/main" id="{1787D0D5-1C29-EB31-39D3-E26775B7903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70850" y="3594100"/>
            <a:ext cx="4121150" cy="3263900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  <p:extLst>
      <p:ext uri="{BB962C8B-B14F-4D97-AF65-F5344CB8AC3E}">
        <p14:creationId xmlns:p14="http://schemas.microsoft.com/office/powerpoint/2010/main" val="4087867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64C149-E957-F5AB-911A-65FB2D5BF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582" y="703329"/>
            <a:ext cx="7089946" cy="765763"/>
          </a:xfrm>
        </p:spPr>
        <p:txBody>
          <a:bodyPr>
            <a:normAutofit fontScale="90000"/>
          </a:bodyPr>
          <a:lstStyle/>
          <a:p>
            <a:r>
              <a:rPr lang="en-GB" b="1">
                <a:solidFill>
                  <a:schemeClr val="bg1"/>
                </a:solidFill>
                <a:latin typeface="Times New Roman"/>
                <a:cs typeface="Times New Roman"/>
              </a:rPr>
              <a:t>Health and Safety Procedures</a:t>
            </a:r>
            <a:r>
              <a:rPr lang="en-GB"/>
              <a:t> </a:t>
            </a:r>
            <a:br>
              <a:rPr lang="en-GB"/>
            </a:b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D0C118F-E5FD-7748-51E1-9630E6F74D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4DED587-B505-331B-5AF4-D9B3E93505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200" b="1" i="0" u="none" strike="noStrike" kern="1200" cap="all" spc="10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699AB6-FC25-9938-14A0-FD99DB2993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sz="1200" b="1" i="0" u="none" strike="noStrike" kern="1200" cap="all" spc="10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Source Sans Pro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US" sz="1200" b="1" i="0" u="none" strike="noStrike" kern="1200" cap="all" spc="10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Source Sans Pro"/>
              <a:cs typeface="+mn-cs"/>
            </a:endParaRP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9666E80B-A818-A955-9B16-B21BCDD4C3BC}"/>
              </a:ext>
            </a:extLst>
          </p:cNvPr>
          <p:cNvSpPr/>
          <p:nvPr/>
        </p:nvSpPr>
        <p:spPr>
          <a:xfrm>
            <a:off x="495904" y="1288142"/>
            <a:ext cx="7462761" cy="2140857"/>
          </a:xfrm>
          <a:prstGeom prst="roundRect">
            <a:avLst/>
          </a:prstGeom>
          <a:solidFill>
            <a:srgbClr val="FCE5EF"/>
          </a:solidFill>
          <a:ln>
            <a:solidFill>
              <a:srgbClr val="2D084A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High-tech cleaning systems.</a:t>
            </a:r>
            <a:endParaRPr lang="en-US" sz="2400">
              <a:solidFill>
                <a:srgbClr val="6B1B4F"/>
              </a:solidFill>
              <a:latin typeface="Times New Roman"/>
              <a:ea typeface="Source Sans Pro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Contactless services.</a:t>
            </a:r>
            <a:endParaRPr lang="en-US" sz="2400">
              <a:solidFill>
                <a:srgbClr val="6B1B4F"/>
              </a:solidFill>
              <a:latin typeface="Times New Roman"/>
              <a:ea typeface="Source Sans Pro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Personalized wellness </a:t>
            </a:r>
            <a:r>
              <a:rPr lang="en-GB" sz="2400" err="1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amenties</a:t>
            </a: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.</a:t>
            </a:r>
            <a:endParaRPr lang="en-US" sz="2400">
              <a:solidFill>
                <a:srgbClr val="6B1B4F"/>
              </a:solidFill>
              <a:latin typeface="Times New Roman"/>
              <a:ea typeface="Source Sans Pro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Regular staff health and safety training. </a:t>
            </a:r>
            <a:endParaRPr lang="en-US" sz="2400">
              <a:solidFill>
                <a:srgbClr val="6B1B4F"/>
              </a:solidFill>
              <a:latin typeface="Times New Roman"/>
              <a:ea typeface="Source Sans Pro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First Aid trained. </a:t>
            </a:r>
            <a:endParaRPr lang="en-GB" sz="2400">
              <a:solidFill>
                <a:srgbClr val="6B1B4F"/>
              </a:solidFill>
              <a:latin typeface="Times New Roman"/>
              <a:cs typeface="Times New Roman"/>
            </a:endParaRPr>
          </a:p>
        </p:txBody>
      </p:sp>
      <p:pic>
        <p:nvPicPr>
          <p:cNvPr id="8" name="Picture 7" descr="A green sign with white cross&#10;&#10;AI-generated content may be incorrect.">
            <a:extLst>
              <a:ext uri="{FF2B5EF4-FFF2-40B4-BE49-F238E27FC236}">
                <a16:creationId xmlns:a16="http://schemas.microsoft.com/office/drawing/2014/main" id="{19A2B681-E297-17C5-52A8-703343A704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58112" y="301"/>
            <a:ext cx="3833587" cy="383358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" name="Picture 8" descr="A group of cartoon characters&#10;&#10;AI-generated content may be incorrect.">
            <a:extLst>
              <a:ext uri="{FF2B5EF4-FFF2-40B4-BE49-F238E27FC236}">
                <a16:creationId xmlns:a16="http://schemas.microsoft.com/office/drawing/2014/main" id="{639A12F6-C151-3EDE-3085-DEAF25B1CA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4493" y="2896809"/>
            <a:ext cx="3512397" cy="3731382"/>
          </a:xfrm>
          <a:prstGeom prst="snip2Diag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88900" algn="tl" rotWithShape="0">
              <a:srgbClr val="000000">
                <a:alpha val="4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1958799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2000" b="-1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1AF1B1E-75E9-FB28-46F8-D62A3BAE8B2E}"/>
              </a:ext>
            </a:extLst>
          </p:cNvPr>
          <p:cNvSpPr txBox="1"/>
          <p:nvPr/>
        </p:nvSpPr>
        <p:spPr>
          <a:xfrm>
            <a:off x="529771" y="3337207"/>
            <a:ext cx="4324642" cy="1199392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ts val="1000"/>
              </a:spcBef>
            </a:pPr>
            <a:r>
              <a:rPr lang="en-US" sz="2400" cap="all" spc="400">
                <a:solidFill>
                  <a:schemeClr val="bg1"/>
                </a:solidFill>
                <a:latin typeface="Mistral"/>
              </a:rPr>
              <a:t>Digital Key Card</a:t>
            </a:r>
          </a:p>
        </p:txBody>
      </p:sp>
      <p:pic>
        <p:nvPicPr>
          <p:cNvPr id="8" name="Picture 7" descr="Electronic circuit board">
            <a:extLst>
              <a:ext uri="{FF2B5EF4-FFF2-40B4-BE49-F238E27FC236}">
                <a16:creationId xmlns:a16="http://schemas.microsoft.com/office/drawing/2014/main" id="{3F54DF76-3814-EFA1-5E5B-3AE83CF38F0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67" r="20522" b="1"/>
          <a:stretch/>
        </p:blipFill>
        <p:spPr>
          <a:xfrm>
            <a:off x="6094114" y="1321031"/>
            <a:ext cx="5428611" cy="4210940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B06A8C-E6B6-7CBC-65B4-C9EC94C8CF5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B57B77A4-4CF4-4A22-A9B5-DAC255FAF53C}" type="datetime1">
              <a:rPr kumimoji="0" lang="en-US" i="0" u="none" strike="noStrike" normalizeH="0" noProof="0" smtClean="0">
                <a:ln>
                  <a:noFill/>
                </a:ln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5/13/2025</a:t>
            </a:fld>
            <a:endParaRPr kumimoji="0" lang="en-US" i="0" u="none" strike="noStrike" normalizeH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F8E987B-1C5F-C88C-4F27-C356D1B53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b="1" i="0" u="none" strike="noStrike" kern="1200" cap="all" spc="100" normalizeH="0" baseline="0" noProof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Source Sans Pro SemiBold" panose="020B0603030403020204" pitchFamily="34" charset="0"/>
                <a:cs typeface="+mn-cs"/>
              </a:rPr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619A731-EE08-A2CE-717D-B9847C0DF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R="0" lvl="0" indent="0" fontAlgn="auto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5EA792F7-1D9E-4C7E-A103-E8EDFDC2691E}" type="slidenum">
              <a:rPr kumimoji="0" lang="en-US" i="0" u="none" strike="noStrike" normalizeH="0" noProof="0" smtClean="0">
                <a:ln>
                  <a:noFill/>
                </a:ln>
                <a:effectLst/>
                <a:uLnTx/>
                <a:uFillTx/>
              </a:rPr>
              <a:pPr marR="0" lvl="0" indent="0" fontAlgn="auto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i="0" u="none" strike="noStrike" normalizeH="0" noProof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FB648C6F-82BA-46A7-524E-4AFAA33772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0011" y="2076138"/>
            <a:ext cx="4132662" cy="729477"/>
          </a:xfrm>
        </p:spPr>
        <p:txBody>
          <a:bodyPr/>
          <a:lstStyle/>
          <a:p>
            <a:r>
              <a:rPr lang="en-GB" b="1">
                <a:solidFill>
                  <a:schemeClr val="bg1"/>
                </a:solidFill>
                <a:latin typeface="Times New Roman"/>
                <a:cs typeface="Times New Roman"/>
              </a:rPr>
              <a:t>Digitalization</a:t>
            </a:r>
          </a:p>
        </p:txBody>
      </p:sp>
    </p:spTree>
    <p:extLst>
      <p:ext uri="{BB962C8B-B14F-4D97-AF65-F5344CB8AC3E}">
        <p14:creationId xmlns:p14="http://schemas.microsoft.com/office/powerpoint/2010/main" val="15965282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4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7bfb4f24f9fc491896c19f9d2bf73fa1">
            <a:hlinkClick r:id="" action="ppaction://media"/>
            <a:extLst>
              <a:ext uri="{FF2B5EF4-FFF2-40B4-BE49-F238E27FC236}">
                <a16:creationId xmlns:a16="http://schemas.microsoft.com/office/drawing/2014/main" id="{7812C2C2-281A-0DF7-A18E-06304969875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679667" y="-2781"/>
            <a:ext cx="6576813" cy="6854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219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ack and white line drawing of a person with headset&#10;&#10;AI-generated content may be incorrect.">
            <a:extLst>
              <a:ext uri="{FF2B5EF4-FFF2-40B4-BE49-F238E27FC236}">
                <a16:creationId xmlns:a16="http://schemas.microsoft.com/office/drawing/2014/main" id="{D057F94A-3B3A-445B-F31E-F08BC616BF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0732" y="699297"/>
            <a:ext cx="5177118" cy="5177118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CAAD79-A70B-7ECD-27CD-EFF6579E94D0}"/>
              </a:ext>
            </a:extLst>
          </p:cNvPr>
          <p:cNvSpPr txBox="1"/>
          <p:nvPr/>
        </p:nvSpPr>
        <p:spPr>
          <a:xfrm>
            <a:off x="649940" y="470647"/>
            <a:ext cx="3339352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600" b="1">
                <a:solidFill>
                  <a:schemeClr val="bg1"/>
                </a:solidFill>
                <a:latin typeface="Times New Roman"/>
                <a:ea typeface="Source Sans Pro"/>
                <a:cs typeface="Times New Roman"/>
              </a:rPr>
              <a:t>Empathetically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F4B9C6C-766C-34B4-92C3-B23F249765F9}"/>
              </a:ext>
            </a:extLst>
          </p:cNvPr>
          <p:cNvSpPr txBox="1"/>
          <p:nvPr/>
        </p:nvSpPr>
        <p:spPr>
          <a:xfrm>
            <a:off x="7776882" y="823633"/>
            <a:ext cx="4034117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Times New Roman"/>
                <a:ea typeface="Source Sans Pro"/>
                <a:cs typeface="Times New Roman"/>
              </a:rPr>
              <a:t>Personalized Solution </a:t>
            </a:r>
            <a:endParaRPr lang="en-GB" sz="3200" b="1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3B1978-5A27-2A2D-90D4-BD564B1E5355}"/>
              </a:ext>
            </a:extLst>
          </p:cNvPr>
          <p:cNvSpPr txBox="1"/>
          <p:nvPr/>
        </p:nvSpPr>
        <p:spPr>
          <a:xfrm>
            <a:off x="8156331" y="5044569"/>
            <a:ext cx="328332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Times New Roman"/>
                <a:ea typeface="Source Sans Pro"/>
                <a:cs typeface="Times New Roman"/>
              </a:rPr>
              <a:t>Empowering </a:t>
            </a:r>
            <a:endParaRPr lang="en-GB" sz="3200" b="1">
              <a:solidFill>
                <a:schemeClr val="bg1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5809162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and yellow card with a person and stars&#10;&#10;AI-generated content may be incorrect.">
            <a:extLst>
              <a:ext uri="{FF2B5EF4-FFF2-40B4-BE49-F238E27FC236}">
                <a16:creationId xmlns:a16="http://schemas.microsoft.com/office/drawing/2014/main" id="{517F5D8A-6A12-6258-9079-141053F5ED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2634" y="254000"/>
            <a:ext cx="7654654" cy="560339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30C820C-F2D7-4C01-9FBD-47DD054E35C1}"/>
              </a:ext>
            </a:extLst>
          </p:cNvPr>
          <p:cNvSpPr txBox="1"/>
          <p:nvPr/>
        </p:nvSpPr>
        <p:spPr>
          <a:xfrm>
            <a:off x="4490631" y="5859043"/>
            <a:ext cx="418935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rgbClr val="6B1B4F"/>
                </a:solidFill>
                <a:latin typeface="Times New Roman"/>
                <a:ea typeface="Source Sans Pro"/>
                <a:cs typeface="Times New Roman"/>
              </a:rPr>
              <a:t>Loyalty Program </a:t>
            </a:r>
            <a:endParaRPr lang="en-GB" sz="3200" b="1">
              <a:solidFill>
                <a:srgbClr val="6B1B4F"/>
              </a:solidFill>
              <a:latin typeface="Times New Roman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213307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FD58CAB6-9A3F-AA33-EEBE-E078244ECD17}"/>
              </a:ext>
            </a:extLst>
          </p:cNvPr>
          <p:cNvSpPr/>
          <p:nvPr/>
        </p:nvSpPr>
        <p:spPr>
          <a:xfrm>
            <a:off x="6953516" y="3430244"/>
            <a:ext cx="4342190" cy="1632857"/>
          </a:xfrm>
          <a:prstGeom prst="roundRect">
            <a:avLst/>
          </a:prstGeom>
          <a:solidFill>
            <a:srgbClr val="FCE5E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,Sans-Serif"/>
              <a:buChar char="•"/>
            </a:pPr>
            <a:r>
              <a:rPr lang="en-GB" sz="2400" b="1">
                <a:solidFill>
                  <a:srgbClr val="6B1B4F"/>
                </a:solidFill>
                <a:latin typeface="Times New Roman"/>
                <a:cs typeface="Times New Roman"/>
              </a:rPr>
              <a:t>Emotional Labour Theory</a:t>
            </a:r>
            <a:endParaRPr lang="en-US" sz="2400">
              <a:latin typeface="Times New Roman"/>
              <a:cs typeface="Times New Roman"/>
            </a:endParaRPr>
          </a:p>
          <a:p>
            <a:pPr marL="285750" indent="-285750">
              <a:buFont typeface="Arial,Sans-Serif"/>
              <a:buChar char="•"/>
            </a:pPr>
            <a:r>
              <a:rPr lang="en-GB" sz="2400" b="1" err="1">
                <a:solidFill>
                  <a:srgbClr val="6B1B4F"/>
                </a:solidFill>
                <a:latin typeface="Times New Roman"/>
                <a:cs typeface="Times New Roman"/>
              </a:rPr>
              <a:t>Servqual</a:t>
            </a:r>
            <a:r>
              <a:rPr lang="en-GB" sz="2400" b="1">
                <a:solidFill>
                  <a:srgbClr val="6B1B4F"/>
                </a:solidFill>
                <a:latin typeface="Times New Roman"/>
                <a:cs typeface="Times New Roman"/>
              </a:rPr>
              <a:t> Model</a:t>
            </a:r>
            <a:endParaRPr lang="en-GB"/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CB549F3-5A6E-4B9E-68B0-10AF24629C22}"/>
              </a:ext>
            </a:extLst>
          </p:cNvPr>
          <p:cNvSpPr/>
          <p:nvPr/>
        </p:nvSpPr>
        <p:spPr>
          <a:xfrm>
            <a:off x="554512" y="558958"/>
            <a:ext cx="4390571" cy="3410857"/>
          </a:xfrm>
          <a:prstGeom prst="roundRect">
            <a:avLst/>
          </a:prstGeom>
          <a:solidFill>
            <a:srgbClr val="FCE5EF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b="1">
                <a:solidFill>
                  <a:srgbClr val="6B1B4F"/>
                </a:solidFill>
                <a:latin typeface="Times New Roman"/>
                <a:cs typeface="Times New Roman"/>
              </a:rPr>
              <a:t>Academic Theories linked into why it's important we deliver a strong work ethic!</a:t>
            </a:r>
            <a:endParaRPr lang="en-US" sz="3600">
              <a:solidFill>
                <a:srgbClr val="6B1B4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4929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 </vt:lpstr>
      <vt:lpstr>Sustainability </vt:lpstr>
      <vt:lpstr>Language Barriers </vt:lpstr>
      <vt:lpstr>Health and Safety Procedures  </vt:lpstr>
      <vt:lpstr>Digitalization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2025-05-13T21:41:12Z</dcterms:created>
  <dcterms:modified xsi:type="dcterms:W3CDTF">2025-05-13T21:49:27Z</dcterms:modified>
</cp:coreProperties>
</file>