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1" d="100"/>
          <a:sy n="61" d="100"/>
        </p:scale>
        <p:origin x="10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3125751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381614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2799416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4D65EE-E249-4F79-83F8-7D54F6540BAD}"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705139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4D65EE-E249-4F79-83F8-7D54F6540BAD}" type="datetimeFigureOut">
              <a:rPr lang="en-GB" smtClean="0"/>
              <a:t>24/02/2026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754950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4D65EE-E249-4F79-83F8-7D54F6540BAD}" type="datetimeFigureOut">
              <a:rPr lang="en-GB" smtClean="0"/>
              <a:t>24/02/2026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1098449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D65EE-E249-4F79-83F8-7D54F6540BAD}" type="datetimeFigureOut">
              <a:rPr lang="en-GB" smtClean="0"/>
              <a:t>24/02/2026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928363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4D65EE-E249-4F79-83F8-7D54F6540BAD}"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2279373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4D65EE-E249-4F79-83F8-7D54F6540BAD}"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3303988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4D65EE-E249-4F79-83F8-7D54F6540BAD}" type="datetimeFigureOut">
              <a:rPr lang="en-GB" smtClean="0"/>
              <a:t>24/02/2026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1690767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3826963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2438935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124826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2593774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4283967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23507353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4D65EE-E249-4F79-83F8-7D54F6540BAD}" type="datetimeFigureOut">
              <a:rPr lang="en-GB" smtClean="0"/>
              <a:t>24/02/2026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026EA2-F73B-4038-9CE1-7B72C8DB19F2}" type="slidenum">
              <a:rPr lang="en-GB" smtClean="0"/>
              <a:t>‹#›</a:t>
            </a:fld>
            <a:endParaRPr lang="en-GB"/>
          </a:p>
        </p:txBody>
      </p:sp>
    </p:spTree>
    <p:extLst>
      <p:ext uri="{BB962C8B-B14F-4D97-AF65-F5344CB8AC3E}">
        <p14:creationId xmlns:p14="http://schemas.microsoft.com/office/powerpoint/2010/main" val="3145214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74D65EE-E249-4F79-83F8-7D54F6540BAD}" type="datetimeFigureOut">
              <a:rPr lang="en-GB" smtClean="0"/>
              <a:t>24/02/2026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026EA2-F73B-4038-9CE1-7B72C8DB19F2}" type="slidenum">
              <a:rPr lang="en-GB" smtClean="0"/>
              <a:t>‹#›</a:t>
            </a:fld>
            <a:endParaRPr lang="en-GB"/>
          </a:p>
        </p:txBody>
      </p:sp>
    </p:spTree>
    <p:extLst>
      <p:ext uri="{BB962C8B-B14F-4D97-AF65-F5344CB8AC3E}">
        <p14:creationId xmlns:p14="http://schemas.microsoft.com/office/powerpoint/2010/main" val="5161368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3" Type="http://schemas.microsoft.com/office/2007/relationships/media" Target="../media/media2.m4a"/><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slideLayout" Target="../slideLayouts/slideLayout1.xml"/><Relationship Id="rId4" Type="http://schemas.openxmlformats.org/officeDocument/2006/relationships/audio" Target="../media/media2.m4a"/><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15.pn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image" Target="../media/image20.jpg"/></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ukpga/2014/23/contents" TargetMode="External"/><Relationship Id="rId7" Type="http://schemas.openxmlformats.org/officeDocument/2006/relationships/hyperlink" Target="https://www.longtermplan.nhs.uk/" TargetMode="External"/><Relationship Id="rId2" Type="http://schemas.openxmlformats.org/officeDocument/2006/relationships/hyperlink" Target="https://doi.org/10.1093/geront/29.2.183" TargetMode="External"/><Relationship Id="rId1" Type="http://schemas.openxmlformats.org/officeDocument/2006/relationships/slideLayout" Target="../slideLayouts/slideLayout2.xml"/><Relationship Id="rId6" Type="http://schemas.openxmlformats.org/officeDocument/2006/relationships/hyperlink" Target="https://www.legislation.gov.uk/ukpga/1998/42/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www.cqc.org.uk/publications/major-report/state-car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www.england.nhs.uk/virtual-wards/" TargetMode="External"/><Relationship Id="rId1" Type="http://schemas.openxmlformats.org/officeDocument/2006/relationships/slideLayout" Target="../slideLayouts/slideLayout2.xml"/><Relationship Id="rId5" Type="http://schemas.openxmlformats.org/officeDocument/2006/relationships/hyperlink" Target="https://www.who.int/publications/i/item/924156221X" TargetMode="External"/><Relationship Id="rId4" Type="http://schemas.openxmlformats.org/officeDocument/2006/relationships/hyperlink" Target="https://www.skillsforcare.org.uk/"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7 Best Innovative Solutions in Elderly Assistive Technology | Creative ...">
            <a:extLst>
              <a:ext uri="{FF2B5EF4-FFF2-40B4-BE49-F238E27FC236}">
                <a16:creationId xmlns:a16="http://schemas.microsoft.com/office/drawing/2014/main" id="{387D2272-9C05-4AED-CBC3-952ABF2A11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130629"/>
            <a:ext cx="5216236" cy="3865418"/>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pic>
        <p:nvPicPr>
          <p:cNvPr id="1036" name="Picture 12" descr="Boost Medicare Advantage Ratings | Smart Communications">
            <a:extLst>
              <a:ext uri="{FF2B5EF4-FFF2-40B4-BE49-F238E27FC236}">
                <a16:creationId xmlns:a16="http://schemas.microsoft.com/office/drawing/2014/main" id="{5F70687F-6B4F-461D-CD24-AA388FB3FEF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30338" y="3605211"/>
            <a:ext cx="4425147" cy="325278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Woven Home Care | Clinical, evidence-based home care">
            <a:extLst>
              <a:ext uri="{FF2B5EF4-FFF2-40B4-BE49-F238E27FC236}">
                <a16:creationId xmlns:a16="http://schemas.microsoft.com/office/drawing/2014/main" id="{C6A0BFB5-A71C-D35E-FC49-CC168AEBFD8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37364" y="0"/>
            <a:ext cx="5545425" cy="325278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C86E6C7F-DD5F-CCFA-D703-31EBB1390C45}"/>
              </a:ext>
            </a:extLst>
          </p:cNvPr>
          <p:cNvSpPr/>
          <p:nvPr/>
        </p:nvSpPr>
        <p:spPr>
          <a:xfrm>
            <a:off x="6454437" y="2226259"/>
            <a:ext cx="5545425" cy="910843"/>
          </a:xfrm>
          <a:prstGeom prst="rect">
            <a:avLst/>
          </a:prstGeom>
          <a:effectLst>
            <a:innerShdw blurRad="63500" dist="50800" dir="27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929D293F-8474-8C16-9711-DF2206A81B66}"/>
              </a:ext>
            </a:extLst>
          </p:cNvPr>
          <p:cNvSpPr/>
          <p:nvPr/>
        </p:nvSpPr>
        <p:spPr>
          <a:xfrm>
            <a:off x="6454438" y="3137102"/>
            <a:ext cx="5545425" cy="827283"/>
          </a:xfrm>
          <a:prstGeom prst="rect">
            <a:avLst/>
          </a:prstGeom>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5" name="Rectangle 14">
            <a:extLst>
              <a:ext uri="{FF2B5EF4-FFF2-40B4-BE49-F238E27FC236}">
                <a16:creationId xmlns:a16="http://schemas.microsoft.com/office/drawing/2014/main" id="{928B4975-BD8C-27DC-A986-BD2BD21E314F}"/>
              </a:ext>
            </a:extLst>
          </p:cNvPr>
          <p:cNvSpPr/>
          <p:nvPr/>
        </p:nvSpPr>
        <p:spPr>
          <a:xfrm>
            <a:off x="6454439" y="3964385"/>
            <a:ext cx="5545425" cy="1041519"/>
          </a:xfrm>
          <a:prstGeom prst="rect">
            <a:avLst/>
          </a:prstGeom>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369FB0D-2C81-A287-2FAB-024793C6E2F6}"/>
              </a:ext>
            </a:extLst>
          </p:cNvPr>
          <p:cNvSpPr txBox="1"/>
          <p:nvPr/>
        </p:nvSpPr>
        <p:spPr>
          <a:xfrm>
            <a:off x="6528010" y="2254991"/>
            <a:ext cx="5223641" cy="738664"/>
          </a:xfrm>
          <a:prstGeom prst="rect">
            <a:avLst/>
          </a:prstGeom>
          <a:noFill/>
        </p:spPr>
        <p:txBody>
          <a:bodyPr wrap="square" rtlCol="0">
            <a:spAutoFit/>
          </a:bodyPr>
          <a:lstStyle/>
          <a:p>
            <a:r>
              <a:rPr lang="en-US" sz="1400" b="1" i="1" dirty="0">
                <a:latin typeface="Arial" panose="020B0604020202020204" pitchFamily="34" charset="0"/>
                <a:cs typeface="Arial" panose="020B0604020202020204" pitchFamily="34" charset="0"/>
              </a:rPr>
              <a:t>TITLE: </a:t>
            </a:r>
            <a:r>
              <a:rPr lang="en-US" sz="1400" i="1" dirty="0">
                <a:latin typeface="Arial" panose="020B0604020202020204" pitchFamily="34" charset="0"/>
                <a:cs typeface="Arial" panose="020B0604020202020204" pitchFamily="34" charset="0"/>
              </a:rPr>
              <a:t>Digital Empowerment : A Critical Evaluation of Technological Innovation in Supporting Older People’s Independence in the UK.</a:t>
            </a:r>
            <a:endParaRPr lang="en-GB" sz="1400" b="1" i="1"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6E9AAD98-6AE0-A21B-C29A-F1EDA8433143}"/>
              </a:ext>
            </a:extLst>
          </p:cNvPr>
          <p:cNvSpPr txBox="1"/>
          <p:nvPr/>
        </p:nvSpPr>
        <p:spPr>
          <a:xfrm>
            <a:off x="6454437" y="3209974"/>
            <a:ext cx="2838723" cy="523220"/>
          </a:xfrm>
          <a:prstGeom prst="rect">
            <a:avLst/>
          </a:prstGeom>
          <a:noFill/>
        </p:spPr>
        <p:txBody>
          <a:bodyPr wrap="square" rtlCol="0">
            <a:spAutoFit/>
          </a:bodyPr>
          <a:lstStyle/>
          <a:p>
            <a:r>
              <a:rPr lang="en-US" sz="1400" b="1" i="1" dirty="0">
                <a:latin typeface="Arial" panose="020B0604020202020204" pitchFamily="34" charset="0"/>
                <a:cs typeface="Arial" panose="020B0604020202020204" pitchFamily="34" charset="0"/>
              </a:rPr>
              <a:t>NAME: </a:t>
            </a:r>
            <a:r>
              <a:rPr lang="en-US" sz="1400" i="1" dirty="0">
                <a:latin typeface="Arial" panose="020B0604020202020204" pitchFamily="34" charset="0"/>
                <a:cs typeface="Arial" panose="020B0604020202020204" pitchFamily="34" charset="0"/>
              </a:rPr>
              <a:t>RUTA EZRA</a:t>
            </a:r>
          </a:p>
          <a:p>
            <a:r>
              <a:rPr lang="en-US" sz="1400" b="1" i="1" dirty="0">
                <a:latin typeface="Arial" panose="020B0604020202020204" pitchFamily="34" charset="0"/>
                <a:cs typeface="Arial" panose="020B0604020202020204" pitchFamily="34" charset="0"/>
              </a:rPr>
              <a:t>STUDENT ID: 2310803</a:t>
            </a:r>
            <a:endParaRPr lang="en-GB" sz="1400" b="1" i="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3D90598-2617-8023-65C7-FF4382E1F0D4}"/>
              </a:ext>
            </a:extLst>
          </p:cNvPr>
          <p:cNvSpPr txBox="1"/>
          <p:nvPr/>
        </p:nvSpPr>
        <p:spPr>
          <a:xfrm>
            <a:off x="6528010" y="4023479"/>
            <a:ext cx="5348680" cy="738664"/>
          </a:xfrm>
          <a:prstGeom prst="rect">
            <a:avLst/>
          </a:prstGeom>
          <a:noFill/>
        </p:spPr>
        <p:txBody>
          <a:bodyPr wrap="square" rtlCol="0">
            <a:spAutoFit/>
          </a:bodyPr>
          <a:lstStyle/>
          <a:p>
            <a:r>
              <a:rPr lang="en-US" sz="1400" b="1" i="1" dirty="0">
                <a:latin typeface="Arial" panose="020B0604020202020204" pitchFamily="34" charset="0"/>
                <a:cs typeface="Arial" panose="020B0604020202020204" pitchFamily="34" charset="0"/>
              </a:rPr>
              <a:t>MODULE: </a:t>
            </a:r>
            <a:r>
              <a:rPr lang="en-US" sz="1400" i="1" dirty="0">
                <a:latin typeface="Arial" panose="020B0604020202020204" pitchFamily="34" charset="0"/>
                <a:cs typeface="Arial" panose="020B0604020202020204" pitchFamily="34" charset="0"/>
              </a:rPr>
              <a:t>BMHP6027 – Empowering the Older Person</a:t>
            </a:r>
            <a:r>
              <a:rPr lang="en-US" sz="1400" b="1" i="1" dirty="0">
                <a:latin typeface="Arial" panose="020B0604020202020204" pitchFamily="34" charset="0"/>
                <a:cs typeface="Arial" panose="020B0604020202020204" pitchFamily="34" charset="0"/>
              </a:rPr>
              <a:t> </a:t>
            </a:r>
          </a:p>
          <a:p>
            <a:r>
              <a:rPr lang="en-US" sz="1400" b="1" i="1" dirty="0">
                <a:latin typeface="Arial" panose="020B0604020202020204" pitchFamily="34" charset="0"/>
                <a:cs typeface="Arial" panose="020B0604020202020204" pitchFamily="34" charset="0"/>
              </a:rPr>
              <a:t>LECTURER :RIZWAN NADIM</a:t>
            </a:r>
          </a:p>
          <a:p>
            <a:endParaRPr lang="en-GB" sz="1400" b="1" i="1" dirty="0">
              <a:latin typeface="Arial" panose="020B0604020202020204" pitchFamily="34" charset="0"/>
              <a:cs typeface="Arial" panose="020B0604020202020204" pitchFamily="34" charset="0"/>
            </a:endParaRPr>
          </a:p>
        </p:txBody>
      </p:sp>
      <p:pic>
        <p:nvPicPr>
          <p:cNvPr id="2" name="ruta1">
            <a:hlinkClick r:id="" action="ppaction://media"/>
            <a:extLst>
              <a:ext uri="{FF2B5EF4-FFF2-40B4-BE49-F238E27FC236}">
                <a16:creationId xmlns:a16="http://schemas.microsoft.com/office/drawing/2014/main" id="{C5A3AB32-5B22-9517-07D5-F002DA5C93E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pic>
        <p:nvPicPr>
          <p:cNvPr id="3" name="Recorded Sound">
            <a:hlinkClick r:id="" action="ppaction://media"/>
            <a:extLst>
              <a:ext uri="{FF2B5EF4-FFF2-40B4-BE49-F238E27FC236}">
                <a16:creationId xmlns:a16="http://schemas.microsoft.com/office/drawing/2014/main" id="{55060B7D-0530-40D7-4BEA-F1C0823CB70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6234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75"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14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E6CED-2F68-AC80-00D9-D6C652A68044}"/>
              </a:ext>
            </a:extLst>
          </p:cNvPr>
          <p:cNvSpPr>
            <a:spLocks noGrp="1"/>
          </p:cNvSpPr>
          <p:nvPr>
            <p:ph type="title"/>
          </p:nvPr>
        </p:nvSpPr>
        <p:spPr>
          <a:xfrm>
            <a:off x="1002561" y="0"/>
            <a:ext cx="3632502" cy="596462"/>
          </a:xfrm>
        </p:spPr>
        <p:txBody>
          <a:bodyPr>
            <a:noAutofit/>
          </a:bodyPr>
          <a:lstStyle/>
          <a:p>
            <a:r>
              <a:rPr lang="en-US" sz="3600" b="1" i="1" dirty="0">
                <a:solidFill>
                  <a:schemeClr val="accent6">
                    <a:lumMod val="75000"/>
                  </a:schemeClr>
                </a:solidFill>
                <a:latin typeface="Arial" panose="020B0604020202020204" pitchFamily="34" charset="0"/>
                <a:cs typeface="Arial" panose="020B0604020202020204" pitchFamily="34" charset="0"/>
              </a:rPr>
              <a:t>Introduction </a:t>
            </a:r>
            <a:endParaRPr lang="en-GB" sz="3600" b="1" i="1" dirty="0">
              <a:solidFill>
                <a:schemeClr val="accent6">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D3E6030-1E60-EBA9-68A2-11C396925734}"/>
              </a:ext>
            </a:extLst>
          </p:cNvPr>
          <p:cNvSpPr txBox="1"/>
          <p:nvPr/>
        </p:nvSpPr>
        <p:spPr>
          <a:xfrm>
            <a:off x="1280830" y="596462"/>
            <a:ext cx="6096000" cy="5262979"/>
          </a:xfrm>
          <a:prstGeom prst="rect">
            <a:avLst/>
          </a:prstGeom>
          <a:noFill/>
        </p:spPr>
        <p:txBody>
          <a:bodyPr wrap="square">
            <a:spAutoFit/>
          </a:bodyPr>
          <a:lstStyle/>
          <a:p>
            <a:r>
              <a:rPr lang="en-US" sz="1400" b="1" i="1" dirty="0">
                <a:latin typeface="Arial" panose="020B0604020202020204" pitchFamily="34" charset="0"/>
                <a:cs typeface="Arial" panose="020B0604020202020204" pitchFamily="34" charset="0"/>
              </a:rPr>
              <a:t>Digital Empowerment : A Critical Evaluation of Technological Innovation in Supporting Older People’s Independence in the UK.  </a:t>
            </a:r>
          </a:p>
          <a:p>
            <a:pPr algn="just"/>
            <a:endParaRPr lang="en-US" sz="1400" b="1" dirty="0">
              <a:latin typeface="Arial" panose="020B0604020202020204" pitchFamily="34" charset="0"/>
              <a:cs typeface="Arial" panose="020B0604020202020204" pitchFamily="34" charset="0"/>
            </a:endParaRPr>
          </a:p>
          <a:p>
            <a:pPr algn="just"/>
            <a:endParaRPr lang="en-US" sz="1400" dirty="0">
              <a:latin typeface="Arial" panose="020B0604020202020204" pitchFamily="34" charset="0"/>
              <a:cs typeface="Arial" panose="020B0604020202020204" pitchFamily="34" charset="0"/>
            </a:endParaRPr>
          </a:p>
          <a:p>
            <a:pPr algn="just"/>
            <a:r>
              <a:rPr lang="en-US" sz="1400" dirty="0">
                <a:latin typeface="Arial" panose="020B0604020202020204" pitchFamily="34" charset="0"/>
                <a:cs typeface="Arial" panose="020B0604020202020204" pitchFamily="34" charset="0"/>
              </a:rPr>
              <a:t>The care, empowerment, and independence of older people in the UK are supported by technological innovation. It evaluates the efficiency and difficulties of digital approaches in fostering autonomy by considering ageing as a biological and social process and looking at current policy, theory, and service delivery.</a:t>
            </a:r>
          </a:p>
          <a:p>
            <a:r>
              <a:rPr lang="en-US" sz="1400" b="1" i="1" dirty="0">
                <a:latin typeface="Arial" panose="020B0604020202020204" pitchFamily="34" charset="0"/>
                <a:cs typeface="Arial" panose="020B0604020202020204" pitchFamily="34" charset="0"/>
              </a:rPr>
              <a:t>                                   </a:t>
            </a:r>
          </a:p>
          <a:p>
            <a:endParaRPr lang="en-US" sz="1400" i="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Growing ageing population in the UK.</a:t>
            </a: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Ageing as a biological, psychological and social process.</a:t>
            </a: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Emergence of digital technologies in health and social care.</a:t>
            </a: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Focus: evaluating whether technological innovation truly promotes independence among older people.</a:t>
            </a: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Key areas: theory, policy, care provision, case studies and recommendations</a:t>
            </a:r>
          </a:p>
          <a:p>
            <a:endParaRPr lang="en-GB" sz="1400" dirty="0"/>
          </a:p>
          <a:p>
            <a:endParaRPr lang="en-GB" sz="1400" dirty="0"/>
          </a:p>
          <a:p>
            <a:endParaRPr lang="en-GB" sz="1400" dirty="0"/>
          </a:p>
          <a:p>
            <a:endParaRPr lang="en-GB" sz="1400" dirty="0"/>
          </a:p>
          <a:p>
            <a:endParaRPr lang="en-GB" sz="1400" dirty="0"/>
          </a:p>
          <a:p>
            <a:endParaRPr lang="en-GB" sz="1400" dirty="0"/>
          </a:p>
        </p:txBody>
      </p:sp>
      <p:pic>
        <p:nvPicPr>
          <p:cNvPr id="2056" name="Picture 8" descr="Elderly man with headphones uses a tablet.">
            <a:extLst>
              <a:ext uri="{FF2B5EF4-FFF2-40B4-BE49-F238E27FC236}">
                <a16:creationId xmlns:a16="http://schemas.microsoft.com/office/drawing/2014/main" id="{B1C950B8-6D32-ACA8-5F04-EDBBBE552F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939" y="-2"/>
            <a:ext cx="4635061" cy="443653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8" name="Picture 10" descr="Asian old senior wearing vr headset feeling excited with metaverse. Retirement and senior lifestyle at home">
            <a:extLst>
              <a:ext uri="{FF2B5EF4-FFF2-40B4-BE49-F238E27FC236}">
                <a16:creationId xmlns:a16="http://schemas.microsoft.com/office/drawing/2014/main" id="{648F400B-14BE-2BC2-30BA-E4C249C867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6200" y="3594100"/>
            <a:ext cx="3225800" cy="2755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 name="Recorded Sound">
            <a:hlinkClick r:id="" action="ppaction://media"/>
            <a:extLst>
              <a:ext uri="{FF2B5EF4-FFF2-40B4-BE49-F238E27FC236}">
                <a16:creationId xmlns:a16="http://schemas.microsoft.com/office/drawing/2014/main" id="{1B14A2A8-82B4-B91D-B4BB-E3A635B18E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4203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4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9E5BDD8-6735-EC4A-52FE-4B226B6C9040}"/>
              </a:ext>
            </a:extLst>
          </p:cNvPr>
          <p:cNvSpPr txBox="1">
            <a:spLocks/>
          </p:cNvSpPr>
          <p:nvPr/>
        </p:nvSpPr>
        <p:spPr>
          <a:xfrm>
            <a:off x="1196830" y="322290"/>
            <a:ext cx="3683250" cy="589882"/>
          </a:xfrm>
          <a:prstGeom prst="rect">
            <a:avLst/>
          </a:prstGeom>
          <a:effectLst/>
        </p:spPr>
        <p:txBody>
          <a:bodyPr vert="horz" lIns="91440" tIns="45720" rIns="91440" bIns="45720" rtlCol="0" anchor="ctr">
            <a:no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400" b="1" i="1" dirty="0">
                <a:solidFill>
                  <a:schemeClr val="accent6">
                    <a:lumMod val="75000"/>
                  </a:schemeClr>
                </a:solidFill>
                <a:latin typeface="Arial" panose="020B0604020202020204" pitchFamily="34" charset="0"/>
                <a:cs typeface="Arial" panose="020B0604020202020204" pitchFamily="34" charset="0"/>
              </a:rPr>
              <a:t>The Ageing Population in the UK  </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C3D9BCFB-A2B3-200E-863B-A319AA4C0B26}"/>
              </a:ext>
            </a:extLst>
          </p:cNvPr>
          <p:cNvSpPr txBox="1">
            <a:spLocks/>
          </p:cNvSpPr>
          <p:nvPr/>
        </p:nvSpPr>
        <p:spPr>
          <a:xfrm>
            <a:off x="615451" y="1025916"/>
            <a:ext cx="4455363" cy="4211102"/>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285750" indent="-285750" algn="just">
              <a:buFont typeface="Wingdings" panose="05000000000000000000" pitchFamily="2" charset="2"/>
              <a:buChar char="q"/>
            </a:pPr>
            <a:r>
              <a:rPr lang="en-US" sz="1400" b="1" dirty="0">
                <a:latin typeface="Arial" panose="020B0604020202020204" pitchFamily="34" charset="0"/>
                <a:cs typeface="Arial" panose="020B0604020202020204" pitchFamily="34" charset="0"/>
              </a:rPr>
              <a:t>Around 19% of the UK population is aged 65 and over (ONS, 2024).</a:t>
            </a:r>
          </a:p>
          <a:p>
            <a:pPr marL="285750" indent="-285750" algn="just">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b="1" dirty="0">
                <a:latin typeface="Arial" panose="020B0604020202020204" pitchFamily="34" charset="0"/>
                <a:cs typeface="Arial" panose="020B0604020202020204" pitchFamily="34" charset="0"/>
              </a:rPr>
              <a:t>The number aged 65+ is projected to increase toward 27% by 2072</a:t>
            </a:r>
          </a:p>
          <a:p>
            <a:pPr marL="285750" indent="-285750" algn="just">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b="1" dirty="0">
                <a:latin typeface="Arial" panose="020B0604020202020204" pitchFamily="34" charset="0"/>
                <a:cs typeface="Arial" panose="020B0604020202020204" pitchFamily="34" charset="0"/>
              </a:rPr>
              <a:t>Nearly two out of five (38%, 22 million) people in England are 50 years of age or older, and nearly one in five (19%, 11 million) are 65 and older.</a:t>
            </a:r>
          </a:p>
          <a:p>
            <a:pPr marL="285750" indent="-285750" algn="just">
              <a:buFont typeface="Wingdings" panose="05000000000000000000" pitchFamily="2" charset="2"/>
              <a:buChar char="q"/>
            </a:pPr>
            <a:endParaRPr lang="en-US" sz="1400" b="1" i="1" dirty="0">
              <a:solidFill>
                <a:schemeClr val="accent6">
                  <a:lumMod val="75000"/>
                </a:schemeClr>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b="1" dirty="0">
                <a:latin typeface="Arial" panose="020B0604020202020204" pitchFamily="34" charset="0"/>
                <a:cs typeface="Arial" panose="020B0604020202020204" pitchFamily="34" charset="0"/>
              </a:rPr>
              <a:t>Increasing demand for innovative care and digital solutions</a:t>
            </a:r>
          </a:p>
          <a:p>
            <a:pPr marL="285750" indent="-285750" algn="just">
              <a:buFont typeface="Wingdings" panose="05000000000000000000" pitchFamily="2" charset="2"/>
              <a:buChar char="q"/>
            </a:pPr>
            <a:endParaRPr lang="en-US" sz="1400" b="1" i="1" dirty="0">
              <a:solidFill>
                <a:schemeClr val="accent6">
                  <a:lumMod val="75000"/>
                </a:schemeClr>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q"/>
            </a:pPr>
            <a:r>
              <a:rPr lang="en-US" sz="1400" b="1" dirty="0">
                <a:latin typeface="Arial" panose="020B0604020202020204" pitchFamily="34" charset="0"/>
                <a:cs typeface="Arial" panose="020B0604020202020204" pitchFamily="34" charset="0"/>
              </a:rPr>
              <a:t>Rising complexity of care needs and long-term conditions.</a:t>
            </a:r>
            <a:endParaRPr lang="en-US" sz="1400" b="1" i="1" dirty="0">
              <a:solidFill>
                <a:schemeClr val="accent6">
                  <a:lumMod val="75000"/>
                </a:schemeClr>
              </a:solidFill>
              <a:latin typeface="Arial" panose="020B0604020202020204" pitchFamily="34" charset="0"/>
              <a:cs typeface="Arial" panose="020B0604020202020204" pitchFamily="34" charset="0"/>
            </a:endParaRPr>
          </a:p>
          <a:p>
            <a:pPr algn="just"/>
            <a:endParaRPr lang="en-GB" sz="1400" b="1" i="1" dirty="0">
              <a:solidFill>
                <a:schemeClr val="accent6">
                  <a:lumMod val="75000"/>
                </a:schemeClr>
              </a:solidFill>
              <a:latin typeface="Arial" panose="020B0604020202020204" pitchFamily="34" charset="0"/>
              <a:cs typeface="Arial" panose="020B0604020202020204" pitchFamily="34" charset="0"/>
            </a:endParaRPr>
          </a:p>
        </p:txBody>
      </p:sp>
      <p:pic>
        <p:nvPicPr>
          <p:cNvPr id="3078" name="Picture 6"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4A913D90-D287-2EF5-8759-5487E14628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1549" y="134911"/>
            <a:ext cx="6930452" cy="433215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4C2760C5-B9D6-2080-ED09-51A9D574BFFC}"/>
              </a:ext>
            </a:extLst>
          </p:cNvPr>
          <p:cNvSpPr txBox="1"/>
          <p:nvPr/>
        </p:nvSpPr>
        <p:spPr>
          <a:xfrm>
            <a:off x="6790544" y="4713798"/>
            <a:ext cx="4257207" cy="523220"/>
          </a:xfrm>
          <a:prstGeom prst="rect">
            <a:avLst/>
          </a:prstGeom>
          <a:noFill/>
        </p:spPr>
        <p:txBody>
          <a:bodyPr wrap="square" rtlCol="0">
            <a:spAutoFit/>
          </a:bodyPr>
          <a:lstStyle/>
          <a:p>
            <a:pPr algn="ctr"/>
            <a:r>
              <a:rPr lang="en-US" sz="1400" b="1" i="1" dirty="0">
                <a:latin typeface="Arial" panose="020B0604020202020204" pitchFamily="34" charset="0"/>
                <a:cs typeface="Arial" panose="020B0604020202020204" pitchFamily="34" charset="0"/>
              </a:rPr>
              <a:t>Figure 1. Percentage of total population by age group and sex: (ONS, 2024). </a:t>
            </a:r>
            <a:endParaRPr lang="en-GB" sz="1400" b="1" i="1"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F5CEDFBA-04F7-681D-21DC-510DB099F8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01198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9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F796-D32C-FB07-8C40-17C31B0E42B5}"/>
              </a:ext>
            </a:extLst>
          </p:cNvPr>
          <p:cNvSpPr>
            <a:spLocks noGrp="1"/>
          </p:cNvSpPr>
          <p:nvPr>
            <p:ph type="title"/>
          </p:nvPr>
        </p:nvSpPr>
        <p:spPr>
          <a:xfrm>
            <a:off x="1385836" y="0"/>
            <a:ext cx="3460652" cy="715108"/>
          </a:xfrm>
        </p:spPr>
        <p:txBody>
          <a:bodyPr>
            <a:normAutofit/>
          </a:bodyPr>
          <a:lstStyle/>
          <a:p>
            <a:r>
              <a:rPr lang="en-GB" sz="2400" i="1" dirty="0">
                <a:solidFill>
                  <a:schemeClr val="accent6">
                    <a:lumMod val="75000"/>
                  </a:schemeClr>
                </a:solidFill>
                <a:latin typeface="Arial" panose="020B0604020202020204" pitchFamily="34" charset="0"/>
                <a:cs typeface="Arial" panose="020B0604020202020204" pitchFamily="34" charset="0"/>
              </a:rPr>
              <a:t>Theoretical Frameworks</a:t>
            </a:r>
          </a:p>
        </p:txBody>
      </p:sp>
      <p:sp>
        <p:nvSpPr>
          <p:cNvPr id="4" name="Rectangle: Rounded Corners 3">
            <a:extLst>
              <a:ext uri="{FF2B5EF4-FFF2-40B4-BE49-F238E27FC236}">
                <a16:creationId xmlns:a16="http://schemas.microsoft.com/office/drawing/2014/main" id="{7C010309-C4CF-384D-09FC-2BD054232DD7}"/>
              </a:ext>
            </a:extLst>
          </p:cNvPr>
          <p:cNvSpPr/>
          <p:nvPr/>
        </p:nvSpPr>
        <p:spPr>
          <a:xfrm>
            <a:off x="730809" y="715108"/>
            <a:ext cx="6020220" cy="5927190"/>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57A605B-9F70-2909-0F68-F00AA554705F}"/>
              </a:ext>
            </a:extLst>
          </p:cNvPr>
          <p:cNvSpPr txBox="1"/>
          <p:nvPr/>
        </p:nvSpPr>
        <p:spPr>
          <a:xfrm>
            <a:off x="1276895" y="935930"/>
            <a:ext cx="4710164" cy="307777"/>
          </a:xfrm>
          <a:prstGeom prst="rect">
            <a:avLst/>
          </a:prstGeom>
          <a:noFill/>
        </p:spPr>
        <p:txBody>
          <a:bodyPr wrap="square" rtlCol="0">
            <a:spAutoFit/>
          </a:bodyPr>
          <a:lstStyle/>
          <a:p>
            <a:r>
              <a:rPr lang="en-US" sz="1400" b="1" i="1" dirty="0">
                <a:solidFill>
                  <a:schemeClr val="bg1"/>
                </a:solidFill>
                <a:latin typeface="Arial" panose="020B0604020202020204" pitchFamily="34" charset="0"/>
                <a:cs typeface="Arial" panose="020B0604020202020204" pitchFamily="34" charset="0"/>
              </a:rPr>
              <a:t>O</a:t>
            </a:r>
            <a:r>
              <a:rPr lang="en-GB" sz="1400" b="1" i="1" dirty="0">
                <a:solidFill>
                  <a:schemeClr val="bg1"/>
                </a:solidFill>
                <a:latin typeface="Arial" panose="020B0604020202020204" pitchFamily="34" charset="0"/>
                <a:cs typeface="Arial" panose="020B0604020202020204" pitchFamily="34" charset="0"/>
              </a:rPr>
              <a:t>VERVIEW</a:t>
            </a:r>
          </a:p>
        </p:txBody>
      </p:sp>
      <p:sp>
        <p:nvSpPr>
          <p:cNvPr id="6" name="TextBox 5">
            <a:extLst>
              <a:ext uri="{FF2B5EF4-FFF2-40B4-BE49-F238E27FC236}">
                <a16:creationId xmlns:a16="http://schemas.microsoft.com/office/drawing/2014/main" id="{F0721459-050C-8EC7-5894-4E21CAACFFD2}"/>
              </a:ext>
            </a:extLst>
          </p:cNvPr>
          <p:cNvSpPr txBox="1"/>
          <p:nvPr/>
        </p:nvSpPr>
        <p:spPr>
          <a:xfrm>
            <a:off x="1125415" y="1253717"/>
            <a:ext cx="4970585" cy="2462213"/>
          </a:xfrm>
          <a:prstGeom prst="rect">
            <a:avLst/>
          </a:prstGeom>
          <a:noFill/>
        </p:spPr>
        <p:txBody>
          <a:bodyPr wrap="square" rtlCol="0">
            <a:spAutoFit/>
          </a:bodyPr>
          <a:lstStyle/>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Activity Theory</a:t>
            </a:r>
            <a:r>
              <a:rPr lang="en-US" sz="1400" dirty="0">
                <a:latin typeface="Arial" panose="020B0604020202020204" pitchFamily="34" charset="0"/>
                <a:cs typeface="Arial" panose="020B0604020202020204" pitchFamily="34" charset="0"/>
              </a:rPr>
              <a:t> – Wellbeing linked to continued engagement and participation in later life.</a:t>
            </a:r>
          </a:p>
          <a:p>
            <a:pPr marL="285750" indent="-285750">
              <a:buFont typeface="Wingdings" panose="05000000000000000000" pitchFamily="2" charset="2"/>
              <a:buChar char="q"/>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Disengagement Theory</a:t>
            </a:r>
            <a:r>
              <a:rPr lang="en-US" sz="1400" dirty="0">
                <a:latin typeface="Arial" panose="020B0604020202020204" pitchFamily="34" charset="0"/>
                <a:cs typeface="Arial" panose="020B0604020202020204" pitchFamily="34" charset="0"/>
              </a:rPr>
              <a:t> – Ageing associated with gradual withdrawal from social roles.</a:t>
            </a:r>
          </a:p>
          <a:p>
            <a:pPr marL="285750" indent="-285750">
              <a:buFont typeface="Wingdings" panose="05000000000000000000" pitchFamily="2" charset="2"/>
              <a:buChar char="q"/>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Continuity Theory</a:t>
            </a:r>
            <a:r>
              <a:rPr lang="en-US" sz="1400" dirty="0">
                <a:latin typeface="Arial" panose="020B0604020202020204" pitchFamily="34" charset="0"/>
                <a:cs typeface="Arial" panose="020B0604020202020204" pitchFamily="34" charset="0"/>
              </a:rPr>
              <a:t> – Maintenance of identity, roles and lifestyle across the lifespan.</a:t>
            </a:r>
          </a:p>
          <a:p>
            <a:pPr marL="285750" indent="-285750">
              <a:buFont typeface="Wingdings" panose="05000000000000000000" pitchFamily="2" charset="2"/>
              <a:buChar char="q"/>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Life Course Perspective</a:t>
            </a:r>
            <a:r>
              <a:rPr lang="en-US" sz="1400" dirty="0">
                <a:latin typeface="Arial" panose="020B0604020202020204" pitchFamily="34" charset="0"/>
                <a:cs typeface="Arial" panose="020B0604020202020204" pitchFamily="34" charset="0"/>
              </a:rPr>
              <a:t> – Ageing shaped by cumulative social, economic and policy influences.</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76EEFCE-D537-A142-68CC-605F1091FB1B}"/>
              </a:ext>
            </a:extLst>
          </p:cNvPr>
          <p:cNvSpPr txBox="1"/>
          <p:nvPr/>
        </p:nvSpPr>
        <p:spPr>
          <a:xfrm>
            <a:off x="1125415" y="3826341"/>
            <a:ext cx="4710164" cy="307777"/>
          </a:xfrm>
          <a:prstGeom prst="rect">
            <a:avLst/>
          </a:prstGeom>
          <a:noFill/>
        </p:spPr>
        <p:txBody>
          <a:bodyPr wrap="square" rtlCol="0">
            <a:spAutoFit/>
          </a:bodyPr>
          <a:lstStyle/>
          <a:p>
            <a:r>
              <a:rPr lang="en-GB" sz="1400" b="1" i="1" dirty="0">
                <a:solidFill>
                  <a:schemeClr val="bg1"/>
                </a:solidFill>
                <a:latin typeface="Arial" panose="020B0604020202020204" pitchFamily="34" charset="0"/>
                <a:cs typeface="Arial" panose="020B0604020202020204" pitchFamily="34" charset="0"/>
              </a:rPr>
              <a:t>PURPOSE</a:t>
            </a:r>
          </a:p>
        </p:txBody>
      </p:sp>
      <p:sp>
        <p:nvSpPr>
          <p:cNvPr id="10" name="TextBox 9">
            <a:extLst>
              <a:ext uri="{FF2B5EF4-FFF2-40B4-BE49-F238E27FC236}">
                <a16:creationId xmlns:a16="http://schemas.microsoft.com/office/drawing/2014/main" id="{ED81A6D3-763D-2B61-A6FE-6F63D14E0E85}"/>
              </a:ext>
            </a:extLst>
          </p:cNvPr>
          <p:cNvSpPr txBox="1"/>
          <p:nvPr/>
        </p:nvSpPr>
        <p:spPr>
          <a:xfrm>
            <a:off x="1146684" y="4244529"/>
            <a:ext cx="4970585" cy="1815882"/>
          </a:xfrm>
          <a:prstGeom prst="rect">
            <a:avLst/>
          </a:prstGeom>
          <a:noFill/>
        </p:spPr>
        <p:txBody>
          <a:bodyPr wrap="square" rtlCol="0">
            <a:spAutoFit/>
          </a:bodyPr>
          <a:lstStyle/>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Provides frameworks to evaluate care and empowerment approaches.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Helps assess whether digital technologies promote autonomy or reinforce exclusion.</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Explains how older people are supported within social and policy contexts.</a:t>
            </a:r>
          </a:p>
        </p:txBody>
      </p:sp>
      <p:pic>
        <p:nvPicPr>
          <p:cNvPr id="1026" name="Picture 2" descr="The Activity Theory of Ageing and Modern Practice - NAPA Activities">
            <a:extLst>
              <a:ext uri="{FF2B5EF4-FFF2-40B4-BE49-F238E27FC236}">
                <a16:creationId xmlns:a16="http://schemas.microsoft.com/office/drawing/2014/main" id="{DA342BFF-6D92-E850-49F5-F70441AC41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0205" y="146694"/>
            <a:ext cx="4848225" cy="48101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E09C137-EB7E-E71F-42E0-CA1E88032F54}"/>
              </a:ext>
            </a:extLst>
          </p:cNvPr>
          <p:cNvSpPr txBox="1"/>
          <p:nvPr/>
        </p:nvSpPr>
        <p:spPr>
          <a:xfrm>
            <a:off x="7820526" y="5152470"/>
            <a:ext cx="3886200" cy="523220"/>
          </a:xfrm>
          <a:prstGeom prst="rect">
            <a:avLst/>
          </a:prstGeom>
          <a:noFill/>
        </p:spPr>
        <p:txBody>
          <a:bodyPr wrap="square" rtlCol="0">
            <a:spAutoFit/>
          </a:bodyPr>
          <a:lstStyle/>
          <a:p>
            <a:pPr algn="ctr"/>
            <a:r>
              <a:rPr lang="en-US" sz="1400" b="1" i="1" dirty="0">
                <a:latin typeface="Arial" panose="020B0604020202020204" pitchFamily="34" charset="0"/>
                <a:cs typeface="Arial" panose="020B0604020202020204" pitchFamily="34" charset="0"/>
              </a:rPr>
              <a:t>Figure 2. Activity theory of Ageing. Source: (</a:t>
            </a:r>
            <a:r>
              <a:rPr lang="en-GB" sz="1400" b="1" i="1" dirty="0">
                <a:latin typeface="Arial" panose="020B0604020202020204" pitchFamily="34" charset="0"/>
                <a:cs typeface="Arial" panose="020B0604020202020204" pitchFamily="34" charset="0"/>
              </a:rPr>
              <a:t>Teles, S. and Ribeiro, 2023</a:t>
            </a:r>
            <a:r>
              <a:rPr lang="en-US" sz="1400" b="1" i="1" dirty="0">
                <a:latin typeface="Arial" panose="020B0604020202020204" pitchFamily="34" charset="0"/>
                <a:cs typeface="Arial" panose="020B0604020202020204" pitchFamily="34" charset="0"/>
              </a:rPr>
              <a:t>). </a:t>
            </a:r>
            <a:endParaRPr lang="en-GB" sz="1400" b="1" i="1"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BF501B88-F79C-6140-E31E-3C3373BFB4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6074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2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A3609-9F3B-79D9-58CD-55296249568B}"/>
              </a:ext>
            </a:extLst>
          </p:cNvPr>
          <p:cNvSpPr>
            <a:spLocks noGrp="1"/>
          </p:cNvSpPr>
          <p:nvPr>
            <p:ph type="title"/>
          </p:nvPr>
        </p:nvSpPr>
        <p:spPr>
          <a:xfrm>
            <a:off x="1622333" y="0"/>
            <a:ext cx="3829561" cy="763438"/>
          </a:xfrm>
        </p:spPr>
        <p:txBody>
          <a:bodyPr>
            <a:normAutofit/>
          </a:bodyPr>
          <a:lstStyle/>
          <a:p>
            <a:r>
              <a:rPr lang="en-GB" sz="2400" b="1" i="1" dirty="0">
                <a:solidFill>
                  <a:schemeClr val="accent6">
                    <a:lumMod val="75000"/>
                  </a:schemeClr>
                </a:solidFill>
                <a:latin typeface="Arial" panose="020B0604020202020204" pitchFamily="34" charset="0"/>
                <a:cs typeface="Arial" panose="020B0604020202020204" pitchFamily="34" charset="0"/>
              </a:rPr>
              <a:t>Policy and Legislation</a:t>
            </a:r>
            <a:endParaRPr lang="en-GB" sz="2400" i="1" dirty="0">
              <a:solidFill>
                <a:schemeClr val="accent6">
                  <a:lumMod val="75000"/>
                </a:schemeClr>
              </a:solidFill>
              <a:latin typeface="Arial" panose="020B0604020202020204" pitchFamily="34" charset="0"/>
              <a:cs typeface="Arial" panose="020B0604020202020204" pitchFamily="34" charset="0"/>
            </a:endParaRPr>
          </a:p>
        </p:txBody>
      </p:sp>
      <p:sp>
        <p:nvSpPr>
          <p:cNvPr id="4" name="Rectangle: Folded Corner 3">
            <a:extLst>
              <a:ext uri="{FF2B5EF4-FFF2-40B4-BE49-F238E27FC236}">
                <a16:creationId xmlns:a16="http://schemas.microsoft.com/office/drawing/2014/main" id="{5288DFDF-CB2F-91A5-4D8A-D29B1110C20C}"/>
              </a:ext>
            </a:extLst>
          </p:cNvPr>
          <p:cNvSpPr/>
          <p:nvPr/>
        </p:nvSpPr>
        <p:spPr>
          <a:xfrm>
            <a:off x="684362" y="740679"/>
            <a:ext cx="5969479" cy="5631986"/>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83D6CAA8-9109-C721-EB03-B70E00C033A8}"/>
              </a:ext>
            </a:extLst>
          </p:cNvPr>
          <p:cNvSpPr txBox="1"/>
          <p:nvPr/>
        </p:nvSpPr>
        <p:spPr>
          <a:xfrm>
            <a:off x="1110215" y="829298"/>
            <a:ext cx="4853796" cy="307777"/>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KEY POLICIES AND LEGISLATION</a:t>
            </a:r>
          </a:p>
        </p:txBody>
      </p:sp>
      <p:sp>
        <p:nvSpPr>
          <p:cNvPr id="6" name="TextBox 5">
            <a:extLst>
              <a:ext uri="{FF2B5EF4-FFF2-40B4-BE49-F238E27FC236}">
                <a16:creationId xmlns:a16="http://schemas.microsoft.com/office/drawing/2014/main" id="{EA864335-AA50-7DBD-FFAD-84EF86F3C255}"/>
              </a:ext>
            </a:extLst>
          </p:cNvPr>
          <p:cNvSpPr txBox="1"/>
          <p:nvPr/>
        </p:nvSpPr>
        <p:spPr>
          <a:xfrm>
            <a:off x="1110215" y="1225695"/>
            <a:ext cx="5130461" cy="3600986"/>
          </a:xfrm>
          <a:prstGeom prst="rect">
            <a:avLst/>
          </a:prstGeom>
          <a:noFill/>
        </p:spPr>
        <p:txBody>
          <a:bodyPr wrap="square" rtlCol="0">
            <a:spAutoFit/>
          </a:bodyPr>
          <a:lstStyle/>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Care Act 2014</a:t>
            </a:r>
            <a:r>
              <a:rPr lang="en-US" sz="1400" dirty="0">
                <a:latin typeface="Arial" panose="020B0604020202020204" pitchFamily="34" charset="0"/>
                <a:cs typeface="Arial" panose="020B0604020202020204" pitchFamily="34" charset="0"/>
              </a:rPr>
              <a:t> – Establishes the wellbeing principle and promotes personalization, choice and independence in adult social care.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Equality Act 2010</a:t>
            </a:r>
            <a:r>
              <a:rPr lang="en-US" sz="1400" dirty="0">
                <a:latin typeface="Arial" panose="020B0604020202020204" pitchFamily="34" charset="0"/>
                <a:cs typeface="Arial" panose="020B0604020202020204" pitchFamily="34" charset="0"/>
              </a:rPr>
              <a:t> – Protects older people from age discrimination and promotes equal access to services, including digital provision.</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Human Rights Act 1998</a:t>
            </a:r>
            <a:r>
              <a:rPr lang="en-US" sz="1400" dirty="0">
                <a:latin typeface="Arial" panose="020B0604020202020204" pitchFamily="34" charset="0"/>
                <a:cs typeface="Arial" panose="020B0604020202020204" pitchFamily="34" charset="0"/>
              </a:rPr>
              <a:t> – Safeguards dignity, autonomy and privacy in care settings, including the ethical use of technology.</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NHS Long Term Plan (2019)</a:t>
            </a:r>
            <a:r>
              <a:rPr lang="en-US" sz="1400" dirty="0">
                <a:latin typeface="Arial" panose="020B0604020202020204" pitchFamily="34" charset="0"/>
                <a:cs typeface="Arial" panose="020B0604020202020204" pitchFamily="34" charset="0"/>
              </a:rPr>
              <a:t> – Supports digital innovation, integrated care systems and community-based care for ageing populations.</a:t>
            </a:r>
          </a:p>
          <a:p>
            <a:endParaRPr lang="en-GB" dirty="0"/>
          </a:p>
        </p:txBody>
      </p:sp>
      <p:sp>
        <p:nvSpPr>
          <p:cNvPr id="7" name="Rectangle 6">
            <a:extLst>
              <a:ext uri="{FF2B5EF4-FFF2-40B4-BE49-F238E27FC236}">
                <a16:creationId xmlns:a16="http://schemas.microsoft.com/office/drawing/2014/main" id="{6E7A64B6-663F-CAA7-818A-97DE5B15AE0E}"/>
              </a:ext>
            </a:extLst>
          </p:cNvPr>
          <p:cNvSpPr/>
          <p:nvPr/>
        </p:nvSpPr>
        <p:spPr>
          <a:xfrm>
            <a:off x="7079694" y="740679"/>
            <a:ext cx="4754880" cy="3742006"/>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pic>
        <p:nvPicPr>
          <p:cNvPr id="1026" name="Picture 2" descr="Premium Vector | Laws and regulations concept">
            <a:extLst>
              <a:ext uri="{FF2B5EF4-FFF2-40B4-BE49-F238E27FC236}">
                <a16:creationId xmlns:a16="http://schemas.microsoft.com/office/drawing/2014/main" id="{EEEF3DB1-A7B5-C20E-B710-2863CD4F9A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9574" y="3646136"/>
            <a:ext cx="2695281" cy="206619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A6DC7401-D863-2479-7599-CECAF1AA6C5F}"/>
              </a:ext>
            </a:extLst>
          </p:cNvPr>
          <p:cNvSpPr txBox="1"/>
          <p:nvPr/>
        </p:nvSpPr>
        <p:spPr>
          <a:xfrm>
            <a:off x="7079694" y="902298"/>
            <a:ext cx="4853796" cy="307777"/>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PURPOSE</a:t>
            </a:r>
          </a:p>
        </p:txBody>
      </p:sp>
      <p:sp>
        <p:nvSpPr>
          <p:cNvPr id="10" name="TextBox 9">
            <a:extLst>
              <a:ext uri="{FF2B5EF4-FFF2-40B4-BE49-F238E27FC236}">
                <a16:creationId xmlns:a16="http://schemas.microsoft.com/office/drawing/2014/main" id="{B5EC567F-B469-390A-E72D-98661E0B9875}"/>
              </a:ext>
            </a:extLst>
          </p:cNvPr>
          <p:cNvSpPr txBox="1"/>
          <p:nvPr/>
        </p:nvSpPr>
        <p:spPr>
          <a:xfrm>
            <a:off x="7224410" y="1262330"/>
            <a:ext cx="4465448" cy="2308324"/>
          </a:xfrm>
          <a:prstGeom prst="rect">
            <a:avLst/>
          </a:prstGeom>
          <a:noFill/>
        </p:spPr>
        <p:txBody>
          <a:bodyPr wrap="square" rtlCol="0">
            <a:spAutoFit/>
          </a:bodyPr>
          <a:lstStyle/>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Shapes care practice, service delivery and funding structures.</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Influences how digital technologies are implemented in supporting independence.</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Provides a framework for evaluating empowerment and accountability in older people’s care.</a:t>
            </a:r>
            <a:endParaRPr lang="en-US" sz="1400" dirty="0">
              <a:latin typeface="Arial" panose="020B0604020202020204" pitchFamily="34" charset="0"/>
              <a:cs typeface="Arial" panose="020B0604020202020204" pitchFamily="34" charset="0"/>
            </a:endParaRPr>
          </a:p>
          <a:p>
            <a:endParaRPr lang="en-GB" dirty="0"/>
          </a:p>
        </p:txBody>
      </p:sp>
      <p:sp>
        <p:nvSpPr>
          <p:cNvPr id="11" name="TextBox 10">
            <a:extLst>
              <a:ext uri="{FF2B5EF4-FFF2-40B4-BE49-F238E27FC236}">
                <a16:creationId xmlns:a16="http://schemas.microsoft.com/office/drawing/2014/main" id="{95D062AC-A4C8-BD03-62F6-9F2EE5AA37D3}"/>
              </a:ext>
            </a:extLst>
          </p:cNvPr>
          <p:cNvSpPr txBox="1"/>
          <p:nvPr/>
        </p:nvSpPr>
        <p:spPr>
          <a:xfrm>
            <a:off x="1110215" y="4937760"/>
            <a:ext cx="4985785" cy="523220"/>
          </a:xfrm>
          <a:prstGeom prst="rect">
            <a:avLst/>
          </a:prstGeom>
          <a:noFill/>
        </p:spPr>
        <p:txBody>
          <a:bodyPr wrap="square" rtlCol="0">
            <a:spAutoFit/>
          </a:bodyPr>
          <a:lstStyle/>
          <a:p>
            <a:pPr marL="285750" indent="-285750" algn="just">
              <a:buFont typeface="Wingdings" panose="05000000000000000000" pitchFamily="2" charset="2"/>
              <a:buChar char="v"/>
            </a:pPr>
            <a:r>
              <a:rPr lang="en-US" sz="1400" b="1" dirty="0">
                <a:latin typeface="Arial" panose="020B0604020202020204" pitchFamily="34" charset="0"/>
                <a:cs typeface="Arial" panose="020B0604020202020204" pitchFamily="34" charset="0"/>
              </a:rPr>
              <a:t>Policy intentions may not always align with practice due to funding pressures and workforce challenges.</a:t>
            </a:r>
            <a:endParaRPr lang="en-GB" sz="1400"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2BC22B7-9FCE-3FA7-E1C1-2804C440BBC6}"/>
              </a:ext>
            </a:extLst>
          </p:cNvPr>
          <p:cNvSpPr txBox="1"/>
          <p:nvPr/>
        </p:nvSpPr>
        <p:spPr>
          <a:xfrm>
            <a:off x="9457134" y="6386733"/>
            <a:ext cx="2695281" cy="307777"/>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(Lewis and West, 2023).</a:t>
            </a:r>
          </a:p>
        </p:txBody>
      </p:sp>
      <p:pic>
        <p:nvPicPr>
          <p:cNvPr id="3" name="Recorded Sound">
            <a:hlinkClick r:id="" action="ppaction://media"/>
            <a:extLst>
              <a:ext uri="{FF2B5EF4-FFF2-40B4-BE49-F238E27FC236}">
                <a16:creationId xmlns:a16="http://schemas.microsoft.com/office/drawing/2014/main" id="{38475B8B-BB58-E177-141D-ECBACA6164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8162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2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9413-7596-BF6E-B4E3-5EFDB06EE35B}"/>
              </a:ext>
            </a:extLst>
          </p:cNvPr>
          <p:cNvSpPr>
            <a:spLocks noGrp="1"/>
          </p:cNvSpPr>
          <p:nvPr>
            <p:ph type="title"/>
          </p:nvPr>
        </p:nvSpPr>
        <p:spPr>
          <a:xfrm>
            <a:off x="1484310" y="0"/>
            <a:ext cx="5887158" cy="576775"/>
          </a:xfrm>
        </p:spPr>
        <p:txBody>
          <a:bodyPr>
            <a:no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Evaluation of Current Care Provisions </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7363853C-32B7-ED85-67DC-DC6D449B4FB4}"/>
              </a:ext>
            </a:extLst>
          </p:cNvPr>
          <p:cNvSpPr/>
          <p:nvPr/>
        </p:nvSpPr>
        <p:spPr>
          <a:xfrm>
            <a:off x="6752492" y="458958"/>
            <a:ext cx="5303521" cy="612472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pic>
        <p:nvPicPr>
          <p:cNvPr id="17" name="Picture 16">
            <a:extLst>
              <a:ext uri="{FF2B5EF4-FFF2-40B4-BE49-F238E27FC236}">
                <a16:creationId xmlns:a16="http://schemas.microsoft.com/office/drawing/2014/main" id="{B70C88BE-1570-91B5-1520-C67EB4B9CA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987" y="458958"/>
            <a:ext cx="6518031" cy="4591344"/>
          </a:xfrm>
          <a:prstGeom prst="rect">
            <a:avLst/>
          </a:prstGeom>
          <a:ln>
            <a:noFill/>
          </a:ln>
          <a:effectLst>
            <a:softEdge rad="112500"/>
          </a:effectLst>
        </p:spPr>
      </p:pic>
      <p:sp>
        <p:nvSpPr>
          <p:cNvPr id="18" name="TextBox 17">
            <a:extLst>
              <a:ext uri="{FF2B5EF4-FFF2-40B4-BE49-F238E27FC236}">
                <a16:creationId xmlns:a16="http://schemas.microsoft.com/office/drawing/2014/main" id="{E07AC2AF-663E-3B4B-63C5-32A759E83D19}"/>
              </a:ext>
            </a:extLst>
          </p:cNvPr>
          <p:cNvSpPr txBox="1"/>
          <p:nvPr/>
        </p:nvSpPr>
        <p:spPr>
          <a:xfrm>
            <a:off x="7012744" y="576775"/>
            <a:ext cx="4783016" cy="307777"/>
          </a:xfrm>
          <a:prstGeom prst="rect">
            <a:avLst/>
          </a:prstGeom>
          <a:noFill/>
        </p:spPr>
        <p:txBody>
          <a:bodyPr wrap="square" rtlCol="0">
            <a:spAutoFit/>
          </a:bodyPr>
          <a:lstStyle/>
          <a:p>
            <a:r>
              <a:rPr lang="en-US" sz="1400" b="1" i="1" dirty="0">
                <a:latin typeface="Arial" panose="020B0604020202020204" pitchFamily="34" charset="0"/>
                <a:cs typeface="Arial" panose="020B0604020202020204" pitchFamily="34" charset="0"/>
              </a:rPr>
              <a:t>OVERVIEW OF CURRENT SERVICES (UK)</a:t>
            </a:r>
            <a:endParaRPr lang="en-GB" sz="1400" b="1" i="1"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54DACD0-FC08-F532-A5C4-D7497D39CB33}"/>
              </a:ext>
            </a:extLst>
          </p:cNvPr>
          <p:cNvSpPr txBox="1"/>
          <p:nvPr/>
        </p:nvSpPr>
        <p:spPr>
          <a:xfrm>
            <a:off x="6865034" y="1181686"/>
            <a:ext cx="5050301" cy="5223033"/>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US" sz="1400" b="1" dirty="0">
                <a:latin typeface="Arial" panose="020B0604020202020204" pitchFamily="34" charset="0"/>
                <a:cs typeface="Arial" panose="020B0604020202020204" pitchFamily="34" charset="0"/>
              </a:rPr>
              <a:t>Main settings:</a:t>
            </a:r>
            <a:r>
              <a:rPr lang="en-US" sz="1400" dirty="0">
                <a:latin typeface="Arial" panose="020B0604020202020204" pitchFamily="34" charset="0"/>
                <a:cs typeface="Arial" panose="020B0604020202020204" pitchFamily="34" charset="0"/>
              </a:rPr>
              <a:t> domiciliary care (home care), residential/nursing homes, community services (GP, district nursing), voluntary sector support.</a:t>
            </a:r>
          </a:p>
          <a:p>
            <a:pPr marL="285750" indent="-285750">
              <a:lnSpc>
                <a:spcPct val="150000"/>
              </a:lnSpc>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q"/>
            </a:pPr>
            <a:r>
              <a:rPr lang="en-US" sz="1400" b="1" dirty="0">
                <a:latin typeface="Arial" panose="020B0604020202020204" pitchFamily="34" charset="0"/>
                <a:cs typeface="Arial" panose="020B0604020202020204" pitchFamily="34" charset="0"/>
              </a:rPr>
              <a:t>Rising demand:</a:t>
            </a:r>
            <a:r>
              <a:rPr lang="en-US" sz="1400" dirty="0">
                <a:latin typeface="Arial" panose="020B0604020202020204" pitchFamily="34" charset="0"/>
                <a:cs typeface="Arial" panose="020B0604020202020204" pitchFamily="34" charset="0"/>
              </a:rPr>
              <a:t> ageing population and increasing complexity of needs (ONS, 2025). </a:t>
            </a:r>
          </a:p>
          <a:p>
            <a:pPr marL="285750" indent="-285750">
              <a:lnSpc>
                <a:spcPct val="150000"/>
              </a:lnSpc>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q"/>
            </a:pPr>
            <a:r>
              <a:rPr lang="en-US" sz="1400" b="1" dirty="0">
                <a:latin typeface="Arial" panose="020B0604020202020204" pitchFamily="34" charset="0"/>
                <a:cs typeface="Arial" panose="020B0604020202020204" pitchFamily="34" charset="0"/>
              </a:rPr>
              <a:t>System pressure:</a:t>
            </a:r>
            <a:r>
              <a:rPr lang="en-US" sz="1400" dirty="0">
                <a:latin typeface="Arial" panose="020B0604020202020204" pitchFamily="34" charset="0"/>
                <a:cs typeface="Arial" panose="020B0604020202020204" pitchFamily="34" charset="0"/>
              </a:rPr>
              <a:t> social care capacity affects NHS flow (e.g., delayed discharge linked to waits for home care/care home placements) (CQC, 2024).</a:t>
            </a:r>
          </a:p>
          <a:p>
            <a:pPr marL="285750" indent="-285750">
              <a:lnSpc>
                <a:spcPct val="150000"/>
              </a:lnSpc>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q"/>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Funding context:</a:t>
            </a:r>
            <a:r>
              <a:rPr lang="en-US" sz="1400" dirty="0">
                <a:latin typeface="Arial" panose="020B0604020202020204" pitchFamily="34" charset="0"/>
                <a:cs typeface="Arial" panose="020B0604020202020204" pitchFamily="34" charset="0"/>
              </a:rPr>
              <a:t> local authority adult social care spend </a:t>
            </a:r>
            <a:r>
              <a:rPr lang="en-US" sz="1400" b="1" dirty="0">
                <a:latin typeface="Arial" panose="020B0604020202020204" pitchFamily="34" charset="0"/>
                <a:cs typeface="Arial" panose="020B0604020202020204" pitchFamily="34" charset="0"/>
              </a:rPr>
              <a:t>£32bn in 2023/24</a:t>
            </a:r>
            <a:r>
              <a:rPr lang="en-US" sz="1400" dirty="0">
                <a:latin typeface="Arial" panose="020B0604020202020204" pitchFamily="34" charset="0"/>
                <a:cs typeface="Arial" panose="020B0604020202020204" pitchFamily="34" charset="0"/>
              </a:rPr>
              <a:t> (King’s Fund, 2025). </a:t>
            </a:r>
          </a:p>
          <a:p>
            <a:pPr marL="285750" indent="-285750">
              <a:lnSpc>
                <a:spcPct val="150000"/>
              </a:lnSpc>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q"/>
            </a:pPr>
            <a:r>
              <a:rPr lang="en-US" sz="1400" b="1" dirty="0">
                <a:latin typeface="Arial" panose="020B0604020202020204" pitchFamily="34" charset="0"/>
                <a:cs typeface="Arial" panose="020B0604020202020204" pitchFamily="34" charset="0"/>
              </a:rPr>
              <a:t>Workforce challenge:</a:t>
            </a:r>
            <a:r>
              <a:rPr lang="en-US" sz="1400" dirty="0">
                <a:latin typeface="Arial" panose="020B0604020202020204" pitchFamily="34" charset="0"/>
                <a:cs typeface="Arial" panose="020B0604020202020204" pitchFamily="34" charset="0"/>
              </a:rPr>
              <a:t> turnover remains significant across the sector (Skills for Care, 2025).</a:t>
            </a:r>
            <a:endParaRPr lang="en-GB" sz="14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DEA6A5B8-4192-607B-3951-FDB32B0D3ED1}"/>
              </a:ext>
            </a:extLst>
          </p:cNvPr>
          <p:cNvSpPr txBox="1"/>
          <p:nvPr/>
        </p:nvSpPr>
        <p:spPr>
          <a:xfrm>
            <a:off x="872197" y="5050302"/>
            <a:ext cx="5303521" cy="523220"/>
          </a:xfrm>
          <a:prstGeom prst="rect">
            <a:avLst/>
          </a:prstGeom>
          <a:noFill/>
        </p:spPr>
        <p:txBody>
          <a:bodyPr wrap="square" rtlCol="0">
            <a:spAutoFit/>
          </a:bodyPr>
          <a:lstStyle/>
          <a:p>
            <a:pPr algn="ctr"/>
            <a:r>
              <a:rPr lang="en-US" sz="1400" b="1" i="1" dirty="0">
                <a:latin typeface="Arial" panose="020B0604020202020204" pitchFamily="34" charset="0"/>
                <a:cs typeface="Arial" panose="020B0604020202020204" pitchFamily="34" charset="0"/>
              </a:rPr>
              <a:t>Figure 3. Care provision settings for Older Adults. Source: (</a:t>
            </a:r>
            <a:r>
              <a:rPr lang="en-GB" sz="1400" b="1" i="1" dirty="0">
                <a:latin typeface="Arial" panose="020B0604020202020204" pitchFamily="34" charset="0"/>
                <a:cs typeface="Arial" panose="020B0604020202020204" pitchFamily="34" charset="0"/>
              </a:rPr>
              <a:t>Hanratt et al., 2025</a:t>
            </a:r>
            <a:r>
              <a:rPr lang="en-US" sz="1400" b="1" i="1" dirty="0">
                <a:latin typeface="Arial" panose="020B0604020202020204" pitchFamily="34" charset="0"/>
                <a:cs typeface="Arial" panose="020B0604020202020204" pitchFamily="34" charset="0"/>
              </a:rPr>
              <a:t>).  </a:t>
            </a:r>
            <a:endParaRPr lang="en-GB" sz="1400" b="1" i="1"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12BFC68F-2804-4665-7593-1623EF0090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0103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9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E5A8-182E-68E7-1722-9692B278376B}"/>
              </a:ext>
            </a:extLst>
          </p:cNvPr>
          <p:cNvSpPr>
            <a:spLocks noGrp="1"/>
          </p:cNvSpPr>
          <p:nvPr>
            <p:ph type="title"/>
          </p:nvPr>
        </p:nvSpPr>
        <p:spPr>
          <a:xfrm>
            <a:off x="1531620" y="0"/>
            <a:ext cx="7178040" cy="617219"/>
          </a:xfrm>
        </p:spPr>
        <p:txBody>
          <a:bodyPr>
            <a:no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Focus Setting 1: Domiciliary Care (Home Care)</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pic>
        <p:nvPicPr>
          <p:cNvPr id="3074" name="Picture 2" descr="Compassionate Elderly Care Services Near You">
            <a:extLst>
              <a:ext uri="{FF2B5EF4-FFF2-40B4-BE49-F238E27FC236}">
                <a16:creationId xmlns:a16="http://schemas.microsoft.com/office/drawing/2014/main" id="{C9366B26-3E36-84E1-5655-26A8D9D0E0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12288"/>
            <a:ext cx="5976078" cy="29167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560C915-3463-21A7-56A7-2B71ADCA35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9877" y="2625200"/>
            <a:ext cx="3886200" cy="220027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7" name="TextBox 6">
            <a:extLst>
              <a:ext uri="{FF2B5EF4-FFF2-40B4-BE49-F238E27FC236}">
                <a16:creationId xmlns:a16="http://schemas.microsoft.com/office/drawing/2014/main" id="{EF86EA92-C03D-A9FC-5A40-509A318FC86D}"/>
              </a:ext>
            </a:extLst>
          </p:cNvPr>
          <p:cNvSpPr txBox="1"/>
          <p:nvPr/>
        </p:nvSpPr>
        <p:spPr>
          <a:xfrm>
            <a:off x="6215924" y="1132156"/>
            <a:ext cx="5776207" cy="3816429"/>
          </a:xfrm>
          <a:prstGeom prst="rect">
            <a:avLst/>
          </a:prstGeom>
          <a:noFill/>
        </p:spPr>
        <p:txBody>
          <a:bodyPr wrap="square">
            <a:spAutoFit/>
          </a:bodyPr>
          <a:lstStyle/>
          <a:p>
            <a:pPr algn="ctr">
              <a:buNone/>
            </a:pPr>
            <a:r>
              <a:rPr lang="en-US" sz="1400" b="1" i="1" dirty="0">
                <a:latin typeface="Arial" panose="020B0604020202020204" pitchFamily="34" charset="0"/>
                <a:cs typeface="Arial" panose="020B0604020202020204" pitchFamily="34" charset="0"/>
              </a:rPr>
              <a:t>CRITICAL ANALYSIS (WHAT WORKS / WHAT NEEDS IMPROVEMENT)</a:t>
            </a:r>
          </a:p>
          <a:p>
            <a:pPr>
              <a:buNone/>
            </a:pPr>
            <a:endParaRPr lang="en-US" b="1" dirty="0"/>
          </a:p>
          <a:p>
            <a:pPr>
              <a:buNone/>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Strengths:</a:t>
            </a:r>
            <a:r>
              <a:rPr lang="en-US" sz="1400" dirty="0">
                <a:latin typeface="Arial" panose="020B0604020202020204" pitchFamily="34" charset="0"/>
                <a:cs typeface="Arial" panose="020B0604020202020204" pitchFamily="34" charset="0"/>
              </a:rPr>
              <a:t> supports “ageing in place”, independence,</a:t>
            </a:r>
          </a:p>
          <a:p>
            <a:pPr>
              <a:buNone/>
            </a:pPr>
            <a:r>
              <a:rPr lang="en-US" sz="1400" dirty="0">
                <a:latin typeface="Arial" panose="020B0604020202020204" pitchFamily="34" charset="0"/>
                <a:cs typeface="Arial" panose="020B0604020202020204" pitchFamily="34" charset="0"/>
              </a:rPr>
              <a:t> and continuity of routines (links well to </a:t>
            </a:r>
            <a:r>
              <a:rPr lang="en-US" sz="1400" i="1" dirty="0">
                <a:latin typeface="Arial" panose="020B0604020202020204" pitchFamily="34" charset="0"/>
                <a:cs typeface="Arial" panose="020B0604020202020204" pitchFamily="34" charset="0"/>
              </a:rPr>
              <a:t>Continuity Theory</a:t>
            </a:r>
            <a:r>
              <a:rPr lang="en-US" sz="1400" dirty="0">
                <a:latin typeface="Arial" panose="020B0604020202020204" pitchFamily="34" charset="0"/>
                <a:cs typeface="Arial" panose="020B0604020202020204" pitchFamily="34" charset="0"/>
              </a:rPr>
              <a:t>).</a:t>
            </a:r>
          </a:p>
          <a:p>
            <a:pPr>
              <a:buNone/>
            </a:pPr>
            <a:endParaRPr lang="en-US" sz="1400" dirty="0">
              <a:latin typeface="Arial" panose="020B0604020202020204" pitchFamily="34" charset="0"/>
              <a:cs typeface="Arial" panose="020B0604020202020204" pitchFamily="34" charset="0"/>
            </a:endParaRP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Benefits:</a:t>
            </a:r>
            <a:r>
              <a:rPr lang="en-US" sz="1400" dirty="0">
                <a:latin typeface="Arial" panose="020B0604020202020204" pitchFamily="34" charset="0"/>
                <a:cs typeface="Arial" panose="020B0604020202020204" pitchFamily="34" charset="0"/>
              </a:rPr>
              <a:t> can reduce institutionalization and support personalized care (Care Act wellbeing principle).</a:t>
            </a:r>
          </a:p>
          <a:p>
            <a:pPr>
              <a:buNone/>
            </a:pPr>
            <a:endParaRPr lang="en-US" sz="1400" dirty="0">
              <a:latin typeface="Arial" panose="020B0604020202020204" pitchFamily="34" charset="0"/>
              <a:cs typeface="Arial" panose="020B0604020202020204" pitchFamily="34" charset="0"/>
            </a:endParaRP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Key gaps:</a:t>
            </a:r>
            <a:r>
              <a:rPr lang="en-US" sz="1400" dirty="0">
                <a:latin typeface="Arial" panose="020B0604020202020204" pitchFamily="34" charset="0"/>
                <a:cs typeface="Arial" panose="020B0604020202020204" pitchFamily="34" charset="0"/>
              </a:rPr>
              <a:t> workforce instability and variable quality; turnover linked to training/qualification differences (Skills for Care, 2025). </a:t>
            </a:r>
          </a:p>
          <a:p>
            <a:pPr>
              <a:buNone/>
            </a:pPr>
            <a:endParaRPr lang="en-US" sz="1400" dirty="0">
              <a:latin typeface="Arial" panose="020B0604020202020204" pitchFamily="34" charset="0"/>
              <a:cs typeface="Arial" panose="020B0604020202020204" pitchFamily="34" charset="0"/>
            </a:endParaRP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Access pressures:</a:t>
            </a:r>
            <a:r>
              <a:rPr lang="en-US" sz="1400" dirty="0">
                <a:latin typeface="Arial" panose="020B0604020202020204" pitchFamily="34" charset="0"/>
                <a:cs typeface="Arial" panose="020B0604020202020204" pitchFamily="34" charset="0"/>
              </a:rPr>
              <a:t> growing demand + limited supply contributes to system delays (CQC, 2024).</a:t>
            </a:r>
          </a:p>
        </p:txBody>
      </p:sp>
      <p:sp>
        <p:nvSpPr>
          <p:cNvPr id="8" name="TextBox 7">
            <a:extLst>
              <a:ext uri="{FF2B5EF4-FFF2-40B4-BE49-F238E27FC236}">
                <a16:creationId xmlns:a16="http://schemas.microsoft.com/office/drawing/2014/main" id="{55F45EEE-0509-327D-14DE-53E0F5CC6351}"/>
              </a:ext>
            </a:extLst>
          </p:cNvPr>
          <p:cNvSpPr txBox="1"/>
          <p:nvPr/>
        </p:nvSpPr>
        <p:spPr>
          <a:xfrm>
            <a:off x="10016197" y="6370952"/>
            <a:ext cx="3451274"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(May et al., 2023).</a:t>
            </a:r>
          </a:p>
        </p:txBody>
      </p:sp>
    </p:spTree>
    <p:extLst>
      <p:ext uri="{BB962C8B-B14F-4D97-AF65-F5344CB8AC3E}">
        <p14:creationId xmlns:p14="http://schemas.microsoft.com/office/powerpoint/2010/main" val="371580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D497ED-AE54-D17A-5DBA-249D6F71187A}"/>
              </a:ext>
            </a:extLst>
          </p:cNvPr>
          <p:cNvSpPr>
            <a:spLocks noGrp="1"/>
          </p:cNvSpPr>
          <p:nvPr>
            <p:ph type="title"/>
          </p:nvPr>
        </p:nvSpPr>
        <p:spPr>
          <a:xfrm>
            <a:off x="1531620" y="0"/>
            <a:ext cx="7178040" cy="617219"/>
          </a:xfrm>
        </p:spPr>
        <p:txBody>
          <a:bodyPr>
            <a:no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Focus Setting 2: Residential / Nursing Care</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pic>
        <p:nvPicPr>
          <p:cNvPr id="4098" name="Picture 2" descr="Care home versus nursing home | Care UK">
            <a:extLst>
              <a:ext uri="{FF2B5EF4-FFF2-40B4-BE49-F238E27FC236}">
                <a16:creationId xmlns:a16="http://schemas.microsoft.com/office/drawing/2014/main" id="{B32B389F-6C1A-C980-74CE-1D9244007C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940" y="497298"/>
            <a:ext cx="6801475" cy="35950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2" name="Picture 6" descr="Residential care home, Huntingdon">
            <a:extLst>
              <a:ext uri="{FF2B5EF4-FFF2-40B4-BE49-F238E27FC236}">
                <a16:creationId xmlns:a16="http://schemas.microsoft.com/office/drawing/2014/main" id="{8625387A-9B57-1871-0444-745CB5EE00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80759" y="2857500"/>
            <a:ext cx="3219450" cy="4000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AC36060-9B25-80AA-588A-690F78CBC535}"/>
              </a:ext>
            </a:extLst>
          </p:cNvPr>
          <p:cNvSpPr txBox="1"/>
          <p:nvPr/>
        </p:nvSpPr>
        <p:spPr>
          <a:xfrm>
            <a:off x="7484149" y="1093485"/>
            <a:ext cx="4707851" cy="4616648"/>
          </a:xfrm>
          <a:prstGeom prst="rect">
            <a:avLst/>
          </a:prstGeom>
          <a:noFill/>
        </p:spPr>
        <p:txBody>
          <a:bodyPr wrap="square" rtlCol="0">
            <a:spAutoFit/>
          </a:bodyPr>
          <a:lstStyle/>
          <a:p>
            <a:pPr algn="ctr"/>
            <a:r>
              <a:rPr lang="en-US" sz="1400" b="1" i="1" dirty="0">
                <a:latin typeface="Arial" panose="020B0604020202020204" pitchFamily="34" charset="0"/>
                <a:cs typeface="Arial" panose="020B0604020202020204" pitchFamily="34" charset="0"/>
              </a:rPr>
              <a:t>CRITICAL ANALYSIS (EFFECTIVENESS AND LIMITATIONS).</a:t>
            </a:r>
          </a:p>
          <a:p>
            <a:pPr algn="ctr"/>
            <a:endParaRPr lang="en-US" sz="1400" i="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Strengths:</a:t>
            </a:r>
            <a:r>
              <a:rPr lang="en-US" sz="1400" dirty="0">
                <a:latin typeface="Arial" panose="020B0604020202020204" pitchFamily="34" charset="0"/>
                <a:cs typeface="Arial" panose="020B0604020202020204" pitchFamily="34" charset="0"/>
              </a:rPr>
              <a:t> 24/7 support for frailty, dementia and complex needs; safety and supervision.</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Limitations:</a:t>
            </a:r>
            <a:r>
              <a:rPr lang="en-US" sz="1400" dirty="0">
                <a:latin typeface="Arial" panose="020B0604020202020204" pitchFamily="34" charset="0"/>
                <a:cs typeface="Arial" panose="020B0604020202020204" pitchFamily="34" charset="0"/>
              </a:rPr>
              <a:t> potential loss of autonomy/choice; risk of “institutional” routines (critical link to </a:t>
            </a:r>
            <a:r>
              <a:rPr lang="en-US" sz="1400" i="1" dirty="0">
                <a:latin typeface="Arial" panose="020B0604020202020204" pitchFamily="34" charset="0"/>
                <a:cs typeface="Arial" panose="020B0604020202020204" pitchFamily="34" charset="0"/>
              </a:rPr>
              <a:t>Disengagement</a:t>
            </a:r>
            <a:r>
              <a:rPr lang="en-US" sz="1400" dirty="0">
                <a:latin typeface="Arial" panose="020B0604020202020204" pitchFamily="34" charset="0"/>
                <a:cs typeface="Arial" panose="020B0604020202020204" pitchFamily="34" charset="0"/>
              </a:rPr>
              <a:t> debate).</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Workforce + quality pressures:</a:t>
            </a:r>
            <a:r>
              <a:rPr lang="en-US" sz="1400" dirty="0">
                <a:latin typeface="Arial" panose="020B0604020202020204" pitchFamily="34" charset="0"/>
                <a:cs typeface="Arial" panose="020B0604020202020204" pitchFamily="34" charset="0"/>
              </a:rPr>
              <a:t> staffing remains a major quality driver; vacancy and turnover trends monitored nationally (CQC, 2025). </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Population impact:</a:t>
            </a:r>
            <a:r>
              <a:rPr lang="en-US" sz="1400" dirty="0">
                <a:latin typeface="Arial" panose="020B0604020202020204" pitchFamily="34" charset="0"/>
                <a:cs typeface="Arial" panose="020B0604020202020204" pitchFamily="34" charset="0"/>
              </a:rPr>
              <a:t> increasing older population increases demand and intensifies pressure on capacity and funding (ONS, 2025). </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Digital link:</a:t>
            </a:r>
            <a:r>
              <a:rPr lang="en-US" sz="1400" dirty="0">
                <a:latin typeface="Arial" panose="020B0604020202020204" pitchFamily="34" charset="0"/>
                <a:cs typeface="Arial" panose="020B0604020202020204" pitchFamily="34" charset="0"/>
              </a:rPr>
              <a:t> care homes adopting digital records/monitoring, benefits for safety but raises privacy/consent issues (Human Rights Act principles).</a:t>
            </a:r>
          </a:p>
        </p:txBody>
      </p:sp>
      <p:pic>
        <p:nvPicPr>
          <p:cNvPr id="2" name="Recorded Sound">
            <a:hlinkClick r:id="" action="ppaction://media"/>
            <a:extLst>
              <a:ext uri="{FF2B5EF4-FFF2-40B4-BE49-F238E27FC236}">
                <a16:creationId xmlns:a16="http://schemas.microsoft.com/office/drawing/2014/main" id="{8515E1AD-B427-73A6-28AD-004FA4BD8E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958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A8DA2-6C33-BE35-07B2-EE727EA20DC0}"/>
              </a:ext>
            </a:extLst>
          </p:cNvPr>
          <p:cNvSpPr>
            <a:spLocks noGrp="1"/>
          </p:cNvSpPr>
          <p:nvPr>
            <p:ph type="title"/>
          </p:nvPr>
        </p:nvSpPr>
        <p:spPr>
          <a:xfrm>
            <a:off x="1484310" y="0"/>
            <a:ext cx="9743321" cy="603354"/>
          </a:xfrm>
        </p:spPr>
        <p:txBody>
          <a:bodyPr>
            <a:norm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Technological Innovations in Elderly Care (Part 1)</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pic>
        <p:nvPicPr>
          <p:cNvPr id="5122" name="Picture 2">
            <a:extLst>
              <a:ext uri="{FF2B5EF4-FFF2-40B4-BE49-F238E27FC236}">
                <a16:creationId xmlns:a16="http://schemas.microsoft.com/office/drawing/2014/main" id="{D4A17BA4-EB4D-E5E0-7E8A-9606B2F3CF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0456" y="603351"/>
            <a:ext cx="5701544" cy="60569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Rectangle: Folded Corner 7">
            <a:extLst>
              <a:ext uri="{FF2B5EF4-FFF2-40B4-BE49-F238E27FC236}">
                <a16:creationId xmlns:a16="http://schemas.microsoft.com/office/drawing/2014/main" id="{925A73A1-F6B1-2BED-CB87-DE069E84D89F}"/>
              </a:ext>
            </a:extLst>
          </p:cNvPr>
          <p:cNvSpPr/>
          <p:nvPr/>
        </p:nvSpPr>
        <p:spPr>
          <a:xfrm>
            <a:off x="342830" y="603352"/>
            <a:ext cx="6057970" cy="6056939"/>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73E59D85-DF34-68DD-7583-20CD1265D489}"/>
              </a:ext>
            </a:extLst>
          </p:cNvPr>
          <p:cNvSpPr txBox="1"/>
          <p:nvPr/>
        </p:nvSpPr>
        <p:spPr>
          <a:xfrm>
            <a:off x="432486" y="838443"/>
            <a:ext cx="5880859" cy="2893100"/>
          </a:xfrm>
          <a:prstGeom prst="rect">
            <a:avLst/>
          </a:prstGeom>
          <a:noFill/>
        </p:spPr>
        <p:txBody>
          <a:bodyPr wrap="square">
            <a:spAutoFit/>
          </a:bodyPr>
          <a:lstStyle/>
          <a:p>
            <a:pPr>
              <a:buNone/>
            </a:pPr>
            <a:r>
              <a:rPr lang="en-US" sz="1400" b="1" dirty="0">
                <a:latin typeface="Arial" panose="020B0604020202020204" pitchFamily="34" charset="0"/>
                <a:cs typeface="Arial" panose="020B0604020202020204" pitchFamily="34" charset="0"/>
              </a:rPr>
              <a:t>OVERVIEW OF KEY DIGITAL INNOVATIONS</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Telehealth / Virtual Consultations – Remote GP and specialist support, reducing travel and hospital pressure.</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Telecare and Remote Monitoring – Sensors, fall detectors and alert systems to support safety at home.</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Wearables &amp; Health Apps – Track vitals (heart rate, activity) and support self-management.</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Assistive Smart Devices – Voice-activated assistants, medication reminders, smart home integration.</a:t>
            </a:r>
          </a:p>
        </p:txBody>
      </p:sp>
      <p:sp>
        <p:nvSpPr>
          <p:cNvPr id="10" name="TextBox 9">
            <a:extLst>
              <a:ext uri="{FF2B5EF4-FFF2-40B4-BE49-F238E27FC236}">
                <a16:creationId xmlns:a16="http://schemas.microsoft.com/office/drawing/2014/main" id="{921752D4-AAAD-4835-9EBC-D561B18FA43D}"/>
              </a:ext>
            </a:extLst>
          </p:cNvPr>
          <p:cNvSpPr txBox="1"/>
          <p:nvPr/>
        </p:nvSpPr>
        <p:spPr>
          <a:xfrm>
            <a:off x="432486" y="3966632"/>
            <a:ext cx="5880859" cy="1815882"/>
          </a:xfrm>
          <a:prstGeom prst="rect">
            <a:avLst/>
          </a:prstGeom>
          <a:noFill/>
        </p:spPr>
        <p:txBody>
          <a:bodyPr wrap="square">
            <a:spAutoFit/>
          </a:bodyPr>
          <a:lstStyle/>
          <a:p>
            <a:pPr>
              <a:buNone/>
            </a:pPr>
            <a:r>
              <a:rPr lang="en-US" sz="1400" b="1" dirty="0">
                <a:latin typeface="Arial" panose="020B0604020202020204" pitchFamily="34" charset="0"/>
                <a:cs typeface="Arial" panose="020B0604020202020204" pitchFamily="34" charset="0"/>
              </a:rPr>
              <a:t>CRITICAL FRAMING</a:t>
            </a:r>
          </a:p>
          <a:p>
            <a:pPr>
              <a:buNone/>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Promotes independence and timely support.</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Raises questions about accessibility, digital skills and equity.</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Links to policy drivers (NHS digital ambitions; Care Act wellbeing outcomes).</a:t>
            </a:r>
          </a:p>
        </p:txBody>
      </p:sp>
      <p:pic>
        <p:nvPicPr>
          <p:cNvPr id="3" name="Recorded Sound">
            <a:hlinkClick r:id="" action="ppaction://media"/>
            <a:extLst>
              <a:ext uri="{FF2B5EF4-FFF2-40B4-BE49-F238E27FC236}">
                <a16:creationId xmlns:a16="http://schemas.microsoft.com/office/drawing/2014/main" id="{FBA99D8E-DC6A-BE05-FA11-A43D44E683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2281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6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EBAB4-4558-C4F4-9BE1-21C39B91D632}"/>
              </a:ext>
            </a:extLst>
          </p:cNvPr>
          <p:cNvSpPr>
            <a:spLocks noGrp="1"/>
          </p:cNvSpPr>
          <p:nvPr>
            <p:ph type="title"/>
          </p:nvPr>
        </p:nvSpPr>
        <p:spPr>
          <a:xfrm>
            <a:off x="2163934" y="0"/>
            <a:ext cx="7486694" cy="568411"/>
          </a:xfrm>
        </p:spPr>
        <p:txBody>
          <a:bodyPr>
            <a:norm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Technological Innovations in Elderly Care (Part 2)</a:t>
            </a:r>
            <a:endParaRPr lang="en-GB" sz="2400" dirty="0">
              <a:latin typeface="Arial" panose="020B0604020202020204" pitchFamily="34" charset="0"/>
              <a:cs typeface="Arial" panose="020B0604020202020204" pitchFamily="34" charset="0"/>
            </a:endParaRPr>
          </a:p>
        </p:txBody>
      </p:sp>
      <p:sp>
        <p:nvSpPr>
          <p:cNvPr id="4" name="Rectangle: Folded Corner 3">
            <a:extLst>
              <a:ext uri="{FF2B5EF4-FFF2-40B4-BE49-F238E27FC236}">
                <a16:creationId xmlns:a16="http://schemas.microsoft.com/office/drawing/2014/main" id="{CF02C71B-24F1-6B29-6376-EA1575AB4305}"/>
              </a:ext>
            </a:extLst>
          </p:cNvPr>
          <p:cNvSpPr/>
          <p:nvPr/>
        </p:nvSpPr>
        <p:spPr>
          <a:xfrm>
            <a:off x="56132" y="568410"/>
            <a:ext cx="5973564" cy="6254648"/>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8" name="TextBox 7">
            <a:extLst>
              <a:ext uri="{FF2B5EF4-FFF2-40B4-BE49-F238E27FC236}">
                <a16:creationId xmlns:a16="http://schemas.microsoft.com/office/drawing/2014/main" id="{59817C2F-4E1C-5353-AC2E-2B4B5207597F}"/>
              </a:ext>
            </a:extLst>
          </p:cNvPr>
          <p:cNvSpPr txBox="1"/>
          <p:nvPr/>
        </p:nvSpPr>
        <p:spPr>
          <a:xfrm>
            <a:off x="258424" y="767753"/>
            <a:ext cx="5771272" cy="4401205"/>
          </a:xfrm>
          <a:prstGeom prst="rect">
            <a:avLst/>
          </a:prstGeom>
          <a:noFill/>
        </p:spPr>
        <p:txBody>
          <a:bodyPr wrap="square">
            <a:spAutoFit/>
          </a:bodyPr>
          <a:lstStyle/>
          <a:p>
            <a:pPr>
              <a:buNone/>
            </a:pPr>
            <a:r>
              <a:rPr lang="en-US" sz="1400" b="1" dirty="0">
                <a:latin typeface="Arial" panose="020B0604020202020204" pitchFamily="34" charset="0"/>
                <a:cs typeface="Arial" panose="020B0604020202020204" pitchFamily="34" charset="0"/>
              </a:rPr>
              <a:t>BENEFITS AND CHALLENGES</a:t>
            </a:r>
          </a:p>
          <a:p>
            <a:pPr>
              <a:buNone/>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i="1" dirty="0">
                <a:latin typeface="Arial" panose="020B0604020202020204" pitchFamily="34" charset="0"/>
                <a:cs typeface="Arial" panose="020B0604020202020204" pitchFamily="34" charset="0"/>
              </a:rPr>
              <a:t>Benefits:</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Enhances safety (fall detection, emergency alerts).</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Supports ageing in place and continuity of routines.</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Enables remote clinical monitoring and early intervention.</a:t>
            </a:r>
          </a:p>
          <a:p>
            <a:pPr>
              <a:buNone/>
            </a:pPr>
            <a:endParaRPr lang="en-US" sz="1400" dirty="0">
              <a:latin typeface="Arial" panose="020B0604020202020204" pitchFamily="34" charset="0"/>
              <a:cs typeface="Arial" panose="020B0604020202020204" pitchFamily="34" charset="0"/>
            </a:endParaRPr>
          </a:p>
          <a:p>
            <a:pPr>
              <a:buNone/>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i="1" dirty="0">
                <a:latin typeface="Arial" panose="020B0604020202020204" pitchFamily="34" charset="0"/>
                <a:cs typeface="Arial" panose="020B0604020202020204" pitchFamily="34" charset="0"/>
              </a:rPr>
              <a:t>Challenges:</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sz="1400" b="1" dirty="0">
                <a:latin typeface="Arial" panose="020B0604020202020204" pitchFamily="34" charset="0"/>
                <a:cs typeface="Arial" panose="020B0604020202020204" pitchFamily="34" charset="0"/>
              </a:rPr>
              <a:t>Digital exclusion:</a:t>
            </a:r>
            <a:r>
              <a:rPr lang="en-US" sz="1400" dirty="0">
                <a:latin typeface="Arial" panose="020B0604020202020204" pitchFamily="34" charset="0"/>
                <a:cs typeface="Arial" panose="020B0604020202020204" pitchFamily="34" charset="0"/>
              </a:rPr>
              <a:t> lack of access or skills among some older adults.</a:t>
            </a:r>
          </a:p>
          <a:p>
            <a:pPr marL="285750" indent="-285750">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sz="1400" b="1" dirty="0">
                <a:latin typeface="Arial" panose="020B0604020202020204" pitchFamily="34" charset="0"/>
                <a:cs typeface="Arial" panose="020B0604020202020204" pitchFamily="34" charset="0"/>
              </a:rPr>
              <a:t>Privacy &amp; consent concerns</a:t>
            </a:r>
            <a:r>
              <a:rPr lang="en-US" sz="1400" dirty="0">
                <a:latin typeface="Arial" panose="020B0604020202020204" pitchFamily="34" charset="0"/>
                <a:cs typeface="Arial" panose="020B0604020202020204" pitchFamily="34" charset="0"/>
              </a:rPr>
              <a:t> (data sharing, monitoring ethics).</a:t>
            </a:r>
          </a:p>
          <a:p>
            <a:pPr marL="285750" indent="-285750">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US" sz="1400" b="1" dirty="0">
                <a:latin typeface="Arial" panose="020B0604020202020204" pitchFamily="34" charset="0"/>
                <a:cs typeface="Arial" panose="020B0604020202020204" pitchFamily="34" charset="0"/>
              </a:rPr>
              <a:t>Cost &amp; integration barriers</a:t>
            </a:r>
            <a:r>
              <a:rPr lang="en-US" sz="1400" dirty="0">
                <a:latin typeface="Arial" panose="020B0604020202020204" pitchFamily="34" charset="0"/>
                <a:cs typeface="Arial" panose="020B0604020202020204" pitchFamily="34" charset="0"/>
              </a:rPr>
              <a:t> (interoperability with NHS/social care systems).</a:t>
            </a:r>
          </a:p>
        </p:txBody>
      </p:sp>
      <p:pic>
        <p:nvPicPr>
          <p:cNvPr id="11" name="Picture 10">
            <a:extLst>
              <a:ext uri="{FF2B5EF4-FFF2-40B4-BE49-F238E27FC236}">
                <a16:creationId xmlns:a16="http://schemas.microsoft.com/office/drawing/2014/main" id="{85517CC1-D88A-BCAC-68A2-0E431B44AD68}"/>
              </a:ext>
            </a:extLst>
          </p:cNvPr>
          <p:cNvPicPr>
            <a:picLocks noChangeAspect="1"/>
          </p:cNvPicPr>
          <p:nvPr/>
        </p:nvPicPr>
        <p:blipFill>
          <a:blip r:embed="rId4"/>
          <a:stretch>
            <a:fillRect/>
          </a:stretch>
        </p:blipFill>
        <p:spPr>
          <a:xfrm>
            <a:off x="6029696" y="568410"/>
            <a:ext cx="6162304" cy="6289590"/>
          </a:xfrm>
          <a:prstGeom prst="rect">
            <a:avLst/>
          </a:prstGeom>
          <a:ln>
            <a:noFill/>
          </a:ln>
          <a:effectLst>
            <a:softEdge rad="112500"/>
          </a:effectLst>
        </p:spPr>
      </p:pic>
      <p:sp>
        <p:nvSpPr>
          <p:cNvPr id="12" name="TextBox 11">
            <a:extLst>
              <a:ext uri="{FF2B5EF4-FFF2-40B4-BE49-F238E27FC236}">
                <a16:creationId xmlns:a16="http://schemas.microsoft.com/office/drawing/2014/main" id="{344BD713-D8ED-9FF2-6787-6EB5CB6A66BE}"/>
              </a:ext>
            </a:extLst>
          </p:cNvPr>
          <p:cNvSpPr txBox="1"/>
          <p:nvPr/>
        </p:nvSpPr>
        <p:spPr>
          <a:xfrm>
            <a:off x="379827" y="6135701"/>
            <a:ext cx="3334043" cy="307777"/>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(Hamblin, 2024).</a:t>
            </a:r>
          </a:p>
        </p:txBody>
      </p:sp>
      <p:sp>
        <p:nvSpPr>
          <p:cNvPr id="13" name="TextBox 12">
            <a:extLst>
              <a:ext uri="{FF2B5EF4-FFF2-40B4-BE49-F238E27FC236}">
                <a16:creationId xmlns:a16="http://schemas.microsoft.com/office/drawing/2014/main" id="{42DBD1F2-F70D-5FDE-D8F2-B926F5DCB1FB}"/>
              </a:ext>
            </a:extLst>
          </p:cNvPr>
          <p:cNvSpPr txBox="1"/>
          <p:nvPr/>
        </p:nvSpPr>
        <p:spPr>
          <a:xfrm>
            <a:off x="258424" y="5514535"/>
            <a:ext cx="2264898"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(Wang et al., 2025).</a:t>
            </a:r>
          </a:p>
        </p:txBody>
      </p:sp>
      <p:pic>
        <p:nvPicPr>
          <p:cNvPr id="3" name="Recorded Sound">
            <a:hlinkClick r:id="" action="ppaction://media"/>
            <a:extLst>
              <a:ext uri="{FF2B5EF4-FFF2-40B4-BE49-F238E27FC236}">
                <a16:creationId xmlns:a16="http://schemas.microsoft.com/office/drawing/2014/main" id="{EA401C14-8FF2-5769-5D22-86E281FD50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5290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9DA4-23AA-DDB9-9481-2E33D19E3096}"/>
              </a:ext>
            </a:extLst>
          </p:cNvPr>
          <p:cNvSpPr>
            <a:spLocks noGrp="1"/>
          </p:cNvSpPr>
          <p:nvPr>
            <p:ph type="title"/>
          </p:nvPr>
        </p:nvSpPr>
        <p:spPr>
          <a:xfrm>
            <a:off x="1195752" y="0"/>
            <a:ext cx="8454683" cy="731520"/>
          </a:xfrm>
        </p:spPr>
        <p:txBody>
          <a:bodyPr>
            <a:normAutofit/>
          </a:bodyPr>
          <a:lstStyle/>
          <a:p>
            <a:r>
              <a:rPr lang="en-US" sz="2400" b="1" i="1" dirty="0">
                <a:solidFill>
                  <a:schemeClr val="accent6">
                    <a:lumMod val="75000"/>
                  </a:schemeClr>
                </a:solidFill>
                <a:latin typeface="Arial" panose="020B0604020202020204" pitchFamily="34" charset="0"/>
                <a:cs typeface="Arial" panose="020B0604020202020204" pitchFamily="34" charset="0"/>
              </a:rPr>
              <a:t>Case Study 1: NHS Virtual Wards &amp; Remote Monitoring</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3AD29B4-D4E4-B95F-47E9-C581A0EC29F6}"/>
              </a:ext>
            </a:extLst>
          </p:cNvPr>
          <p:cNvSpPr txBox="1"/>
          <p:nvPr/>
        </p:nvSpPr>
        <p:spPr>
          <a:xfrm>
            <a:off x="1195752" y="731520"/>
            <a:ext cx="5767756" cy="4616648"/>
          </a:xfrm>
          <a:prstGeom prst="rect">
            <a:avLst/>
          </a:prstGeom>
          <a:noFill/>
        </p:spPr>
        <p:txBody>
          <a:bodyPr wrap="square">
            <a:spAutoFit/>
          </a:bodyPr>
          <a:lstStyle/>
          <a:p>
            <a:pPr>
              <a:buNone/>
            </a:pPr>
            <a:r>
              <a:rPr lang="en-US" sz="1400" b="1" dirty="0">
                <a:latin typeface="Arial" panose="020B0604020202020204" pitchFamily="34" charset="0"/>
                <a:cs typeface="Arial" panose="020B0604020202020204" pitchFamily="34" charset="0"/>
              </a:rPr>
              <a:t>OVERVIEW</a:t>
            </a:r>
          </a:p>
          <a:p>
            <a:pPr>
              <a:buNone/>
            </a:pPr>
            <a:endParaRPr lang="en-US" sz="1400" b="1"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cs typeface="Arial" panose="020B0604020202020204" pitchFamily="34" charset="0"/>
              </a:rPr>
              <a:t>• NHS Virtual Wards provide hospital-level care at home using digital monitoring.</a:t>
            </a: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Utilizes wearable devices, remote consultations and data tracking.</a:t>
            </a: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Designed to reduce hospital admissions and support ageing in place.</a:t>
            </a:r>
          </a:p>
          <a:p>
            <a:pPr>
              <a:buNone/>
            </a:pPr>
            <a:br>
              <a:rPr lang="en-US" sz="1400" dirty="0">
                <a:latin typeface="Arial" panose="020B0604020202020204" pitchFamily="34" charset="0"/>
                <a:cs typeface="Arial" panose="020B0604020202020204" pitchFamily="34" charset="0"/>
              </a:rPr>
            </a:br>
            <a:endParaRPr lang="en-US" sz="1400" b="1" dirty="0">
              <a:latin typeface="Arial" panose="020B0604020202020204" pitchFamily="34" charset="0"/>
              <a:cs typeface="Arial" panose="020B0604020202020204" pitchFamily="34" charset="0"/>
            </a:endParaRPr>
          </a:p>
          <a:p>
            <a:pPr>
              <a:buNone/>
            </a:pPr>
            <a:r>
              <a:rPr lang="en-US" sz="1400" b="1" dirty="0">
                <a:latin typeface="Arial" panose="020B0604020202020204" pitchFamily="34" charset="0"/>
                <a:cs typeface="Arial" panose="020B0604020202020204" pitchFamily="34" charset="0"/>
              </a:rPr>
              <a:t>CRITICAL ANALYSIS</a:t>
            </a:r>
          </a:p>
          <a:p>
            <a:pPr>
              <a:buNone/>
            </a:pPr>
            <a:endParaRPr lang="en-US" sz="1400" b="1" dirty="0">
              <a:latin typeface="Arial" panose="020B0604020202020204" pitchFamily="34" charset="0"/>
              <a:cs typeface="Arial" panose="020B0604020202020204" pitchFamily="34" charset="0"/>
            </a:endParaRPr>
          </a:p>
          <a:p>
            <a:pPr>
              <a:buNone/>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Strengths:</a:t>
            </a:r>
            <a:r>
              <a:rPr lang="en-US" sz="1400" dirty="0">
                <a:latin typeface="Arial" panose="020B0604020202020204" pitchFamily="34" charset="0"/>
                <a:cs typeface="Arial" panose="020B0604020202020204" pitchFamily="34" charset="0"/>
              </a:rPr>
              <a:t> Enhances independence; reduces hospital pressure; early intervention through monitoring.</a:t>
            </a: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Supports:</a:t>
            </a:r>
            <a:r>
              <a:rPr lang="en-US" sz="1400" dirty="0">
                <a:latin typeface="Arial" panose="020B0604020202020204" pitchFamily="34" charset="0"/>
                <a:cs typeface="Arial" panose="020B0604020202020204" pitchFamily="34" charset="0"/>
              </a:rPr>
              <a:t> Continuity Theory and Active Ageing principles.</a:t>
            </a: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Challenges:</a:t>
            </a:r>
            <a:r>
              <a:rPr lang="en-US" sz="1400" dirty="0">
                <a:latin typeface="Arial" panose="020B0604020202020204" pitchFamily="34" charset="0"/>
                <a:cs typeface="Arial" panose="020B0604020202020204" pitchFamily="34" charset="0"/>
              </a:rPr>
              <a:t> Requires digital literacy, reliable internet access and adequate workforce capacity.</a:t>
            </a:r>
          </a:p>
          <a:p>
            <a:pPr>
              <a:buNone/>
            </a:pP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Risk of widening inequality for digitally excluded older adults</a:t>
            </a:r>
          </a:p>
        </p:txBody>
      </p:sp>
      <p:pic>
        <p:nvPicPr>
          <p:cNvPr id="7" name="Picture 6">
            <a:extLst>
              <a:ext uri="{FF2B5EF4-FFF2-40B4-BE49-F238E27FC236}">
                <a16:creationId xmlns:a16="http://schemas.microsoft.com/office/drawing/2014/main" id="{891B6BB6-C93F-F379-5617-046270BD06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21303" y="1648131"/>
            <a:ext cx="5228492" cy="2783425"/>
          </a:xfrm>
          <a:prstGeom prst="rect">
            <a:avLst/>
          </a:prstGeom>
          <a:ln>
            <a:noFill/>
          </a:ln>
          <a:effectLst>
            <a:softEdge rad="112500"/>
          </a:effectLst>
        </p:spPr>
      </p:pic>
      <p:pic>
        <p:nvPicPr>
          <p:cNvPr id="3" name="Recorded Sound">
            <a:hlinkClick r:id="" action="ppaction://media"/>
            <a:extLst>
              <a:ext uri="{FF2B5EF4-FFF2-40B4-BE49-F238E27FC236}">
                <a16:creationId xmlns:a16="http://schemas.microsoft.com/office/drawing/2014/main" id="{519B60DB-8681-B2D2-C408-1FF36E3B1F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9778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29C4F-C8A0-C79C-7372-4C1740D224D7}"/>
              </a:ext>
            </a:extLst>
          </p:cNvPr>
          <p:cNvSpPr>
            <a:spLocks noGrp="1"/>
          </p:cNvSpPr>
          <p:nvPr>
            <p:ph type="title"/>
          </p:nvPr>
        </p:nvSpPr>
        <p:spPr>
          <a:xfrm>
            <a:off x="1491175" y="0"/>
            <a:ext cx="8257735" cy="604910"/>
          </a:xfrm>
        </p:spPr>
        <p:txBody>
          <a:bodyPr>
            <a:normAutofit fontScale="90000"/>
          </a:bodyPr>
          <a:lstStyle/>
          <a:p>
            <a:r>
              <a:rPr lang="en-US" sz="2400" b="1" i="1" dirty="0">
                <a:solidFill>
                  <a:schemeClr val="accent6">
                    <a:lumMod val="75000"/>
                  </a:schemeClr>
                </a:solidFill>
                <a:latin typeface="Arial" panose="020B0604020202020204" pitchFamily="34" charset="0"/>
                <a:cs typeface="Arial" panose="020B0604020202020204" pitchFamily="34" charset="0"/>
              </a:rPr>
              <a:t>Case Study 2: Telecare &amp; Community-Based Digital Support</a:t>
            </a:r>
            <a:endParaRPr lang="en-GB" sz="2400" b="1" i="1" dirty="0">
              <a:solidFill>
                <a:schemeClr val="accent6">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F9B9C01-50CC-5A78-E18D-D35C4FBB463D}"/>
              </a:ext>
            </a:extLst>
          </p:cNvPr>
          <p:cNvSpPr txBox="1"/>
          <p:nvPr/>
        </p:nvSpPr>
        <p:spPr>
          <a:xfrm>
            <a:off x="1323907" y="604910"/>
            <a:ext cx="6443004" cy="4832092"/>
          </a:xfrm>
          <a:prstGeom prst="rect">
            <a:avLst/>
          </a:prstGeom>
          <a:noFill/>
        </p:spPr>
        <p:txBody>
          <a:bodyPr wrap="square">
            <a:spAutoFit/>
          </a:bodyPr>
          <a:lstStyle/>
          <a:p>
            <a:pPr>
              <a:buNone/>
            </a:pPr>
            <a:r>
              <a:rPr lang="en-US" sz="1400" b="1" dirty="0">
                <a:latin typeface="Arial" panose="020B0604020202020204" pitchFamily="34" charset="0"/>
                <a:cs typeface="Arial" panose="020B0604020202020204" pitchFamily="34" charset="0"/>
              </a:rPr>
              <a:t>OVERVIEW</a:t>
            </a:r>
          </a:p>
          <a:p>
            <a:pPr>
              <a:buNone/>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Telecare services use sensors, fall alarms and emergency response systems.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Often delivered through local authorities and community partnerships.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Aims to promote safety, independence and delayed residential care entry.</a:t>
            </a:r>
          </a:p>
          <a:p>
            <a:pPr>
              <a:buNone/>
            </a:pP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CRITICAL ANALYSIS</a:t>
            </a:r>
          </a:p>
          <a:p>
            <a:pPr marL="285750" indent="-285750">
              <a:buFont typeface="Wingdings" panose="05000000000000000000" pitchFamily="2" charset="2"/>
              <a:buChar char="q"/>
            </a:pPr>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Strengths:</a:t>
            </a:r>
            <a:r>
              <a:rPr lang="en-US" sz="1400" dirty="0">
                <a:latin typeface="Arial" panose="020B0604020202020204" pitchFamily="34" charset="0"/>
                <a:cs typeface="Arial" panose="020B0604020202020204" pitchFamily="34" charset="0"/>
              </a:rPr>
              <a:t> Supports ageing in place; improves response times; enhances perceived security.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Aligns with Care Act wellbeing and prevention principles.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Limitations:</a:t>
            </a:r>
            <a:r>
              <a:rPr lang="en-US" sz="1400" dirty="0">
                <a:latin typeface="Arial" panose="020B0604020202020204" pitchFamily="34" charset="0"/>
                <a:cs typeface="Arial" panose="020B0604020202020204" pitchFamily="34" charset="0"/>
              </a:rPr>
              <a:t> Privacy concerns; data security risks; technology acceptance barriers.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Evidence of unequal uptake among low-income and minority older adults.</a:t>
            </a:r>
          </a:p>
          <a:p>
            <a:pPr>
              <a:buNone/>
            </a:pP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LEARNING POINTS</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 Technology alone does not guarantee empowerment.</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Requires person-centered implementation and ethical governance.</a:t>
            </a:r>
          </a:p>
        </p:txBody>
      </p:sp>
      <p:pic>
        <p:nvPicPr>
          <p:cNvPr id="13" name="Picture 12">
            <a:extLst>
              <a:ext uri="{FF2B5EF4-FFF2-40B4-BE49-F238E27FC236}">
                <a16:creationId xmlns:a16="http://schemas.microsoft.com/office/drawing/2014/main" id="{F82C4D46-5CEC-ABC7-3523-293A8A8137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6910" y="1525530"/>
            <a:ext cx="4425089" cy="2540033"/>
          </a:xfrm>
          <a:prstGeom prst="rect">
            <a:avLst/>
          </a:prstGeom>
          <a:ln>
            <a:noFill/>
          </a:ln>
          <a:effectLst>
            <a:softEdge rad="112500"/>
          </a:effectLst>
        </p:spPr>
      </p:pic>
      <p:sp>
        <p:nvSpPr>
          <p:cNvPr id="14" name="TextBox 13">
            <a:extLst>
              <a:ext uri="{FF2B5EF4-FFF2-40B4-BE49-F238E27FC236}">
                <a16:creationId xmlns:a16="http://schemas.microsoft.com/office/drawing/2014/main" id="{0D572BE1-2EBF-CEF2-18D3-3080E71DB954}"/>
              </a:ext>
            </a:extLst>
          </p:cNvPr>
          <p:cNvSpPr txBox="1"/>
          <p:nvPr/>
        </p:nvSpPr>
        <p:spPr>
          <a:xfrm>
            <a:off x="8525022" y="5317588"/>
            <a:ext cx="2968283" cy="369332"/>
          </a:xfrm>
          <a:prstGeom prst="rect">
            <a:avLst/>
          </a:prstGeom>
          <a:noFill/>
        </p:spPr>
        <p:txBody>
          <a:bodyPr wrap="square" rtlCol="0">
            <a:spAutoFit/>
          </a:bodyPr>
          <a:lstStyle/>
          <a:p>
            <a:r>
              <a:rPr lang="en-GB" sz="1400" b="1" i="1" dirty="0">
                <a:latin typeface="Arial" panose="020B0604020202020204" pitchFamily="34" charset="0"/>
                <a:cs typeface="Arial" panose="020B0604020202020204" pitchFamily="34" charset="0"/>
              </a:rPr>
              <a:t>(Adams et al., 2025</a:t>
            </a:r>
            <a:r>
              <a:rPr lang="en-GB" dirty="0"/>
              <a:t>).</a:t>
            </a:r>
          </a:p>
        </p:txBody>
      </p:sp>
      <p:pic>
        <p:nvPicPr>
          <p:cNvPr id="3" name="Recorded Sound">
            <a:hlinkClick r:id="" action="ppaction://media"/>
            <a:extLst>
              <a:ext uri="{FF2B5EF4-FFF2-40B4-BE49-F238E27FC236}">
                <a16:creationId xmlns:a16="http://schemas.microsoft.com/office/drawing/2014/main" id="{3E8846F5-362C-4F0C-4360-D61030951E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30695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5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8D355-4C91-0E1C-1735-597094F2EB2E}"/>
              </a:ext>
            </a:extLst>
          </p:cNvPr>
          <p:cNvSpPr>
            <a:spLocks noGrp="1"/>
          </p:cNvSpPr>
          <p:nvPr>
            <p:ph type="title"/>
          </p:nvPr>
        </p:nvSpPr>
        <p:spPr>
          <a:xfrm>
            <a:off x="1561514" y="0"/>
            <a:ext cx="5176911" cy="604911"/>
          </a:xfrm>
        </p:spPr>
        <p:txBody>
          <a:bodyPr>
            <a:normAutofit fontScale="90000"/>
          </a:bodyPr>
          <a:lstStyle/>
          <a:p>
            <a:r>
              <a:rPr lang="en-GB" sz="2400" b="1" i="1" dirty="0">
                <a:solidFill>
                  <a:schemeClr val="accent6">
                    <a:lumMod val="75000"/>
                  </a:schemeClr>
                </a:solidFill>
                <a:latin typeface="Arial" panose="020B0604020202020204" pitchFamily="34" charset="0"/>
                <a:cs typeface="Arial" panose="020B0604020202020204" pitchFamily="34" charset="0"/>
              </a:rPr>
              <a:t>Recommendations for Improvement</a:t>
            </a:r>
          </a:p>
        </p:txBody>
      </p:sp>
      <p:sp>
        <p:nvSpPr>
          <p:cNvPr id="9" name="Rectangle 8">
            <a:extLst>
              <a:ext uri="{FF2B5EF4-FFF2-40B4-BE49-F238E27FC236}">
                <a16:creationId xmlns:a16="http://schemas.microsoft.com/office/drawing/2014/main" id="{9226A568-63D3-359A-7C4C-D2616E36D5D2}"/>
              </a:ext>
            </a:extLst>
          </p:cNvPr>
          <p:cNvSpPr/>
          <p:nvPr/>
        </p:nvSpPr>
        <p:spPr>
          <a:xfrm>
            <a:off x="154745" y="492369"/>
            <a:ext cx="6274189" cy="626012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F5BCBB9B-9E48-5DCF-F356-81B78E8B2533}"/>
              </a:ext>
            </a:extLst>
          </p:cNvPr>
          <p:cNvSpPr txBox="1"/>
          <p:nvPr/>
        </p:nvSpPr>
        <p:spPr>
          <a:xfrm>
            <a:off x="379828" y="787791"/>
            <a:ext cx="6217920" cy="2954655"/>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STRATEGIC IMPROVEMENTS</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National Digital Inclusion Programme for Older Adults</a:t>
            </a:r>
            <a:r>
              <a:rPr lang="en-US" sz="1400" dirty="0">
                <a:latin typeface="Arial" panose="020B0604020202020204" pitchFamily="34" charset="0"/>
                <a:cs typeface="Arial" panose="020B0604020202020204" pitchFamily="34" charset="0"/>
              </a:rPr>
              <a:t> – Fund community-based digital literacy training and affordable broadband access.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Workforce Digital Competency Training</a:t>
            </a:r>
            <a:r>
              <a:rPr lang="en-US" sz="1400" dirty="0">
                <a:latin typeface="Arial" panose="020B0604020202020204" pitchFamily="34" charset="0"/>
                <a:cs typeface="Arial" panose="020B0604020202020204" pitchFamily="34" charset="0"/>
              </a:rPr>
              <a:t> – Mandatory training in telehealth, remote monitoring and ethical data use across health and social care.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Integrated Digital Care Pathways</a:t>
            </a:r>
            <a:r>
              <a:rPr lang="en-US" sz="1400" dirty="0">
                <a:latin typeface="Arial" panose="020B0604020202020204" pitchFamily="34" charset="0"/>
                <a:cs typeface="Arial" panose="020B0604020202020204" pitchFamily="34" charset="0"/>
              </a:rPr>
              <a:t> – Strengthen coordination between NHS, local authorities and voluntary sector to improve interoperability.</a:t>
            </a:r>
          </a:p>
          <a:p>
            <a:endParaRPr lang="en-GB" dirty="0"/>
          </a:p>
        </p:txBody>
      </p:sp>
      <p:sp>
        <p:nvSpPr>
          <p:cNvPr id="11" name="TextBox 10">
            <a:extLst>
              <a:ext uri="{FF2B5EF4-FFF2-40B4-BE49-F238E27FC236}">
                <a16:creationId xmlns:a16="http://schemas.microsoft.com/office/drawing/2014/main" id="{4C84E6C2-1C11-7DE5-0D55-4B9CD33387B7}"/>
              </a:ext>
            </a:extLst>
          </p:cNvPr>
          <p:cNvSpPr txBox="1"/>
          <p:nvPr/>
        </p:nvSpPr>
        <p:spPr>
          <a:xfrm>
            <a:off x="478301" y="3527002"/>
            <a:ext cx="5950633" cy="2523768"/>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THEORY-BASED JUSTIFICATION</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Supports </a:t>
            </a:r>
            <a:r>
              <a:rPr lang="en-US" sz="1400" b="1" dirty="0">
                <a:latin typeface="Arial" panose="020B0604020202020204" pitchFamily="34" charset="0"/>
                <a:cs typeface="Arial" panose="020B0604020202020204" pitchFamily="34" charset="0"/>
              </a:rPr>
              <a:t>Selective Optimization with Compensation (SOC)</a:t>
            </a:r>
            <a:r>
              <a:rPr lang="en-US" sz="1400" dirty="0">
                <a:latin typeface="Arial" panose="020B0604020202020204" pitchFamily="34" charset="0"/>
                <a:cs typeface="Arial" panose="020B0604020202020204" pitchFamily="34" charset="0"/>
              </a:rPr>
              <a:t> – reopening strengths and compensating for functional decline.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Aligns with </a:t>
            </a:r>
            <a:r>
              <a:rPr lang="en-US" sz="1400" b="1" dirty="0">
                <a:latin typeface="Arial" panose="020B0604020202020204" pitchFamily="34" charset="0"/>
                <a:cs typeface="Arial" panose="020B0604020202020204" pitchFamily="34" charset="0"/>
              </a:rPr>
              <a:t>Continuity Theory</a:t>
            </a:r>
            <a:r>
              <a:rPr lang="en-US" sz="1400" dirty="0">
                <a:latin typeface="Arial" panose="020B0604020202020204" pitchFamily="34" charset="0"/>
                <a:cs typeface="Arial" panose="020B0604020202020204" pitchFamily="34" charset="0"/>
              </a:rPr>
              <a:t> – enabling older people to maintain routines and identity at home.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Reflects </a:t>
            </a:r>
            <a:r>
              <a:rPr lang="en-US" sz="1400" b="1" dirty="0">
                <a:latin typeface="Arial" panose="020B0604020202020204" pitchFamily="34" charset="0"/>
                <a:cs typeface="Arial" panose="020B0604020202020204" pitchFamily="34" charset="0"/>
              </a:rPr>
              <a:t>Life Course Perspective</a:t>
            </a:r>
            <a:r>
              <a:rPr lang="en-US" sz="1400" dirty="0">
                <a:latin typeface="Arial" panose="020B0604020202020204" pitchFamily="34" charset="0"/>
                <a:cs typeface="Arial" panose="020B0604020202020204" pitchFamily="34" charset="0"/>
              </a:rPr>
              <a:t> – addressing structural digital inequality.</a:t>
            </a:r>
          </a:p>
          <a:p>
            <a:endParaRPr lang="en-GB" dirty="0"/>
          </a:p>
        </p:txBody>
      </p:sp>
      <p:sp>
        <p:nvSpPr>
          <p:cNvPr id="12" name="Rectangle 11">
            <a:extLst>
              <a:ext uri="{FF2B5EF4-FFF2-40B4-BE49-F238E27FC236}">
                <a16:creationId xmlns:a16="http://schemas.microsoft.com/office/drawing/2014/main" id="{6CB6C6DF-0A94-7446-E3B3-903015D260C1}"/>
              </a:ext>
            </a:extLst>
          </p:cNvPr>
          <p:cNvSpPr/>
          <p:nvPr/>
        </p:nvSpPr>
        <p:spPr>
          <a:xfrm>
            <a:off x="6428934" y="492368"/>
            <a:ext cx="5763066" cy="626012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9BA33F89-CB94-1782-2AC2-673FF9350089}"/>
              </a:ext>
            </a:extLst>
          </p:cNvPr>
          <p:cNvSpPr txBox="1"/>
          <p:nvPr/>
        </p:nvSpPr>
        <p:spPr>
          <a:xfrm>
            <a:off x="6597748" y="787791"/>
            <a:ext cx="5214424" cy="2523768"/>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POLICY IMPLICATIONS</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Expand Care Act (2014) wellbeing outcomes to include digital inclusion indicators.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Dedicated funding stream within NHS digital transformation budgets for older adults.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Stronger regulatory guidance on data protection and consent in telecare settings.</a:t>
            </a:r>
          </a:p>
          <a:p>
            <a:endParaRPr lang="en-GB" dirty="0"/>
          </a:p>
        </p:txBody>
      </p:sp>
      <p:sp>
        <p:nvSpPr>
          <p:cNvPr id="14" name="TextBox 13">
            <a:extLst>
              <a:ext uri="{FF2B5EF4-FFF2-40B4-BE49-F238E27FC236}">
                <a16:creationId xmlns:a16="http://schemas.microsoft.com/office/drawing/2014/main" id="{0CE6DEF0-F0D3-7C61-F3EA-87F580A61277}"/>
              </a:ext>
            </a:extLst>
          </p:cNvPr>
          <p:cNvSpPr txBox="1"/>
          <p:nvPr/>
        </p:nvSpPr>
        <p:spPr>
          <a:xfrm>
            <a:off x="6696221" y="3311559"/>
            <a:ext cx="4820530" cy="2893100"/>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BARRIERS AND SOLUTIONS</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Barrier:</a:t>
            </a:r>
            <a:r>
              <a:rPr lang="en-US" sz="1400" dirty="0">
                <a:latin typeface="Arial" panose="020B0604020202020204" pitchFamily="34" charset="0"/>
                <a:cs typeface="Arial" panose="020B0604020202020204" pitchFamily="34" charset="0"/>
              </a:rPr>
              <a:t> Digital exclusion and resistance →</a:t>
            </a:r>
            <a:br>
              <a:rPr lang="en-US" sz="1400"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Solution:</a:t>
            </a:r>
            <a:r>
              <a:rPr lang="en-US" sz="1400" dirty="0">
                <a:latin typeface="Arial" panose="020B0604020202020204" pitchFamily="34" charset="0"/>
                <a:cs typeface="Arial" panose="020B0604020202020204" pitchFamily="34" charset="0"/>
              </a:rPr>
              <a:t> Community digital champions and peer mentoring.</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Barrier:</a:t>
            </a:r>
            <a:r>
              <a:rPr lang="en-US" sz="1400" dirty="0">
                <a:latin typeface="Arial" panose="020B0604020202020204" pitchFamily="34" charset="0"/>
                <a:cs typeface="Arial" panose="020B0604020202020204" pitchFamily="34" charset="0"/>
              </a:rPr>
              <a:t> Funding constraints →</a:t>
            </a:r>
            <a:br>
              <a:rPr lang="en-US" sz="1400"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Solution:</a:t>
            </a:r>
            <a:r>
              <a:rPr lang="en-US" sz="1400" dirty="0">
                <a:latin typeface="Arial" panose="020B0604020202020204" pitchFamily="34" charset="0"/>
                <a:cs typeface="Arial" panose="020B0604020202020204" pitchFamily="34" charset="0"/>
              </a:rPr>
              <a:t> Targeted prevention funding (cost-saving through reduced admissions).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b="1" dirty="0">
                <a:latin typeface="Arial" panose="020B0604020202020204" pitchFamily="34" charset="0"/>
                <a:cs typeface="Arial" panose="020B0604020202020204" pitchFamily="34" charset="0"/>
              </a:rPr>
              <a:t>Barrier:</a:t>
            </a:r>
            <a:r>
              <a:rPr lang="en-US" sz="1400" dirty="0">
                <a:latin typeface="Arial" panose="020B0604020202020204" pitchFamily="34" charset="0"/>
                <a:cs typeface="Arial" panose="020B0604020202020204" pitchFamily="34" charset="0"/>
              </a:rPr>
              <a:t> Workforce capacity →</a:t>
            </a:r>
            <a:br>
              <a:rPr lang="en-US" sz="1400"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Solution:</a:t>
            </a:r>
            <a:r>
              <a:rPr lang="en-US" sz="1400" dirty="0">
                <a:latin typeface="Arial" panose="020B0604020202020204" pitchFamily="34" charset="0"/>
                <a:cs typeface="Arial" panose="020B0604020202020204" pitchFamily="34" charset="0"/>
              </a:rPr>
              <a:t> Incentivized training and recruitment in digital care roles.</a:t>
            </a:r>
          </a:p>
        </p:txBody>
      </p:sp>
      <p:sp>
        <p:nvSpPr>
          <p:cNvPr id="15" name="TextBox 14">
            <a:extLst>
              <a:ext uri="{FF2B5EF4-FFF2-40B4-BE49-F238E27FC236}">
                <a16:creationId xmlns:a16="http://schemas.microsoft.com/office/drawing/2014/main" id="{4C7EC3FC-6272-829D-69AD-995B15D1CF1D}"/>
              </a:ext>
            </a:extLst>
          </p:cNvPr>
          <p:cNvSpPr txBox="1"/>
          <p:nvPr/>
        </p:nvSpPr>
        <p:spPr>
          <a:xfrm>
            <a:off x="1941341" y="6173807"/>
            <a:ext cx="3193367"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(Eccles, 2023).</a:t>
            </a:r>
          </a:p>
        </p:txBody>
      </p:sp>
      <p:pic>
        <p:nvPicPr>
          <p:cNvPr id="3" name="Recorded Sound">
            <a:hlinkClick r:id="" action="ppaction://media"/>
            <a:extLst>
              <a:ext uri="{FF2B5EF4-FFF2-40B4-BE49-F238E27FC236}">
                <a16:creationId xmlns:a16="http://schemas.microsoft.com/office/drawing/2014/main" id="{7846AEF2-60DA-F898-9C5D-6E43E40035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0799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B93D-4971-22F5-FA24-B8461CF452E0}"/>
              </a:ext>
            </a:extLst>
          </p:cNvPr>
          <p:cNvSpPr>
            <a:spLocks noGrp="1"/>
          </p:cNvSpPr>
          <p:nvPr>
            <p:ph type="title"/>
          </p:nvPr>
        </p:nvSpPr>
        <p:spPr>
          <a:xfrm>
            <a:off x="1519310" y="1"/>
            <a:ext cx="1885072" cy="351692"/>
          </a:xfrm>
        </p:spPr>
        <p:txBody>
          <a:bodyPr>
            <a:normAutofit fontScale="90000"/>
          </a:bodyPr>
          <a:lstStyle/>
          <a:p>
            <a:r>
              <a:rPr lang="en-GB" sz="2400" b="1" i="1" dirty="0">
                <a:solidFill>
                  <a:schemeClr val="accent6">
                    <a:lumMod val="75000"/>
                  </a:schemeClr>
                </a:solidFill>
                <a:latin typeface="Arial" panose="020B0604020202020204" pitchFamily="34" charset="0"/>
                <a:cs typeface="Arial" panose="020B0604020202020204" pitchFamily="34" charset="0"/>
              </a:rPr>
              <a:t>Conclusion  </a:t>
            </a:r>
          </a:p>
        </p:txBody>
      </p:sp>
      <p:sp>
        <p:nvSpPr>
          <p:cNvPr id="4" name="Rectangle 3">
            <a:extLst>
              <a:ext uri="{FF2B5EF4-FFF2-40B4-BE49-F238E27FC236}">
                <a16:creationId xmlns:a16="http://schemas.microsoft.com/office/drawing/2014/main" id="{9DA5CD6A-1DBE-0031-559D-F89A772BB1B3}"/>
              </a:ext>
            </a:extLst>
          </p:cNvPr>
          <p:cNvSpPr/>
          <p:nvPr/>
        </p:nvSpPr>
        <p:spPr>
          <a:xfrm>
            <a:off x="154745" y="492369"/>
            <a:ext cx="6274189" cy="626012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A03B9A05-3A77-88A4-9185-017D2E6B183E}"/>
              </a:ext>
            </a:extLst>
          </p:cNvPr>
          <p:cNvSpPr txBox="1"/>
          <p:nvPr/>
        </p:nvSpPr>
        <p:spPr>
          <a:xfrm>
            <a:off x="407963" y="773723"/>
            <a:ext cx="5688037" cy="3170099"/>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SUMMARY OF KEY POINTS</a:t>
            </a:r>
          </a:p>
          <a:p>
            <a:endParaRPr lang="en-US" sz="14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The UK’s ageing population increases pressure on health and social care systems.</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Digital technologies offer significant potential to support independence and ageing in place.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However, effectiveness depends on equitable access, workforce capacity and ethical governance.</a:t>
            </a:r>
          </a:p>
          <a:p>
            <a:pPr marL="285750" indent="-285750">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1400" dirty="0">
                <a:latin typeface="Arial" panose="020B0604020202020204" pitchFamily="34" charset="0"/>
                <a:cs typeface="Arial" panose="020B0604020202020204" pitchFamily="34" charset="0"/>
              </a:rPr>
              <a:t>Integration of theory, policy and practice is essential for genuine digital empowerment.</a:t>
            </a:r>
          </a:p>
          <a:p>
            <a:endParaRPr lang="en-GB" dirty="0"/>
          </a:p>
        </p:txBody>
      </p:sp>
      <p:sp>
        <p:nvSpPr>
          <p:cNvPr id="7" name="TextBox 6">
            <a:extLst>
              <a:ext uri="{FF2B5EF4-FFF2-40B4-BE49-F238E27FC236}">
                <a16:creationId xmlns:a16="http://schemas.microsoft.com/office/drawing/2014/main" id="{1D0A74EB-FB92-B7A3-DD2D-7F6800F26234}"/>
              </a:ext>
            </a:extLst>
          </p:cNvPr>
          <p:cNvSpPr txBox="1"/>
          <p:nvPr/>
        </p:nvSpPr>
        <p:spPr>
          <a:xfrm>
            <a:off x="351692" y="4164037"/>
            <a:ext cx="5744308" cy="2523768"/>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FUTURE OUTLOOK</a:t>
            </a:r>
          </a:p>
          <a:p>
            <a:endParaRPr lang="en-US" sz="1400" b="1"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Greater use of AI, predictive analytics and remote monitoring in elderly care.</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Expansion of Integrated Care Systems and digital community support models.</a:t>
            </a:r>
          </a:p>
          <a:p>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 Ongoing research needed on digital inclusion, consent and long-term outcomes for older adults.</a:t>
            </a:r>
          </a:p>
          <a:p>
            <a:endParaRPr lang="en-GB" dirty="0"/>
          </a:p>
        </p:txBody>
      </p:sp>
      <p:pic>
        <p:nvPicPr>
          <p:cNvPr id="9" name="Picture 8">
            <a:extLst>
              <a:ext uri="{FF2B5EF4-FFF2-40B4-BE49-F238E27FC236}">
                <a16:creationId xmlns:a16="http://schemas.microsoft.com/office/drawing/2014/main" id="{C1CE3424-8F25-00D4-CC9E-D0AB43B89B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2947" y="1164101"/>
            <a:ext cx="5190982" cy="4529797"/>
          </a:xfrm>
          <a:prstGeom prst="ellipse">
            <a:avLst/>
          </a:prstGeom>
          <a:ln>
            <a:noFill/>
          </a:ln>
          <a:effectLst>
            <a:softEdge rad="112500"/>
          </a:effectLst>
        </p:spPr>
      </p:pic>
      <p:pic>
        <p:nvPicPr>
          <p:cNvPr id="3" name="Recorded Sound">
            <a:hlinkClick r:id="" action="ppaction://media"/>
            <a:extLst>
              <a:ext uri="{FF2B5EF4-FFF2-40B4-BE49-F238E27FC236}">
                <a16:creationId xmlns:a16="http://schemas.microsoft.com/office/drawing/2014/main" id="{D63EB9A5-206A-A932-BFF5-2A0BA23A77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13850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8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C361BB3-75FA-B165-8519-8F57F4E721DE}"/>
              </a:ext>
            </a:extLst>
          </p:cNvPr>
          <p:cNvSpPr>
            <a:spLocks noGrp="1"/>
          </p:cNvSpPr>
          <p:nvPr>
            <p:ph type="title"/>
          </p:nvPr>
        </p:nvSpPr>
        <p:spPr>
          <a:xfrm>
            <a:off x="1575582" y="0"/>
            <a:ext cx="2152356" cy="351692"/>
          </a:xfrm>
        </p:spPr>
        <p:txBody>
          <a:bodyPr>
            <a:normAutofit fontScale="90000"/>
          </a:bodyPr>
          <a:lstStyle/>
          <a:p>
            <a:r>
              <a:rPr lang="en-GB" sz="2400" b="1" i="1" dirty="0">
                <a:solidFill>
                  <a:schemeClr val="accent6">
                    <a:lumMod val="75000"/>
                  </a:schemeClr>
                </a:solidFill>
                <a:latin typeface="Arial" panose="020B0604020202020204" pitchFamily="34" charset="0"/>
                <a:cs typeface="Arial" panose="020B0604020202020204" pitchFamily="34" charset="0"/>
              </a:rPr>
              <a:t>References  </a:t>
            </a:r>
          </a:p>
        </p:txBody>
      </p:sp>
      <p:sp>
        <p:nvSpPr>
          <p:cNvPr id="8" name="TextBox 7">
            <a:extLst>
              <a:ext uri="{FF2B5EF4-FFF2-40B4-BE49-F238E27FC236}">
                <a16:creationId xmlns:a16="http://schemas.microsoft.com/office/drawing/2014/main" id="{7A995E67-10BD-3F5F-4EA4-77EF691FF978}"/>
              </a:ext>
            </a:extLst>
          </p:cNvPr>
          <p:cNvSpPr txBox="1"/>
          <p:nvPr/>
        </p:nvSpPr>
        <p:spPr>
          <a:xfrm>
            <a:off x="140677" y="469667"/>
            <a:ext cx="12051323" cy="5909310"/>
          </a:xfrm>
          <a:prstGeom prst="rect">
            <a:avLst/>
          </a:prstGeom>
          <a:noFill/>
        </p:spPr>
        <p:txBody>
          <a:bodyPr wrap="square">
            <a:spAutoFit/>
          </a:bodyPr>
          <a:lstStyle/>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Adams, E., Donaghy, E., Sanders, C., Wolters, M.K., Ng, L., St-Jean, C., Galan, R. and Mercer, S.W. (2025) ‘Digital interventions for older people experiencing homelessness: systematic scoping review’, </a:t>
            </a:r>
            <a:r>
              <a:rPr lang="en-US" sz="1400" i="1" dirty="0">
                <a:latin typeface="Arial" panose="020B0604020202020204" pitchFamily="34" charset="0"/>
                <a:cs typeface="Arial" panose="020B0604020202020204" pitchFamily="34" charset="0"/>
              </a:rPr>
              <a:t>Journal of Medical Internet Research.</a:t>
            </a:r>
            <a:endParaRPr lang="en-US" sz="1400" dirty="0">
              <a:latin typeface="Arial" panose="020B0604020202020204" pitchFamily="34" charset="0"/>
              <a:cs typeface="Arial" panose="020B0604020202020204" pitchFamily="34" charset="0"/>
            </a:endParaRP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Atchley, R. (1989) ‘A continuity theory of normal aging’, </a:t>
            </a:r>
            <a:r>
              <a:rPr lang="en-US" sz="1400" i="1" dirty="0">
                <a:latin typeface="Arial" panose="020B0604020202020204" pitchFamily="34" charset="0"/>
                <a:cs typeface="Arial" panose="020B0604020202020204" pitchFamily="34" charset="0"/>
              </a:rPr>
              <a:t>The Gerontologist</a:t>
            </a:r>
            <a:r>
              <a:rPr lang="en-US" sz="1400" dirty="0">
                <a:latin typeface="Arial" panose="020B0604020202020204" pitchFamily="34" charset="0"/>
                <a:cs typeface="Arial" panose="020B0604020202020204" pitchFamily="34" charset="0"/>
              </a:rPr>
              <a:t>, 29(2), pp. 183–190. Available at: </a:t>
            </a:r>
            <a:r>
              <a:rPr lang="en-US" sz="1400" dirty="0">
                <a:latin typeface="Arial" panose="020B0604020202020204" pitchFamily="34" charset="0"/>
                <a:cs typeface="Arial" panose="020B0604020202020204" pitchFamily="34" charset="0"/>
                <a:hlinkClick r:id="rId2"/>
              </a:rPr>
              <a:t>https://doi.org/10.1093/geront/29.2.183</a:t>
            </a:r>
            <a:r>
              <a:rPr lang="en-US" sz="1400" dirty="0">
                <a:latin typeface="Arial" panose="020B0604020202020204" pitchFamily="34" charset="0"/>
                <a:cs typeface="Arial" panose="020B0604020202020204" pitchFamily="34" charset="0"/>
              </a:rPr>
              <a:t> [Accessed: 20</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Care Act 2014. London: HMSO. Available at: </a:t>
            </a:r>
            <a:r>
              <a:rPr lang="en-US" sz="1400" dirty="0">
                <a:latin typeface="Arial" panose="020B0604020202020204" pitchFamily="34" charset="0"/>
                <a:cs typeface="Arial" panose="020B0604020202020204" pitchFamily="34" charset="0"/>
                <a:hlinkClick r:id="rId3"/>
              </a:rPr>
              <a:t>https://www.legislation.gov.uk/ukpga/2014/23/contents</a:t>
            </a:r>
            <a:r>
              <a:rPr lang="en-US" sz="1400" dirty="0">
                <a:latin typeface="Arial" panose="020B0604020202020204" pitchFamily="34" charset="0"/>
                <a:cs typeface="Arial" panose="020B0604020202020204" pitchFamily="34" charset="0"/>
              </a:rPr>
              <a:t> [Accessed: 21</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CQC (2024) </a:t>
            </a:r>
            <a:r>
              <a:rPr lang="en-US" sz="1400" i="1" dirty="0">
                <a:latin typeface="Arial" panose="020B0604020202020204" pitchFamily="34" charset="0"/>
                <a:cs typeface="Arial" panose="020B0604020202020204" pitchFamily="34" charset="0"/>
              </a:rPr>
              <a:t>The State of Health Care and Adult Social Care in England 2023/24</a:t>
            </a:r>
            <a:r>
              <a:rPr lang="en-US" sz="1400" dirty="0">
                <a:latin typeface="Arial" panose="020B0604020202020204" pitchFamily="34" charset="0"/>
                <a:cs typeface="Arial" panose="020B0604020202020204" pitchFamily="34" charset="0"/>
              </a:rPr>
              <a:t>. London: Care Quality Commission. Available at: </a:t>
            </a:r>
            <a:r>
              <a:rPr lang="en-US" sz="1400" dirty="0">
                <a:latin typeface="Arial" panose="020B0604020202020204" pitchFamily="34" charset="0"/>
                <a:cs typeface="Arial" panose="020B0604020202020204" pitchFamily="34" charset="0"/>
                <a:hlinkClick r:id="rId4"/>
              </a:rPr>
              <a:t>https://www.cqc.org.uk/publications/major-report/state-care</a:t>
            </a:r>
            <a:endParaRPr lang="en-US" sz="1400" dirty="0">
              <a:latin typeface="Arial" panose="020B0604020202020204" pitchFamily="34" charset="0"/>
              <a:cs typeface="Arial" panose="020B0604020202020204" pitchFamily="34" charset="0"/>
            </a:endParaRP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Davis, F.D. (1989) ‘Perceived usefulness, perceived ease of use, and user acceptance of information technology’, </a:t>
            </a:r>
            <a:r>
              <a:rPr lang="en-US" sz="1400" i="1" dirty="0">
                <a:latin typeface="Arial" panose="020B0604020202020204" pitchFamily="34" charset="0"/>
                <a:cs typeface="Arial" panose="020B0604020202020204" pitchFamily="34" charset="0"/>
              </a:rPr>
              <a:t>MIS Quarterly</a:t>
            </a:r>
            <a:r>
              <a:rPr lang="en-US" sz="1400" dirty="0">
                <a:latin typeface="Arial" panose="020B0604020202020204" pitchFamily="34" charset="0"/>
                <a:cs typeface="Arial" panose="020B0604020202020204" pitchFamily="34" charset="0"/>
              </a:rPr>
              <a:t>, 13(3), pp. 319–340.</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Eccles, A. (2021) ‘Remote care technologies, older people and the social care crisis in the United Kingdom: a Multiple Streams Approach to understanding the “silver bullet” of telecare policy’, </a:t>
            </a:r>
            <a:r>
              <a:rPr lang="en-US" sz="1400" i="1" dirty="0">
                <a:latin typeface="Arial" panose="020B0604020202020204" pitchFamily="34" charset="0"/>
                <a:cs typeface="Arial" panose="020B0604020202020204" pitchFamily="34" charset="0"/>
              </a:rPr>
              <a:t>Ageing &amp; Society</a:t>
            </a:r>
            <a:r>
              <a:rPr lang="en-US" sz="1400" dirty="0">
                <a:latin typeface="Arial" panose="020B0604020202020204" pitchFamily="34" charset="0"/>
                <a:cs typeface="Arial" panose="020B0604020202020204" pitchFamily="34" charset="0"/>
              </a:rPr>
              <a:t>, 41(8), pp. 1726–1747.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Equality Act 2010. London: HMSO. Available at: </a:t>
            </a:r>
            <a:r>
              <a:rPr lang="en-US" sz="1400" dirty="0">
                <a:latin typeface="Arial" panose="020B0604020202020204" pitchFamily="34" charset="0"/>
                <a:cs typeface="Arial" panose="020B0604020202020204" pitchFamily="34" charset="0"/>
                <a:hlinkClick r:id="rId5"/>
              </a:rPr>
              <a:t>https://www.legislation.gov.uk/ukpga/2010/15/contents</a:t>
            </a:r>
            <a:r>
              <a:rPr lang="en-US" sz="1400" dirty="0">
                <a:latin typeface="Arial" panose="020B0604020202020204" pitchFamily="34" charset="0"/>
                <a:cs typeface="Arial" panose="020B0604020202020204" pitchFamily="34" charset="0"/>
              </a:rPr>
              <a:t> [Accessed: 12</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Hamblin, K. (2024) ‘Technology and social care in a digital world: challenges and opportunities in the UK’, </a:t>
            </a:r>
            <a:r>
              <a:rPr lang="en-US" sz="1400" i="1" dirty="0">
                <a:latin typeface="Arial" panose="020B0604020202020204" pitchFamily="34" charset="0"/>
                <a:cs typeface="Arial" panose="020B0604020202020204" pitchFamily="34" charset="0"/>
              </a:rPr>
              <a:t>Journal of Enabling Technologies</a:t>
            </a:r>
            <a:r>
              <a:rPr lang="en-US" sz="1400" dirty="0">
                <a:latin typeface="Arial" panose="020B0604020202020204" pitchFamily="34" charset="0"/>
                <a:cs typeface="Arial" panose="020B0604020202020204" pitchFamily="34" charset="0"/>
              </a:rPr>
              <a:t>, 14(2), pp. 115–125.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Hanratty, B., Stocker, R., Sinclair, D., Brittain, K., Spilsbury, K., Stow, D., Robinson, L., Matthews, F.E. and Matthews, F. (2025) ‘</a:t>
            </a:r>
            <a:r>
              <a:rPr lang="en-US" sz="1400" dirty="0" err="1">
                <a:latin typeface="Arial" panose="020B0604020202020204" pitchFamily="34" charset="0"/>
                <a:cs typeface="Arial" panose="020B0604020202020204" pitchFamily="34" charset="0"/>
              </a:rPr>
              <a:t>Organising</a:t>
            </a:r>
            <a:r>
              <a:rPr lang="en-US" sz="1400" dirty="0">
                <a:latin typeface="Arial" panose="020B0604020202020204" pitchFamily="34" charset="0"/>
                <a:cs typeface="Arial" panose="020B0604020202020204" pitchFamily="34" charset="0"/>
              </a:rPr>
              <a:t> general practice for care homes: a multi-method study’, </a:t>
            </a:r>
            <a:r>
              <a:rPr lang="en-US" sz="1400" i="1" dirty="0">
                <a:latin typeface="Arial" panose="020B0604020202020204" pitchFamily="34" charset="0"/>
                <a:cs typeface="Arial" panose="020B0604020202020204" pitchFamily="34" charset="0"/>
              </a:rPr>
              <a:t>Health and Social Care Delivery Research</a:t>
            </a:r>
            <a:r>
              <a:rPr lang="en-US" sz="1400" dirty="0">
                <a:latin typeface="Arial" panose="020B0604020202020204" pitchFamily="34" charset="0"/>
                <a:cs typeface="Arial" panose="020B0604020202020204" pitchFamily="34" charset="0"/>
              </a:rPr>
              <a:t>, 13(11), pp. 1–68.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Havighurst, R. (1961) ‘Successful aging’, </a:t>
            </a:r>
            <a:r>
              <a:rPr lang="en-US" sz="1400" i="1" dirty="0">
                <a:latin typeface="Arial" panose="020B0604020202020204" pitchFamily="34" charset="0"/>
                <a:cs typeface="Arial" panose="020B0604020202020204" pitchFamily="34" charset="0"/>
              </a:rPr>
              <a:t>The Gerontologist</a:t>
            </a:r>
            <a:r>
              <a:rPr lang="en-US" sz="1400" dirty="0">
                <a:latin typeface="Arial" panose="020B0604020202020204" pitchFamily="34" charset="0"/>
                <a:cs typeface="Arial" panose="020B0604020202020204" pitchFamily="34" charset="0"/>
              </a:rPr>
              <a:t>, 1(1), pp. 8–13.</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Human Rights Act 1998. London: HMSO. Available at: </a:t>
            </a:r>
            <a:r>
              <a:rPr lang="en-US" sz="1400" dirty="0">
                <a:latin typeface="Arial" panose="020B0604020202020204" pitchFamily="34" charset="0"/>
                <a:cs typeface="Arial" panose="020B0604020202020204" pitchFamily="34" charset="0"/>
                <a:hlinkClick r:id="rId6"/>
              </a:rPr>
              <a:t>https://www.legislation.gov.uk/ukpga/1998/42/contents</a:t>
            </a:r>
            <a:r>
              <a:rPr lang="en-US" sz="1400" dirty="0">
                <a:latin typeface="Arial" panose="020B0604020202020204" pitchFamily="34" charset="0"/>
                <a:cs typeface="Arial" panose="020B0604020202020204" pitchFamily="34" charset="0"/>
              </a:rPr>
              <a:t> [Accessed: 14</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King’s Fund (2025) </a:t>
            </a:r>
            <a:r>
              <a:rPr lang="en-US" sz="1400" i="1" dirty="0">
                <a:latin typeface="Arial" panose="020B0604020202020204" pitchFamily="34" charset="0"/>
                <a:cs typeface="Arial" panose="020B0604020202020204" pitchFamily="34" charset="0"/>
              </a:rPr>
              <a:t>Key facts and figures about adult social care</a:t>
            </a:r>
            <a:r>
              <a:rPr lang="en-US" sz="1400" dirty="0">
                <a:latin typeface="Arial" panose="020B0604020202020204" pitchFamily="34" charset="0"/>
                <a:cs typeface="Arial" panose="020B0604020202020204" pitchFamily="34" charset="0"/>
              </a:rPr>
              <a:t>. London: King’s Fund.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Lewis, J. and West, A. (2014) </a:t>
            </a:r>
            <a:r>
              <a:rPr lang="en-US" sz="1400" dirty="0" err="1">
                <a:latin typeface="Arial" panose="020B0604020202020204" pitchFamily="34" charset="0"/>
                <a:cs typeface="Arial" panose="020B0604020202020204" pitchFamily="34" charset="0"/>
              </a:rPr>
              <a:t>‘Re</a:t>
            </a:r>
            <a:r>
              <a:rPr lang="en-US" sz="1400" dirty="0">
                <a:latin typeface="Arial" panose="020B0604020202020204" pitchFamily="34" charset="0"/>
                <a:cs typeface="Arial" panose="020B0604020202020204" pitchFamily="34" charset="0"/>
              </a:rPr>
              <a:t>-shaping social care services for older people in England: policy development and the problem of achieving “good care”’, </a:t>
            </a:r>
            <a:r>
              <a:rPr lang="en-US" sz="1400" i="1" dirty="0">
                <a:latin typeface="Arial" panose="020B0604020202020204" pitchFamily="34" charset="0"/>
                <a:cs typeface="Arial" panose="020B0604020202020204" pitchFamily="34" charset="0"/>
              </a:rPr>
              <a:t>Journal of Social Policy</a:t>
            </a:r>
            <a:r>
              <a:rPr lang="en-US" sz="1400" dirty="0">
                <a:latin typeface="Arial" panose="020B0604020202020204" pitchFamily="34" charset="0"/>
                <a:cs typeface="Arial" panose="020B0604020202020204" pitchFamily="34" charset="0"/>
              </a:rPr>
              <a:t>, 43(1), pp. 1–18.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May, C., Finch, T., Mair, F. and Mort, M. (2003) ‘Towards a wireless patient: Chronic illness, scarce care and technological innovation in the United Kingdom’, </a:t>
            </a:r>
            <a:r>
              <a:rPr lang="en-US" sz="1400" i="1" dirty="0">
                <a:latin typeface="Arial" panose="020B0604020202020204" pitchFamily="34" charset="0"/>
                <a:cs typeface="Arial" panose="020B0604020202020204" pitchFamily="34" charset="0"/>
              </a:rPr>
              <a:t>Social Science &amp; Medicine</a:t>
            </a:r>
            <a:r>
              <a:rPr lang="en-US" sz="1400" dirty="0">
                <a:latin typeface="Arial" panose="020B0604020202020204" pitchFamily="34" charset="0"/>
                <a:cs typeface="Arial" panose="020B0604020202020204" pitchFamily="34" charset="0"/>
              </a:rPr>
              <a:t>, 61(7), pp. 1485–1494. </a:t>
            </a:r>
          </a:p>
          <a:p>
            <a:pPr indent="-457200">
              <a:buFont typeface="Wingdings" panose="05000000000000000000" pitchFamily="2" charset="2"/>
              <a:buChar char="§"/>
            </a:pPr>
            <a:r>
              <a:rPr lang="en-US" sz="1400" dirty="0">
                <a:latin typeface="Arial" panose="020B0604020202020204" pitchFamily="34" charset="0"/>
                <a:cs typeface="Arial" panose="020B0604020202020204" pitchFamily="34" charset="0"/>
              </a:rPr>
              <a:t>NHS England (2019) </a:t>
            </a:r>
            <a:r>
              <a:rPr lang="en-US" sz="1400" i="1" dirty="0">
                <a:latin typeface="Arial" panose="020B0604020202020204" pitchFamily="34" charset="0"/>
                <a:cs typeface="Arial" panose="020B0604020202020204" pitchFamily="34" charset="0"/>
              </a:rPr>
              <a:t>The NHS Long Term Plan</a:t>
            </a:r>
            <a:r>
              <a:rPr lang="en-US" sz="1400" dirty="0">
                <a:latin typeface="Arial" panose="020B0604020202020204" pitchFamily="34" charset="0"/>
                <a:cs typeface="Arial" panose="020B0604020202020204" pitchFamily="34" charset="0"/>
              </a:rPr>
              <a:t>. London: NHS England. Available at: </a:t>
            </a:r>
            <a:r>
              <a:rPr lang="en-US" sz="1400" dirty="0">
                <a:latin typeface="Arial" panose="020B0604020202020204" pitchFamily="34" charset="0"/>
                <a:cs typeface="Arial" panose="020B0604020202020204" pitchFamily="34" charset="0"/>
                <a:hlinkClick r:id="rId7"/>
              </a:rPr>
              <a:t>https://www.longtermplan.nhs.uk</a:t>
            </a:r>
            <a:r>
              <a:rPr lang="en-US" sz="1400" dirty="0">
                <a:latin typeface="Arial" panose="020B0604020202020204" pitchFamily="34" charset="0"/>
                <a:cs typeface="Arial" panose="020B0604020202020204" pitchFamily="34" charset="0"/>
              </a:rPr>
              <a:t> [Accessed: 21</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8660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26483E0-4EE6-E739-6F9F-44A14791A6E3}"/>
              </a:ext>
            </a:extLst>
          </p:cNvPr>
          <p:cNvSpPr>
            <a:spLocks noGrp="1"/>
          </p:cNvSpPr>
          <p:nvPr>
            <p:ph type="title"/>
          </p:nvPr>
        </p:nvSpPr>
        <p:spPr>
          <a:xfrm>
            <a:off x="1575582" y="0"/>
            <a:ext cx="2152356" cy="351692"/>
          </a:xfrm>
        </p:spPr>
        <p:txBody>
          <a:bodyPr>
            <a:normAutofit fontScale="90000"/>
          </a:bodyPr>
          <a:lstStyle/>
          <a:p>
            <a:r>
              <a:rPr lang="en-GB" sz="2400" b="1" i="1" dirty="0">
                <a:solidFill>
                  <a:schemeClr val="accent6">
                    <a:lumMod val="75000"/>
                  </a:schemeClr>
                </a:solidFill>
                <a:latin typeface="Arial" panose="020B0604020202020204" pitchFamily="34" charset="0"/>
                <a:cs typeface="Arial" panose="020B0604020202020204" pitchFamily="34" charset="0"/>
              </a:rPr>
              <a:t>References  </a:t>
            </a:r>
          </a:p>
        </p:txBody>
      </p:sp>
      <p:sp>
        <p:nvSpPr>
          <p:cNvPr id="7" name="TextBox 6">
            <a:extLst>
              <a:ext uri="{FF2B5EF4-FFF2-40B4-BE49-F238E27FC236}">
                <a16:creationId xmlns:a16="http://schemas.microsoft.com/office/drawing/2014/main" id="{CE09FDC2-3BC1-5432-B2F9-5E935D1AA9B3}"/>
              </a:ext>
            </a:extLst>
          </p:cNvPr>
          <p:cNvSpPr txBox="1"/>
          <p:nvPr/>
        </p:nvSpPr>
        <p:spPr>
          <a:xfrm>
            <a:off x="140677" y="469667"/>
            <a:ext cx="12051323" cy="2462213"/>
          </a:xfrm>
          <a:prstGeom prst="rect">
            <a:avLst/>
          </a:prstGeom>
          <a:noFill/>
        </p:spPr>
        <p:txBody>
          <a:bodyPr wrap="square">
            <a:spAutoFit/>
          </a:bodyPr>
          <a:lstStyle/>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NHS England (2024) </a:t>
            </a:r>
            <a:r>
              <a:rPr lang="en-US" sz="1400" i="1" dirty="0">
                <a:latin typeface="Arial" panose="020B0604020202020204" pitchFamily="34" charset="0"/>
                <a:cs typeface="Arial" panose="020B0604020202020204" pitchFamily="34" charset="0"/>
              </a:rPr>
              <a:t>Virtual Wards Programme Overview</a:t>
            </a:r>
            <a:r>
              <a:rPr lang="en-US" sz="1400" dirty="0">
                <a:latin typeface="Arial" panose="020B0604020202020204" pitchFamily="34" charset="0"/>
                <a:cs typeface="Arial" panose="020B0604020202020204" pitchFamily="34" charset="0"/>
              </a:rPr>
              <a:t>. London: NHS England. Available at: </a:t>
            </a:r>
            <a:r>
              <a:rPr lang="en-US" sz="1400" dirty="0">
                <a:latin typeface="Arial" panose="020B0604020202020204" pitchFamily="34" charset="0"/>
                <a:cs typeface="Arial" panose="020B0604020202020204" pitchFamily="34" charset="0"/>
                <a:hlinkClick r:id="rId2"/>
              </a:rPr>
              <a:t>https://www.england.nhs.uk/virtual-wards/</a:t>
            </a:r>
            <a:r>
              <a:rPr lang="en-US" sz="1400" dirty="0">
                <a:latin typeface="Arial" panose="020B0604020202020204" pitchFamily="34" charset="0"/>
                <a:cs typeface="Arial" panose="020B0604020202020204" pitchFamily="34" charset="0"/>
              </a:rPr>
              <a:t> [Accessed: 20</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2026].</a:t>
            </a:r>
          </a:p>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Office for National Statistics (2025) </a:t>
            </a:r>
            <a:r>
              <a:rPr lang="en-US" sz="1400" i="1" dirty="0">
                <a:latin typeface="Arial" panose="020B0604020202020204" pitchFamily="34" charset="0"/>
                <a:cs typeface="Arial" panose="020B0604020202020204" pitchFamily="34" charset="0"/>
              </a:rPr>
              <a:t>Population estimates for the UK, mid-2024</a:t>
            </a:r>
            <a:r>
              <a:rPr lang="en-US" sz="1400" dirty="0">
                <a:latin typeface="Arial" panose="020B0604020202020204" pitchFamily="34" charset="0"/>
                <a:cs typeface="Arial" panose="020B0604020202020204" pitchFamily="34" charset="0"/>
              </a:rPr>
              <a:t>. London: ONS. Available at: </a:t>
            </a:r>
            <a:r>
              <a:rPr lang="en-US" sz="1400" dirty="0">
                <a:latin typeface="Arial" panose="020B0604020202020204" pitchFamily="34" charset="0"/>
                <a:cs typeface="Arial" panose="020B0604020202020204" pitchFamily="34" charset="0"/>
                <a:hlinkClick r:id="rId3"/>
              </a:rPr>
              <a:t>https://www.ons.gov.uk</a:t>
            </a:r>
            <a:r>
              <a:rPr lang="en-US" sz="1400" dirty="0">
                <a:latin typeface="Arial" panose="020B0604020202020204" pitchFamily="34" charset="0"/>
                <a:cs typeface="Arial" panose="020B0604020202020204" pitchFamily="34" charset="0"/>
              </a:rPr>
              <a:t> [Accessed: 23</a:t>
            </a:r>
            <a:r>
              <a:rPr lang="en-US" sz="1400" baseline="30000" dirty="0">
                <a:latin typeface="Arial" panose="020B0604020202020204" pitchFamily="34" charset="0"/>
                <a:cs typeface="Arial" panose="020B0604020202020204" pitchFamily="34" charset="0"/>
              </a:rPr>
              <a:t>rd</a:t>
            </a:r>
          </a:p>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 February 2026].</a:t>
            </a:r>
          </a:p>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Skills for Care (2025) </a:t>
            </a:r>
            <a:r>
              <a:rPr lang="en-US" sz="1400" i="1" dirty="0">
                <a:latin typeface="Arial" panose="020B0604020202020204" pitchFamily="34" charset="0"/>
                <a:cs typeface="Arial" panose="020B0604020202020204" pitchFamily="34" charset="0"/>
              </a:rPr>
              <a:t>The state of the adult social care sector and workforce in England</a:t>
            </a:r>
            <a:r>
              <a:rPr lang="en-US" sz="1400" dirty="0">
                <a:latin typeface="Arial" panose="020B0604020202020204" pitchFamily="34" charset="0"/>
                <a:cs typeface="Arial" panose="020B0604020202020204" pitchFamily="34" charset="0"/>
              </a:rPr>
              <a:t>. Leeds: Skills for Care. Available at: </a:t>
            </a:r>
            <a:r>
              <a:rPr lang="en-US" sz="1400" dirty="0">
                <a:latin typeface="Arial" panose="020B0604020202020204" pitchFamily="34" charset="0"/>
                <a:cs typeface="Arial" panose="020B0604020202020204" pitchFamily="34" charset="0"/>
                <a:hlinkClick r:id="rId4"/>
              </a:rPr>
              <a:t>https://www.skillsforcare.org.uk</a:t>
            </a:r>
            <a:r>
              <a:rPr lang="en-US" sz="1400" dirty="0">
                <a:latin typeface="Arial" panose="020B0604020202020204" pitchFamily="34" charset="0"/>
                <a:cs typeface="Arial" panose="020B0604020202020204" pitchFamily="34" charset="0"/>
              </a:rPr>
              <a:t> [Accessed: 21</a:t>
            </a:r>
            <a:r>
              <a:rPr lang="en-US" sz="1400" baseline="30000" dirty="0">
                <a:latin typeface="Arial" panose="020B0604020202020204" pitchFamily="34" charset="0"/>
                <a:cs typeface="Arial" panose="020B0604020202020204" pitchFamily="34" charset="0"/>
              </a:rPr>
              <a:t>st</a:t>
            </a:r>
            <a:r>
              <a:rPr lang="en-US" sz="1400" dirty="0">
                <a:latin typeface="Arial" panose="020B0604020202020204" pitchFamily="34" charset="0"/>
                <a:cs typeface="Arial" panose="020B0604020202020204" pitchFamily="34" charset="0"/>
              </a:rPr>
              <a:t> February 2026].</a:t>
            </a:r>
          </a:p>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Wang, Y., Shao, Z., Tian, Z. and Chen, J. (2025) ‘Advancements and innovation trends of information technology empowering elderly care community services based on </a:t>
            </a:r>
            <a:r>
              <a:rPr lang="en-US" sz="1400" dirty="0" err="1">
                <a:latin typeface="Arial" panose="020B0604020202020204" pitchFamily="34" charset="0"/>
                <a:cs typeface="Arial" panose="020B0604020202020204" pitchFamily="34" charset="0"/>
              </a:rPr>
              <a:t>CiteSpace</a:t>
            </a:r>
            <a:r>
              <a:rPr lang="en-US" sz="1400" dirty="0">
                <a:latin typeface="Arial" panose="020B0604020202020204" pitchFamily="34" charset="0"/>
                <a:cs typeface="Arial" panose="020B0604020202020204" pitchFamily="34" charset="0"/>
              </a:rPr>
              <a:t> and </a:t>
            </a:r>
            <a:r>
              <a:rPr lang="en-US" sz="1400" dirty="0" err="1">
                <a:latin typeface="Arial" panose="020B0604020202020204" pitchFamily="34" charset="0"/>
                <a:cs typeface="Arial" panose="020B0604020202020204" pitchFamily="34" charset="0"/>
              </a:rPr>
              <a:t>VOSViewer</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Healthcare</a:t>
            </a:r>
            <a:r>
              <a:rPr lang="en-US" sz="1400" dirty="0">
                <a:latin typeface="Arial" panose="020B0604020202020204" pitchFamily="34" charset="0"/>
                <a:cs typeface="Arial" panose="020B0604020202020204" pitchFamily="34" charset="0"/>
              </a:rPr>
              <a:t>, 13(13), 1628. </a:t>
            </a:r>
          </a:p>
          <a:p>
            <a:pPr marL="285750" indent="-285750">
              <a:buFont typeface="Wingdings" panose="05000000000000000000" pitchFamily="2" charset="2"/>
              <a:buChar char="§"/>
            </a:pPr>
            <a:r>
              <a:rPr lang="en-US" sz="1400" dirty="0">
                <a:latin typeface="Arial" panose="020B0604020202020204" pitchFamily="34" charset="0"/>
                <a:cs typeface="Arial" panose="020B0604020202020204" pitchFamily="34" charset="0"/>
              </a:rPr>
              <a:t>World Health Organization (2002) </a:t>
            </a:r>
            <a:r>
              <a:rPr lang="en-US" sz="1400" i="1" dirty="0">
                <a:latin typeface="Arial" panose="020B0604020202020204" pitchFamily="34" charset="0"/>
                <a:cs typeface="Arial" panose="020B0604020202020204" pitchFamily="34" charset="0"/>
              </a:rPr>
              <a:t>Active Ageing: A Policy Framework</a:t>
            </a:r>
            <a:r>
              <a:rPr lang="en-US" sz="1400" dirty="0">
                <a:latin typeface="Arial" panose="020B0604020202020204" pitchFamily="34" charset="0"/>
                <a:cs typeface="Arial" panose="020B0604020202020204" pitchFamily="34" charset="0"/>
              </a:rPr>
              <a:t>. Geneva: WHO. Available at: </a:t>
            </a:r>
            <a:r>
              <a:rPr lang="en-US" sz="1400" dirty="0">
                <a:latin typeface="Arial" panose="020B0604020202020204" pitchFamily="34" charset="0"/>
                <a:cs typeface="Arial" panose="020B0604020202020204" pitchFamily="34" charset="0"/>
                <a:hlinkClick r:id="rId5"/>
              </a:rPr>
              <a:t>https://www.who.int/publications/i/item/924156221X</a:t>
            </a:r>
            <a:r>
              <a:rPr lang="en-US" sz="1400" dirty="0">
                <a:latin typeface="Arial" panose="020B0604020202020204" pitchFamily="34" charset="0"/>
                <a:cs typeface="Arial" panose="020B0604020202020204" pitchFamily="34" charset="0"/>
              </a:rPr>
              <a:t> [Accessed: 22</a:t>
            </a:r>
            <a:r>
              <a:rPr lang="en-US" sz="1400" baseline="30000" dirty="0">
                <a:latin typeface="Arial" panose="020B0604020202020204" pitchFamily="34" charset="0"/>
                <a:cs typeface="Arial" panose="020B0604020202020204" pitchFamily="34" charset="0"/>
              </a:rPr>
              <a:t>nd </a:t>
            </a:r>
            <a:r>
              <a:rPr lang="en-US" sz="1400" dirty="0">
                <a:latin typeface="Arial" panose="020B0604020202020204" pitchFamily="34" charset="0"/>
                <a:cs typeface="Arial" panose="020B0604020202020204" pitchFamily="34" charset="0"/>
              </a:rPr>
              <a:t> February 2026].</a:t>
            </a:r>
          </a:p>
          <a:p>
            <a:pPr indent="-457200">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8234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073AEA-DC07-A168-D7BE-3AC450BAE7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7280" y="998806"/>
            <a:ext cx="9467557" cy="517691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940901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1235</TotalTime>
  <Words>2493</Words>
  <Application>Microsoft Office PowerPoint</Application>
  <PresentationFormat>Widescreen</PresentationFormat>
  <Paragraphs>223</Paragraphs>
  <Slides>17</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Corbel</vt:lpstr>
      <vt:lpstr>Wingdings</vt:lpstr>
      <vt:lpstr>Parallax</vt:lpstr>
      <vt:lpstr>PowerPoint Presentation</vt:lpstr>
      <vt:lpstr>Introduction </vt:lpstr>
      <vt:lpstr>PowerPoint Presentation</vt:lpstr>
      <vt:lpstr>Theoretical Frameworks</vt:lpstr>
      <vt:lpstr>Policy and Legislation</vt:lpstr>
      <vt:lpstr>Evaluation of Current Care Provisions </vt:lpstr>
      <vt:lpstr>Focus Setting 1: Domiciliary Care (Home Care)</vt:lpstr>
      <vt:lpstr>Focus Setting 2: Residential / Nursing Care</vt:lpstr>
      <vt:lpstr>Technological Innovations in Elderly Care (Part 1)</vt:lpstr>
      <vt:lpstr>Technological Innovations in Elderly Care (Part 2)</vt:lpstr>
      <vt:lpstr>Case Study 1: NHS Virtual Wards &amp; Remote Monitoring</vt:lpstr>
      <vt:lpstr>Case Study 2: Telecare &amp; Community-Based Digital Support</vt:lpstr>
      <vt:lpstr>Recommendations for Improvement</vt:lpstr>
      <vt:lpstr>Conclusion  </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chiemena okere</dc:creator>
  <cp:lastModifiedBy>Ruta Ezra (2310803)</cp:lastModifiedBy>
  <cp:revision>121</cp:revision>
  <dcterms:created xsi:type="dcterms:W3CDTF">2026-02-23T01:18:34Z</dcterms:created>
  <dcterms:modified xsi:type="dcterms:W3CDTF">2026-02-24T20:36:13Z</dcterms:modified>
</cp:coreProperties>
</file>