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34"/>
  </p:notesMasterIdLst>
  <p:sldIdLst>
    <p:sldId id="258" r:id="rId6"/>
    <p:sldId id="281" r:id="rId7"/>
    <p:sldId id="305" r:id="rId8"/>
    <p:sldId id="286" r:id="rId9"/>
    <p:sldId id="296" r:id="rId10"/>
    <p:sldId id="297" r:id="rId11"/>
    <p:sldId id="285" r:id="rId12"/>
    <p:sldId id="298" r:id="rId13"/>
    <p:sldId id="287" r:id="rId14"/>
    <p:sldId id="288" r:id="rId15"/>
    <p:sldId id="299" r:id="rId16"/>
    <p:sldId id="300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77" r:id="rId29"/>
    <p:sldId id="278" r:id="rId30"/>
    <p:sldId id="301" r:id="rId31"/>
    <p:sldId id="280" r:id="rId32"/>
    <p:sldId id="30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88" d="100"/>
          <a:sy n="88" d="100"/>
        </p:scale>
        <p:origin x="126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45988A7A-C47F-B22B-6AF5-DFBEC67DAE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F523C76F-2E05-3D2A-764B-7D2416C079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663" y="746125"/>
            <a:ext cx="6610350" cy="3719513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DF337-4ACC-42F4-8CA0-2C8445FF7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5DBAA-7E47-402D-A2C6-5E1E25C49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C5E8FC5-2C29-5FA5-FF2F-0D9060CBD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09749F-9247-7D40-3165-99243DB4A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9222B0C-5029-6ACC-8EC8-22AEE9BE7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D489D-6CBC-486B-B014-D62D858BC0C7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84981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1245576"/>
            <a:ext cx="6150429" cy="3118339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/>
              <a:t>WELCOME</a:t>
            </a:r>
          </a:p>
          <a:p>
            <a:pPr marL="0" indent="0">
              <a:buNone/>
            </a:pPr>
            <a:r>
              <a:rPr lang="en-GB" sz="3600" dirty="0"/>
              <a:t>      </a:t>
            </a:r>
          </a:p>
          <a:p>
            <a:pPr marL="0" indent="0" algn="ctr">
              <a:buNone/>
            </a:pPr>
            <a:r>
              <a:rPr lang="en-GB" sz="2400" dirty="0"/>
              <a:t>   Converting Research into Practice</a:t>
            </a:r>
          </a:p>
          <a:p>
            <a:pPr marL="0" indent="0" algn="ctr">
              <a:buNone/>
            </a:pPr>
            <a:r>
              <a:rPr lang="en-GB" sz="2400" dirty="0"/>
              <a:t>LCDB 7010</a:t>
            </a:r>
          </a:p>
          <a:p>
            <a:pPr marL="0" indent="0" algn="ctr">
              <a:buNone/>
            </a:pPr>
            <a:r>
              <a:rPr lang="en-AU" alt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started with Research 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chemeClr val="tx1"/>
                </a:solidFill>
                <a:highlight>
                  <a:srgbClr val="FFFF00"/>
                </a:highlight>
              </a:rPr>
              <a:t>Week 1 (Part 1 of 3) </a:t>
            </a:r>
            <a:endParaRPr lang="en-GB" sz="2400" dirty="0">
              <a:solidFill>
                <a:schemeClr val="tx1"/>
              </a:solidFill>
              <a:highlight>
                <a:srgbClr val="FFFF00"/>
              </a:highlight>
            </a:endParaRP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27A7A-2081-8CB8-8C63-E58838056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6234" y="-155275"/>
            <a:ext cx="11481847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00FF"/>
                </a:solidFill>
              </a:rPr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AC134-4E38-A604-2748-31E7D4000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97596"/>
            <a:ext cx="11481847" cy="450747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Research Proposals</a:t>
            </a:r>
          </a:p>
          <a:p>
            <a:r>
              <a:rPr lang="en-GB" dirty="0"/>
              <a:t>Producing good research proposals</a:t>
            </a:r>
          </a:p>
          <a:p>
            <a:r>
              <a:rPr lang="en-GB" dirty="0"/>
              <a:t>Overview of qualitative research</a:t>
            </a:r>
          </a:p>
          <a:p>
            <a:r>
              <a:rPr lang="en-GB" dirty="0"/>
              <a:t>Conducting Pilot Studies</a:t>
            </a:r>
          </a:p>
          <a:p>
            <a:r>
              <a:rPr lang="en-GB" dirty="0"/>
              <a:t>Research methods</a:t>
            </a:r>
          </a:p>
          <a:p>
            <a:r>
              <a:rPr lang="en-GB" dirty="0"/>
              <a:t>Planning and Writing</a:t>
            </a:r>
          </a:p>
          <a:p>
            <a:r>
              <a:rPr lang="en-GB" dirty="0"/>
              <a:t>Finalising your article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4600" dirty="0"/>
              <a:t>FORMAT</a:t>
            </a:r>
          </a:p>
          <a:p>
            <a:pPr marL="0" indent="0">
              <a:buNone/>
            </a:pPr>
            <a:r>
              <a:rPr lang="en-GB" dirty="0">
                <a:highlight>
                  <a:srgbClr val="C0C0C0"/>
                </a:highlight>
              </a:rPr>
              <a:t>Reflection/presentation based on previous week’s reading </a:t>
            </a:r>
          </a:p>
          <a:p>
            <a:pPr marL="0" indent="0">
              <a:buNone/>
            </a:pPr>
            <a:r>
              <a:rPr lang="en-GB" dirty="0">
                <a:highlight>
                  <a:srgbClr val="C0C0C0"/>
                </a:highlight>
              </a:rPr>
              <a:t>Lecture Discussion on Topic of the Week  </a:t>
            </a:r>
          </a:p>
          <a:p>
            <a:pPr marL="0" indent="0">
              <a:buNone/>
            </a:pPr>
            <a:r>
              <a:rPr lang="en-GB" dirty="0">
                <a:highlight>
                  <a:srgbClr val="C0C0C0"/>
                </a:highlight>
              </a:rPr>
              <a:t>Reading and summarising relevant article for the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703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B2B59-E0CE-B892-FD91-CCE29BA42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110" y="587601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  <a:latin typeface="Abadi" panose="020B0604020104020204" pitchFamily="34" charset="0"/>
              </a:rPr>
              <a:t>About you </a:t>
            </a:r>
            <a:br>
              <a:rPr lang="en-GB" b="1" dirty="0">
                <a:solidFill>
                  <a:srgbClr val="0000FF"/>
                </a:solidFill>
                <a:latin typeface="Abadi" panose="020B0604020104020204" pitchFamily="34" charset="0"/>
              </a:rPr>
            </a:br>
            <a:r>
              <a:rPr lang="en-GB" b="1" dirty="0">
                <a:latin typeface="Abadi" panose="020B0604020104020204" pitchFamily="34" charset="0"/>
              </a:rPr>
              <a:t>Educational &amp; Research Background</a:t>
            </a:r>
            <a:br>
              <a:rPr lang="en-GB" b="1" dirty="0"/>
            </a:br>
            <a:endParaRPr lang="en-GB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0379A-F393-6943-5B6F-65C7AD5CE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948" y="1896382"/>
            <a:ext cx="11784795" cy="3575934"/>
          </a:xfrm>
        </p:spPr>
        <p:txBody>
          <a:bodyPr>
            <a:normAutofit fontScale="32500" lnSpcReduction="20000"/>
          </a:bodyPr>
          <a:lstStyle/>
          <a:p>
            <a:pPr lvl="0"/>
            <a:r>
              <a:rPr lang="en-GB" sz="9600" dirty="0"/>
              <a:t>What did you study prior to your DBA and why? </a:t>
            </a:r>
          </a:p>
          <a:p>
            <a:pPr lvl="0"/>
            <a:r>
              <a:rPr lang="en-GB" sz="9600" dirty="0"/>
              <a:t>Do you think your previous record reflects your effort and ability?</a:t>
            </a:r>
          </a:p>
          <a:p>
            <a:pPr lvl="1"/>
            <a:r>
              <a:rPr lang="en-GB" sz="9200" dirty="0"/>
              <a:t>What are your strengths?</a:t>
            </a:r>
          </a:p>
          <a:p>
            <a:pPr lvl="1"/>
            <a:r>
              <a:rPr lang="en-GB" sz="9600" dirty="0"/>
              <a:t>What are your weaknesses?</a:t>
            </a:r>
          </a:p>
          <a:p>
            <a:r>
              <a:rPr lang="en-GB" sz="9600" dirty="0"/>
              <a:t>What are you hoping to achieve from DBA? </a:t>
            </a:r>
          </a:p>
          <a:p>
            <a:pPr lvl="0"/>
            <a:r>
              <a:rPr lang="en-GB" sz="9600" dirty="0"/>
              <a:t>Which research output do you most admire and why? </a:t>
            </a:r>
          </a:p>
          <a:p>
            <a:pPr lvl="0"/>
            <a:r>
              <a:rPr lang="en-GB" sz="9600" dirty="0"/>
              <a:t>What is your ideal job?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405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53066E32-A09E-EDB3-5A9D-BA293F7F86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5070" y="463096"/>
            <a:ext cx="11520487" cy="96202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AU" altLang="en-US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  <a:endParaRPr lang="en-GB" altLang="en-US" sz="2800" b="1" dirty="0"/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8A40F0DA-30FC-F039-6B4F-EE16CB1DD4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0863" y="4005263"/>
            <a:ext cx="10801350" cy="2160587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4300" b="1"/>
              <a:t> </a:t>
            </a:r>
            <a:endParaRPr lang="en-GB" altLang="en-US" sz="1400" b="1"/>
          </a:p>
        </p:txBody>
      </p:sp>
      <p:sp>
        <p:nvSpPr>
          <p:cNvPr id="18436" name="Rectangle 2">
            <a:extLst>
              <a:ext uri="{FF2B5EF4-FFF2-40B4-BE49-F238E27FC236}">
                <a16:creationId xmlns:a16="http://schemas.microsoft.com/office/drawing/2014/main" id="{ED509A41-847F-1186-F0CD-10FCCE9350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2058" y="2566920"/>
            <a:ext cx="9399814" cy="259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buNone/>
            </a:pPr>
            <a:r>
              <a:rPr lang="en-GB" sz="2400" b="1" dirty="0"/>
              <a:t>Amare Desta </a:t>
            </a:r>
            <a:r>
              <a:rPr lang="en-GB" sz="2000" dirty="0"/>
              <a:t>[PhD, MEd, MSc, LCGI, BSc (Hons)]</a:t>
            </a:r>
            <a:br>
              <a:rPr lang="en-GB" sz="2000" dirty="0"/>
            </a:br>
            <a:r>
              <a:rPr lang="en-GB" sz="2000" dirty="0"/>
              <a:t>Professor of Information &amp; Knowledge Management</a:t>
            </a:r>
            <a:br>
              <a:rPr lang="en-GB" sz="2000" dirty="0"/>
            </a:br>
            <a:r>
              <a:rPr lang="en-GB" sz="2000" dirty="0"/>
              <a:t>Senior Lecturer and Doctoral Supervisor, Director of Studies, Internal Examiner and Chair</a:t>
            </a:r>
          </a:p>
          <a:p>
            <a:pPr fontAlgn="base">
              <a:buNone/>
            </a:pPr>
            <a:r>
              <a:rPr lang="en-GB" sz="2000" dirty="0"/>
              <a:t>University of Wales Trinity Saint David (London Campus)</a:t>
            </a:r>
          </a:p>
          <a:p>
            <a:pPr fontAlgn="base">
              <a:buNone/>
            </a:pPr>
            <a:r>
              <a:rPr lang="en-GB" sz="2000" dirty="0"/>
              <a:t>1 </a:t>
            </a:r>
            <a:r>
              <a:rPr lang="en-GB" sz="2000" dirty="0" err="1"/>
              <a:t>Westferry</a:t>
            </a:r>
            <a:r>
              <a:rPr lang="en-GB" sz="2000" dirty="0"/>
              <a:t> Circus, London E14 4HA</a:t>
            </a:r>
          </a:p>
          <a:p>
            <a:pPr fontAlgn="base">
              <a:buNone/>
            </a:pPr>
            <a:r>
              <a:rPr lang="en-GB" sz="2000" dirty="0"/>
              <a:t>Email: </a:t>
            </a:r>
            <a:r>
              <a:rPr lang="en-GB" sz="2000" b="1" u="sng" dirty="0">
                <a:solidFill>
                  <a:srgbClr val="0000FF"/>
                </a:solidFill>
              </a:rPr>
              <a:t>a.desta@uwtsd.ac.uk</a:t>
            </a:r>
          </a:p>
          <a:p>
            <a:pPr fontAlgn="base">
              <a:buNone/>
            </a:pPr>
            <a:r>
              <a:rPr lang="en-GB" sz="2000" dirty="0"/>
              <a:t>T:  +44 (0) 207 566 7606</a:t>
            </a:r>
            <a:endParaRPr lang="en-GB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C5C12269-20CE-4233-9584-11503536B2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sz="6000" b="1" dirty="0">
                <a:solidFill>
                  <a:srgbClr val="0000FF"/>
                </a:solidFill>
                <a:latin typeface="+mn-lt"/>
              </a:rPr>
              <a:t>What is research?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F01F331-263B-47BB-A034-C35A3AB8E6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9490" y="1379311"/>
            <a:ext cx="11481847" cy="357593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What research is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What research is not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Research versus consultancy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The consultancy process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The structure of research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The research process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What researchers should do and be</a:t>
            </a:r>
          </a:p>
          <a:p>
            <a:pPr>
              <a:defRPr/>
            </a:pPr>
            <a:endParaRPr lang="en-GB" dirty="0"/>
          </a:p>
          <a:p>
            <a:pPr>
              <a:buFont typeface="Wingdings" panose="05000000000000000000" pitchFamily="2" charset="2"/>
              <a:buNone/>
              <a:defRPr/>
            </a:pPr>
            <a:endParaRPr lang="en-GB" dirty="0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6C351-4865-4EBB-97FF-539443822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3" y="696913"/>
            <a:ext cx="11809412" cy="11430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b="1" dirty="0">
                <a:solidFill>
                  <a:srgbClr val="0000FF"/>
                </a:solidFill>
              </a:rPr>
              <a:t>Imagine a circle that contains all of human knowledge</a:t>
            </a:r>
          </a:p>
        </p:txBody>
      </p:sp>
      <p:pic>
        <p:nvPicPr>
          <p:cNvPr id="21507" name="Content Placeholder 8">
            <a:extLst>
              <a:ext uri="{FF2B5EF4-FFF2-40B4-BE49-F238E27FC236}">
                <a16:creationId xmlns:a16="http://schemas.microsoft.com/office/drawing/2014/main" id="{A24C6F43-2456-DED0-7E4D-79194C0C32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87" t="10091" r="16135"/>
          <a:stretch>
            <a:fillRect/>
          </a:stretch>
        </p:blipFill>
        <p:spPr>
          <a:xfrm>
            <a:off x="4187825" y="1875745"/>
            <a:ext cx="3816350" cy="328771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C52DD833-64FA-0881-B9CE-07568C212F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95565" y="587375"/>
            <a:ext cx="10106478" cy="963613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3600" b="1" dirty="0">
                <a:solidFill>
                  <a:srgbClr val="0000FF"/>
                </a:solidFill>
              </a:rPr>
              <a:t>By the time we finish elementary school, we know a little</a:t>
            </a:r>
          </a:p>
        </p:txBody>
      </p:sp>
      <p:pic>
        <p:nvPicPr>
          <p:cNvPr id="22531" name="Content Placeholder 3">
            <a:extLst>
              <a:ext uri="{FF2B5EF4-FFF2-40B4-BE49-F238E27FC236}">
                <a16:creationId xmlns:a16="http://schemas.microsoft.com/office/drawing/2014/main" id="{E614DF9A-9AF2-D13E-2806-3FB1B7A4C79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13" t="12061" r="19775"/>
          <a:stretch>
            <a:fillRect/>
          </a:stretch>
        </p:blipFill>
        <p:spPr>
          <a:xfrm>
            <a:off x="4081009" y="1621971"/>
            <a:ext cx="3671887" cy="321468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631E1EC-F373-D28E-C4D1-E0D8255D52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6049" y="334510"/>
            <a:ext cx="11306175" cy="1325562"/>
          </a:xfrm>
        </p:spPr>
        <p:txBody>
          <a:bodyPr/>
          <a:lstStyle/>
          <a:p>
            <a:pPr algn="ctr"/>
            <a:r>
              <a:rPr lang="en-US" altLang="en-US" sz="3600" b="1" dirty="0">
                <a:solidFill>
                  <a:srgbClr val="0000FF"/>
                </a:solidFill>
              </a:rPr>
              <a:t>By the time we finish secondary school, we know a bit more</a:t>
            </a:r>
            <a:endParaRPr lang="en-US" altLang="en-US" sz="3600" dirty="0">
              <a:solidFill>
                <a:srgbClr val="0000FF"/>
              </a:solidFill>
            </a:endParaRPr>
          </a:p>
        </p:txBody>
      </p:sp>
      <p:pic>
        <p:nvPicPr>
          <p:cNvPr id="23555" name="Content Placeholder 3">
            <a:extLst>
              <a:ext uri="{FF2B5EF4-FFF2-40B4-BE49-F238E27FC236}">
                <a16:creationId xmlns:a16="http://schemas.microsoft.com/office/drawing/2014/main" id="{4BF0D11C-4E75-7186-CBDF-54A0E07D5DB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5" t="10091" r="19099"/>
          <a:stretch>
            <a:fillRect/>
          </a:stretch>
        </p:blipFill>
        <p:spPr>
          <a:xfrm>
            <a:off x="4073299" y="1884589"/>
            <a:ext cx="3816350" cy="328612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2C150459-91AC-A259-A1AA-836658A1C5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34193"/>
            <a:ext cx="10515600" cy="1325563"/>
          </a:xfrm>
        </p:spPr>
        <p:txBody>
          <a:bodyPr/>
          <a:lstStyle/>
          <a:p>
            <a:pPr algn="ctr"/>
            <a:r>
              <a:rPr lang="en-US" altLang="en-US" b="1" dirty="0">
                <a:solidFill>
                  <a:srgbClr val="0000FF"/>
                </a:solidFill>
              </a:rPr>
              <a:t>With a bachelor’s degree, we gain a specialty</a:t>
            </a:r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E7C4B050-877F-2808-25CA-3774181B67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08" t="9848" r="16316"/>
          <a:stretch>
            <a:fillRect/>
          </a:stretch>
        </p:blipFill>
        <p:spPr>
          <a:xfrm>
            <a:off x="4187825" y="1948542"/>
            <a:ext cx="3816350" cy="329565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46BD2840-9141-300C-D409-88A7F051F6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26849" y="359456"/>
            <a:ext cx="10515600" cy="1325562"/>
          </a:xfrm>
        </p:spPr>
        <p:txBody>
          <a:bodyPr/>
          <a:lstStyle/>
          <a:p>
            <a:pPr algn="ctr"/>
            <a:r>
              <a:rPr lang="en-US" altLang="en-US" dirty="0"/>
              <a:t> </a:t>
            </a:r>
            <a:r>
              <a:rPr lang="en-US" altLang="en-US" b="1" dirty="0">
                <a:solidFill>
                  <a:srgbClr val="0000FF"/>
                </a:solidFill>
              </a:rPr>
              <a:t>Master’s degree deepens that specialty</a:t>
            </a:r>
          </a:p>
        </p:txBody>
      </p:sp>
      <p:pic>
        <p:nvPicPr>
          <p:cNvPr id="25603" name="Content Placeholder 3">
            <a:extLst>
              <a:ext uri="{FF2B5EF4-FFF2-40B4-BE49-F238E27FC236}">
                <a16:creationId xmlns:a16="http://schemas.microsoft.com/office/drawing/2014/main" id="{CB2017E1-3F87-48C7-DCA9-DE564AB6F4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32" t="9848" r="14964"/>
          <a:stretch>
            <a:fillRect/>
          </a:stretch>
        </p:blipFill>
        <p:spPr>
          <a:xfrm>
            <a:off x="4209824" y="1913618"/>
            <a:ext cx="3671887" cy="329723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D6AB14DB-1418-1103-AD27-E03FCD0407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196" y="373971"/>
            <a:ext cx="11377613" cy="963612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4000" b="1" dirty="0">
                <a:solidFill>
                  <a:srgbClr val="0000FF"/>
                </a:solidFill>
              </a:rPr>
              <a:t>Reading research papers takes us to the edge of human knowledge</a:t>
            </a:r>
          </a:p>
        </p:txBody>
      </p:sp>
      <p:pic>
        <p:nvPicPr>
          <p:cNvPr id="26627" name="Content Placeholder 3">
            <a:extLst>
              <a:ext uri="{FF2B5EF4-FFF2-40B4-BE49-F238E27FC236}">
                <a16:creationId xmlns:a16="http://schemas.microsoft.com/office/drawing/2014/main" id="{87AF6252-AFCF-C5E3-E7E5-E06FD02D3A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51" t="10091" r="20067"/>
          <a:stretch>
            <a:fillRect/>
          </a:stretch>
        </p:blipFill>
        <p:spPr>
          <a:xfrm>
            <a:off x="3915456" y="1967820"/>
            <a:ext cx="3744912" cy="3286125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0118473F-CE1D-9F98-FBAE-D16BA157DC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1679" y="361724"/>
            <a:ext cx="9648825" cy="963613"/>
          </a:xfrm>
        </p:spPr>
        <p:txBody>
          <a:bodyPr/>
          <a:lstStyle/>
          <a:p>
            <a:pPr algn="ctr"/>
            <a:r>
              <a:rPr lang="en-US" altLang="en-US" b="1" dirty="0">
                <a:solidFill>
                  <a:srgbClr val="0000FF"/>
                </a:solidFill>
              </a:rPr>
              <a:t>Once we are at the boundary, we focus!</a:t>
            </a:r>
          </a:p>
        </p:txBody>
      </p:sp>
      <p:pic>
        <p:nvPicPr>
          <p:cNvPr id="27651" name="Content Placeholder 3">
            <a:extLst>
              <a:ext uri="{FF2B5EF4-FFF2-40B4-BE49-F238E27FC236}">
                <a16:creationId xmlns:a16="http://schemas.microsoft.com/office/drawing/2014/main" id="{E71BAAC6-81A0-D257-5066-A3394A13671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48" t="12061" r="13293" b="-1970"/>
          <a:stretch>
            <a:fillRect/>
          </a:stretch>
        </p:blipFill>
        <p:spPr>
          <a:xfrm>
            <a:off x="3840389" y="1404484"/>
            <a:ext cx="4105275" cy="3286125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8E10942-43EE-4CF6-8BC1-F2F0B82E4C9A}"/>
              </a:ext>
            </a:extLst>
          </p:cNvPr>
          <p:cNvSpPr txBox="1">
            <a:spLocks/>
          </p:cNvSpPr>
          <p:nvPr/>
        </p:nvSpPr>
        <p:spPr bwMode="auto">
          <a:xfrm>
            <a:off x="1963737" y="4489904"/>
            <a:ext cx="8264525" cy="963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9pPr>
          </a:lstStyle>
          <a:p>
            <a:pPr algn="ctr">
              <a:defRPr/>
            </a:pPr>
            <a:r>
              <a:rPr lang="en-US" b="1" kern="0" dirty="0">
                <a:solidFill>
                  <a:srgbClr val="FF0000"/>
                </a:solidFill>
              </a:rPr>
              <a:t>We then start our own RESEARCH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B42F2680-E648-4EEB-5334-BDFCC45347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AA7442D7-B9DE-47D2-B4AE-826CE7E7F306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2EB98F0C-7C06-3785-6D04-EF256593EE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>
                <a:solidFill>
                  <a:srgbClr val="0000FF"/>
                </a:solidFill>
              </a:rPr>
              <a:t>What is research?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F77CBFBD-53B3-4F55-89DB-3CD336CBC7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31950" y="2133600"/>
            <a:ext cx="8424863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b="1" dirty="0"/>
              <a:t>Research is all about:</a:t>
            </a:r>
          </a:p>
          <a:p>
            <a:pPr>
              <a:defRPr/>
            </a:pPr>
            <a:r>
              <a:rPr lang="en-GB" dirty="0"/>
              <a:t>1) the systematic investigation into and study of materials, sources, etc, in order to establish facts and reach new conclusions. </a:t>
            </a:r>
          </a:p>
          <a:p>
            <a:pPr>
              <a:defRPr/>
            </a:pPr>
            <a:r>
              <a:rPr lang="en-GB" dirty="0"/>
              <a:t>2) an endeavour to discover new or collate old facts etc… by the scientific study of a subject or by a course of critical investigation.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85ADA2FE-2A21-324C-ED76-1D806A6139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A0A0CF8E-E9FD-4A49-91F7-59EC2EBEEE99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FD0E856C-9F65-A4ED-8264-FC4F5EEBF7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52800" y="620713"/>
            <a:ext cx="10515600" cy="1325562"/>
          </a:xfrm>
        </p:spPr>
        <p:txBody>
          <a:bodyPr/>
          <a:lstStyle/>
          <a:p>
            <a:r>
              <a:rPr lang="en-GB" altLang="en-US" b="1">
                <a:solidFill>
                  <a:srgbClr val="0000FF"/>
                </a:solidFill>
              </a:rPr>
              <a:t>What is research?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60889351-3E38-B5C3-5880-C893A65DD0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7988" y="2017713"/>
            <a:ext cx="11449050" cy="4840287"/>
          </a:xfrm>
        </p:spPr>
        <p:txBody>
          <a:bodyPr/>
          <a:lstStyle/>
          <a:p>
            <a:r>
              <a:rPr lang="en-GB" altLang="en-US"/>
              <a:t>Research is what we do when we have a question or a problem we want to resolve</a:t>
            </a:r>
          </a:p>
          <a:p>
            <a:r>
              <a:rPr lang="en-GB" altLang="en-US"/>
              <a:t>We may already think we know the answer to our question already</a:t>
            </a:r>
          </a:p>
          <a:p>
            <a:r>
              <a:rPr lang="en-GB" altLang="en-US"/>
              <a:t>We may think the answer is obvious, common sense even</a:t>
            </a:r>
          </a:p>
          <a:p>
            <a:r>
              <a:rPr lang="en-GB" altLang="en-US"/>
              <a:t>But until we have subjected our problem to </a:t>
            </a:r>
            <a:r>
              <a:rPr lang="en-GB" altLang="en-US" u="sng"/>
              <a:t>rigorous scientific scrutiny</a:t>
            </a:r>
            <a:r>
              <a:rPr lang="en-GB" altLang="en-US"/>
              <a:t>, our 'knowledge' remains little more than guesswork or at best, intuition.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3">
            <a:extLst>
              <a:ext uri="{FF2B5EF4-FFF2-40B4-BE49-F238E27FC236}">
                <a16:creationId xmlns:a16="http://schemas.microsoft.com/office/drawing/2014/main" id="{D74AFC6B-EBD7-EB8C-8BC6-1E3E60C359C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090F31E0-FA58-445C-BE73-7C0175730F0B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1E2E42A8-8320-25A4-4051-28D3A266FD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82888" y="725488"/>
            <a:ext cx="10515600" cy="1325562"/>
          </a:xfrm>
        </p:spPr>
        <p:txBody>
          <a:bodyPr/>
          <a:lstStyle/>
          <a:p>
            <a:r>
              <a:rPr lang="en-GB" altLang="en-US" b="1">
                <a:solidFill>
                  <a:srgbClr val="0000FF"/>
                </a:solidFill>
              </a:rPr>
              <a:t>What is research?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A8B7F231-FBCC-96FA-C516-3AA4C40FF6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58925" y="2017713"/>
            <a:ext cx="9074150" cy="4114800"/>
          </a:xfrm>
        </p:spPr>
        <p:txBody>
          <a:bodyPr/>
          <a:lstStyle/>
          <a:p>
            <a:r>
              <a:rPr lang="en-GB" altLang="en-US"/>
              <a:t>First priority is to formulate your question</a:t>
            </a:r>
          </a:p>
          <a:p>
            <a:r>
              <a:rPr lang="en-GB" altLang="en-US"/>
              <a:t>Then figure out how you are going to answer it</a:t>
            </a:r>
          </a:p>
          <a:p>
            <a:pPr lvl="1"/>
            <a:r>
              <a:rPr lang="en-GB" altLang="en-US"/>
              <a:t>How have others answered it?</a:t>
            </a:r>
          </a:p>
          <a:p>
            <a:pPr lvl="1"/>
            <a:r>
              <a:rPr lang="en-GB" altLang="en-US"/>
              <a:t>How does your proposal fit in with what others have done?</a:t>
            </a:r>
          </a:p>
          <a:p>
            <a:pPr lvl="1"/>
            <a:r>
              <a:rPr lang="en-GB" altLang="en-US"/>
              <a:t>How will you know when you have answered it?</a:t>
            </a:r>
          </a:p>
          <a:p>
            <a:r>
              <a:rPr lang="en-GB" altLang="en-US"/>
              <a:t>Then you can present your answer</a:t>
            </a:r>
          </a:p>
          <a:p>
            <a:pPr lvl="1"/>
            <a:endParaRPr lang="en-GB" altLang="en-US"/>
          </a:p>
          <a:p>
            <a:pPr lvl="1"/>
            <a:endParaRPr lang="en-GB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3">
            <a:extLst>
              <a:ext uri="{FF2B5EF4-FFF2-40B4-BE49-F238E27FC236}">
                <a16:creationId xmlns:a16="http://schemas.microsoft.com/office/drawing/2014/main" id="{A1D40F1C-144E-B164-ADEA-DDA2C74B8DB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9C5D1938-37DD-492A-B040-5AAAC4859BF2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2D289F4A-A8FB-1B7C-58C4-69ACD0CD7B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79650" y="709613"/>
            <a:ext cx="10515600" cy="1325562"/>
          </a:xfrm>
        </p:spPr>
        <p:txBody>
          <a:bodyPr/>
          <a:lstStyle/>
          <a:p>
            <a:r>
              <a:rPr lang="en-GB" altLang="en-US" b="1">
                <a:solidFill>
                  <a:srgbClr val="0000FF"/>
                </a:solidFill>
              </a:rPr>
              <a:t>Classical scientific method</a:t>
            </a:r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24C13F6E-237E-E79F-2792-4A3DB3D352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74825" y="2017713"/>
            <a:ext cx="8704263" cy="4114800"/>
          </a:xfrm>
        </p:spPr>
        <p:txBody>
          <a:bodyPr/>
          <a:lstStyle/>
          <a:p>
            <a:r>
              <a:rPr lang="en-GB" altLang="en-US"/>
              <a:t>Observation of some phenomenon</a:t>
            </a:r>
          </a:p>
          <a:p>
            <a:pPr lvl="1"/>
            <a:r>
              <a:rPr lang="en-GB" altLang="en-US"/>
              <a:t>Maybe systematic, occasional or accidental</a:t>
            </a:r>
          </a:p>
          <a:p>
            <a:r>
              <a:rPr lang="en-GB" altLang="en-US"/>
              <a:t>Some idea of an explanation (hypothesis)</a:t>
            </a:r>
          </a:p>
          <a:p>
            <a:pPr lvl="1"/>
            <a:r>
              <a:rPr lang="en-GB" altLang="en-US"/>
              <a:t>Induction, conjecture, intuition, guesswork</a:t>
            </a:r>
          </a:p>
          <a:p>
            <a:pPr lvl="1"/>
            <a:r>
              <a:rPr lang="en-GB" altLang="en-US"/>
              <a:t>Usually informed by related work</a:t>
            </a:r>
          </a:p>
          <a:p>
            <a:r>
              <a:rPr lang="en-GB" altLang="en-US"/>
              <a:t>Testing of the hypothesis</a:t>
            </a:r>
          </a:p>
          <a:p>
            <a:pPr lvl="1"/>
            <a:r>
              <a:rPr lang="en-GB" altLang="en-US"/>
              <a:t>Test and revision cycle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3">
            <a:extLst>
              <a:ext uri="{FF2B5EF4-FFF2-40B4-BE49-F238E27FC236}">
                <a16:creationId xmlns:a16="http://schemas.microsoft.com/office/drawing/2014/main" id="{AC6ADBD2-6895-F492-4540-BC57AC3D50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12FD25A1-5B98-4374-8E8B-05073F75C048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DEEA7372-EA57-7EB7-1D20-283175A8A0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4883" y="337243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Hypothesis</a:t>
            </a:r>
          </a:p>
        </p:txBody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ABD3F678-8510-4818-F369-1251BC7F58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95210" y="1304699"/>
            <a:ext cx="8704263" cy="4114800"/>
          </a:xfrm>
        </p:spPr>
        <p:txBody>
          <a:bodyPr/>
          <a:lstStyle/>
          <a:p>
            <a:r>
              <a:rPr lang="en-GB" altLang="en-US" dirty="0"/>
              <a:t>Probability of research</a:t>
            </a:r>
          </a:p>
          <a:p>
            <a:pPr lvl="1"/>
            <a:r>
              <a:rPr lang="en-GB" altLang="en-US" dirty="0"/>
              <a:t>Nothing is certain </a:t>
            </a:r>
          </a:p>
          <a:p>
            <a:pPr lvl="1"/>
            <a:r>
              <a:rPr lang="en-GB" altLang="en-US" i="1" dirty="0"/>
              <a:t>The exception that “proves” the rule</a:t>
            </a:r>
          </a:p>
          <a:p>
            <a:pPr lvl="1"/>
            <a:r>
              <a:rPr lang="en-GB" altLang="en-US" dirty="0"/>
              <a:t>Scientific “truth” is actually usually a statement of what is most probable given the currently known data ...</a:t>
            </a:r>
          </a:p>
          <a:p>
            <a:pPr lvl="1"/>
            <a:r>
              <a:rPr lang="en-GB" altLang="en-US" dirty="0"/>
              <a:t>... within the given framework</a:t>
            </a:r>
          </a:p>
          <a:p>
            <a:r>
              <a:rPr lang="en-GB" altLang="en-US" dirty="0"/>
              <a:t>Statistical techniques try to help us show extent to which our results really do support the hypothesis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3">
            <a:extLst>
              <a:ext uri="{FF2B5EF4-FFF2-40B4-BE49-F238E27FC236}">
                <a16:creationId xmlns:a16="http://schemas.microsoft.com/office/drawing/2014/main" id="{62F2C8E1-5ECE-E941-2ED9-360C1CD9429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3E029CCF-BD77-4D73-8E81-36B157DA7AFD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73796394-6C20-D5C4-7C93-47959B8C28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4977" y="139527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Hypothesis</a:t>
            </a:r>
          </a:p>
        </p:txBody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59FBF5BB-9D7C-1B1C-CE96-B7D88846B7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7268" y="1032556"/>
            <a:ext cx="11102975" cy="4114800"/>
          </a:xfrm>
        </p:spPr>
        <p:txBody>
          <a:bodyPr/>
          <a:lstStyle/>
          <a:p>
            <a:r>
              <a:rPr lang="en-GB" altLang="en-US" dirty="0"/>
              <a:t>A hypothesis makes a prediction of the expected outcome in a given situation</a:t>
            </a:r>
          </a:p>
          <a:p>
            <a:r>
              <a:rPr lang="en-GB" altLang="en-US" dirty="0"/>
              <a:t>Usually: how the manipulation of the </a:t>
            </a:r>
            <a:r>
              <a:rPr lang="en-GB" altLang="en-US" b="1" dirty="0"/>
              <a:t>independent variable</a:t>
            </a:r>
            <a:r>
              <a:rPr lang="en-GB" altLang="en-US" dirty="0"/>
              <a:t> will influence the behaviour of a </a:t>
            </a:r>
            <a:r>
              <a:rPr lang="en-GB" altLang="en-US" b="1" dirty="0"/>
              <a:t>dependent variable</a:t>
            </a:r>
          </a:p>
          <a:p>
            <a:r>
              <a:rPr lang="en-GB" altLang="en-US" dirty="0"/>
              <a:t>The hypothesis is tested in an</a:t>
            </a:r>
            <a:r>
              <a:rPr lang="en-GB" altLang="en-US" b="1" dirty="0"/>
              <a:t> experiment</a:t>
            </a:r>
          </a:p>
          <a:p>
            <a:r>
              <a:rPr lang="en-GB" altLang="en-US" dirty="0"/>
              <a:t>Experimental design ensures that what you are doing is genuinely (and solely) responsible for the results</a:t>
            </a:r>
          </a:p>
          <a:p>
            <a:r>
              <a:rPr lang="en-GB" altLang="en-US" b="1" dirty="0"/>
              <a:t>Extraneous variables</a:t>
            </a:r>
            <a:r>
              <a:rPr lang="en-GB" altLang="en-US" dirty="0"/>
              <a:t> have to be </a:t>
            </a:r>
            <a:r>
              <a:rPr lang="en-GB" altLang="en-US" b="1" dirty="0"/>
              <a:t>controlled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3">
            <a:extLst>
              <a:ext uri="{FF2B5EF4-FFF2-40B4-BE49-F238E27FC236}">
                <a16:creationId xmlns:a16="http://schemas.microsoft.com/office/drawing/2014/main" id="{99CF2608-A433-4A2B-E61F-99337D6C2A9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B0EC700E-8A1D-4D42-8ADA-B4EB87595900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B329F0DB-63A9-6823-CAF9-A732A0FA90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27026" y="180138"/>
            <a:ext cx="10515600" cy="132556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Experiment</a:t>
            </a:r>
          </a:p>
        </p:txBody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792F2F36-95FC-D91C-50EB-08B7F257DE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6361" y="1157742"/>
            <a:ext cx="10280109" cy="4114800"/>
          </a:xfrm>
        </p:spPr>
        <p:txBody>
          <a:bodyPr/>
          <a:lstStyle/>
          <a:p>
            <a:r>
              <a:rPr lang="en-GB" altLang="en-US" dirty="0"/>
              <a:t>If the experiment works, the hypothesis is shown to be probably correct</a:t>
            </a:r>
          </a:p>
          <a:p>
            <a:pPr lvl="1"/>
            <a:r>
              <a:rPr lang="en-GB" altLang="en-US" dirty="0"/>
              <a:t>Can’t prove 100% truth</a:t>
            </a:r>
          </a:p>
          <a:p>
            <a:r>
              <a:rPr lang="en-GB" altLang="en-US" dirty="0"/>
              <a:t>If it fails, it could be because</a:t>
            </a:r>
          </a:p>
          <a:p>
            <a:pPr lvl="1"/>
            <a:r>
              <a:rPr lang="en-GB" altLang="en-US" dirty="0"/>
              <a:t>The hypothesis is wrong</a:t>
            </a:r>
          </a:p>
          <a:p>
            <a:pPr lvl="1"/>
            <a:r>
              <a:rPr lang="en-GB" altLang="en-US" dirty="0"/>
              <a:t>The experimental design is faulty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3">
            <a:extLst>
              <a:ext uri="{FF2B5EF4-FFF2-40B4-BE49-F238E27FC236}">
                <a16:creationId xmlns:a16="http://schemas.microsoft.com/office/drawing/2014/main" id="{AFF3AA39-AB42-61B9-B052-1EA5AE4217F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5BD0501C-7F5B-4C05-9FB7-B1FF8E3A32C7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AE966E86-5449-F9CB-B05D-C1D5782B69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244244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Null hypothesis</a:t>
            </a:r>
          </a:p>
        </p:txBody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73128C6A-89F4-A21A-13BA-23B9FCD2AA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1244" y="1321027"/>
            <a:ext cx="11190514" cy="4114800"/>
          </a:xfrm>
        </p:spPr>
        <p:txBody>
          <a:bodyPr/>
          <a:lstStyle/>
          <a:p>
            <a:r>
              <a:rPr lang="en-GB" altLang="en-US" dirty="0"/>
              <a:t>Experiments are generally set up to demonstrate or support (rarely “prove” , note) a hypothesis</a:t>
            </a:r>
          </a:p>
          <a:p>
            <a:r>
              <a:rPr lang="en-GB" altLang="en-US" dirty="0"/>
              <a:t>The </a:t>
            </a:r>
            <a:r>
              <a:rPr lang="en-GB" altLang="en-US" b="1" dirty="0"/>
              <a:t>null hypothesis</a:t>
            </a:r>
            <a:r>
              <a:rPr lang="en-GB" altLang="en-US" dirty="0"/>
              <a:t> H</a:t>
            </a:r>
            <a:r>
              <a:rPr lang="en-GB" altLang="en-US" baseline="-25000" dirty="0"/>
              <a:t>0 </a:t>
            </a:r>
            <a:r>
              <a:rPr lang="en-GB" altLang="en-US" dirty="0"/>
              <a:t>is that any observed changes in behaviour are due to chance</a:t>
            </a:r>
          </a:p>
          <a:p>
            <a:r>
              <a:rPr lang="en-GB" altLang="en-US" dirty="0"/>
              <a:t>The </a:t>
            </a:r>
            <a:r>
              <a:rPr lang="en-GB" altLang="en-US" b="1" dirty="0"/>
              <a:t>alternate hypothesis</a:t>
            </a:r>
            <a:r>
              <a:rPr lang="en-GB" altLang="en-US" dirty="0"/>
              <a:t> H</a:t>
            </a:r>
            <a:r>
              <a:rPr lang="en-GB" altLang="en-US" baseline="-25000" dirty="0"/>
              <a:t>1 </a:t>
            </a:r>
            <a:r>
              <a:rPr lang="en-GB" altLang="en-US" dirty="0"/>
              <a:t>is the hypothesis you are trying to demonstrate</a:t>
            </a:r>
          </a:p>
          <a:p>
            <a:r>
              <a:rPr lang="en-GB" altLang="en-US" dirty="0"/>
              <a:t>Usually, the best you can do is refute H</a:t>
            </a:r>
            <a:r>
              <a:rPr lang="en-GB" altLang="en-US" baseline="-25000" dirty="0"/>
              <a:t>0 </a:t>
            </a:r>
            <a:r>
              <a:rPr lang="en-GB" altLang="en-US" dirty="0"/>
              <a:t>thus showing that H</a:t>
            </a:r>
            <a:r>
              <a:rPr lang="en-GB" altLang="en-US" baseline="-25000" dirty="0"/>
              <a:t>1 </a:t>
            </a:r>
            <a:r>
              <a:rPr lang="en-GB" altLang="en-US" dirty="0"/>
              <a:t>is probably correct (with a </a:t>
            </a:r>
            <a:r>
              <a:rPr lang="en-GB" altLang="en-US" dirty="0" err="1"/>
              <a:t>measruable</a:t>
            </a:r>
            <a:r>
              <a:rPr lang="en-GB" altLang="en-US" dirty="0"/>
              <a:t> degree of likelihood: </a:t>
            </a:r>
            <a:r>
              <a:rPr lang="en-GB" altLang="en-US" b="1" dirty="0"/>
              <a:t>statistical significance</a:t>
            </a:r>
            <a:r>
              <a:rPr lang="en-GB" altLang="en-US" dirty="0"/>
              <a:t>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3">
            <a:extLst>
              <a:ext uri="{FF2B5EF4-FFF2-40B4-BE49-F238E27FC236}">
                <a16:creationId xmlns:a16="http://schemas.microsoft.com/office/drawing/2014/main" id="{13C59E77-31FE-BBD1-4F77-057F3C5006A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DB95B93-DC99-40CC-A197-76A3374FE7AC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81E67406-C880-5B55-84D5-A3C0779EA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664" y="62706"/>
            <a:ext cx="10515600" cy="1325562"/>
          </a:xfrm>
        </p:spPr>
        <p:txBody>
          <a:bodyPr/>
          <a:lstStyle/>
          <a:p>
            <a:pPr algn="ctr"/>
            <a:r>
              <a:rPr lang="en-GB" altLang="en-US" sz="4000" b="1" dirty="0">
                <a:solidFill>
                  <a:srgbClr val="0000FF"/>
                </a:solidFill>
              </a:rPr>
              <a:t>Where do hypotheses come from?</a:t>
            </a:r>
          </a:p>
        </p:txBody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EEB5EE20-899A-54C3-40FE-0896B882A9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9411" y="1174070"/>
            <a:ext cx="10847160" cy="4114800"/>
          </a:xfrm>
        </p:spPr>
        <p:txBody>
          <a:bodyPr/>
          <a:lstStyle/>
          <a:p>
            <a:r>
              <a:rPr lang="en-GB" altLang="en-US" dirty="0"/>
              <a:t>Not usually thin air</a:t>
            </a:r>
          </a:p>
          <a:p>
            <a:r>
              <a:rPr lang="en-GB" altLang="en-US" dirty="0"/>
              <a:t>From within a </a:t>
            </a:r>
            <a:r>
              <a:rPr lang="en-GB" altLang="en-US" b="1" dirty="0"/>
              <a:t>framework</a:t>
            </a:r>
          </a:p>
          <a:p>
            <a:pPr lvl="1"/>
            <a:r>
              <a:rPr lang="en-GB" altLang="en-US" dirty="0"/>
              <a:t>Some phenomenon is not well explained by current thinking</a:t>
            </a:r>
          </a:p>
          <a:p>
            <a:pPr lvl="1"/>
            <a:r>
              <a:rPr lang="en-GB" altLang="en-US" dirty="0"/>
              <a:t>“New” hypothesis is often just an adaptation of an existing hypothesis</a:t>
            </a:r>
          </a:p>
          <a:p>
            <a:r>
              <a:rPr lang="en-GB" altLang="en-US" dirty="0"/>
              <a:t>thesis ~ antithesis ~ synthesis</a:t>
            </a: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3">
            <a:extLst>
              <a:ext uri="{FF2B5EF4-FFF2-40B4-BE49-F238E27FC236}">
                <a16:creationId xmlns:a16="http://schemas.microsoft.com/office/drawing/2014/main" id="{F7AE7B6F-8E84-83DE-3E1F-DD9DD91C61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7337A0F-E2C9-42C0-BFB0-30A9F414256B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0032EFD6-25AE-1650-78F3-51E52887D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1513" y="193675"/>
            <a:ext cx="8548687" cy="1143000"/>
          </a:xfrm>
        </p:spPr>
        <p:txBody>
          <a:bodyPr/>
          <a:lstStyle/>
          <a:p>
            <a:r>
              <a:rPr lang="en-GB" altLang="en-US" sz="4000" b="1" dirty="0">
                <a:solidFill>
                  <a:srgbClr val="0000FF"/>
                </a:solidFill>
              </a:rPr>
              <a:t>thesis ~ antithesis ~ synthesis</a:t>
            </a:r>
          </a:p>
        </p:txBody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6F6DA5C8-5096-DDF1-E59B-30F82E9FBE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8731" y="1228499"/>
            <a:ext cx="8775700" cy="4114800"/>
          </a:xfrm>
        </p:spPr>
        <p:txBody>
          <a:bodyPr/>
          <a:lstStyle/>
          <a:p>
            <a:r>
              <a:rPr lang="en-GB" altLang="en-US" dirty="0"/>
              <a:t>Thesis</a:t>
            </a:r>
          </a:p>
          <a:p>
            <a:pPr lvl="1"/>
            <a:r>
              <a:rPr lang="en-GB" altLang="en-US" dirty="0"/>
              <a:t>the original statement of an idea</a:t>
            </a:r>
          </a:p>
          <a:p>
            <a:r>
              <a:rPr lang="en-GB" altLang="en-US" dirty="0"/>
              <a:t>Antithesis</a:t>
            </a:r>
          </a:p>
          <a:p>
            <a:pPr lvl="1"/>
            <a:r>
              <a:rPr lang="en-GB" altLang="en-US" dirty="0"/>
              <a:t>an argument to challenge a previous thesis</a:t>
            </a:r>
          </a:p>
          <a:p>
            <a:pPr lvl="1"/>
            <a:r>
              <a:rPr lang="en-GB" altLang="en-US" dirty="0"/>
              <a:t>often draws on new data</a:t>
            </a:r>
          </a:p>
          <a:p>
            <a:r>
              <a:rPr lang="en-GB" altLang="en-US" dirty="0"/>
              <a:t>Synthesis</a:t>
            </a:r>
          </a:p>
          <a:p>
            <a:pPr lvl="1"/>
            <a:r>
              <a:rPr lang="en-GB" altLang="en-US" dirty="0"/>
              <a:t>a new argument from existing sources</a:t>
            </a:r>
          </a:p>
          <a:p>
            <a:pPr lvl="1"/>
            <a:r>
              <a:rPr lang="en-GB" altLang="en-US" dirty="0"/>
              <a:t>typically, resolves the </a:t>
            </a:r>
            <a:r>
              <a:rPr lang="en-GB" altLang="en-US" i="1" dirty="0"/>
              <a:t>apparent</a:t>
            </a:r>
            <a:r>
              <a:rPr lang="en-GB" altLang="en-US" dirty="0"/>
              <a:t> contradiction between a thesis and an antithesis 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3">
            <a:extLst>
              <a:ext uri="{FF2B5EF4-FFF2-40B4-BE49-F238E27FC236}">
                <a16:creationId xmlns:a16="http://schemas.microsoft.com/office/drawing/2014/main" id="{949CE1A9-667A-DFD4-3C5D-7056A7D8537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E3967B69-09F6-4256-81F7-7725F319EDD6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BBB04B22-607B-E263-B77B-FD184D724C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32584" y="120680"/>
            <a:ext cx="10515600" cy="132556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Testability</a:t>
            </a:r>
          </a:p>
        </p:txBody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29A2205F-92BC-879F-3921-B1D058171B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9918" y="1086985"/>
            <a:ext cx="10811596" cy="4114800"/>
          </a:xfrm>
        </p:spPr>
        <p:txBody>
          <a:bodyPr/>
          <a:lstStyle/>
          <a:p>
            <a:r>
              <a:rPr lang="en-GB" altLang="en-US" dirty="0"/>
              <a:t>A good hypothesis is testable</a:t>
            </a:r>
          </a:p>
          <a:p>
            <a:pPr lvl="1"/>
            <a:r>
              <a:rPr lang="en-GB" altLang="en-US" dirty="0"/>
              <a:t>Not provable, in the sense of “shown to be true” (true = certain)</a:t>
            </a:r>
          </a:p>
          <a:p>
            <a:pPr lvl="1"/>
            <a:r>
              <a:rPr lang="en-GB" altLang="en-US" dirty="0"/>
              <a:t>Refutation of a thesis by proving that it is false is a cornerstone of modern science</a:t>
            </a:r>
          </a:p>
          <a:p>
            <a:pPr lvl="1"/>
            <a:r>
              <a:rPr lang="en-GB" altLang="en-US" dirty="0"/>
              <a:t>Simply refuting a hypothesis is OK but better science will </a:t>
            </a:r>
            <a:r>
              <a:rPr lang="en-GB" altLang="en-US" b="1" dirty="0"/>
              <a:t>explain</a:t>
            </a:r>
            <a:r>
              <a:rPr lang="en-GB" altLang="en-US" dirty="0"/>
              <a:t> why hypothesis is wrong, and (better still) </a:t>
            </a:r>
            <a:r>
              <a:rPr lang="en-GB" altLang="en-US" b="1" dirty="0"/>
              <a:t>offer an alternative</a:t>
            </a:r>
            <a:r>
              <a:rPr lang="en-GB" altLang="en-US" dirty="0"/>
              <a:t> hypothesis 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3">
            <a:extLst>
              <a:ext uri="{FF2B5EF4-FFF2-40B4-BE49-F238E27FC236}">
                <a16:creationId xmlns:a16="http://schemas.microsoft.com/office/drawing/2014/main" id="{8B56D05F-71E2-B717-E2FB-4E2ADEEB0EE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D71917EE-508F-4D8D-B3D3-E8F2D6F76741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155E0207-584B-1813-74FA-8DC2DABF9B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65641" y="153987"/>
            <a:ext cx="847725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One-/two-tailed hypotheses</a:t>
            </a:r>
          </a:p>
        </p:txBody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FF933A1D-ACA5-1F7B-64A1-F2621A35AA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99167" y="1076099"/>
            <a:ext cx="11064876" cy="4114800"/>
          </a:xfrm>
        </p:spPr>
        <p:txBody>
          <a:bodyPr/>
          <a:lstStyle/>
          <a:p>
            <a:r>
              <a:rPr lang="en-GB" altLang="en-US" dirty="0"/>
              <a:t>Our experimental design may make either</a:t>
            </a:r>
          </a:p>
          <a:p>
            <a:pPr lvl="1"/>
            <a:r>
              <a:rPr lang="en-GB" altLang="en-US" dirty="0"/>
              <a:t>a strong prediction about the behaviour we expect to observe:</a:t>
            </a:r>
          </a:p>
          <a:p>
            <a:pPr lvl="2"/>
            <a:r>
              <a:rPr lang="en-GB" altLang="en-US" dirty="0"/>
              <a:t>our manipulation of the independent variable will cause a </a:t>
            </a:r>
            <a:r>
              <a:rPr lang="en-GB" altLang="en-US" b="1" dirty="0"/>
              <a:t>specific change</a:t>
            </a:r>
            <a:r>
              <a:rPr lang="en-GB" altLang="en-US" dirty="0"/>
              <a:t> in the dependent variable </a:t>
            </a:r>
          </a:p>
          <a:p>
            <a:pPr lvl="1"/>
            <a:r>
              <a:rPr lang="en-GB" altLang="en-US" dirty="0"/>
              <a:t>a prediction about a range of behaviours we expect to observe, typically perhaps two</a:t>
            </a:r>
          </a:p>
          <a:p>
            <a:r>
              <a:rPr lang="en-GB" altLang="en-US" dirty="0"/>
              <a:t>One-tailed hypothesis: statistical significance means expected result was found</a:t>
            </a:r>
          </a:p>
          <a:p>
            <a:r>
              <a:rPr lang="en-GB" altLang="en-US" dirty="0"/>
              <a:t>Two-tailed hypothesis: only need to show that the different results are statistically significant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3">
            <a:extLst>
              <a:ext uri="{FF2B5EF4-FFF2-40B4-BE49-F238E27FC236}">
                <a16:creationId xmlns:a16="http://schemas.microsoft.com/office/drawing/2014/main" id="{680F8540-D067-59AE-FDE9-2270CCD35A0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1EF36D8-4035-4F9E-B47B-4722C337A3EB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92D173EB-CB2B-F457-353E-6D26EAB383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132426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Variables</a:t>
            </a:r>
          </a:p>
        </p:txBody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7C70D83F-29D6-9684-411B-40A367445F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66511" y="1108755"/>
            <a:ext cx="10596789" cy="4114800"/>
          </a:xfrm>
        </p:spPr>
        <p:txBody>
          <a:bodyPr/>
          <a:lstStyle/>
          <a:p>
            <a:r>
              <a:rPr lang="en-GB" altLang="en-US" dirty="0"/>
              <a:t>The experiment measures the “behaviour” of the dependent variable </a:t>
            </a:r>
          </a:p>
          <a:p>
            <a:r>
              <a:rPr lang="en-GB" altLang="en-US" dirty="0"/>
              <a:t>DV must be </a:t>
            </a:r>
            <a:r>
              <a:rPr lang="en-GB" altLang="en-US" b="1" dirty="0"/>
              <a:t>operationalised</a:t>
            </a:r>
            <a:endParaRPr lang="en-GB" altLang="en-US" dirty="0"/>
          </a:p>
          <a:p>
            <a:pPr lvl="1"/>
            <a:r>
              <a:rPr lang="en-GB" altLang="en-US" dirty="0"/>
              <a:t>Some aspect of the DV must be measurable</a:t>
            </a:r>
          </a:p>
          <a:p>
            <a:pPr lvl="1"/>
            <a:r>
              <a:rPr lang="en-GB" altLang="en-US" dirty="0"/>
              <a:t>What to measure?</a:t>
            </a:r>
          </a:p>
          <a:p>
            <a:pPr lvl="1"/>
            <a:r>
              <a:rPr lang="en-GB" altLang="en-US" dirty="0"/>
              <a:t>How to measure it? </a:t>
            </a:r>
          </a:p>
          <a:p>
            <a:pPr lvl="2"/>
            <a:r>
              <a:rPr lang="en-GB" altLang="en-US" dirty="0"/>
              <a:t>Are you really measuring what you think you are measuring?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3">
            <a:extLst>
              <a:ext uri="{FF2B5EF4-FFF2-40B4-BE49-F238E27FC236}">
                <a16:creationId xmlns:a16="http://schemas.microsoft.com/office/drawing/2014/main" id="{4FD8EFB2-DE87-7718-C0FC-5A15DB80C78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6B521CEB-960A-44D3-8C09-4EB929EA6266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5652C25B-4883-465B-7341-5B6F7E0A5B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582" y="168044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Quantitative vs qualitative</a:t>
            </a:r>
          </a:p>
        </p:txBody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7BBDC620-0B2F-8901-B9E8-D088ABFA2A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6625" y="1097870"/>
            <a:ext cx="10950575" cy="4114800"/>
          </a:xfrm>
        </p:spPr>
        <p:txBody>
          <a:bodyPr/>
          <a:lstStyle/>
          <a:p>
            <a:r>
              <a:rPr lang="en-GB" altLang="en-US" dirty="0"/>
              <a:t>Quantitative research</a:t>
            </a:r>
          </a:p>
          <a:p>
            <a:pPr lvl="1"/>
            <a:r>
              <a:rPr lang="en-GB" altLang="en-US" dirty="0"/>
              <a:t>systematically observe changes in the phenomena of interest while manipulating what are believed to be causal influences </a:t>
            </a:r>
          </a:p>
          <a:p>
            <a:r>
              <a:rPr lang="en-GB" altLang="en-US" dirty="0"/>
              <a:t>Qualitative research</a:t>
            </a:r>
          </a:p>
          <a:p>
            <a:pPr lvl="1"/>
            <a:r>
              <a:rPr lang="en-GB" altLang="en-US" dirty="0"/>
              <a:t>may be more concerned with the individual’s personal experiences of the problem under study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Number Placeholder 3">
            <a:extLst>
              <a:ext uri="{FF2B5EF4-FFF2-40B4-BE49-F238E27FC236}">
                <a16:creationId xmlns:a16="http://schemas.microsoft.com/office/drawing/2014/main" id="{C37C44E9-0911-F23B-D91C-116E073C719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BFF3E87E-F235-4E3D-BB65-32C922BE99F5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A3E6F2C9-7D42-1ED7-B64B-20490F2B6B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25072" y="62707"/>
            <a:ext cx="10515600" cy="132556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“Proof” by demonstration</a:t>
            </a:r>
          </a:p>
        </p:txBody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6979A53-20E7-08E8-BC90-14B2A7AE07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55625" y="1184956"/>
            <a:ext cx="8704263" cy="4114800"/>
          </a:xfrm>
        </p:spPr>
        <p:txBody>
          <a:bodyPr/>
          <a:lstStyle/>
          <a:p>
            <a:r>
              <a:rPr lang="en-GB" altLang="en-US" dirty="0"/>
              <a:t>Intuitive alternative to the classical scientific method:</a:t>
            </a:r>
          </a:p>
          <a:p>
            <a:pPr lvl="1"/>
            <a:r>
              <a:rPr lang="en-GB" altLang="en-US" dirty="0"/>
              <a:t>Build something specific and then claim that it can be seen as an example of a more general class of solutions</a:t>
            </a:r>
          </a:p>
          <a:p>
            <a:r>
              <a:rPr lang="en-GB" altLang="en-US" dirty="0"/>
              <a:t>High risk</a:t>
            </a:r>
          </a:p>
          <a:p>
            <a:pPr lvl="1"/>
            <a:r>
              <a:rPr lang="en-GB" altLang="en-US" dirty="0"/>
              <a:t>difficult to demonstrate generalisability </a:t>
            </a:r>
          </a:p>
          <a:p>
            <a:pPr lvl="1"/>
            <a:r>
              <a:rPr lang="en-GB" altLang="en-US" dirty="0"/>
              <a:t>in fact doing so entails making an </a:t>
            </a:r>
            <a:r>
              <a:rPr lang="en-GB" altLang="en-US" i="1" dirty="0"/>
              <a:t>a posteriori</a:t>
            </a:r>
            <a:r>
              <a:rPr lang="en-GB" altLang="en-US" dirty="0"/>
              <a:t> hypothesis</a:t>
            </a:r>
          </a:p>
          <a:p>
            <a:pPr lvl="1"/>
            <a:r>
              <a:rPr lang="en-GB" altLang="en-US" dirty="0"/>
              <a:t>What can you say if it goes wrong ?</a:t>
            </a:r>
          </a:p>
          <a:p>
            <a:r>
              <a:rPr lang="en-GB" altLang="en-US" dirty="0"/>
              <a:t>So you still need a theoretical basis </a:t>
            </a:r>
          </a:p>
          <a:p>
            <a:pPr lvl="1">
              <a:buFontTx/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3">
            <a:extLst>
              <a:ext uri="{FF2B5EF4-FFF2-40B4-BE49-F238E27FC236}">
                <a16:creationId xmlns:a16="http://schemas.microsoft.com/office/drawing/2014/main" id="{67AC7705-2D7C-E424-156B-4086DFF18F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724E9133-8B6E-4E41-8E35-075FF8C12149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F08D14FE-8154-26C3-E7D0-3FD6647BF3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3697" y="243350"/>
            <a:ext cx="10515600" cy="132556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Planning</a:t>
            </a:r>
          </a:p>
        </p:txBody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D1B725ED-5E86-6A8B-C1CE-02DF965A69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90588" y="1244828"/>
            <a:ext cx="8559800" cy="4114800"/>
          </a:xfrm>
        </p:spPr>
        <p:txBody>
          <a:bodyPr/>
          <a:lstStyle/>
          <a:p>
            <a:r>
              <a:rPr lang="en-GB" altLang="en-US" dirty="0">
                <a:solidFill>
                  <a:srgbClr val="FF3300"/>
                </a:solidFill>
              </a:rPr>
              <a:t>Statement of the problem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Literature review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Choice of research method</a:t>
            </a:r>
            <a:r>
              <a:rPr lang="en-GB" altLang="en-US" dirty="0"/>
              <a:t>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Design of study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Data collection </a:t>
            </a:r>
          </a:p>
          <a:p>
            <a:r>
              <a:rPr lang="en-GB" altLang="en-US" dirty="0"/>
              <a:t>Analysis of data </a:t>
            </a:r>
          </a:p>
          <a:p>
            <a:r>
              <a:rPr lang="en-GB" altLang="en-US" dirty="0"/>
              <a:t>Write-up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http://schemas.microsoft.com/office/2006/documentManagement/types"/>
    <ds:schemaRef ds:uri="http://purl.org/dc/elements/1.1/"/>
    <ds:schemaRef ds:uri="http://www.w3.org/XML/1998/namespace"/>
    <ds:schemaRef ds:uri="58fca413-3b36-4298-af2b-d24aa1f4750f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1084fe36-8241-4751-a893-1fa9f44ff207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56</TotalTime>
  <Words>1198</Words>
  <Application>Microsoft Office PowerPoint</Application>
  <PresentationFormat>Widescreen</PresentationFormat>
  <Paragraphs>175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Abadi</vt:lpstr>
      <vt:lpstr>Arial</vt:lpstr>
      <vt:lpstr>Calibri</vt:lpstr>
      <vt:lpstr>Calibri Light</vt:lpstr>
      <vt:lpstr>Tahoma</vt:lpstr>
      <vt:lpstr>Wingdings</vt:lpstr>
      <vt:lpstr>UWTSD 200_Title Page</vt:lpstr>
      <vt:lpstr>UWTSD 200_Text 1</vt:lpstr>
      <vt:lpstr>PowerPoint Presentation</vt:lpstr>
      <vt:lpstr>TOPICS</vt:lpstr>
      <vt:lpstr>About you  Educational &amp; Research Background </vt:lpstr>
      <vt:lpstr>About me</vt:lpstr>
      <vt:lpstr>What is research?</vt:lpstr>
      <vt:lpstr>Imagine a circle that contains all of human knowledge</vt:lpstr>
      <vt:lpstr>By the time we finish elementary school, we know a little</vt:lpstr>
      <vt:lpstr>By the time we finish secondary school, we know a bit more</vt:lpstr>
      <vt:lpstr>With a bachelor’s degree, we gain a specialty</vt:lpstr>
      <vt:lpstr> Master’s degree deepens that specialty</vt:lpstr>
      <vt:lpstr>Reading research papers takes us to the edge of human knowledge</vt:lpstr>
      <vt:lpstr>Once we are at the boundary, we focus!</vt:lpstr>
      <vt:lpstr>What is research?</vt:lpstr>
      <vt:lpstr>What is research?</vt:lpstr>
      <vt:lpstr>What is research?</vt:lpstr>
      <vt:lpstr>Classical scientific method</vt:lpstr>
      <vt:lpstr>Hypothesis</vt:lpstr>
      <vt:lpstr>Hypothesis</vt:lpstr>
      <vt:lpstr>Experiment</vt:lpstr>
      <vt:lpstr>Null hypothesis</vt:lpstr>
      <vt:lpstr>Where do hypotheses come from?</vt:lpstr>
      <vt:lpstr>thesis ~ antithesis ~ synthesis</vt:lpstr>
      <vt:lpstr>Testability</vt:lpstr>
      <vt:lpstr>One-/two-tailed hypotheses</vt:lpstr>
      <vt:lpstr>Variables</vt:lpstr>
      <vt:lpstr>Quantitative vs qualitative</vt:lpstr>
      <vt:lpstr>“Proof” by demonstration</vt:lpstr>
      <vt:lpstr>Planning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Amare Desta</cp:lastModifiedBy>
  <cp:revision>7</cp:revision>
  <dcterms:created xsi:type="dcterms:W3CDTF">2023-10-08T18:11:10Z</dcterms:created>
  <dcterms:modified xsi:type="dcterms:W3CDTF">2026-02-11T06:21:01Z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