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3" r:id="rId4"/>
  </p:sldMasterIdLst>
  <p:notesMasterIdLst>
    <p:notesMasterId r:id="rId20"/>
  </p:notesMasterIdLst>
  <p:sldIdLst>
    <p:sldId id="256" r:id="rId5"/>
    <p:sldId id="275" r:id="rId6"/>
    <p:sldId id="276" r:id="rId7"/>
    <p:sldId id="257" r:id="rId8"/>
    <p:sldId id="258" r:id="rId9"/>
    <p:sldId id="267" r:id="rId10"/>
    <p:sldId id="270" r:id="rId11"/>
    <p:sldId id="272" r:id="rId12"/>
    <p:sldId id="273" r:id="rId13"/>
    <p:sldId id="274" r:id="rId14"/>
    <p:sldId id="261" r:id="rId15"/>
    <p:sldId id="259" r:id="rId16"/>
    <p:sldId id="260" r:id="rId17"/>
    <p:sldId id="268"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7417" autoAdjust="0"/>
  </p:normalViewPr>
  <p:slideViewPr>
    <p:cSldViewPr snapToGrid="0">
      <p:cViewPr>
        <p:scale>
          <a:sx n="43" d="100"/>
          <a:sy n="43" d="100"/>
        </p:scale>
        <p:origin x="45"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173E5B-3136-412F-BFCC-C374454C1887}" type="datetimeFigureOut">
              <a:rPr lang="en-GB" smtClean="0"/>
              <a:t>15/03/2021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667B06-3677-4374-A093-C8D9FB3D7766}" type="slidenum">
              <a:rPr lang="en-GB" smtClean="0"/>
              <a:t>‹#›</a:t>
            </a:fld>
            <a:endParaRPr lang="en-GB"/>
          </a:p>
        </p:txBody>
      </p:sp>
    </p:spTree>
    <p:extLst>
      <p:ext uri="{BB962C8B-B14F-4D97-AF65-F5344CB8AC3E}">
        <p14:creationId xmlns:p14="http://schemas.microsoft.com/office/powerpoint/2010/main" val="31684618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Syria’s neighbours have contributed to the issues but failed to provide an adequate response to the issues. </a:t>
            </a:r>
          </a:p>
          <a:p>
            <a:endParaRPr lang="en-GB" dirty="0"/>
          </a:p>
          <a:p>
            <a:r>
              <a:rPr lang="en-GB" dirty="0"/>
              <a:t>Need to think about it in 2 ways – where education is affected by direct conflict and schools become ideological battlegrounds and physical harm or provide protection and where indirect violence and inequalities are perpetuated through biased schooling practices or seek retribution through more inclusive schooling practices. </a:t>
            </a:r>
          </a:p>
        </p:txBody>
      </p:sp>
      <p:sp>
        <p:nvSpPr>
          <p:cNvPr id="4" name="Slide Number Placeholder 3"/>
          <p:cNvSpPr>
            <a:spLocks noGrp="1"/>
          </p:cNvSpPr>
          <p:nvPr>
            <p:ph type="sldNum" sz="quarter" idx="10"/>
          </p:nvPr>
        </p:nvSpPr>
        <p:spPr/>
        <p:txBody>
          <a:bodyPr/>
          <a:lstStyle/>
          <a:p>
            <a:fld id="{2F667B06-3677-4374-A093-C8D9FB3D7766}" type="slidenum">
              <a:rPr lang="en-GB" smtClean="0"/>
              <a:t>5</a:t>
            </a:fld>
            <a:endParaRPr lang="en-GB"/>
          </a:p>
        </p:txBody>
      </p:sp>
    </p:spTree>
    <p:extLst>
      <p:ext uri="{BB962C8B-B14F-4D97-AF65-F5344CB8AC3E}">
        <p14:creationId xmlns:p14="http://schemas.microsoft.com/office/powerpoint/2010/main" val="184747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30 – 34</a:t>
            </a:r>
            <a:r>
              <a:rPr lang="en-GB" baseline="0" dirty="0" smtClean="0"/>
              <a:t> million children</a:t>
            </a:r>
            <a:endParaRPr lang="en-GB" dirty="0" smtClean="0"/>
          </a:p>
          <a:p>
            <a:endParaRPr lang="en-GB" dirty="0" smtClean="0"/>
          </a:p>
          <a:p>
            <a:r>
              <a:rPr lang="en-GB" sz="1200" b="0" i="0" kern="1200" dirty="0" smtClean="0">
                <a:solidFill>
                  <a:schemeClr val="tx1"/>
                </a:solidFill>
                <a:effectLst/>
                <a:latin typeface="+mn-lt"/>
                <a:ea typeface="+mn-ea"/>
                <a:cs typeface="+mn-cs"/>
              </a:rPr>
              <a:t>At least </a:t>
            </a:r>
            <a:r>
              <a:rPr lang="en-GB" sz="1200" b="1" i="0" kern="1200" dirty="0" smtClean="0">
                <a:solidFill>
                  <a:schemeClr val="tx1"/>
                </a:solidFill>
                <a:effectLst/>
                <a:latin typeface="+mn-lt"/>
                <a:ea typeface="+mn-ea"/>
                <a:cs typeface="+mn-cs"/>
              </a:rPr>
              <a:t>79.5 million</a:t>
            </a:r>
            <a:r>
              <a:rPr lang="en-GB" sz="1200" b="0" i="0" kern="1200" dirty="0" smtClean="0">
                <a:solidFill>
                  <a:schemeClr val="tx1"/>
                </a:solidFill>
                <a:effectLst/>
                <a:latin typeface="+mn-lt"/>
                <a:ea typeface="+mn-ea"/>
                <a:cs typeface="+mn-cs"/>
              </a:rPr>
              <a:t> people around the world have been forced to flee their homes. Among them are nearly </a:t>
            </a:r>
            <a:r>
              <a:rPr lang="en-GB" sz="1200" b="1" i="0" kern="1200" dirty="0" smtClean="0">
                <a:solidFill>
                  <a:schemeClr val="tx1"/>
                </a:solidFill>
                <a:effectLst/>
                <a:latin typeface="+mn-lt"/>
                <a:ea typeface="+mn-ea"/>
                <a:cs typeface="+mn-cs"/>
              </a:rPr>
              <a:t>26 million refugees</a:t>
            </a:r>
            <a:r>
              <a:rPr lang="en-GB" sz="1200" b="0" i="0" kern="1200" dirty="0" smtClean="0">
                <a:solidFill>
                  <a:schemeClr val="tx1"/>
                </a:solidFill>
                <a:effectLst/>
                <a:latin typeface="+mn-lt"/>
                <a:ea typeface="+mn-ea"/>
                <a:cs typeface="+mn-cs"/>
              </a:rPr>
              <a:t>, around half of whom are </a:t>
            </a:r>
            <a:r>
              <a:rPr lang="en-GB" sz="1200" b="1" i="0" kern="1200" dirty="0" smtClean="0">
                <a:solidFill>
                  <a:schemeClr val="tx1"/>
                </a:solidFill>
                <a:effectLst/>
                <a:latin typeface="+mn-lt"/>
                <a:ea typeface="+mn-ea"/>
                <a:cs typeface="+mn-cs"/>
              </a:rPr>
              <a:t>under the age of 18.</a:t>
            </a:r>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There are also millions of stateless people,</a:t>
            </a:r>
            <a:r>
              <a:rPr lang="en-GB" sz="1200" b="0" i="0" kern="1200" dirty="0" smtClean="0">
                <a:solidFill>
                  <a:schemeClr val="tx1"/>
                </a:solidFill>
                <a:effectLst/>
                <a:latin typeface="+mn-lt"/>
                <a:ea typeface="+mn-ea"/>
                <a:cs typeface="+mn-cs"/>
              </a:rPr>
              <a:t> who have been denied a nationality and lack access to basic rights such as education, health care, employment and freedom of movement.</a:t>
            </a:r>
          </a:p>
          <a:p>
            <a:r>
              <a:rPr lang="en-GB" sz="1200" b="0" i="0" kern="1200" dirty="0" smtClean="0">
                <a:solidFill>
                  <a:schemeClr val="tx1"/>
                </a:solidFill>
                <a:effectLst/>
                <a:latin typeface="+mn-lt"/>
                <a:ea typeface="+mn-ea"/>
                <a:cs typeface="+mn-cs"/>
              </a:rPr>
              <a:t>At a time when </a:t>
            </a:r>
            <a:r>
              <a:rPr lang="en-GB" sz="1200" b="1" i="0" kern="1200" dirty="0" smtClean="0">
                <a:solidFill>
                  <a:schemeClr val="tx1"/>
                </a:solidFill>
                <a:effectLst/>
                <a:latin typeface="+mn-lt"/>
                <a:ea typeface="+mn-ea"/>
                <a:cs typeface="+mn-cs"/>
              </a:rPr>
              <a:t>1 per cent of the world’s population have fled their homes</a:t>
            </a:r>
            <a:r>
              <a:rPr lang="en-GB" sz="1200" b="0" i="0" kern="1200" dirty="0" smtClean="0">
                <a:solidFill>
                  <a:schemeClr val="tx1"/>
                </a:solidFill>
                <a:effectLst/>
                <a:latin typeface="+mn-lt"/>
                <a:ea typeface="+mn-ea"/>
                <a:cs typeface="+mn-cs"/>
              </a:rPr>
              <a:t> as a result of conflict or persecution, </a:t>
            </a:r>
          </a:p>
          <a:p>
            <a:endParaRPr lang="en-GB" dirty="0"/>
          </a:p>
        </p:txBody>
      </p:sp>
      <p:sp>
        <p:nvSpPr>
          <p:cNvPr id="4" name="Slide Number Placeholder 3"/>
          <p:cNvSpPr>
            <a:spLocks noGrp="1"/>
          </p:cNvSpPr>
          <p:nvPr>
            <p:ph type="sldNum" sz="quarter" idx="10"/>
          </p:nvPr>
        </p:nvSpPr>
        <p:spPr/>
        <p:txBody>
          <a:bodyPr/>
          <a:lstStyle/>
          <a:p>
            <a:fld id="{2F667B06-3677-4374-A093-C8D9FB3D7766}" type="slidenum">
              <a:rPr lang="en-GB" smtClean="0"/>
              <a:t>6</a:t>
            </a:fld>
            <a:endParaRPr lang="en-GB"/>
          </a:p>
        </p:txBody>
      </p:sp>
    </p:spTree>
    <p:extLst>
      <p:ext uri="{BB962C8B-B14F-4D97-AF65-F5344CB8AC3E}">
        <p14:creationId xmlns:p14="http://schemas.microsoft.com/office/powerpoint/2010/main" val="37474655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Durable solutions return to the country of origin; integration in a country of first asylum (usually a low-income country); or resettlement to a third country (usually a high-income country).</a:t>
            </a:r>
          </a:p>
          <a:p>
            <a:r>
              <a:rPr lang="en-GB" dirty="0" smtClean="0"/>
              <a:t>Xenophobia a big issue</a:t>
            </a:r>
            <a:r>
              <a:rPr lang="en-GB" baseline="0" dirty="0" smtClean="0"/>
              <a:t> in lots of countries of first asylum</a:t>
            </a:r>
            <a:endParaRPr lang="en-GB" dirty="0" smtClean="0"/>
          </a:p>
          <a:p>
            <a:r>
              <a:rPr lang="en-GB" dirty="0" smtClean="0"/>
              <a:t>Resettlement</a:t>
            </a:r>
            <a:r>
              <a:rPr lang="en-GB" baseline="0" dirty="0" smtClean="0"/>
              <a:t> only available to 1% of refugees</a:t>
            </a:r>
          </a:p>
          <a:p>
            <a:endParaRPr lang="en-GB" dirty="0"/>
          </a:p>
        </p:txBody>
      </p:sp>
      <p:sp>
        <p:nvSpPr>
          <p:cNvPr id="4" name="Slide Number Placeholder 3"/>
          <p:cNvSpPr>
            <a:spLocks noGrp="1"/>
          </p:cNvSpPr>
          <p:nvPr>
            <p:ph type="sldNum" sz="quarter" idx="10"/>
          </p:nvPr>
        </p:nvSpPr>
        <p:spPr/>
        <p:txBody>
          <a:bodyPr/>
          <a:lstStyle/>
          <a:p>
            <a:fld id="{2F667B06-3677-4374-A093-C8D9FB3D7766}" type="slidenum">
              <a:rPr lang="en-GB" smtClean="0"/>
              <a:t>7</a:t>
            </a:fld>
            <a:endParaRPr lang="en-GB"/>
          </a:p>
        </p:txBody>
      </p:sp>
    </p:spTree>
    <p:extLst>
      <p:ext uri="{BB962C8B-B14F-4D97-AF65-F5344CB8AC3E}">
        <p14:creationId xmlns:p14="http://schemas.microsoft.com/office/powerpoint/2010/main" val="1715907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Out of 625.000 Syrian refugee children, 290.403 receive education in schools (</a:t>
            </a:r>
            <a:r>
              <a:rPr lang="en-GB" dirty="0" err="1" smtClean="0"/>
              <a:t>Emin</a:t>
            </a:r>
            <a:r>
              <a:rPr lang="en-GB" dirty="0" smtClean="0"/>
              <a:t> 2016). According to the ECHO (2016) report, there have been many Syrian children who have not received any form of education and they are at risk of becoming a lost generation</a:t>
            </a:r>
          </a:p>
          <a:p>
            <a:endParaRPr lang="en-GB" dirty="0" smtClean="0"/>
          </a:p>
          <a:p>
            <a:r>
              <a:rPr lang="en-GB" dirty="0" smtClean="0"/>
              <a:t>223528 outside of the refugee camps</a:t>
            </a:r>
          </a:p>
          <a:p>
            <a:r>
              <a:rPr lang="en-GB" dirty="0" smtClean="0"/>
              <a:t>66875 in the camp schools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2F667B06-3677-4374-A093-C8D9FB3D7766}" type="slidenum">
              <a:rPr lang="en-GB" smtClean="0"/>
              <a:t>8</a:t>
            </a:fld>
            <a:endParaRPr lang="en-GB"/>
          </a:p>
        </p:txBody>
      </p:sp>
    </p:spTree>
    <p:extLst>
      <p:ext uri="{BB962C8B-B14F-4D97-AF65-F5344CB8AC3E}">
        <p14:creationId xmlns:p14="http://schemas.microsoft.com/office/powerpoint/2010/main" val="19976230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Ministry of National Education (</a:t>
            </a:r>
            <a:r>
              <a:rPr lang="en-GB" dirty="0" err="1" smtClean="0"/>
              <a:t>MoNE</a:t>
            </a:r>
            <a:r>
              <a:rPr lang="en-GB" dirty="0" smtClean="0"/>
              <a:t> 2013) has implemented an urgently required programme under its supervision to bring under its authority all unofficial Syrian schools operated (mainly) by Syrian NGOs</a:t>
            </a:r>
            <a:endParaRPr lang="en-GB" dirty="0"/>
          </a:p>
        </p:txBody>
      </p:sp>
      <p:sp>
        <p:nvSpPr>
          <p:cNvPr id="4" name="Slide Number Placeholder 3"/>
          <p:cNvSpPr>
            <a:spLocks noGrp="1"/>
          </p:cNvSpPr>
          <p:nvPr>
            <p:ph type="sldNum" sz="quarter" idx="10"/>
          </p:nvPr>
        </p:nvSpPr>
        <p:spPr/>
        <p:txBody>
          <a:bodyPr/>
          <a:lstStyle/>
          <a:p>
            <a:fld id="{2F667B06-3677-4374-A093-C8D9FB3D7766}" type="slidenum">
              <a:rPr lang="en-GB" smtClean="0"/>
              <a:t>9</a:t>
            </a:fld>
            <a:endParaRPr lang="en-GB"/>
          </a:p>
        </p:txBody>
      </p:sp>
    </p:spTree>
    <p:extLst>
      <p:ext uri="{BB962C8B-B14F-4D97-AF65-F5344CB8AC3E}">
        <p14:creationId xmlns:p14="http://schemas.microsoft.com/office/powerpoint/2010/main" val="41871993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3/15/2021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7080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95168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61821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23430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9271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5932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55616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0288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75164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02907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67380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63085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69972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61215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3141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620466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93784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3/15/2021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63231992"/>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695" r:id="rId12"/>
    <p:sldLayoutId id="2147483696" r:id="rId13"/>
    <p:sldLayoutId id="2147483697" r:id="rId14"/>
    <p:sldLayoutId id="2147483698" r:id="rId15"/>
    <p:sldLayoutId id="2147483699" r:id="rId16"/>
    <p:sldLayoutId id="2147483700"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s://www.malala.org/malalas-story?utm_expid=.rFt8T4goQvu3waedVYhuNA.0&amp;utm_referrer=https://www.google.co.uk/"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unicef-irc.org/publications/pdf/insight4.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educationcannotwait.or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532CA-C2B1-4C11-88A6-D40BAF412619}"/>
              </a:ext>
            </a:extLst>
          </p:cNvPr>
          <p:cNvSpPr>
            <a:spLocks noGrp="1"/>
          </p:cNvSpPr>
          <p:nvPr>
            <p:ph type="ctrTitle"/>
          </p:nvPr>
        </p:nvSpPr>
        <p:spPr/>
        <p:txBody>
          <a:bodyPr/>
          <a:lstStyle/>
          <a:p>
            <a:r>
              <a:rPr lang="en-GB" dirty="0"/>
              <a:t>Global Perspectives on Education </a:t>
            </a:r>
          </a:p>
        </p:txBody>
      </p:sp>
      <p:sp>
        <p:nvSpPr>
          <p:cNvPr id="3" name="Subtitle 2">
            <a:extLst>
              <a:ext uri="{FF2B5EF4-FFF2-40B4-BE49-F238E27FC236}">
                <a16:creationId xmlns:a16="http://schemas.microsoft.com/office/drawing/2014/main" id="{30689D44-0E74-47CE-9320-B242FA3E7A05}"/>
              </a:ext>
            </a:extLst>
          </p:cNvPr>
          <p:cNvSpPr>
            <a:spLocks noGrp="1"/>
          </p:cNvSpPr>
          <p:nvPr>
            <p:ph type="subTitle" idx="1"/>
          </p:nvPr>
        </p:nvSpPr>
        <p:spPr/>
        <p:txBody>
          <a:bodyPr/>
          <a:lstStyle/>
          <a:p>
            <a:r>
              <a:rPr lang="en-GB" dirty="0" smtClean="0"/>
              <a:t>Conflict</a:t>
            </a:r>
            <a:r>
              <a:rPr lang="en-GB" dirty="0"/>
              <a:t> </a:t>
            </a:r>
            <a:r>
              <a:rPr lang="en-GB" dirty="0" smtClean="0"/>
              <a:t>and Refugees</a:t>
            </a:r>
            <a:endParaRPr lang="en-GB" dirty="0"/>
          </a:p>
        </p:txBody>
      </p:sp>
    </p:spTree>
    <p:extLst>
      <p:ext uri="{BB962C8B-B14F-4D97-AF65-F5344CB8AC3E}">
        <p14:creationId xmlns:p14="http://schemas.microsoft.com/office/powerpoint/2010/main" val="3414893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Asynchronous Recap</a:t>
            </a:r>
            <a:endParaRPr lang="en-GB" dirty="0"/>
          </a:p>
        </p:txBody>
      </p:sp>
      <p:sp>
        <p:nvSpPr>
          <p:cNvPr id="3" name="Content Placeholder 2"/>
          <p:cNvSpPr>
            <a:spLocks noGrp="1"/>
          </p:cNvSpPr>
          <p:nvPr>
            <p:ph idx="1"/>
          </p:nvPr>
        </p:nvSpPr>
        <p:spPr/>
        <p:txBody>
          <a:bodyPr/>
          <a:lstStyle/>
          <a:p>
            <a:r>
              <a:rPr lang="en-GB" dirty="0" smtClean="0"/>
              <a:t>What did you find interesting, surprising or shocking from the asynchronous learning? </a:t>
            </a:r>
            <a:endParaRPr lang="en-GB" dirty="0"/>
          </a:p>
        </p:txBody>
      </p:sp>
    </p:spTree>
    <p:extLst>
      <p:ext uri="{BB962C8B-B14F-4D97-AF65-F5344CB8AC3E}">
        <p14:creationId xmlns:p14="http://schemas.microsoft.com/office/powerpoint/2010/main" val="646216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By the end of this session you will be able to:</a:t>
            </a:r>
          </a:p>
          <a:p>
            <a:pPr lvl="1"/>
            <a:r>
              <a:rPr lang="en-GB" dirty="0" smtClean="0"/>
              <a:t>Recall some of the key figures surrounding refugees</a:t>
            </a:r>
          </a:p>
          <a:p>
            <a:pPr lvl="1"/>
            <a:r>
              <a:rPr lang="en-GB" dirty="0" smtClean="0"/>
              <a:t>Critically discuss the barriers to education faced </a:t>
            </a:r>
            <a:r>
              <a:rPr lang="en-GB" smtClean="0"/>
              <a:t>by refugees.</a:t>
            </a:r>
            <a:endParaRPr lang="en-GB"/>
          </a:p>
        </p:txBody>
      </p:sp>
    </p:spTree>
    <p:extLst>
      <p:ext uri="{BB962C8B-B14F-4D97-AF65-F5344CB8AC3E}">
        <p14:creationId xmlns:p14="http://schemas.microsoft.com/office/powerpoint/2010/main" val="1163383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E3D0A-046C-4393-9E3F-3247730ED193}"/>
              </a:ext>
            </a:extLst>
          </p:cNvPr>
          <p:cNvSpPr>
            <a:spLocks noGrp="1"/>
          </p:cNvSpPr>
          <p:nvPr>
            <p:ph type="title"/>
          </p:nvPr>
        </p:nvSpPr>
        <p:spPr/>
        <p:txBody>
          <a:bodyPr/>
          <a:lstStyle/>
          <a:p>
            <a:r>
              <a:rPr lang="en-GB" dirty="0"/>
              <a:t>Malala </a:t>
            </a:r>
            <a:r>
              <a:rPr lang="en-GB" dirty="0" err="1"/>
              <a:t>Yousafazi</a:t>
            </a:r>
            <a:endParaRPr lang="en-GB" dirty="0"/>
          </a:p>
        </p:txBody>
      </p:sp>
      <p:sp>
        <p:nvSpPr>
          <p:cNvPr id="3" name="Content Placeholder 2">
            <a:extLst>
              <a:ext uri="{FF2B5EF4-FFF2-40B4-BE49-F238E27FC236}">
                <a16:creationId xmlns:a16="http://schemas.microsoft.com/office/drawing/2014/main" id="{80C70254-B4F7-4007-9EBA-193B886B8FFF}"/>
              </a:ext>
            </a:extLst>
          </p:cNvPr>
          <p:cNvSpPr>
            <a:spLocks noGrp="1"/>
          </p:cNvSpPr>
          <p:nvPr>
            <p:ph sz="half" idx="1"/>
          </p:nvPr>
        </p:nvSpPr>
        <p:spPr/>
        <p:txBody>
          <a:bodyPr>
            <a:normAutofit fontScale="77500" lnSpcReduction="20000"/>
          </a:bodyPr>
          <a:lstStyle/>
          <a:p>
            <a:r>
              <a:rPr lang="en-GB" i="1" dirty="0"/>
              <a:t>‘I speak not for myself, but so those without a voice can be heard. Those who have fought for their rights. Their right to live in peace. Their right to be treated with dignity. Their right to equality. Their right to be educated.’ </a:t>
            </a:r>
          </a:p>
          <a:p>
            <a:endParaRPr lang="en-GB" i="1" dirty="0"/>
          </a:p>
          <a:p>
            <a:r>
              <a:rPr lang="en-GB" dirty="0">
                <a:hlinkClick r:id="rId2"/>
              </a:rPr>
              <a:t>Malala Fund</a:t>
            </a:r>
            <a:endParaRPr lang="en-GB" dirty="0"/>
          </a:p>
          <a:p>
            <a:endParaRPr lang="en-GB" dirty="0"/>
          </a:p>
          <a:p>
            <a:r>
              <a:rPr lang="en-GB" dirty="0"/>
              <a:t>2011 UNESCO data states more than 50 million children who do not attend school are from conflict-affected countries </a:t>
            </a:r>
          </a:p>
          <a:p>
            <a:pPr marL="0" indent="0">
              <a:buNone/>
            </a:pPr>
            <a:endParaRPr lang="en-GB" dirty="0"/>
          </a:p>
          <a:p>
            <a:endParaRPr lang="en-GB" dirty="0"/>
          </a:p>
          <a:p>
            <a:endParaRPr lang="en-GB" dirty="0"/>
          </a:p>
        </p:txBody>
      </p:sp>
      <p:pic>
        <p:nvPicPr>
          <p:cNvPr id="6" name="Content Placeholder 5" descr="A person smiling for the camera&#10;&#10;Description generated with very high confidence">
            <a:extLst>
              <a:ext uri="{FF2B5EF4-FFF2-40B4-BE49-F238E27FC236}">
                <a16:creationId xmlns:a16="http://schemas.microsoft.com/office/drawing/2014/main" id="{84616473-B487-41B9-8805-F2DD681D64A7}"/>
              </a:ext>
            </a:extLst>
          </p:cNvPr>
          <p:cNvPicPr>
            <a:picLocks noGrp="1" noChangeAspect="1"/>
          </p:cNvPicPr>
          <p:nvPr>
            <p:ph sz="half" idx="2"/>
          </p:nvPr>
        </p:nvPicPr>
        <p:blipFill>
          <a:blip r:embed="rId3"/>
          <a:stretch>
            <a:fillRect/>
          </a:stretch>
        </p:blipFill>
        <p:spPr>
          <a:xfrm>
            <a:off x="7562715" y="2074054"/>
            <a:ext cx="3627120" cy="3778250"/>
          </a:xfrm>
        </p:spPr>
      </p:pic>
    </p:spTree>
    <p:extLst>
      <p:ext uri="{BB962C8B-B14F-4D97-AF65-F5344CB8AC3E}">
        <p14:creationId xmlns:p14="http://schemas.microsoft.com/office/powerpoint/2010/main" val="2214303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B8D9E-5694-456F-9229-C05692FDD6FF}"/>
              </a:ext>
            </a:extLst>
          </p:cNvPr>
          <p:cNvSpPr>
            <a:spLocks noGrp="1"/>
          </p:cNvSpPr>
          <p:nvPr>
            <p:ph type="title"/>
          </p:nvPr>
        </p:nvSpPr>
        <p:spPr/>
        <p:txBody>
          <a:bodyPr/>
          <a:lstStyle/>
          <a:p>
            <a:r>
              <a:rPr lang="en-GB" dirty="0"/>
              <a:t>The </a:t>
            </a:r>
            <a:r>
              <a:rPr lang="en-GB" dirty="0" smtClean="0"/>
              <a:t>Scale </a:t>
            </a:r>
            <a:r>
              <a:rPr lang="en-GB" dirty="0"/>
              <a:t>of the </a:t>
            </a:r>
            <a:r>
              <a:rPr lang="en-GB" dirty="0" smtClean="0"/>
              <a:t>Problem</a:t>
            </a:r>
            <a:endParaRPr lang="en-GB" dirty="0"/>
          </a:p>
        </p:txBody>
      </p:sp>
      <p:sp>
        <p:nvSpPr>
          <p:cNvPr id="3" name="Content Placeholder 2">
            <a:extLst>
              <a:ext uri="{FF2B5EF4-FFF2-40B4-BE49-F238E27FC236}">
                <a16:creationId xmlns:a16="http://schemas.microsoft.com/office/drawing/2014/main" id="{789F08E7-A0A4-485A-A3AC-EC7D5ED5619D}"/>
              </a:ext>
            </a:extLst>
          </p:cNvPr>
          <p:cNvSpPr>
            <a:spLocks noGrp="1"/>
          </p:cNvSpPr>
          <p:nvPr>
            <p:ph idx="1"/>
          </p:nvPr>
        </p:nvSpPr>
        <p:spPr>
          <a:xfrm>
            <a:off x="1229335" y="2555631"/>
            <a:ext cx="8915400" cy="3620502"/>
          </a:xfrm>
        </p:spPr>
        <p:txBody>
          <a:bodyPr>
            <a:normAutofit fontScale="62500" lnSpcReduction="20000"/>
          </a:bodyPr>
          <a:lstStyle/>
          <a:p>
            <a:r>
              <a:rPr lang="en-GB" dirty="0" err="1"/>
              <a:t>Novelli</a:t>
            </a:r>
            <a:r>
              <a:rPr lang="en-GB" dirty="0"/>
              <a:t> and Smith (2011) – growing concern that many out-of-school are from conflict affected areas and that the MDGs and EFA targets are dependent on addressing inequalities within these areas. </a:t>
            </a:r>
          </a:p>
          <a:p>
            <a:endParaRPr lang="en-GB" dirty="0"/>
          </a:p>
          <a:p>
            <a:r>
              <a:rPr lang="en-GB" dirty="0"/>
              <a:t>UNESCO (2011) cited conflict areas as the key areas which were off track to achieving most of the EFA goals.</a:t>
            </a:r>
          </a:p>
          <a:p>
            <a:endParaRPr lang="en-GB" dirty="0"/>
          </a:p>
          <a:p>
            <a:r>
              <a:rPr lang="en-GB" dirty="0"/>
              <a:t>Some issues – failure of governments to protect education systems which can lead to reduction in the workforce. Also low funding for education in these areas.</a:t>
            </a:r>
          </a:p>
          <a:p>
            <a:endParaRPr lang="en-GB" dirty="0"/>
          </a:p>
          <a:p>
            <a:r>
              <a:rPr lang="en-GB" dirty="0"/>
              <a:t>UNHCR at end of 2012 15.4 million refugees worldwide </a:t>
            </a:r>
          </a:p>
          <a:p>
            <a:endParaRPr lang="en-GB" dirty="0"/>
          </a:p>
          <a:p>
            <a:r>
              <a:rPr lang="en-GB" dirty="0"/>
              <a:t>Education as a force for good </a:t>
            </a:r>
            <a:r>
              <a:rPr lang="en-GB" dirty="0">
                <a:hlinkClick r:id="rId3"/>
              </a:rPr>
              <a:t>https://www.unicef-irc.org/publications/pdf/insight4.pdf</a:t>
            </a:r>
            <a:r>
              <a:rPr lang="en-GB" dirty="0"/>
              <a:t> </a:t>
            </a:r>
          </a:p>
        </p:txBody>
      </p:sp>
    </p:spTree>
    <p:extLst>
      <p:ext uri="{BB962C8B-B14F-4D97-AF65-F5344CB8AC3E}">
        <p14:creationId xmlns:p14="http://schemas.microsoft.com/office/powerpoint/2010/main" val="935864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2948761" cy="1303867"/>
          </a:xfrm>
        </p:spPr>
        <p:txBody>
          <a:bodyPr>
            <a:normAutofit fontScale="90000"/>
          </a:bodyPr>
          <a:lstStyle/>
          <a:p>
            <a:r>
              <a:rPr lang="en-GB" dirty="0"/>
              <a:t>The </a:t>
            </a:r>
            <a:r>
              <a:rPr lang="en-GB" dirty="0" smtClean="0"/>
              <a:t>Scale </a:t>
            </a:r>
            <a:r>
              <a:rPr lang="en-GB" dirty="0"/>
              <a:t>of the </a:t>
            </a:r>
            <a:r>
              <a:rPr lang="en-GB" dirty="0" smtClean="0"/>
              <a:t>Problem</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10168" y="554892"/>
            <a:ext cx="6394804" cy="5728678"/>
          </a:xfrm>
        </p:spPr>
      </p:pic>
    </p:spTree>
    <p:extLst>
      <p:ext uri="{BB962C8B-B14F-4D97-AF65-F5344CB8AC3E}">
        <p14:creationId xmlns:p14="http://schemas.microsoft.com/office/powerpoint/2010/main" val="287511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Scale of the Problem</a:t>
            </a:r>
          </a:p>
        </p:txBody>
      </p:sp>
      <p:sp>
        <p:nvSpPr>
          <p:cNvPr id="3" name="Content Placeholder 2"/>
          <p:cNvSpPr>
            <a:spLocks noGrp="1"/>
          </p:cNvSpPr>
          <p:nvPr>
            <p:ph idx="1"/>
          </p:nvPr>
        </p:nvSpPr>
        <p:spPr/>
        <p:txBody>
          <a:bodyPr/>
          <a:lstStyle/>
          <a:p>
            <a:r>
              <a:rPr lang="en-GB" dirty="0" smtClean="0"/>
              <a:t>Numbers of global refugees at highest level since WW2</a:t>
            </a:r>
          </a:p>
          <a:p>
            <a:r>
              <a:rPr lang="en-GB" dirty="0" smtClean="0"/>
              <a:t>Conflicts and Displacement are increasingly protracted</a:t>
            </a:r>
          </a:p>
          <a:p>
            <a:r>
              <a:rPr lang="en-GB" dirty="0" smtClean="0"/>
              <a:t>Average length of displacement in 2014 was 25 years</a:t>
            </a:r>
          </a:p>
          <a:p>
            <a:r>
              <a:rPr lang="en-GB" dirty="0" smtClean="0"/>
              <a:t>Previously refugee education focused on normalcy</a:t>
            </a:r>
          </a:p>
          <a:p>
            <a:r>
              <a:rPr lang="en-GB" dirty="0" smtClean="0"/>
              <a:t>Three durable solutions to refugees</a:t>
            </a:r>
          </a:p>
          <a:p>
            <a:pPr algn="r"/>
            <a:r>
              <a:rPr lang="en-GB" dirty="0" smtClean="0"/>
              <a:t>(Dryden-Peterson 2017) </a:t>
            </a:r>
          </a:p>
          <a:p>
            <a:endParaRPr lang="en-GB" dirty="0"/>
          </a:p>
        </p:txBody>
      </p:sp>
    </p:spTree>
    <p:extLst>
      <p:ext uri="{BB962C8B-B14F-4D97-AF65-F5344CB8AC3E}">
        <p14:creationId xmlns:p14="http://schemas.microsoft.com/office/powerpoint/2010/main" val="4266629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Scale of the Problem - Syria</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Turkey has open border policy for Syrian refugees</a:t>
            </a:r>
          </a:p>
          <a:p>
            <a:r>
              <a:rPr lang="en-GB" dirty="0" smtClean="0"/>
              <a:t>In 2016 </a:t>
            </a:r>
          </a:p>
          <a:p>
            <a:pPr lvl="1"/>
            <a:r>
              <a:rPr lang="en-GB" dirty="0" smtClean="0"/>
              <a:t>13.5 million people were internally displaced</a:t>
            </a:r>
          </a:p>
          <a:p>
            <a:pPr lvl="1"/>
            <a:r>
              <a:rPr lang="en-GB" dirty="0" smtClean="0"/>
              <a:t>7.6 million people had fled</a:t>
            </a:r>
          </a:p>
          <a:p>
            <a:r>
              <a:rPr lang="en-GB" dirty="0" smtClean="0"/>
              <a:t>2.8 million refugees registered in Turkey</a:t>
            </a:r>
          </a:p>
          <a:p>
            <a:r>
              <a:rPr lang="en-GB" dirty="0" smtClean="0"/>
              <a:t>Possibly 1 million+ unregistered</a:t>
            </a:r>
          </a:p>
          <a:p>
            <a:r>
              <a:rPr lang="en-GB" dirty="0" smtClean="0"/>
              <a:t>290403 Syrian children attend school</a:t>
            </a:r>
          </a:p>
          <a:p>
            <a:endParaRPr lang="en-GB" dirty="0" smtClean="0"/>
          </a:p>
          <a:p>
            <a:pPr algn="r"/>
            <a:r>
              <a:rPr lang="en-GB" dirty="0" smtClean="0"/>
              <a:t>(Aydin &amp; Kaya 2017)</a:t>
            </a:r>
          </a:p>
          <a:p>
            <a:endParaRPr lang="en-GB" dirty="0"/>
          </a:p>
        </p:txBody>
      </p:sp>
    </p:spTree>
    <p:extLst>
      <p:ext uri="{BB962C8B-B14F-4D97-AF65-F5344CB8AC3E}">
        <p14:creationId xmlns:p14="http://schemas.microsoft.com/office/powerpoint/2010/main" val="2896277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Syrian Education in Turkey</a:t>
            </a:r>
            <a:endParaRPr lang="en-GB" dirty="0"/>
          </a:p>
        </p:txBody>
      </p:sp>
      <p:sp>
        <p:nvSpPr>
          <p:cNvPr id="3" name="Content Placeholder 2"/>
          <p:cNvSpPr>
            <a:spLocks noGrp="1"/>
          </p:cNvSpPr>
          <p:nvPr>
            <p:ph idx="1"/>
          </p:nvPr>
        </p:nvSpPr>
        <p:spPr/>
        <p:txBody>
          <a:bodyPr/>
          <a:lstStyle/>
          <a:p>
            <a:r>
              <a:rPr lang="en-GB" dirty="0" smtClean="0"/>
              <a:t>Since 2013 Syrian NGO schools bought under supervision of </a:t>
            </a:r>
            <a:r>
              <a:rPr lang="en-GB" dirty="0" err="1" smtClean="0"/>
              <a:t>MoNE</a:t>
            </a:r>
            <a:endParaRPr lang="en-GB" dirty="0" smtClean="0"/>
          </a:p>
          <a:p>
            <a:r>
              <a:rPr lang="en-GB" dirty="0" smtClean="0"/>
              <a:t>Increase opportunities for Syrian children to attend school.</a:t>
            </a:r>
          </a:p>
          <a:p>
            <a:r>
              <a:rPr lang="en-GB" dirty="0" smtClean="0"/>
              <a:t>Modified version of the Syrian curriculum in Arabic</a:t>
            </a:r>
          </a:p>
          <a:p>
            <a:r>
              <a:rPr lang="en-GB" dirty="0" smtClean="0"/>
              <a:t>Uptake in learning Turkish among refugees is low</a:t>
            </a:r>
          </a:p>
          <a:p>
            <a:pPr algn="r"/>
            <a:r>
              <a:rPr lang="en-GB" dirty="0"/>
              <a:t>(Aydin &amp; Kaya 2017)</a:t>
            </a:r>
          </a:p>
          <a:p>
            <a:endParaRPr lang="en-GB" dirty="0"/>
          </a:p>
        </p:txBody>
      </p:sp>
    </p:spTree>
    <p:extLst>
      <p:ext uri="{BB962C8B-B14F-4D97-AF65-F5344CB8AC3E}">
        <p14:creationId xmlns:p14="http://schemas.microsoft.com/office/powerpoint/2010/main" val="1593117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Refugee Education Case Studies</a:t>
            </a:r>
            <a:endParaRPr lang="en-GB" dirty="0"/>
          </a:p>
        </p:txBody>
      </p:sp>
      <p:sp>
        <p:nvSpPr>
          <p:cNvPr id="3" name="Content Placeholder 2"/>
          <p:cNvSpPr>
            <a:spLocks noGrp="1"/>
          </p:cNvSpPr>
          <p:nvPr>
            <p:ph idx="1"/>
          </p:nvPr>
        </p:nvSpPr>
        <p:spPr/>
        <p:txBody>
          <a:bodyPr/>
          <a:lstStyle/>
          <a:p>
            <a:r>
              <a:rPr lang="en-GB" dirty="0" smtClean="0"/>
              <a:t>Please read the articles</a:t>
            </a:r>
          </a:p>
          <a:p>
            <a:pPr lvl="1"/>
            <a:r>
              <a:rPr lang="en-GB" dirty="0"/>
              <a:t>Refugee Education: Education for an Unknowable Future – </a:t>
            </a:r>
            <a:r>
              <a:rPr lang="en-GB" dirty="0" smtClean="0"/>
              <a:t>Page 6 to 13 </a:t>
            </a:r>
            <a:r>
              <a:rPr lang="en-GB" dirty="0"/>
              <a:t>(Navigating Uncertainty and Disjuncture through Education: A </a:t>
            </a:r>
            <a:r>
              <a:rPr lang="en-GB" dirty="0" smtClean="0"/>
              <a:t>Portrait)</a:t>
            </a:r>
          </a:p>
          <a:p>
            <a:pPr lvl="1"/>
            <a:r>
              <a:rPr lang="en-GB" dirty="0"/>
              <a:t>The educational needs of and barriers faced by Syrian refugee students in Turkey: a qualitative case </a:t>
            </a:r>
            <a:r>
              <a:rPr lang="en-GB" dirty="0" smtClean="0"/>
              <a:t>study Page 461 to 466 Theme 1 and theme 2</a:t>
            </a:r>
          </a:p>
          <a:p>
            <a:endParaRPr lang="en-GB" dirty="0" smtClean="0"/>
          </a:p>
          <a:p>
            <a:r>
              <a:rPr lang="en-GB" dirty="0" smtClean="0"/>
              <a:t>What are the key barriers and issues identified in each article?</a:t>
            </a:r>
          </a:p>
          <a:p>
            <a:endParaRPr lang="en-GB" dirty="0"/>
          </a:p>
        </p:txBody>
      </p:sp>
    </p:spTree>
    <p:extLst>
      <p:ext uri="{BB962C8B-B14F-4D97-AF65-F5344CB8AC3E}">
        <p14:creationId xmlns:p14="http://schemas.microsoft.com/office/powerpoint/2010/main" val="3603293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81011-4555-4C69-AD60-8EBED459AFD5}"/>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EF25456E-F0EB-4359-A15B-4FE7A786FFC5}"/>
              </a:ext>
            </a:extLst>
          </p:cNvPr>
          <p:cNvSpPr>
            <a:spLocks noGrp="1"/>
          </p:cNvSpPr>
          <p:nvPr>
            <p:ph idx="1"/>
          </p:nvPr>
        </p:nvSpPr>
        <p:spPr/>
        <p:txBody>
          <a:bodyPr>
            <a:normAutofit/>
          </a:bodyPr>
          <a:lstStyle/>
          <a:p>
            <a:r>
              <a:rPr lang="en-GB" sz="2400" dirty="0"/>
              <a:t>Teachers are often viewed as crucial actors in education (reform) processes. What do you think are the specific challenges educators face in times of conflict or post-conflict reconstruction?</a:t>
            </a:r>
          </a:p>
        </p:txBody>
      </p:sp>
    </p:spTree>
    <p:extLst>
      <p:ext uri="{BB962C8B-B14F-4D97-AF65-F5344CB8AC3E}">
        <p14:creationId xmlns:p14="http://schemas.microsoft.com/office/powerpoint/2010/main" val="1959437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2AA36-7A45-476E-BE78-8765C2A25CA1}"/>
              </a:ext>
            </a:extLst>
          </p:cNvPr>
          <p:cNvSpPr>
            <a:spLocks noGrp="1"/>
          </p:cNvSpPr>
          <p:nvPr>
            <p:ph type="title"/>
          </p:nvPr>
        </p:nvSpPr>
        <p:spPr/>
        <p:txBody>
          <a:bodyPr/>
          <a:lstStyle/>
          <a:p>
            <a:r>
              <a:rPr lang="en-GB" dirty="0"/>
              <a:t>Research task </a:t>
            </a:r>
          </a:p>
        </p:txBody>
      </p:sp>
      <p:sp>
        <p:nvSpPr>
          <p:cNvPr id="3" name="Content Placeholder 2">
            <a:extLst>
              <a:ext uri="{FF2B5EF4-FFF2-40B4-BE49-F238E27FC236}">
                <a16:creationId xmlns:a16="http://schemas.microsoft.com/office/drawing/2014/main" id="{AA469166-84B4-4D9E-8D6E-A3B1993B71FA}"/>
              </a:ext>
            </a:extLst>
          </p:cNvPr>
          <p:cNvSpPr>
            <a:spLocks noGrp="1"/>
          </p:cNvSpPr>
          <p:nvPr>
            <p:ph idx="1"/>
          </p:nvPr>
        </p:nvSpPr>
        <p:spPr>
          <a:xfrm>
            <a:off x="1638300" y="2571261"/>
            <a:ext cx="8915400" cy="3545398"/>
          </a:xfrm>
        </p:spPr>
        <p:txBody>
          <a:bodyPr>
            <a:normAutofit fontScale="92500" lnSpcReduction="10000"/>
          </a:bodyPr>
          <a:lstStyle/>
          <a:p>
            <a:pPr marL="0" indent="0">
              <a:buNone/>
            </a:pPr>
            <a:r>
              <a:rPr lang="en-GB" dirty="0"/>
              <a:t>R</a:t>
            </a:r>
            <a:r>
              <a:rPr lang="en-GB" dirty="0" smtClean="0"/>
              <a:t>esearch </a:t>
            </a:r>
            <a:r>
              <a:rPr lang="en-GB" dirty="0"/>
              <a:t>and feedback to the group on one of the following and their work in supporting education in conflict areas</a:t>
            </a:r>
            <a:r>
              <a:rPr lang="en-GB" dirty="0" smtClean="0"/>
              <a:t>:</a:t>
            </a:r>
            <a:endParaRPr lang="en-GB" dirty="0"/>
          </a:p>
          <a:p>
            <a:pPr lvl="1"/>
            <a:r>
              <a:rPr lang="en-GB" dirty="0"/>
              <a:t>International Network for Education in Emergencies (INEE</a:t>
            </a:r>
            <a:r>
              <a:rPr lang="en-GB" dirty="0" smtClean="0"/>
              <a:t>)</a:t>
            </a:r>
            <a:endParaRPr lang="en-GB" dirty="0"/>
          </a:p>
          <a:p>
            <a:pPr lvl="1"/>
            <a:r>
              <a:rPr lang="en-GB" dirty="0"/>
              <a:t>The Global Partnership for Education</a:t>
            </a:r>
          </a:p>
          <a:p>
            <a:pPr lvl="1"/>
            <a:r>
              <a:rPr lang="en-GB" dirty="0" smtClean="0"/>
              <a:t>Save </a:t>
            </a:r>
            <a:r>
              <a:rPr lang="en-GB" dirty="0"/>
              <a:t>the Children </a:t>
            </a:r>
          </a:p>
          <a:p>
            <a:pPr lvl="1"/>
            <a:r>
              <a:rPr lang="en-GB" dirty="0" smtClean="0"/>
              <a:t>War </a:t>
            </a:r>
            <a:r>
              <a:rPr lang="en-GB" dirty="0"/>
              <a:t>Child</a:t>
            </a:r>
          </a:p>
          <a:p>
            <a:endParaRPr lang="en-GB" dirty="0"/>
          </a:p>
          <a:p>
            <a:pPr marL="0" indent="0">
              <a:buNone/>
            </a:pPr>
            <a:r>
              <a:rPr lang="en-GB" dirty="0"/>
              <a:t>Try to give as much detail as possible about their projects, key areas of work and anything else you find interesting about them. </a:t>
            </a:r>
          </a:p>
        </p:txBody>
      </p:sp>
    </p:spTree>
    <p:extLst>
      <p:ext uri="{BB962C8B-B14F-4D97-AF65-F5344CB8AC3E}">
        <p14:creationId xmlns:p14="http://schemas.microsoft.com/office/powerpoint/2010/main" val="524858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58979-27AC-4408-A7F0-E668CB0A66D2}"/>
              </a:ext>
            </a:extLst>
          </p:cNvPr>
          <p:cNvSpPr>
            <a:spLocks noGrp="1"/>
          </p:cNvSpPr>
          <p:nvPr>
            <p:ph type="title"/>
          </p:nvPr>
        </p:nvSpPr>
        <p:spPr/>
        <p:txBody>
          <a:bodyPr/>
          <a:lstStyle/>
          <a:p>
            <a:r>
              <a:rPr lang="en-GB" dirty="0"/>
              <a:t>Education Cannot Wait</a:t>
            </a:r>
          </a:p>
        </p:txBody>
      </p:sp>
      <p:sp>
        <p:nvSpPr>
          <p:cNvPr id="3" name="Content Placeholder 2">
            <a:extLst>
              <a:ext uri="{FF2B5EF4-FFF2-40B4-BE49-F238E27FC236}">
                <a16:creationId xmlns:a16="http://schemas.microsoft.com/office/drawing/2014/main" id="{3445B66D-445C-4488-82E2-8294F1B4045B}"/>
              </a:ext>
            </a:extLst>
          </p:cNvPr>
          <p:cNvSpPr>
            <a:spLocks noGrp="1"/>
          </p:cNvSpPr>
          <p:nvPr>
            <p:ph idx="1"/>
          </p:nvPr>
        </p:nvSpPr>
        <p:spPr/>
        <p:txBody>
          <a:bodyPr>
            <a:normAutofit fontScale="85000" lnSpcReduction="20000"/>
          </a:bodyPr>
          <a:lstStyle/>
          <a:p>
            <a:r>
              <a:rPr lang="en-GB" dirty="0"/>
              <a:t>Initiative launched by key players to reinforce the rationale for education provision in conflict affected countries from a rights-based approach. </a:t>
            </a:r>
          </a:p>
          <a:p>
            <a:pPr marL="0" indent="0">
              <a:buNone/>
            </a:pPr>
            <a:endParaRPr lang="en-GB" dirty="0"/>
          </a:p>
          <a:p>
            <a:pPr marL="0" indent="0">
              <a:buNone/>
            </a:pPr>
            <a:r>
              <a:rPr lang="en-GB" dirty="0"/>
              <a:t>‘Access to quality education and learning, be it through formal schooling or alternative education opportunities helps build resilience for children and youth and provides them with stability, structure, and hope for the future. Moreover, safe education spaces provide protection from exploitation and harm, especially for girls. The provision of equitable quality education and investment in teachers are important conditions for countries to recover from crisis’ </a:t>
            </a:r>
          </a:p>
          <a:p>
            <a:pPr marL="0" indent="0">
              <a:buNone/>
            </a:pPr>
            <a:endParaRPr lang="en-GB" dirty="0"/>
          </a:p>
          <a:p>
            <a:r>
              <a:rPr lang="en-GB" dirty="0">
                <a:hlinkClick r:id="rId2"/>
              </a:rPr>
              <a:t>http://www.educationcannotwait.org/</a:t>
            </a:r>
            <a:r>
              <a:rPr lang="en-GB" dirty="0"/>
              <a:t> </a:t>
            </a:r>
          </a:p>
        </p:txBody>
      </p:sp>
    </p:spTree>
    <p:extLst>
      <p:ext uri="{BB962C8B-B14F-4D97-AF65-F5344CB8AC3E}">
        <p14:creationId xmlns:p14="http://schemas.microsoft.com/office/powerpoint/2010/main" val="2459439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Consider your perfect education provision for refugee children</a:t>
            </a:r>
            <a:endParaRPr lang="en-GB" dirty="0"/>
          </a:p>
          <a:p>
            <a:pPr lvl="1"/>
            <a:r>
              <a:rPr lang="en-GB" dirty="0" smtClean="0"/>
              <a:t>What would the teacher’s skill set be</a:t>
            </a:r>
          </a:p>
          <a:p>
            <a:pPr lvl="1"/>
            <a:r>
              <a:rPr lang="en-GB" dirty="0" smtClean="0"/>
              <a:t>What would the curriculum look like</a:t>
            </a:r>
          </a:p>
          <a:p>
            <a:pPr lvl="1"/>
            <a:r>
              <a:rPr lang="en-GB" dirty="0" smtClean="0"/>
              <a:t>How would this be administered</a:t>
            </a:r>
          </a:p>
          <a:p>
            <a:pPr lvl="1"/>
            <a:r>
              <a:rPr lang="en-GB" dirty="0" smtClean="0"/>
              <a:t>How would this remove the refugee barrier to education</a:t>
            </a:r>
          </a:p>
          <a:p>
            <a:pPr lvl="1"/>
            <a:r>
              <a:rPr lang="en-GB" dirty="0" smtClean="0"/>
              <a:t>Who would be responsible for paying for the education</a:t>
            </a:r>
            <a:endParaRPr lang="en-GB" dirty="0"/>
          </a:p>
        </p:txBody>
      </p:sp>
    </p:spTree>
    <p:extLst>
      <p:ext uri="{BB962C8B-B14F-4D97-AF65-F5344CB8AC3E}">
        <p14:creationId xmlns:p14="http://schemas.microsoft.com/office/powerpoint/2010/main" val="34442069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a:t>Aydin, H. &amp; Kaya, Y. (2017) The educational needs of and barriers faced by Syrian refugee students in Turkey: a qualitative case study, Intercultural Education, 28:5, 456-473,</a:t>
            </a:r>
            <a:endParaRPr lang="en-GB" dirty="0" smtClean="0"/>
          </a:p>
          <a:p>
            <a:r>
              <a:rPr lang="en-GB" dirty="0" smtClean="0"/>
              <a:t>Dryden-Peterson</a:t>
            </a:r>
            <a:r>
              <a:rPr lang="en-GB" dirty="0"/>
              <a:t>, </a:t>
            </a:r>
            <a:r>
              <a:rPr lang="en-GB" dirty="0" smtClean="0"/>
              <a:t>S. </a:t>
            </a:r>
            <a:r>
              <a:rPr lang="en-GB" dirty="0"/>
              <a:t>2017. Refugee Education: Education for an Unknowable Future. Curriculum Inquiry 47, no 1: </a:t>
            </a:r>
            <a:r>
              <a:rPr lang="en-GB" dirty="0" smtClean="0"/>
              <a:t>14–24</a:t>
            </a:r>
          </a:p>
          <a:p>
            <a:endParaRPr lang="en-GB" dirty="0"/>
          </a:p>
        </p:txBody>
      </p:sp>
    </p:spTree>
    <p:extLst>
      <p:ext uri="{BB962C8B-B14F-4D97-AF65-F5344CB8AC3E}">
        <p14:creationId xmlns:p14="http://schemas.microsoft.com/office/powerpoint/2010/main" val="346819415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9459AFB-B35E-4D6A-AEDC-9B603F7ADE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FE073C-B619-46B4-808B-8B0AA10CC340}">
  <ds:schemaRefs>
    <ds:schemaRef ds:uri="http://schemas.microsoft.com/sharepoint/v3/contenttype/forms"/>
  </ds:schemaRefs>
</ds:datastoreItem>
</file>

<file path=customXml/itemProps3.xml><?xml version="1.0" encoding="utf-8"?>
<ds:datastoreItem xmlns:ds="http://schemas.openxmlformats.org/officeDocument/2006/customXml" ds:itemID="{E020B455-859E-4CEA-82DF-0DB220A668B0}">
  <ds:schemaRefs>
    <ds:schemaRef ds:uri="http://schemas.microsoft.com/office/2006/metadata/properties"/>
    <ds:schemaRef ds:uri="86807d6d-212c-47c2-9ccb-06e47adbafa4"/>
    <ds:schemaRef ds:uri="b0eec7eb-90c5-4dfa-b4c7-29fb51310a23"/>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Organic</Template>
  <TotalTime>330</TotalTime>
  <Words>1085</Words>
  <Application>Microsoft Office PowerPoint</Application>
  <PresentationFormat>Widescreen</PresentationFormat>
  <Paragraphs>102</Paragraphs>
  <Slides>15</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Garamond</vt:lpstr>
      <vt:lpstr>Organic</vt:lpstr>
      <vt:lpstr>Global Perspectives on Education </vt:lpstr>
      <vt:lpstr>Asynchronous Recap</vt:lpstr>
      <vt:lpstr>Objectives</vt:lpstr>
      <vt:lpstr>Malala Yousafazi</vt:lpstr>
      <vt:lpstr>The Scale of the Problem</vt:lpstr>
      <vt:lpstr>The Scale of the Problem</vt:lpstr>
      <vt:lpstr>The Scale of the Problem</vt:lpstr>
      <vt:lpstr>The Scale of the Problem - Syria</vt:lpstr>
      <vt:lpstr>Syrian Education in Turkey</vt:lpstr>
      <vt:lpstr>Refugee Education Case Studies</vt:lpstr>
      <vt:lpstr>Question</vt:lpstr>
      <vt:lpstr>Research task </vt:lpstr>
      <vt:lpstr>Education Cannot Wait</vt:lpstr>
      <vt:lpstr>Task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Perspectives on Education</dc:title>
  <dc:creator>Caroline Lewis</dc:creator>
  <cp:lastModifiedBy>Ross Phillips</cp:lastModifiedBy>
  <cp:revision>21</cp:revision>
  <dcterms:created xsi:type="dcterms:W3CDTF">2018-05-01T16:56:51Z</dcterms:created>
  <dcterms:modified xsi:type="dcterms:W3CDTF">2021-03-15T13:00:14Z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