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7"/>
  </p:notesMasterIdLst>
  <p:handoutMasterIdLst>
    <p:handoutMasterId r:id="rId48"/>
  </p:handoutMasterIdLst>
  <p:sldIdLst>
    <p:sldId id="380" r:id="rId6"/>
    <p:sldId id="347" r:id="rId7"/>
    <p:sldId id="348" r:id="rId8"/>
    <p:sldId id="349" r:id="rId9"/>
    <p:sldId id="351" r:id="rId10"/>
    <p:sldId id="352" r:id="rId11"/>
    <p:sldId id="382" r:id="rId12"/>
    <p:sldId id="353" r:id="rId13"/>
    <p:sldId id="354" r:id="rId14"/>
    <p:sldId id="383" r:id="rId15"/>
    <p:sldId id="355" r:id="rId16"/>
    <p:sldId id="356" r:id="rId17"/>
    <p:sldId id="357" r:id="rId18"/>
    <p:sldId id="358" r:id="rId19"/>
    <p:sldId id="389" r:id="rId20"/>
    <p:sldId id="359" r:id="rId21"/>
    <p:sldId id="390" r:id="rId22"/>
    <p:sldId id="360" r:id="rId23"/>
    <p:sldId id="362" r:id="rId24"/>
    <p:sldId id="391" r:id="rId25"/>
    <p:sldId id="364" r:id="rId26"/>
    <p:sldId id="392" r:id="rId27"/>
    <p:sldId id="394" r:id="rId28"/>
    <p:sldId id="365" r:id="rId29"/>
    <p:sldId id="393" r:id="rId30"/>
    <p:sldId id="395" r:id="rId31"/>
    <p:sldId id="366" r:id="rId32"/>
    <p:sldId id="379" r:id="rId33"/>
    <p:sldId id="396" r:id="rId34"/>
    <p:sldId id="397" r:id="rId35"/>
    <p:sldId id="399" r:id="rId36"/>
    <p:sldId id="367" r:id="rId37"/>
    <p:sldId id="398" r:id="rId38"/>
    <p:sldId id="400" r:id="rId39"/>
    <p:sldId id="386" r:id="rId40"/>
    <p:sldId id="368" r:id="rId41"/>
    <p:sldId id="369" r:id="rId42"/>
    <p:sldId id="401" r:id="rId43"/>
    <p:sldId id="372" r:id="rId44"/>
    <p:sldId id="374" r:id="rId45"/>
    <p:sldId id="375" r:id="rId4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676433-3C83-0241-8B31-8DAEFFD12D71}" v="16" dt="2025-02-21T14:24:01.4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50" autoAdjust="0"/>
    <p:restoredTop sz="86529" autoAdjust="0"/>
  </p:normalViewPr>
  <p:slideViewPr>
    <p:cSldViewPr>
      <p:cViewPr varScale="1">
        <p:scale>
          <a:sx n="89" d="100"/>
          <a:sy n="89" d="100"/>
        </p:scale>
        <p:origin x="1008" y="168"/>
      </p:cViewPr>
      <p:guideLst>
        <p:guide orient="horz" pos="3792"/>
        <p:guide pos="576"/>
        <p:guide orient="horz" pos="1008"/>
      </p:guideLst>
    </p:cSldViewPr>
  </p:slideViewPr>
  <p:outlineViewPr>
    <p:cViewPr>
      <p:scale>
        <a:sx n="33" d="100"/>
        <a:sy n="33" d="100"/>
      </p:scale>
      <p:origin x="0" y="401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2/27/26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2/27/26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531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FE830F8-F075-4380-93CF-6769174C49E1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16814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Lowest temp during sleep – temp fluctuates by 1-2C across the day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Elderly and young not as effective at regulating body temperature</a:t>
            </a: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676CE30-8024-4CAF-8ECC-8DD165A72A6F}" type="slidenum">
              <a:rPr lang="en-US" altLang="en-US" sz="1200" smtClean="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47339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8B2D4E5-1A66-4C95-A0AE-B0C3275690EA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121196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Muscles contribute 25% to heat production at rest, 20% from liver</a:t>
            </a: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FCA903E-D6F3-477B-86C5-5463C8B7F560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65467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B31C1B-72DD-4D26-9CE5-231D5D371BA3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042796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9B31C1B-72DD-4D26-9CE5-231D5D371BA3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042796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81F8D53-71B5-4FB5-8E61-89F6CF97B954}" type="slidenum">
              <a:rPr lang="en-US" altLang="en-US" sz="1200" smtClean="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727361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455A963-8565-4602-B00C-D56D66117673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42246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455A963-8565-4602-B00C-D56D66117673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42246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F8CB296-72E4-4084-80D2-BDF69E519C4F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33780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C159A98-A43A-4B39-A4E5-0C3C2459B3F1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8881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B1CDFCC-6C36-4252-A059-66347E66BA98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596691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Endogenous pyrogens – inflammatory chemicals that signal to the hypothalamus to set the  thermostat higher – signaling molecules produced by bacteria, fungi, viruses, </a:t>
            </a:r>
            <a:r>
              <a:rPr lang="en-US" altLang="en-US" dirty="0" err="1"/>
              <a:t>etc</a:t>
            </a:r>
            <a:r>
              <a:rPr lang="en-US" altLang="en-US" dirty="0"/>
              <a:t> – e.g. bacterial endotoxins.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The ‘chills’ are because the body temperature is lower than the new thermostatic set point – even though core temp is high, still feels cold.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When pyrogen has been eliminated, thermostat drops but core temp is </a:t>
            </a:r>
            <a:r>
              <a:rPr lang="en-US" altLang="en-US" dirty="0" err="1"/>
              <a:t>stil</a:t>
            </a:r>
            <a:r>
              <a:rPr lang="en-US" altLang="en-US" dirty="0"/>
              <a:t> high, so body feels hot and starts sweating 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530E04D-D3A5-46C9-ACA9-360BC5536C47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96879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White blood cell activity is increased at elevated temperatures – mild fever helpful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High fever – high temp increases metabolic rate, which increases temp – positive feedback cycle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If left unchecked can result in cell death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Antipyretic – e.g. </a:t>
            </a:r>
            <a:r>
              <a:rPr lang="en-US" altLang="en-US" dirty="0" err="1"/>
              <a:t>asprin</a:t>
            </a:r>
            <a:r>
              <a:rPr lang="en-US" altLang="en-US" dirty="0"/>
              <a:t> – reduced fever probably by reducing </a:t>
            </a:r>
            <a:r>
              <a:rPr lang="en-US" altLang="en-US" dirty="0" err="1"/>
              <a:t>hypothalmic</a:t>
            </a:r>
            <a:r>
              <a:rPr lang="en-US" altLang="en-US" dirty="0"/>
              <a:t> set point</a:t>
            </a: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BC41540-6377-4F31-A7D5-5608E99DF835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14710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Anabolic reactions require ATP for energy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Cell respiration is catabolic and creates ATP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C42F357-45D4-417C-84AE-718F6B385AB8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941772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9C360912-F071-435B-A53E-58C6C9414365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519688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F1CFDD9-E1A5-41E6-BFBE-8BA88BD3CA8D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697119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D635145C-0D6D-4545-A336-2152E0139811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237736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CED71F-B674-42DE-BE6E-2D50F397184C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067966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CED71F-B674-42DE-BE6E-2D50F397184C}" type="slidenum">
              <a:rPr lang="en-US" altLang="en-US" sz="1200" smtClean="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3562518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Carbohydrate Oxidation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982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8B8AE19-364B-42C7-9329-F0C9A78A4D19}" type="slidenum">
              <a:rPr lang="en-US" altLang="en-US" sz="1200" smtClean="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5230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8B8AE19-364B-42C7-9329-F0C9A78A4D19}" type="slidenum">
              <a:rPr lang="en-US" altLang="en-US" sz="1200" smtClean="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523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517BA18-02F6-4E60-BA60-0E275F745092}" type="slidenum">
              <a:rPr lang="en-US" altLang="en-US" sz="1200" smtClean="0"/>
              <a:pPr/>
              <a:t>36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428493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2E0A6CF-3232-4DCA-B766-6FD20634BDA7}" type="slidenum">
              <a:rPr lang="en-US" altLang="en-US" sz="1200" smtClean="0"/>
              <a:pPr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841304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F8FCAC81-F34A-42B1-B978-4D9EB08D8C6D}" type="slidenum">
              <a:rPr lang="en-US" altLang="en-US" sz="1200" smtClean="0"/>
              <a:pPr/>
              <a:t>39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371985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Higher in children due to growth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Decreases with age (associated with decreased FFM)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33D45B5-241C-4CA8-A809-2CA3DFCFCD72}" type="slidenum">
              <a:rPr lang="en-US" altLang="en-US" sz="1200" smtClean="0"/>
              <a:pPr/>
              <a:t>40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4522196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Testosterone increases metabolic rate more than </a:t>
            </a:r>
            <a:r>
              <a:rPr lang="en-US" altLang="en-US" dirty="0" err="1"/>
              <a:t>oestrogen</a:t>
            </a:r>
            <a:r>
              <a:rPr lang="en-US" altLang="en-US" dirty="0"/>
              <a:t>, therefore males higher BMR (plus more muscle mass)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Cold climate + 10-20% greater BMR than warm climate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C49E889-3BD0-4F4F-AB6E-C6999A036822}" type="slidenum">
              <a:rPr lang="en-US" altLang="en-US" sz="1200" smtClean="0"/>
              <a:pPr/>
              <a:t>41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748330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4318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699768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431800" y="3322637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1"/>
          </p:nvPr>
        </p:nvSpPr>
        <p:spPr>
          <a:xfrm>
            <a:off x="381000" y="5410200"/>
            <a:ext cx="8229600" cy="1935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402406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8857886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18571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133287"/>
            <a:ext cx="5562600" cy="1588127"/>
          </a:xfrm>
        </p:spPr>
        <p:txBody>
          <a:bodyPr/>
          <a:lstStyle/>
          <a:p>
            <a:pPr algn="r"/>
            <a:r>
              <a:rPr lang="en-US" altLang="en-US" dirty="0"/>
              <a:t>Chapter 17</a:t>
            </a:r>
            <a:br>
              <a:rPr lang="en-US" altLang="en-US" dirty="0"/>
            </a:br>
            <a:r>
              <a:rPr lang="en-US" altLang="en-US" dirty="0"/>
              <a:t>Body Temperature and Metabolism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355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858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 Metabolism</a:t>
            </a:r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772824" y="1187604"/>
            <a:ext cx="8229600" cy="4755996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Metabolism</a:t>
            </a:r>
            <a:r>
              <a:rPr lang="en-US" altLang="en-US" dirty="0"/>
              <a:t>—the total of all reactions that take place within the body </a:t>
            </a:r>
          </a:p>
          <a:p>
            <a:pPr marL="346075" indent="-457200">
              <a:buNone/>
            </a:pPr>
            <a:r>
              <a:rPr lang="en-US" altLang="en-US" dirty="0"/>
              <a:t>These reactions include the energy-requiring ones, such as synthesis of proteins or D N A for mitosis, and the energy-releasing ones such as those in cell respiration.</a:t>
            </a:r>
          </a:p>
          <a:p>
            <a:pPr marL="346075" indent="-457200">
              <a:buNone/>
            </a:pPr>
            <a:r>
              <a:rPr lang="en-US" altLang="en-US" dirty="0"/>
              <a:t>Many of these reactions release energy in the form of heat, which gives human beings a body temperature.</a:t>
            </a:r>
          </a:p>
        </p:txBody>
      </p:sp>
    </p:spTree>
    <p:extLst>
      <p:ext uri="{BB962C8B-B14F-4D97-AF65-F5344CB8AC3E}">
        <p14:creationId xmlns:p14="http://schemas.microsoft.com/office/powerpoint/2010/main" val="1366479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Body Temperature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89037"/>
            <a:ext cx="7994373" cy="4297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normal range of human body temperature is 36</a:t>
            </a:r>
            <a:r>
              <a:rPr lang="en-US" altLang="en-US" baseline="30000" dirty="0"/>
              <a:t>°</a:t>
            </a:r>
            <a:r>
              <a:rPr lang="en-US" altLang="en-US" dirty="0"/>
              <a:t> to 38</a:t>
            </a:r>
            <a:r>
              <a:rPr lang="en-US" altLang="en-US" baseline="30000" dirty="0"/>
              <a:t>° </a:t>
            </a:r>
            <a:r>
              <a:rPr lang="en-US" dirty="0"/>
              <a:t>Celsius</a:t>
            </a:r>
            <a:r>
              <a:rPr lang="en-US" altLang="en-US" dirty="0"/>
              <a:t>, with an average oral temperature of 37</a:t>
            </a:r>
            <a:r>
              <a:rPr lang="en-US" altLang="en-US" baseline="30000" dirty="0"/>
              <a:t>°</a:t>
            </a:r>
            <a:r>
              <a:rPr lang="en-US" dirty="0"/>
              <a:t>Celsius</a:t>
            </a:r>
            <a:r>
              <a:rPr lang="en-US" altLang="en-US" dirty="0"/>
              <a:t>.</a:t>
            </a:r>
          </a:p>
          <a:p>
            <a:pPr marL="346075" indent="-457200">
              <a:buNone/>
            </a:pPr>
            <a:r>
              <a:rPr lang="en-US" altLang="en-US" dirty="0"/>
              <a:t>Within a 24-hour period:</a:t>
            </a:r>
          </a:p>
          <a:p>
            <a:pPr marL="346075" indent="-457200">
              <a:buNone/>
            </a:pPr>
            <a:r>
              <a:rPr lang="en-US" altLang="en-US" dirty="0"/>
              <a:t>Lowest temperature:</a:t>
            </a:r>
          </a:p>
          <a:p>
            <a:pPr marL="346075" indent="-457200">
              <a:buNone/>
            </a:pPr>
            <a:r>
              <a:rPr lang="en-US" altLang="en-US" dirty="0"/>
              <a:t>The elderly and very young:</a:t>
            </a:r>
          </a:p>
        </p:txBody>
      </p:sp>
    </p:spTree>
    <p:extLst>
      <p:ext uri="{BB962C8B-B14F-4D97-AF65-F5344CB8AC3E}">
        <p14:creationId xmlns:p14="http://schemas.microsoft.com/office/powerpoint/2010/main" val="1387082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Heat Production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219200"/>
            <a:ext cx="8130213" cy="3657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Heat Production</a:t>
            </a:r>
            <a:r>
              <a:rPr lang="en-US" altLang="en-US" dirty="0"/>
              <a:t>—heat is released as an energy product of cell respiration; many factors affect the rate. 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 </a:t>
            </a:r>
            <a:r>
              <a:rPr lang="en-US" altLang="en-US" dirty="0"/>
              <a:t>The hormone </a:t>
            </a:r>
            <a:r>
              <a:rPr lang="en-US" altLang="en-US" dirty="0" err="1"/>
              <a:t>thyroxine</a:t>
            </a:r>
            <a:r>
              <a:rPr lang="en-US" altLang="en-US" dirty="0"/>
              <a:t> (and T</a:t>
            </a:r>
            <a:r>
              <a:rPr lang="en-US" altLang="en-US" baseline="-25000" dirty="0"/>
              <a:t>3</a:t>
            </a:r>
            <a:r>
              <a:rPr lang="en-US" altLang="en-US" dirty="0"/>
              <a:t>) increases the rate of cell respiration.</a:t>
            </a:r>
          </a:p>
          <a:p>
            <a:pPr lvl="1" indent="-457200">
              <a:buNone/>
            </a:pPr>
            <a:r>
              <a:rPr lang="en-US" altLang="en-US" sz="3200" dirty="0" err="1"/>
              <a:t>Thyroxine</a:t>
            </a:r>
            <a:r>
              <a:rPr lang="en-US" altLang="en-US" sz="3200" dirty="0"/>
              <a:t> is secreted when the metabolic rate decreases.</a:t>
            </a:r>
          </a:p>
        </p:txBody>
      </p:sp>
    </p:spTree>
    <p:extLst>
      <p:ext uri="{BB962C8B-B14F-4D97-AF65-F5344CB8AC3E}">
        <p14:creationId xmlns:p14="http://schemas.microsoft.com/office/powerpoint/2010/main" val="323319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Heat Production (continued)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56008"/>
            <a:ext cx="8186535" cy="4787592"/>
          </a:xfrm>
        </p:spPr>
        <p:txBody>
          <a:bodyPr/>
          <a:lstStyle/>
          <a:p>
            <a:pPr marL="41148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 </a:t>
            </a:r>
            <a:r>
              <a:rPr lang="en-US" altLang="en-US" dirty="0"/>
              <a:t>In stressful situations: sympathetic impulses and epinephrine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Active organs continuously produce heat:</a:t>
            </a:r>
          </a:p>
          <a:p>
            <a:pPr marL="822960" lvl="1" indent="0">
              <a:buNone/>
            </a:pPr>
            <a:r>
              <a:rPr lang="en-US" altLang="en-US" dirty="0"/>
              <a:t>	Skeletal muscle tone</a:t>
            </a:r>
          </a:p>
          <a:p>
            <a:pPr marL="822960" lvl="1" indent="0">
              <a:buNone/>
            </a:pPr>
            <a:r>
              <a:rPr lang="en-US" altLang="en-US" dirty="0"/>
              <a:t>	Liver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Food intake</a:t>
            </a:r>
          </a:p>
          <a:p>
            <a:pPr marL="41148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Changes in body temperature: as body temperature rises, metabolic rate increases </a:t>
            </a:r>
          </a:p>
        </p:txBody>
      </p:sp>
    </p:spTree>
    <p:extLst>
      <p:ext uri="{BB962C8B-B14F-4D97-AF65-F5344CB8AC3E}">
        <p14:creationId xmlns:p14="http://schemas.microsoft.com/office/powerpoint/2010/main" val="1314769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Heat Loss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697163"/>
          </a:xfrm>
        </p:spPr>
        <p:txBody>
          <a:bodyPr/>
          <a:lstStyle/>
          <a:p>
            <a:pPr marL="347472" indent="-457200">
              <a:lnSpc>
                <a:spcPts val="3200"/>
              </a:lnSpc>
              <a:buNone/>
            </a:pPr>
            <a:r>
              <a:rPr lang="en-US" altLang="en-US" b="1" dirty="0"/>
              <a:t>Heat Loss</a:t>
            </a:r>
            <a:r>
              <a:rPr lang="en-US" altLang="en-US" dirty="0"/>
              <a:t>—most heat is lost through the skin</a:t>
            </a:r>
          </a:p>
          <a:p>
            <a:pPr marL="347472" indent="-457200">
              <a:lnSpc>
                <a:spcPts val="3200"/>
              </a:lnSpc>
              <a:buNone/>
            </a:pPr>
            <a:r>
              <a:rPr lang="en-US" altLang="en-US" dirty="0"/>
              <a:t>Blood flow through the dermis determines the amount of heat lost by:</a:t>
            </a:r>
          </a:p>
          <a:p>
            <a:pPr marL="685800" lvl="1">
              <a:lnSpc>
                <a:spcPts val="2900"/>
              </a:lnSpc>
            </a:pPr>
            <a:r>
              <a:rPr lang="en-US" altLang="en-US" dirty="0"/>
              <a:t>Radiation:</a:t>
            </a:r>
          </a:p>
          <a:p>
            <a:pPr marL="685800" lvl="1">
              <a:lnSpc>
                <a:spcPts val="2900"/>
              </a:lnSpc>
            </a:pPr>
            <a:r>
              <a:rPr lang="en-US" altLang="en-US" dirty="0"/>
              <a:t>Conduction:</a:t>
            </a:r>
          </a:p>
          <a:p>
            <a:pPr marL="685800" lvl="1">
              <a:lnSpc>
                <a:spcPts val="2900"/>
              </a:lnSpc>
            </a:pPr>
            <a:r>
              <a:rPr lang="en-US" altLang="en-US" dirty="0"/>
              <a:t>Convection: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2000" y="4038600"/>
            <a:ext cx="8229600" cy="1935163"/>
          </a:xfrm>
        </p:spPr>
        <p:txBody>
          <a:bodyPr/>
          <a:lstStyle/>
          <a:p>
            <a:pPr marL="347472" indent="-457200">
              <a:lnSpc>
                <a:spcPts val="3300"/>
              </a:lnSpc>
              <a:buFont typeface="+mj-lt"/>
              <a:buNone/>
            </a:pPr>
            <a:r>
              <a:rPr lang="en-US" altLang="en-US" dirty="0"/>
              <a:t>Vasodilation in the dermis increases blood flow</a:t>
            </a:r>
          </a:p>
          <a:p>
            <a:pPr marL="347472" indent="-457200">
              <a:lnSpc>
                <a:spcPts val="3300"/>
              </a:lnSpc>
              <a:buFont typeface="+mj-lt"/>
              <a:buNone/>
            </a:pPr>
            <a:r>
              <a:rPr lang="en-US" altLang="en-US" dirty="0"/>
              <a:t>Vasoconstriction in the dermis decreases blood flow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673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75248" y="1239396"/>
            <a:ext cx="8229600" cy="970404"/>
          </a:xfrm>
        </p:spPr>
        <p:txBody>
          <a:bodyPr/>
          <a:lstStyle/>
          <a:p>
            <a:pPr indent="-457200"/>
            <a:r>
              <a:rPr lang="en-US" altLang="en-US" dirty="0"/>
              <a:t>In what type of environment would radiation and conduction be ineffective?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726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8400"/>
            <a:ext cx="79877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Radiation and conduction would be ineffective heat loss mechanisms when the environmental temperature is very high, close to, or exceeding human body temperature.</a:t>
            </a:r>
          </a:p>
        </p:txBody>
      </p:sp>
    </p:spTree>
    <p:extLst>
      <p:ext uri="{BB962C8B-B14F-4D97-AF65-F5344CB8AC3E}">
        <p14:creationId xmlns:p14="http://schemas.microsoft.com/office/powerpoint/2010/main" val="2095654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Heat Loss (continued_1)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99322"/>
            <a:ext cx="7901613" cy="3417849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Sweating is a very effective heat loss mechanism, because water has a very high heat of vaporization</a:t>
            </a:r>
          </a:p>
          <a:p>
            <a:pPr marL="347472" indent="-457200">
              <a:buNone/>
            </a:pPr>
            <a:r>
              <a:rPr lang="en-US" altLang="en-US" dirty="0"/>
              <a:t>Sweating does have a potentially serious disadvantage</a:t>
            </a:r>
          </a:p>
        </p:txBody>
      </p:sp>
    </p:spTree>
    <p:extLst>
      <p:ext uri="{BB962C8B-B14F-4D97-AF65-F5344CB8AC3E}">
        <p14:creationId xmlns:p14="http://schemas.microsoft.com/office/powerpoint/2010/main" val="2725036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85187" y="1157070"/>
            <a:ext cx="7901613" cy="1594095"/>
          </a:xfrm>
        </p:spPr>
        <p:txBody>
          <a:bodyPr/>
          <a:lstStyle/>
          <a:p>
            <a:pPr indent="-457200"/>
            <a:r>
              <a:rPr lang="en-US" altLang="en-US" dirty="0"/>
              <a:t>In what type of environment would sweating be an ineffective mechanism of heat loss, and why?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50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8400"/>
            <a:ext cx="79115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Sweating would be ineffective in an environment where the humidity is very high. High humidity means that the air is nearly saturated with water vapor and cannot hold more.</a:t>
            </a:r>
          </a:p>
        </p:txBody>
      </p:sp>
    </p:spTree>
    <p:extLst>
      <p:ext uri="{BB962C8B-B14F-4D97-AF65-F5344CB8AC3E}">
        <p14:creationId xmlns:p14="http://schemas.microsoft.com/office/powerpoint/2010/main" val="3580776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Heat Loss (continued_2)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55700"/>
            <a:ext cx="77492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Heat Loss</a:t>
            </a:r>
            <a:r>
              <a:rPr lang="en-US" altLang="en-US" dirty="0"/>
              <a:t> </a:t>
            </a:r>
          </a:p>
        </p:txBody>
      </p:sp>
      <p:pic>
        <p:nvPicPr>
          <p:cNvPr id="3" name="Picture 2" descr="A green and white chart with black text&#10;&#10;AI-generated content may be incorrect.">
            <a:extLst>
              <a:ext uri="{FF2B5EF4-FFF2-40B4-BE49-F238E27FC236}">
                <a16:creationId xmlns:a16="http://schemas.microsoft.com/office/drawing/2014/main" id="{25F1007A-5B1C-2295-522C-09CD6C5889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02190"/>
            <a:ext cx="8515998" cy="2822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428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Body Temperature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Hypothalamus—the thermostat; balances heat production and heat loss</a:t>
            </a:r>
          </a:p>
          <a:p>
            <a:pPr marL="685800" lvl="1"/>
            <a:r>
              <a:rPr lang="en-US" altLang="en-US" dirty="0"/>
              <a:t>Information for changes – blood and skin temp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87400" y="2895600"/>
            <a:ext cx="8229600" cy="12112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Mechanisms to increase heat loss (and decrease heat production)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36600" y="4237037"/>
            <a:ext cx="8229600" cy="1325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Mechanisms to conserve heat (and to increase heat production)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57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Fever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23721"/>
            <a:ext cx="8229600" cy="20113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Fever</a:t>
            </a:r>
            <a:r>
              <a:rPr lang="en-US" altLang="en-US" dirty="0"/>
              <a:t>—an abnormally elevated body temperature</a:t>
            </a:r>
          </a:p>
          <a:p>
            <a:pPr marL="346075" indent="-457200">
              <a:lnSpc>
                <a:spcPts val="3500"/>
              </a:lnSpc>
              <a:spcBef>
                <a:spcPts val="668"/>
              </a:spcBef>
              <a:buNone/>
            </a:pPr>
            <a:r>
              <a:rPr lang="en-US" altLang="en-US" dirty="0" err="1"/>
              <a:t>Pyrogens</a:t>
            </a:r>
            <a:r>
              <a:rPr lang="en-US" altLang="en-US" dirty="0"/>
              <a:t>—substances that may cause a fever:</a:t>
            </a:r>
          </a:p>
          <a:p>
            <a:pPr marL="685800" lvl="1"/>
            <a:r>
              <a:rPr lang="en-US" altLang="en-US" dirty="0"/>
              <a:t>Endogenous </a:t>
            </a:r>
            <a:r>
              <a:rPr lang="en-US" altLang="en-US" dirty="0" err="1"/>
              <a:t>pyrogens</a:t>
            </a:r>
            <a:r>
              <a:rPr lang="en-US" altLang="en-US" dirty="0"/>
              <a:t>: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74700" y="3257321"/>
            <a:ext cx="8229600" cy="14779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668"/>
              </a:spcBef>
              <a:buNone/>
            </a:pPr>
            <a:r>
              <a:rPr lang="en-US" altLang="en-US" dirty="0"/>
              <a:t>Fever cycle: </a:t>
            </a:r>
            <a:r>
              <a:rPr lang="en-US" altLang="en-US" dirty="0" err="1"/>
              <a:t>pyrogen</a:t>
            </a:r>
            <a:r>
              <a:rPr lang="en-US" altLang="en-US" dirty="0"/>
              <a:t> resets the hypothalamic thermostat upward. </a:t>
            </a:r>
          </a:p>
          <a:p>
            <a:pPr marL="685800" lvl="1"/>
            <a:r>
              <a:rPr lang="en-US" altLang="en-US" dirty="0"/>
              <a:t>Responses by the body: 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23900" y="4887685"/>
            <a:ext cx="8229600" cy="1447800"/>
          </a:xfrm>
        </p:spPr>
        <p:txBody>
          <a:bodyPr/>
          <a:lstStyle/>
          <a:p>
            <a:pPr marL="346075" indent="-457200">
              <a:lnSpc>
                <a:spcPts val="3500"/>
              </a:lnSpc>
              <a:spcBef>
                <a:spcPts val="668"/>
              </a:spcBef>
              <a:buNone/>
            </a:pPr>
            <a:r>
              <a:rPr lang="en-US" altLang="en-US" dirty="0"/>
              <a:t>When the </a:t>
            </a:r>
            <a:r>
              <a:rPr lang="en-US" altLang="en-US" dirty="0" err="1"/>
              <a:t>pyrogen</a:t>
            </a:r>
            <a:r>
              <a:rPr lang="en-US" altLang="en-US" dirty="0"/>
              <a:t> has been eliminated, the hypothalamic thermostat drops.</a:t>
            </a:r>
          </a:p>
          <a:p>
            <a:pPr marL="685800" lvl="1"/>
            <a:r>
              <a:rPr lang="en-US" altLang="en-US" dirty="0"/>
              <a:t>Responses by the body: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2384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agram of a normal body temperature&#10;&#10;AI-generated content may be incorrect.">
            <a:extLst>
              <a:ext uri="{FF2B5EF4-FFF2-40B4-BE49-F238E27FC236}">
                <a16:creationId xmlns:a16="http://schemas.microsoft.com/office/drawing/2014/main" id="{3A904F07-75AD-B529-970F-F77BFE9CC3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756682"/>
            <a:ext cx="7772400" cy="534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35617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Fever (continued)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65309" y="1155986"/>
            <a:ext cx="7921491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Benefits of a fever—</a:t>
            </a:r>
          </a:p>
          <a:p>
            <a:pPr marL="346075" indent="-457200">
              <a:buNone/>
            </a:pPr>
            <a:r>
              <a:rPr lang="en-US" altLang="en-US" dirty="0"/>
              <a:t>Serious consequences of a very high fever—</a:t>
            </a:r>
          </a:p>
          <a:p>
            <a:pPr marL="346075" indent="-457200">
              <a:buNone/>
            </a:pPr>
            <a:r>
              <a:rPr lang="en-US" altLang="en-US" dirty="0"/>
              <a:t>Antipyretic—</a:t>
            </a:r>
          </a:p>
        </p:txBody>
      </p:sp>
    </p:spTree>
    <p:extLst>
      <p:ext uri="{BB962C8B-B14F-4D97-AF65-F5344CB8AC3E}">
        <p14:creationId xmlns:p14="http://schemas.microsoft.com/office/powerpoint/2010/main" val="8878999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temperature measurement&#10;&#10;AI-generated content may be incorrect.">
            <a:extLst>
              <a:ext uri="{FF2B5EF4-FFF2-40B4-BE49-F238E27FC236}">
                <a16:creationId xmlns:a16="http://schemas.microsoft.com/office/drawing/2014/main" id="{B706256B-1FF0-A4B0-B269-A6FD3DB505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650" y="431800"/>
            <a:ext cx="5346700" cy="599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51071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Metabolism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Metabolism</a:t>
            </a:r>
            <a:r>
              <a:rPr lang="en-US" altLang="en-US" dirty="0"/>
              <a:t>—all of the reactions that take place within the body</a:t>
            </a:r>
          </a:p>
          <a:p>
            <a:pPr marL="347472" indent="-457200">
              <a:buNone/>
            </a:pPr>
            <a:r>
              <a:rPr lang="en-US" altLang="en-US" dirty="0"/>
              <a:t>Anabolism—synthesis reactions</a:t>
            </a:r>
          </a:p>
          <a:p>
            <a:pPr marL="395287" lvl="1" indent="0">
              <a:buNone/>
            </a:pP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0"/>
          </p:nvPr>
        </p:nvSpPr>
        <p:spPr>
          <a:xfrm>
            <a:off x="787400" y="3420609"/>
            <a:ext cx="8229600" cy="1096963"/>
          </a:xfrm>
        </p:spPr>
        <p:txBody>
          <a:bodyPr/>
          <a:lstStyle/>
          <a:p>
            <a:pPr marL="347472" indent="-457200">
              <a:buFont typeface="+mj-lt"/>
              <a:buNone/>
            </a:pPr>
            <a:r>
              <a:rPr lang="en-US" altLang="en-US" dirty="0"/>
              <a:t>Catabolism—decomposition reactions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1"/>
          </p:nvPr>
        </p:nvSpPr>
        <p:spPr>
          <a:xfrm>
            <a:off x="749300" y="4584701"/>
            <a:ext cx="8229600" cy="12573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Most reactions are catalyzed by enzymes; the human body has thousands of enzymes.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781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Cell Respiration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89037"/>
            <a:ext cx="8229600" cy="2392363"/>
          </a:xfrm>
        </p:spPr>
        <p:txBody>
          <a:bodyPr/>
          <a:lstStyle/>
          <a:p>
            <a:pPr marL="347472" indent="-457200">
              <a:lnSpc>
                <a:spcPts val="3400"/>
              </a:lnSpc>
              <a:buNone/>
            </a:pPr>
            <a:r>
              <a:rPr lang="en-US" altLang="en-US" b="1" dirty="0"/>
              <a:t>Cell Respiration</a:t>
            </a:r>
            <a:r>
              <a:rPr lang="en-US" altLang="en-US" dirty="0"/>
              <a:t>—the breakdown of food molecules to release their potential energy and synthesize A T P</a:t>
            </a:r>
          </a:p>
          <a:p>
            <a:pPr marL="347472" indent="-457200">
              <a:lnSpc>
                <a:spcPts val="3400"/>
              </a:lnSpc>
              <a:spcBef>
                <a:spcPts val="568"/>
              </a:spcBef>
              <a:buNone/>
            </a:pPr>
            <a:r>
              <a:rPr lang="en-US" altLang="en-US" dirty="0"/>
              <a:t>Summary equation:</a:t>
            </a:r>
          </a:p>
          <a:p>
            <a:pPr marL="685800" lvl="1">
              <a:lnSpc>
                <a:spcPts val="3100"/>
              </a:lnSpc>
              <a:spcBef>
                <a:spcPts val="572"/>
              </a:spcBef>
            </a:pPr>
            <a:r>
              <a:rPr lang="en-US" altLang="en-US" dirty="0"/>
              <a:t>Glucose + O</a:t>
            </a:r>
            <a:r>
              <a:rPr lang="en-US" altLang="en-US" baseline="-25000" dirty="0"/>
              <a:t>2</a:t>
            </a:r>
            <a:r>
              <a:rPr lang="en-US" altLang="en-US" dirty="0"/>
              <a:t> </a:t>
            </a:r>
            <a:r>
              <a:rPr lang="en-US" altLang="en-US" dirty="0">
                <a:sym typeface="Wingdings" pitchFamily="2" charset="2"/>
              </a:rPr>
              <a:t> C O</a:t>
            </a:r>
            <a:r>
              <a:rPr lang="en-US" altLang="en-US" baseline="-25000" dirty="0">
                <a:sym typeface="Wingdings" pitchFamily="2" charset="2"/>
              </a:rPr>
              <a:t>2</a:t>
            </a:r>
            <a:r>
              <a:rPr lang="en-US" altLang="en-US" dirty="0">
                <a:sym typeface="Wingdings" pitchFamily="2" charset="2"/>
              </a:rPr>
              <a:t> + H</a:t>
            </a:r>
            <a:r>
              <a:rPr lang="en-US" altLang="en-US" baseline="-25000" dirty="0">
                <a:sym typeface="Wingdings" pitchFamily="2" charset="2"/>
              </a:rPr>
              <a:t>2 </a:t>
            </a:r>
            <a:r>
              <a:rPr lang="en-US" altLang="en-US" dirty="0">
                <a:sym typeface="Wingdings" pitchFamily="2" charset="2"/>
              </a:rPr>
              <a:t>O + A T P + heat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3703637"/>
            <a:ext cx="8229600" cy="1935163"/>
          </a:xfrm>
        </p:spPr>
        <p:txBody>
          <a:bodyPr/>
          <a:lstStyle/>
          <a:p>
            <a:pPr marL="347472" indent="-457200">
              <a:lnSpc>
                <a:spcPts val="3300"/>
              </a:lnSpc>
              <a:spcBef>
                <a:spcPts val="568"/>
              </a:spcBef>
              <a:buFont typeface="+mj-lt"/>
              <a:buNone/>
            </a:pPr>
            <a:r>
              <a:rPr lang="en-US" altLang="en-US" dirty="0">
                <a:sym typeface="Wingdings" pitchFamily="2" charset="2"/>
              </a:rPr>
              <a:t>The breakdown of glucose has three stages:</a:t>
            </a:r>
          </a:p>
          <a:p>
            <a:pPr marL="685800" lvl="1">
              <a:lnSpc>
                <a:spcPts val="3000"/>
              </a:lnSpc>
              <a:spcBef>
                <a:spcPts val="572"/>
              </a:spcBef>
            </a:pPr>
            <a:r>
              <a:rPr lang="en-US" altLang="en-US" dirty="0">
                <a:sym typeface="Wingdings" pitchFamily="2" charset="2"/>
              </a:rPr>
              <a:t>Glycolysis</a:t>
            </a:r>
          </a:p>
          <a:p>
            <a:pPr marL="685800" lvl="1">
              <a:lnSpc>
                <a:spcPts val="3000"/>
              </a:lnSpc>
              <a:spcBef>
                <a:spcPts val="572"/>
              </a:spcBef>
            </a:pPr>
            <a:r>
              <a:rPr lang="en-US" altLang="en-US" dirty="0">
                <a:sym typeface="Wingdings" pitchFamily="2" charset="2"/>
              </a:rPr>
              <a:t>The Krebs (citric acid) cycle</a:t>
            </a:r>
          </a:p>
          <a:p>
            <a:pPr marL="685800" lvl="1">
              <a:lnSpc>
                <a:spcPts val="3000"/>
              </a:lnSpc>
              <a:spcBef>
                <a:spcPts val="572"/>
              </a:spcBef>
            </a:pPr>
            <a:r>
              <a:rPr lang="en-US" altLang="en-US" dirty="0">
                <a:sym typeface="Wingdings" pitchFamily="2" charset="2"/>
              </a:rPr>
              <a:t>The cytochrome (electron) transport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899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lant&#10;&#10;AI-generated content may be incorrect.">
            <a:extLst>
              <a:ext uri="{FF2B5EF4-FFF2-40B4-BE49-F238E27FC236}">
                <a16:creationId xmlns:a16="http://schemas.microsoft.com/office/drawing/2014/main" id="{DE12EB7E-8D9F-792B-08ED-BA652E6E8C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074" y="0"/>
            <a:ext cx="59918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341285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Glycolysis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967874" cy="5059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Glycolysis</a:t>
            </a:r>
            <a:r>
              <a:rPr lang="en-US" altLang="en-US" dirty="0"/>
              <a:t>—takes place in the cytoplasm, does not require oxygen (anaerobic). </a:t>
            </a:r>
          </a:p>
          <a:p>
            <a:pPr marL="346075" indent="-457200">
              <a:buNone/>
            </a:pPr>
            <a:r>
              <a:rPr lang="en-US" altLang="en-US" dirty="0"/>
              <a:t>Glucose (6 carbon), with 2 A T P as energy of activation, is broken down to 2 molecules of pyruvic acid (3 carbon).</a:t>
            </a:r>
          </a:p>
          <a:p>
            <a:pPr marL="685800" lvl="1"/>
            <a:r>
              <a:rPr lang="en-US" altLang="en-US" dirty="0"/>
              <a:t>4 A T P are formed, a net gain of 2.</a:t>
            </a:r>
          </a:p>
          <a:p>
            <a:pPr marL="685800" lvl="1"/>
            <a:r>
              <a:rPr lang="en-US" altLang="en-US" dirty="0"/>
              <a:t>2 N A D H</a:t>
            </a:r>
            <a:r>
              <a:rPr lang="en-US" altLang="en-US" baseline="-25000" dirty="0"/>
              <a:t>2</a:t>
            </a:r>
            <a:r>
              <a:rPr lang="en-US" altLang="en-US" dirty="0"/>
              <a:t> are formed—the </a:t>
            </a:r>
            <a:r>
              <a:rPr lang="en-US" altLang="en-US" dirty="0" err="1"/>
              <a:t>hydrogens</a:t>
            </a:r>
            <a:r>
              <a:rPr lang="en-US" altLang="en-US" dirty="0"/>
              <a:t> from glucose will be taken to the cytochrome transport system. </a:t>
            </a:r>
          </a:p>
        </p:txBody>
      </p:sp>
    </p:spTree>
    <p:extLst>
      <p:ext uri="{BB962C8B-B14F-4D97-AF65-F5344CB8AC3E}">
        <p14:creationId xmlns:p14="http://schemas.microsoft.com/office/powerpoint/2010/main" val="4709890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arbohydrate cycle&#10;&#10;AI-generated content may be incorrect.">
            <a:extLst>
              <a:ext uri="{FF2B5EF4-FFF2-40B4-BE49-F238E27FC236}">
                <a16:creationId xmlns:a16="http://schemas.microsoft.com/office/drawing/2014/main" id="{1F132E1E-6A32-C706-EF96-5277A52D44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400" y="768350"/>
            <a:ext cx="6807200" cy="53213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8339916-8D31-7F75-CC71-F36EC97B995B}"/>
              </a:ext>
            </a:extLst>
          </p:cNvPr>
          <p:cNvSpPr/>
          <p:nvPr/>
        </p:nvSpPr>
        <p:spPr>
          <a:xfrm>
            <a:off x="838200" y="609600"/>
            <a:ext cx="1447800" cy="3505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177237-7A88-88A8-AB4C-F2EC6DD6F60A}"/>
              </a:ext>
            </a:extLst>
          </p:cNvPr>
          <p:cNvSpPr/>
          <p:nvPr/>
        </p:nvSpPr>
        <p:spPr>
          <a:xfrm>
            <a:off x="7086600" y="1524000"/>
            <a:ext cx="1447800" cy="38862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33251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chart with black text&#10;&#10;AI-generated content may be incorrect.">
            <a:extLst>
              <a:ext uri="{FF2B5EF4-FFF2-40B4-BE49-F238E27FC236}">
                <a16:creationId xmlns:a16="http://schemas.microsoft.com/office/drawing/2014/main" id="{3A4D517D-0517-50DA-75F9-815C52D00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905000"/>
            <a:ext cx="7772400" cy="2112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16616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Krebs Citric Acid Cycle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52117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Krebs Citric Acid Cycle</a:t>
            </a:r>
            <a:r>
              <a:rPr lang="en-US" altLang="en-US" dirty="0"/>
              <a:t>—takes place in the mitochondria, requires oxygen (aerobic)</a:t>
            </a:r>
          </a:p>
          <a:p>
            <a:pPr marL="346075" indent="-457200">
              <a:lnSpc>
                <a:spcPts val="3500"/>
              </a:lnSpc>
              <a:spcBef>
                <a:spcPts val="568"/>
              </a:spcBef>
              <a:buNone/>
            </a:pPr>
            <a:r>
              <a:rPr lang="en-US" altLang="en-US" sz="3100" dirty="0"/>
              <a:t>Pyruvic acid is broken down, first to an acetyl group (2 carbon):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C O</a:t>
            </a:r>
            <a:r>
              <a:rPr lang="en-US" altLang="en-US" sz="2700" baseline="-25000" dirty="0"/>
              <a:t>2</a:t>
            </a:r>
            <a:r>
              <a:rPr lang="en-US" altLang="en-US" sz="2700" dirty="0"/>
              <a:t> is formed.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A T P is formed (two per glucose).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N A D H</a:t>
            </a:r>
            <a:r>
              <a:rPr lang="en-US" altLang="en-US" sz="2700" baseline="-25000" dirty="0"/>
              <a:t>2</a:t>
            </a:r>
            <a:r>
              <a:rPr lang="en-US" altLang="en-US" sz="2700" dirty="0"/>
              <a:t> and F A D H</a:t>
            </a:r>
            <a:r>
              <a:rPr lang="en-US" altLang="en-US" sz="2700" baseline="-25000" dirty="0"/>
              <a:t>2</a:t>
            </a:r>
            <a:r>
              <a:rPr lang="en-US" altLang="en-US" sz="2700" dirty="0"/>
              <a:t> take </a:t>
            </a:r>
            <a:r>
              <a:rPr lang="en-US" altLang="en-US" sz="2700" dirty="0" err="1"/>
              <a:t>hydrogens</a:t>
            </a:r>
            <a:r>
              <a:rPr lang="en-US" altLang="en-US" sz="2700" dirty="0"/>
              <a:t> from pyruvic acid to the cytochrome transport system.</a:t>
            </a:r>
          </a:p>
          <a:p>
            <a:pPr marL="685800" lvl="1">
              <a:lnSpc>
                <a:spcPts val="3000"/>
              </a:lnSpc>
              <a:spcBef>
                <a:spcPts val="472"/>
              </a:spcBef>
            </a:pPr>
            <a:r>
              <a:rPr lang="en-US" altLang="en-US" sz="2700" dirty="0"/>
              <a:t>A four-carbon molecule is regenerated for the next cycle.</a:t>
            </a:r>
          </a:p>
        </p:txBody>
      </p:sp>
    </p:spTree>
    <p:extLst>
      <p:ext uri="{BB962C8B-B14F-4D97-AF65-F5344CB8AC3E}">
        <p14:creationId xmlns:p14="http://schemas.microsoft.com/office/powerpoint/2010/main" val="21353378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lant cycle&#10;&#10;AI-generated content may be incorrect.">
            <a:extLst>
              <a:ext uri="{FF2B5EF4-FFF2-40B4-BE49-F238E27FC236}">
                <a16:creationId xmlns:a16="http://schemas.microsoft.com/office/drawing/2014/main" id="{3BC56979-0024-9EBE-4589-C261AC4BF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200" y="533400"/>
            <a:ext cx="5016500" cy="4946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7475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of a cell respiration&#10;&#10;AI-generated content may be incorrect.">
            <a:extLst>
              <a:ext uri="{FF2B5EF4-FFF2-40B4-BE49-F238E27FC236}">
                <a16:creationId xmlns:a16="http://schemas.microsoft.com/office/drawing/2014/main" id="{43387327-3648-F67C-7140-F1E54C8E95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371600"/>
            <a:ext cx="7772400" cy="3478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703333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Cytochrome (Electron) Transport System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044074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Cytochrome (Electron) Transport System</a:t>
            </a:r>
            <a:r>
              <a:rPr lang="en-US" altLang="en-US" dirty="0"/>
              <a:t>— takes place in the mitochondria, requires oxygen (aerobic)</a:t>
            </a:r>
          </a:p>
          <a:p>
            <a:pPr marL="346075" indent="-457200">
              <a:buNone/>
            </a:pPr>
            <a:r>
              <a:rPr lang="en-US" altLang="en-US" dirty="0"/>
              <a:t>N A D H</a:t>
            </a:r>
            <a:r>
              <a:rPr lang="en-US" altLang="en-US" baseline="-25000" dirty="0"/>
              <a:t>2</a:t>
            </a:r>
            <a:r>
              <a:rPr lang="en-US" altLang="en-US" dirty="0"/>
              <a:t> and F A D H</a:t>
            </a:r>
            <a:r>
              <a:rPr lang="en-US" altLang="en-US" baseline="-25000" dirty="0"/>
              <a:t>2</a:t>
            </a:r>
            <a:r>
              <a:rPr lang="en-US" altLang="en-US" dirty="0"/>
              <a:t> bring </a:t>
            </a:r>
            <a:r>
              <a:rPr lang="en-US" altLang="en-US" dirty="0" err="1"/>
              <a:t>hydrogens</a:t>
            </a:r>
            <a:r>
              <a:rPr lang="en-US" altLang="en-US" dirty="0"/>
              <a:t> (from glucose) to the cytochromes.</a:t>
            </a:r>
          </a:p>
          <a:p>
            <a:pPr marL="346075" indent="-457200">
              <a:buNone/>
            </a:pPr>
            <a:r>
              <a:rPr lang="en-US" altLang="en-US" dirty="0"/>
              <a:t>The electrons of the </a:t>
            </a:r>
            <a:r>
              <a:rPr lang="en-US" altLang="en-US" dirty="0" err="1"/>
              <a:t>hydrogens</a:t>
            </a:r>
            <a:r>
              <a:rPr lang="en-US" altLang="en-US" dirty="0"/>
              <a:t> are passed to oxygen.</a:t>
            </a:r>
          </a:p>
          <a:p>
            <a:pPr marL="346075" indent="-457200">
              <a:buNone/>
            </a:pPr>
            <a:r>
              <a:rPr lang="en-US" altLang="en-US" dirty="0"/>
              <a:t>The protons (H</a:t>
            </a:r>
            <a:r>
              <a:rPr lang="en-US" altLang="en-US" baseline="30000" dirty="0"/>
              <a:t>+</a:t>
            </a:r>
            <a:r>
              <a:rPr lang="en-US" altLang="en-US" dirty="0"/>
              <a:t>) of the </a:t>
            </a:r>
            <a:r>
              <a:rPr lang="en-US" altLang="en-US" dirty="0" err="1"/>
              <a:t>hydrogens</a:t>
            </a:r>
            <a:r>
              <a:rPr lang="en-US" altLang="en-US" dirty="0"/>
              <a:t> combine with this oxygen to form metabolic water.</a:t>
            </a:r>
          </a:p>
        </p:txBody>
      </p:sp>
    </p:spTree>
    <p:extLst>
      <p:ext uri="{BB962C8B-B14F-4D97-AF65-F5344CB8AC3E}">
        <p14:creationId xmlns:p14="http://schemas.microsoft.com/office/powerpoint/2010/main" val="35088717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2311"/>
            <a:ext cx="8235244" cy="1089529"/>
          </a:xfrm>
        </p:spPr>
        <p:txBody>
          <a:bodyPr/>
          <a:lstStyle/>
          <a:p>
            <a:r>
              <a:rPr lang="en-US" altLang="en-US" dirty="0"/>
              <a:t>Cytochrome (Electron) Transport System (continued)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7591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Enough energy is released to form 25 A T P molecules.</a:t>
            </a:r>
          </a:p>
        </p:txBody>
      </p:sp>
    </p:spTree>
    <p:extLst>
      <p:ext uri="{BB962C8B-B14F-4D97-AF65-F5344CB8AC3E}">
        <p14:creationId xmlns:p14="http://schemas.microsoft.com/office/powerpoint/2010/main" val="5104002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diagram showing the process of a cell membrane&#10;&#10;AI-generated content may be incorrect.">
            <a:extLst>
              <a:ext uri="{FF2B5EF4-FFF2-40B4-BE49-F238E27FC236}">
                <a16:creationId xmlns:a16="http://schemas.microsoft.com/office/drawing/2014/main" id="{87F4BF14-66FE-A757-14C2-BB147D5EC7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" y="1339850"/>
            <a:ext cx="7772400" cy="3822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15231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of cell respiration&#10;&#10;AI-generated content may be incorrect.">
            <a:extLst>
              <a:ext uri="{FF2B5EF4-FFF2-40B4-BE49-F238E27FC236}">
                <a16:creationId xmlns:a16="http://schemas.microsoft.com/office/drawing/2014/main" id="{45DA275B-09C9-1ECA-582E-765DAE889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838200"/>
            <a:ext cx="7772400" cy="4245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260112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07F239-7FE8-97F8-5B60-C7C50F8D6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lant&#10;&#10;AI-generated content may be incorrect.">
            <a:extLst>
              <a:ext uri="{FF2B5EF4-FFF2-40B4-BE49-F238E27FC236}">
                <a16:creationId xmlns:a16="http://schemas.microsoft.com/office/drawing/2014/main" id="{B8AFB3D8-3D8B-9096-85AB-824EE6783A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074" y="0"/>
            <a:ext cx="599185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C11B5F-E935-AA9A-E88D-68A93A486D46}"/>
              </a:ext>
            </a:extLst>
          </p:cNvPr>
          <p:cNvSpPr/>
          <p:nvPr/>
        </p:nvSpPr>
        <p:spPr>
          <a:xfrm>
            <a:off x="1576074" y="76200"/>
            <a:ext cx="1243326" cy="44958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4B648D-4E80-FCE5-9832-9203F0A1EFFA}"/>
              </a:ext>
            </a:extLst>
          </p:cNvPr>
          <p:cNvSpPr/>
          <p:nvPr/>
        </p:nvSpPr>
        <p:spPr>
          <a:xfrm>
            <a:off x="5715000" y="76200"/>
            <a:ext cx="2438400" cy="22098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13A9FF-70AB-4ACC-D1A5-29473454C1C0}"/>
              </a:ext>
            </a:extLst>
          </p:cNvPr>
          <p:cNvSpPr/>
          <p:nvPr/>
        </p:nvSpPr>
        <p:spPr>
          <a:xfrm>
            <a:off x="6324602" y="2286000"/>
            <a:ext cx="1752598" cy="14478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741CA6-B2D5-301F-6F8E-249177F82D33}"/>
              </a:ext>
            </a:extLst>
          </p:cNvPr>
          <p:cNvSpPr/>
          <p:nvPr/>
        </p:nvSpPr>
        <p:spPr>
          <a:xfrm>
            <a:off x="2438400" y="304800"/>
            <a:ext cx="990600" cy="1295400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E83FDDF-F1EE-47E4-9737-21D1EA3AB2B4}"/>
              </a:ext>
            </a:extLst>
          </p:cNvPr>
          <p:cNvCxnSpPr>
            <a:cxnSpLocks/>
          </p:cNvCxnSpPr>
          <p:nvPr/>
        </p:nvCxnSpPr>
        <p:spPr>
          <a:xfrm>
            <a:off x="457200" y="2590800"/>
            <a:ext cx="8229600" cy="0"/>
          </a:xfrm>
          <a:prstGeom prst="line">
            <a:avLst/>
          </a:prstGeom>
          <a:ln w="57150">
            <a:solidFill>
              <a:schemeClr val="accent6">
                <a:lumMod val="1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FFB1C22-E741-20B1-D57C-68E9B0ECDFDC}"/>
              </a:ext>
            </a:extLst>
          </p:cNvPr>
          <p:cNvSpPr txBox="1"/>
          <p:nvPr/>
        </p:nvSpPr>
        <p:spPr>
          <a:xfrm>
            <a:off x="412955" y="1489587"/>
            <a:ext cx="1663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Anaerobic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CDEE5F-7FB1-2668-AA51-E02B4AF43CAB}"/>
              </a:ext>
            </a:extLst>
          </p:cNvPr>
          <p:cNvSpPr txBox="1"/>
          <p:nvPr/>
        </p:nvSpPr>
        <p:spPr>
          <a:xfrm>
            <a:off x="427703" y="3864077"/>
            <a:ext cx="1302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Aerobic</a:t>
            </a:r>
          </a:p>
        </p:txBody>
      </p:sp>
    </p:spTree>
    <p:extLst>
      <p:ext uri="{BB962C8B-B14F-4D97-AF65-F5344CB8AC3E}">
        <p14:creationId xmlns:p14="http://schemas.microsoft.com/office/powerpoint/2010/main" val="162068624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Proteins and Fats as Energy Sources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269824"/>
            <a:ext cx="7643196" cy="4978576"/>
          </a:xfrm>
        </p:spPr>
        <p:txBody>
          <a:bodyPr/>
          <a:lstStyle/>
          <a:p>
            <a:pPr marL="347472" indent="-457200">
              <a:lnSpc>
                <a:spcPts val="3500"/>
              </a:lnSpc>
              <a:buNone/>
            </a:pPr>
            <a:r>
              <a:rPr lang="en-US" altLang="en-US" b="1" dirty="0"/>
              <a:t>Proteins and Fats as Energy Sources</a:t>
            </a:r>
            <a:r>
              <a:rPr lang="en-US" altLang="en-US" dirty="0"/>
              <a:t> 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To be used for energy, other nutrients must be changed to molecules that can enter the Krebs cycle.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/>
              <a:t>Excess amino acids </a:t>
            </a:r>
            <a:r>
              <a:rPr lang="en-US" altLang="en-US" dirty="0">
                <a:sym typeface="Wingdings" pitchFamily="2" charset="2"/>
              </a:rPr>
              <a:t> pyruvic acid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>
                <a:sym typeface="Wingdings" pitchFamily="2" charset="2"/>
              </a:rPr>
              <a:t>Glycerol, a three-carbon molecule 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>
                <a:sym typeface="Wingdings" pitchFamily="2" charset="2"/>
              </a:rPr>
              <a:t>Fatty acids are split by the process of beta-oxidation into acetyl groups.</a:t>
            </a:r>
          </a:p>
          <a:p>
            <a:pPr marL="685800" lvl="1">
              <a:lnSpc>
                <a:spcPts val="3000"/>
              </a:lnSpc>
            </a:pPr>
            <a:r>
              <a:rPr lang="en-US" altLang="en-US" dirty="0">
                <a:sym typeface="Wingdings" pitchFamily="2" charset="2"/>
              </a:rPr>
              <a:t>Ketones are formed from fatty acids or excess amino acids.</a:t>
            </a:r>
          </a:p>
        </p:txBody>
      </p:sp>
    </p:spTree>
    <p:extLst>
      <p:ext uri="{BB962C8B-B14F-4D97-AF65-F5344CB8AC3E}">
        <p14:creationId xmlns:p14="http://schemas.microsoft.com/office/powerpoint/2010/main" val="11181943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complex of vitamins&#10;&#10;AI-generated content may be incorrect.">
            <a:extLst>
              <a:ext uri="{FF2B5EF4-FFF2-40B4-BE49-F238E27FC236}">
                <a16:creationId xmlns:a16="http://schemas.microsoft.com/office/drawing/2014/main" id="{3F4D2A43-927A-1FAB-6C45-1E560F957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100" y="666750"/>
            <a:ext cx="5257800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64977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rotein source&#10;&#10;AI-generated content may be incorrect.">
            <a:extLst>
              <a:ext uri="{FF2B5EF4-FFF2-40B4-BE49-F238E27FC236}">
                <a16:creationId xmlns:a16="http://schemas.microsoft.com/office/drawing/2014/main" id="{6609A9B1-C621-E2A8-4781-B1EDA5847B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580234"/>
            <a:ext cx="4425950" cy="501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0374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  <a:r>
              <a:rPr lang="en-US" altLang="en-US" dirty="0">
                <a:sym typeface="Wingdings" pitchFamily="2" charset="2"/>
              </a:rPr>
              <a:t>Question</a:t>
            </a:r>
            <a:r>
              <a:rPr lang="en-US" altLang="en-US" dirty="0"/>
              <a:t>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85187" y="1267261"/>
            <a:ext cx="8229600" cy="1014222"/>
          </a:xfrm>
        </p:spPr>
        <p:txBody>
          <a:bodyPr/>
          <a:lstStyle/>
          <a:p>
            <a:pPr indent="-457200"/>
            <a:r>
              <a:rPr lang="en-US" altLang="en-US" dirty="0">
                <a:sym typeface="Wingdings" pitchFamily="2" charset="2"/>
              </a:rPr>
              <a:t>In what organ does most beta-oxidation take place?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4049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  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8400"/>
            <a:ext cx="77591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Most beta-oxidation takes place in the liver.</a:t>
            </a:r>
          </a:p>
        </p:txBody>
      </p:sp>
    </p:spTree>
    <p:extLst>
      <p:ext uri="{BB962C8B-B14F-4D97-AF65-F5344CB8AC3E}">
        <p14:creationId xmlns:p14="http://schemas.microsoft.com/office/powerpoint/2010/main" val="32566289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Energy Available from Food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62878"/>
            <a:ext cx="7825413" cy="3942522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Energy Available from Food</a:t>
            </a:r>
            <a:r>
              <a:rPr lang="en-US" altLang="en-US" dirty="0"/>
              <a:t>—energy in food is measured in kilocalories.</a:t>
            </a:r>
          </a:p>
          <a:p>
            <a:pPr marL="347472" indent="-457200">
              <a:buNone/>
            </a:pPr>
            <a:r>
              <a:rPr lang="en-US" altLang="en-US" dirty="0"/>
              <a:t>With respect to food, kilocalories may be called calories.</a:t>
            </a:r>
          </a:p>
          <a:p>
            <a:pPr marL="347472" lvl="1" indent="-457200">
              <a:buClr>
                <a:srgbClr val="28805C"/>
              </a:buClr>
              <a:buNone/>
            </a:pPr>
            <a:r>
              <a:rPr lang="en-US" altLang="en-US" sz="3200" dirty="0"/>
              <a:t>One gram of carbohydrate = 4 calories.</a:t>
            </a:r>
          </a:p>
          <a:p>
            <a:pPr marL="347472" lvl="1" indent="-457200">
              <a:buClr>
                <a:srgbClr val="28805C"/>
              </a:buClr>
              <a:buNone/>
            </a:pPr>
            <a:r>
              <a:rPr lang="en-US" altLang="en-US" sz="3200" dirty="0"/>
              <a:t>One gram of protein = 4 calories.</a:t>
            </a:r>
          </a:p>
          <a:p>
            <a:pPr marL="347472" lvl="1" indent="-457200">
              <a:buClr>
                <a:srgbClr val="28805C"/>
              </a:buClr>
              <a:buNone/>
            </a:pPr>
            <a:r>
              <a:rPr lang="en-US" altLang="en-US" sz="3200" dirty="0"/>
              <a:t>One gram of fat = 9 calories.</a:t>
            </a:r>
          </a:p>
        </p:txBody>
      </p:sp>
    </p:spTree>
    <p:extLst>
      <p:ext uri="{BB962C8B-B14F-4D97-AF65-F5344CB8AC3E}">
        <p14:creationId xmlns:p14="http://schemas.microsoft.com/office/powerpoint/2010/main" val="6053035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food components&#10;&#10;AI-generated content may be incorrect.">
            <a:extLst>
              <a:ext uri="{FF2B5EF4-FFF2-40B4-BE49-F238E27FC236}">
                <a16:creationId xmlns:a16="http://schemas.microsoft.com/office/drawing/2014/main" id="{3E25C921-2AE5-77C8-8663-34DAEE6910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500" y="552450"/>
            <a:ext cx="6223000" cy="575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534447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Synthesis Uses of Foods (continued)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79098"/>
            <a:ext cx="8034135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Any food type eaten in excess will be changed to fat and stored.</a:t>
            </a:r>
          </a:p>
          <a:p>
            <a:pPr marL="347472" indent="-457200">
              <a:buNone/>
            </a:pPr>
            <a:r>
              <a:rPr lang="en-US" altLang="en-US" dirty="0"/>
              <a:t>Vitamins—organic molecules needed by the body in very small amounts.</a:t>
            </a:r>
          </a:p>
          <a:p>
            <a:pPr marL="347472" indent="-457200">
              <a:buNone/>
            </a:pPr>
            <a:r>
              <a:rPr lang="en-US" altLang="en-US" dirty="0"/>
              <a:t>Minerals—inorganics (trace elements, electrolytes) needed by the body in relatively small amounts.</a:t>
            </a:r>
          </a:p>
        </p:txBody>
      </p:sp>
    </p:spTree>
    <p:extLst>
      <p:ext uri="{BB962C8B-B14F-4D97-AF65-F5344CB8AC3E}">
        <p14:creationId xmlns:p14="http://schemas.microsoft.com/office/powerpoint/2010/main" val="26915790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Metabolic Rate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65309" y="1189037"/>
            <a:ext cx="8150091" cy="4983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Metabolic Rate</a:t>
            </a:r>
            <a:r>
              <a:rPr lang="en-US" altLang="en-US" dirty="0"/>
              <a:t>—a measure of heat production by the body; measured in kilocalories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Basal metabolic rate (B M R)—the energy required to remain alive, to maintain the body at rest (an average of 55 to 70 kilocalories per hour)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dirty="0"/>
              <a:t>Many factors contribute:</a:t>
            </a:r>
          </a:p>
          <a:p>
            <a:pPr marL="457200" indent="-457200">
              <a:lnSpc>
                <a:spcPts val="3500"/>
              </a:lnSpc>
              <a:buFont typeface="+mj-lt"/>
              <a:buAutoNum type="arabicPeriod"/>
            </a:pPr>
            <a:r>
              <a:rPr lang="en-US" altLang="en-US" dirty="0"/>
              <a:t>Age</a:t>
            </a:r>
          </a:p>
          <a:p>
            <a:pPr marL="457200" indent="-457200">
              <a:lnSpc>
                <a:spcPts val="3500"/>
              </a:lnSpc>
              <a:buFont typeface="+mj-lt"/>
              <a:buAutoNum type="arabicPeriod"/>
            </a:pPr>
            <a:r>
              <a:rPr lang="en-US" altLang="en-US" dirty="0"/>
              <a:t>Body configuration—more surface area proportional to weight = a higher B M R:</a:t>
            </a:r>
          </a:p>
        </p:txBody>
      </p:sp>
    </p:spTree>
    <p:extLst>
      <p:ext uri="{BB962C8B-B14F-4D97-AF65-F5344CB8AC3E}">
        <p14:creationId xmlns:p14="http://schemas.microsoft.com/office/powerpoint/2010/main" val="33274767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Metabolic Rate (continued)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606752" cy="4525963"/>
          </a:xfrm>
        </p:spPr>
        <p:txBody>
          <a:bodyPr/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Sex hormones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Sympathetic activity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Decreased food intake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altLang="en-US" dirty="0"/>
              <a:t>Climate</a:t>
            </a:r>
          </a:p>
        </p:txBody>
      </p:sp>
    </p:spTree>
    <p:extLst>
      <p:ext uri="{BB962C8B-B14F-4D97-AF65-F5344CB8AC3E}">
        <p14:creationId xmlns:p14="http://schemas.microsoft.com/office/powerpoint/2010/main" val="2532411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3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C939C3-7EE7-4FC7-818E-985D0213E860}">
  <ds:schemaRefs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elements/1.1/"/>
    <ds:schemaRef ds:uri="88135b7f-3fab-49b6-8009-71309f2107a8"/>
    <ds:schemaRef ds:uri="http://purl.org/dc/dcmitype/"/>
    <ds:schemaRef ds:uri="http://schemas.microsoft.com/office/infopath/2007/PartnerControls"/>
    <ds:schemaRef ds:uri="http://schemas.microsoft.com/office/2006/metadata/properties"/>
    <ds:schemaRef ds:uri="71d46e88-8733-4645-9284-85cf006978cc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775</TotalTime>
  <Words>1386</Words>
  <Application>Microsoft Macintosh PowerPoint</Application>
  <PresentationFormat>On-screen Show (4:3)</PresentationFormat>
  <Paragraphs>171</Paragraphs>
  <Slides>41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Wingdings</vt:lpstr>
      <vt:lpstr>Office Theme</vt:lpstr>
      <vt:lpstr>Chapter 17 Body Temperature and Metabolism</vt:lpstr>
      <vt:lpstr> Metabolism</vt:lpstr>
      <vt:lpstr>Body Temperature</vt:lpstr>
      <vt:lpstr>Heat Production</vt:lpstr>
      <vt:lpstr>Heat Production (continued)</vt:lpstr>
      <vt:lpstr>Heat Loss</vt:lpstr>
      <vt:lpstr>Question </vt:lpstr>
      <vt:lpstr>Answer </vt:lpstr>
      <vt:lpstr>Heat Loss (continued_1)</vt:lpstr>
      <vt:lpstr>Question  </vt:lpstr>
      <vt:lpstr>Answer  </vt:lpstr>
      <vt:lpstr>Heat Loss (continued_2) </vt:lpstr>
      <vt:lpstr>Regulation of Body Temperature</vt:lpstr>
      <vt:lpstr>Fever </vt:lpstr>
      <vt:lpstr>PowerPoint Presentation</vt:lpstr>
      <vt:lpstr>Fever (continued)</vt:lpstr>
      <vt:lpstr>PowerPoint Presentation</vt:lpstr>
      <vt:lpstr>Metabolism </vt:lpstr>
      <vt:lpstr>Cell Respiration</vt:lpstr>
      <vt:lpstr>PowerPoint Presentation</vt:lpstr>
      <vt:lpstr>Glycolysis </vt:lpstr>
      <vt:lpstr>PowerPoint Presentation</vt:lpstr>
      <vt:lpstr>PowerPoint Presentation</vt:lpstr>
      <vt:lpstr>Krebs Citric Acid Cycle </vt:lpstr>
      <vt:lpstr>PowerPoint Presentation</vt:lpstr>
      <vt:lpstr>PowerPoint Presentation</vt:lpstr>
      <vt:lpstr>Cytochrome (Electron) Transport System</vt:lpstr>
      <vt:lpstr>Cytochrome (Electron) Transport System (continued)</vt:lpstr>
      <vt:lpstr>PowerPoint Presentation</vt:lpstr>
      <vt:lpstr>PowerPoint Presentation</vt:lpstr>
      <vt:lpstr>PowerPoint Presentation</vt:lpstr>
      <vt:lpstr>Proteins and Fats as Energy Sources </vt:lpstr>
      <vt:lpstr>PowerPoint Presentation</vt:lpstr>
      <vt:lpstr>PowerPoint Presentation</vt:lpstr>
      <vt:lpstr> Question </vt:lpstr>
      <vt:lpstr>Answer     </vt:lpstr>
      <vt:lpstr>Energy Available from Food </vt:lpstr>
      <vt:lpstr>PowerPoint Presentation</vt:lpstr>
      <vt:lpstr>Synthesis Uses of Foods (continued)</vt:lpstr>
      <vt:lpstr>Metabolic Rate </vt:lpstr>
      <vt:lpstr>Metabolic Rate (continued)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17 Body Temperature and Metabolism</dc:title>
  <dc:creator>Rajarajan</dc:creator>
  <cp:lastModifiedBy>Geraint Forster</cp:lastModifiedBy>
  <cp:revision>197</cp:revision>
  <dcterms:created xsi:type="dcterms:W3CDTF">2018-06-20T07:51:02Z</dcterms:created>
  <dcterms:modified xsi:type="dcterms:W3CDTF">2026-02-27T08:35:03Z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