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702" r:id="rId1"/>
  </p:sldMasterIdLst>
  <p:notesMasterIdLst>
    <p:notesMasterId r:id="rId19"/>
  </p:notesMasterIdLst>
  <p:sldIdLst>
    <p:sldId id="273" r:id="rId2"/>
    <p:sldId id="256" r:id="rId3"/>
    <p:sldId id="257" r:id="rId4"/>
    <p:sldId id="258" r:id="rId5"/>
    <p:sldId id="259" r:id="rId6"/>
    <p:sldId id="260" r:id="rId7"/>
    <p:sldId id="261" r:id="rId8"/>
    <p:sldId id="262" r:id="rId9"/>
    <p:sldId id="263" r:id="rId10"/>
    <p:sldId id="264" r:id="rId11"/>
    <p:sldId id="265" r:id="rId12"/>
    <p:sldId id="266" r:id="rId13"/>
    <p:sldId id="267" r:id="rId14"/>
    <p:sldId id="268" r:id="rId15"/>
    <p:sldId id="269" r:id="rId16"/>
    <p:sldId id="270" r:id="rId17"/>
    <p:sldId id="271" r:id="rId18"/>
  </p:sldIdLst>
  <p:sldSz cx="18288000" cy="10287000"/>
  <p:notesSz cx="6858000" cy="9144000"/>
  <p:embeddedFontLst>
    <p:embeddedFont>
      <p:font typeface="Arimo" panose="020B0604020202020204" charset="0"/>
      <p:regular r:id="rId20"/>
    </p:embeddedFont>
    <p:embeddedFont>
      <p:font typeface="Century Gothic" panose="020B0502020202020204" pitchFamily="34" charset="0"/>
      <p:regular r:id="rId21"/>
      <p:bold r:id="rId22"/>
      <p:italic r:id="rId23"/>
      <p:boldItalic r:id="rId24"/>
    </p:embeddedFont>
    <p:embeddedFont>
      <p:font typeface="Franklin Gothic Medium" panose="020B0603020102020204" pitchFamily="34" charset="0"/>
      <p:regular r:id="rId25"/>
      <p:italic r:id="rId26"/>
    </p:embeddedFont>
    <p:embeddedFont>
      <p:font typeface="Franklin Gothic Medium Cond" panose="020B0606030402020204" pitchFamily="34" charset="0"/>
      <p:regular r:id="rId27"/>
    </p:embeddedFont>
    <p:embeddedFont>
      <p:font typeface="Wingdings 3" panose="05040102010807070707" pitchFamily="18" charset="2"/>
      <p:regular r:id="rId28"/>
    </p:embeddedFont>
  </p:embeddedFontLst>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71839" autoAdjust="0"/>
  </p:normalViewPr>
  <p:slideViewPr>
    <p:cSldViewPr>
      <p:cViewPr varScale="1">
        <p:scale>
          <a:sx n="47" d="100"/>
          <a:sy n="47" d="100"/>
        </p:scale>
        <p:origin x="720" y="48"/>
      </p:cViewPr>
      <p:guideLst/>
    </p:cSldViewPr>
  </p:slideViewPr>
  <p:outlineViewPr>
    <p:cViewPr>
      <p:scale>
        <a:sx n="33" d="100"/>
        <a:sy n="33" d="100"/>
      </p:scale>
      <p:origin x="0" y="0"/>
    </p:cViewPr>
  </p:outlineViewPr>
  <p:notesTextViewPr>
    <p:cViewPr>
      <p:scale>
        <a:sx n="100" d="100"/>
        <a:sy n="100" d="100"/>
      </p:scale>
      <p:origin x="0" y="0"/>
    </p:cViewPr>
  </p:notesTextViewPr>
  <p:notesViewPr>
    <p:cSldViewPr>
      <p:cViewPr varScale="1">
        <p:scale>
          <a:sx n="53" d="100"/>
          <a:sy n="53" d="100"/>
        </p:scale>
        <p:origin x="2922" y="84"/>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font" Target="fonts/font7.fntdata"/><Relationship Id="rId3" Type="http://schemas.openxmlformats.org/officeDocument/2006/relationships/slide" Target="slides/slide2.xml"/><Relationship Id="rId21" Type="http://schemas.openxmlformats.org/officeDocument/2006/relationships/font" Target="fonts/font2.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font" Target="fonts/font6.fntdata"/><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font" Target="fonts/font1.fntdata"/><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5.fntdata"/><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4.fntdata"/><Relationship Id="rId28" Type="http://schemas.openxmlformats.org/officeDocument/2006/relationships/font" Target="fonts/font9.fntdata"/><Relationship Id="rId10" Type="http://schemas.openxmlformats.org/officeDocument/2006/relationships/slide" Target="slides/slide9.xml"/><Relationship Id="rId19" Type="http://schemas.openxmlformats.org/officeDocument/2006/relationships/notesMaster" Target="notesMasters/notesMaster1.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3.fntdata"/><Relationship Id="rId27" Type="http://schemas.openxmlformats.org/officeDocument/2006/relationships/font" Target="fonts/font8.fntdata"/><Relationship Id="rId30"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01.03.2026</a:t>
            </a:fld>
            <a:endParaRPr lang="cs-CZ"/>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s-CZ"/>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a:t>
            </a:fld>
            <a:endParaRPr lang="cs-CZ"/>
          </a:p>
        </p:txBody>
      </p:sp>
    </p:spTree>
    <p:extLst>
      <p:ext uri="{BB962C8B-B14F-4D97-AF65-F5344CB8AC3E}">
        <p14:creationId xmlns:p14="http://schemas.microsoft.com/office/powerpoint/2010/main" val="17988891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90763" y="512763"/>
            <a:ext cx="4562475" cy="2566987"/>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71B2431-D351-4C6E-A3CF-9DFAC0E3E050}" type="slidenum">
              <a:rPr lang="cs-CZ" smtClean="0"/>
              <a:t>1</a:t>
            </a:fld>
            <a:endParaRPr lang="cs-CZ"/>
          </a:p>
        </p:txBody>
      </p:sp>
    </p:spTree>
    <p:extLst>
      <p:ext uri="{BB962C8B-B14F-4D97-AF65-F5344CB8AC3E}">
        <p14:creationId xmlns:p14="http://schemas.microsoft.com/office/powerpoint/2010/main" val="226410832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90763" y="512763"/>
            <a:ext cx="4562475" cy="2566987"/>
          </a:xfrm>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This presentation provides a critical evaluation of the care, empowerment, and support needs of older people in the UK. It focuses on independence, functional ability and choice and discusses existing services and policy frameworks and technological interventions in the UK and problems and evidence-based recommendations to improve on these domains.</a:t>
            </a:r>
          </a:p>
          <a:p>
            <a:endParaRPr lang="en-GB" dirty="0"/>
          </a:p>
        </p:txBody>
      </p:sp>
      <p:sp>
        <p:nvSpPr>
          <p:cNvPr id="4" name="Slide Number Placeholder 3"/>
          <p:cNvSpPr>
            <a:spLocks noGrp="1"/>
          </p:cNvSpPr>
          <p:nvPr>
            <p:ph type="sldNum" sz="quarter" idx="10"/>
          </p:nvPr>
        </p:nvSpPr>
        <p:spPr/>
        <p:txBody>
          <a:bodyPr/>
          <a:lstStyle/>
          <a:p>
            <a:fld id="{871B2431-D351-4C6E-A3CF-9DFAC0E3E050}" type="slidenum">
              <a:rPr lang="cs-CZ" smtClean="0"/>
              <a:t>2</a:t>
            </a:fld>
            <a:endParaRPr lang="cs-CZ"/>
          </a:p>
        </p:txBody>
      </p:sp>
    </p:spTree>
    <p:extLst>
      <p:ext uri="{BB962C8B-B14F-4D97-AF65-F5344CB8AC3E}">
        <p14:creationId xmlns:p14="http://schemas.microsoft.com/office/powerpoint/2010/main" val="178082944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GB" sz="1200" b="0" i="1" kern="1200" dirty="0">
                <a:solidFill>
                  <a:schemeClr val="tx1"/>
                </a:solidFill>
                <a:effectLst/>
                <a:latin typeface="+mn-lt"/>
                <a:ea typeface="+mn-ea"/>
                <a:cs typeface="+mn-cs"/>
              </a:rPr>
              <a:t>Introduction: Context of Population Ageing</a:t>
            </a:r>
            <a:endParaRPr lang="en-GB" sz="1200" b="1" i="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UK faces a significant demographic shift which is characterised by extreme ageing of the population. Although life expectancy has risen, the same is not the case with healthy life expectancy and disability-free life expectancy (Aujla et al., 2023). Consequently, this has resulted in a high number of older individuals living longer with long-term health complications, loss of functionality, and complicated care requirements. This population shift puts continuous strain on the health and social care systems, specifically adult social care and the community-based services (Reeves et al., 2023).</a:t>
            </a:r>
          </a:p>
          <a:p>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extLst>
      <p:ext uri="{BB962C8B-B14F-4D97-AF65-F5344CB8AC3E}">
        <p14:creationId xmlns:p14="http://schemas.microsoft.com/office/powerpoint/2010/main" val="149295022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90763" y="512763"/>
            <a:ext cx="4562475" cy="2566987"/>
          </a:xfrm>
        </p:spPr>
      </p:sp>
      <p:sp>
        <p:nvSpPr>
          <p:cNvPr id="3" name="Notes Placeholder 2"/>
          <p:cNvSpPr>
            <a:spLocks noGrp="1"/>
          </p:cNvSpPr>
          <p:nvPr>
            <p:ph type="body" idx="1"/>
          </p:nvPr>
        </p:nvSpPr>
        <p:spPr/>
        <p:txBody>
          <a:bodyPr/>
          <a:lstStyle/>
          <a:p>
            <a:r>
              <a:rPr lang="en-GB" sz="1200" b="1" i="1" kern="1200" dirty="0">
                <a:solidFill>
                  <a:schemeClr val="tx1"/>
                </a:solidFill>
                <a:effectLst/>
                <a:latin typeface="+mn-lt"/>
                <a:ea typeface="+mn-ea"/>
                <a:cs typeface="+mn-cs"/>
              </a:rPr>
              <a:t>Health, Disability and Functional Ability in Later Life</a:t>
            </a:r>
          </a:p>
          <a:p>
            <a:r>
              <a:rPr lang="en-GB" sz="1200" kern="1200" dirty="0">
                <a:solidFill>
                  <a:schemeClr val="tx1"/>
                </a:solidFill>
                <a:effectLst/>
                <a:latin typeface="+mn-lt"/>
                <a:ea typeface="+mn-ea"/>
                <a:cs typeface="+mn-cs"/>
              </a:rPr>
              <a:t>The evidence points to the increasing imbalance between the years of increased life expectancy and the number of years of lifetime without disability. Even though older adults aged 65 years and above live longer, it is observed that a larger percentage of old age is now characterised by frailty, mobility, and long-term chronic diseases (Reeves et al., 2023). The outcome of such reduction in disability-free life expectancy has dire consequences to the idea of independence because the functional impairments reduce the ability to undertake routine activities without support. As patients become less functional, more and more patients start to be dependent on formal and informal care services, which further strains health and social care systems. Moreover, functional capacity is also linked to lower risks of hospitalisation and the transfer to long-term institutional care. The fact justifies the need to preserve functional capability and prevent deterioration in lieu of maximising longevity in place of care planning and service delivery of older people.</a:t>
            </a:r>
          </a:p>
          <a:p>
            <a:endParaRPr lang="en-GB" dirty="0"/>
          </a:p>
        </p:txBody>
      </p:sp>
      <p:sp>
        <p:nvSpPr>
          <p:cNvPr id="4" name="Slide Number Placeholder 3"/>
          <p:cNvSpPr>
            <a:spLocks noGrp="1"/>
          </p:cNvSpPr>
          <p:nvPr>
            <p:ph type="sldNum" sz="quarter" idx="10"/>
          </p:nvPr>
        </p:nvSpPr>
        <p:spPr/>
        <p:txBody>
          <a:bodyPr/>
          <a:lstStyle/>
          <a:p>
            <a:fld id="{871B2431-D351-4C6E-A3CF-9DFAC0E3E050}" type="slidenum">
              <a:rPr lang="cs-CZ" smtClean="0"/>
              <a:t>4</a:t>
            </a:fld>
            <a:endParaRPr lang="cs-CZ"/>
          </a:p>
        </p:txBody>
      </p:sp>
    </p:spTree>
    <p:extLst>
      <p:ext uri="{BB962C8B-B14F-4D97-AF65-F5344CB8AC3E}">
        <p14:creationId xmlns:p14="http://schemas.microsoft.com/office/powerpoint/2010/main" val="38566303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90763" y="512763"/>
            <a:ext cx="4562475" cy="2566987"/>
          </a:xfrm>
        </p:spPr>
      </p:sp>
      <p:sp>
        <p:nvSpPr>
          <p:cNvPr id="3" name="Notes Placeholder 2"/>
          <p:cNvSpPr>
            <a:spLocks noGrp="1"/>
          </p:cNvSpPr>
          <p:nvPr>
            <p:ph type="body" idx="1"/>
          </p:nvPr>
        </p:nvSpPr>
        <p:spPr/>
        <p:txBody>
          <a:bodyPr/>
          <a:lstStyle/>
          <a:p>
            <a:r>
              <a:rPr lang="en-GB" sz="1200" b="1" i="1" kern="1200" dirty="0">
                <a:solidFill>
                  <a:schemeClr val="tx1"/>
                </a:solidFill>
                <a:effectLst/>
                <a:latin typeface="+mn-lt"/>
                <a:ea typeface="+mn-ea"/>
                <a:cs typeface="+mn-cs"/>
              </a:rPr>
              <a:t>Care, Empowerment and Support Needs of Older People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Empowerment is a fundamental concept of the modern health and social care practice, as Reeves et al. (2023) underline, and the authors emphasise the need to preserve functional ability and independence in old age. Losing control over their decision making on matters of their care may severely compromise the mental wellbeing of the elderly, the way they perceive and define their identity and quality of life, especially frail elderly (Bramley et al., 2024). Szewczyczak et al. (2025) also show that mental well-being and social activity carry equal importance to physical well-being when it comes to promoting independence. This fact demonstrates that the more holistic and person-centred approaches that emphasize on dignity, autonomy and shared decision-making are required as opposed to the task-based models that can disempower the older ones.</a:t>
            </a:r>
            <a:endParaRPr lang="en-GB" dirty="0">
              <a:effectLst/>
            </a:endParaRPr>
          </a:p>
          <a:p>
            <a:endParaRPr lang="en-GB" dirty="0"/>
          </a:p>
        </p:txBody>
      </p:sp>
      <p:sp>
        <p:nvSpPr>
          <p:cNvPr id="4" name="Slide Number Placeholder 3"/>
          <p:cNvSpPr>
            <a:spLocks noGrp="1"/>
          </p:cNvSpPr>
          <p:nvPr>
            <p:ph type="sldNum" sz="quarter" idx="10"/>
          </p:nvPr>
        </p:nvSpPr>
        <p:spPr/>
        <p:txBody>
          <a:bodyPr/>
          <a:lstStyle/>
          <a:p>
            <a:fld id="{871B2431-D351-4C6E-A3CF-9DFAC0E3E050}" type="slidenum">
              <a:rPr lang="cs-CZ" smtClean="0"/>
              <a:t>5</a:t>
            </a:fld>
            <a:endParaRPr lang="cs-CZ"/>
          </a:p>
        </p:txBody>
      </p:sp>
    </p:spTree>
    <p:extLst>
      <p:ext uri="{BB962C8B-B14F-4D97-AF65-F5344CB8AC3E}">
        <p14:creationId xmlns:p14="http://schemas.microsoft.com/office/powerpoint/2010/main" val="72176919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90763" y="512763"/>
            <a:ext cx="4562475" cy="2566987"/>
          </a:xfrm>
        </p:spPr>
      </p:sp>
      <p:sp>
        <p:nvSpPr>
          <p:cNvPr id="3" name="Notes Placeholder 2"/>
          <p:cNvSpPr>
            <a:spLocks noGrp="1"/>
          </p:cNvSpPr>
          <p:nvPr>
            <p:ph type="body" idx="1"/>
          </p:nvPr>
        </p:nvSpPr>
        <p:spPr/>
        <p:txBody>
          <a:bodyPr/>
          <a:lstStyle/>
          <a:p>
            <a:r>
              <a:rPr lang="en-GB" sz="1200" b="1" i="1" kern="1200" dirty="0">
                <a:solidFill>
                  <a:schemeClr val="tx1"/>
                </a:solidFill>
                <a:effectLst/>
                <a:latin typeface="+mn-lt"/>
                <a:ea typeface="+mn-ea"/>
                <a:cs typeface="+mn-cs"/>
              </a:rPr>
              <a:t>Increasing Care Needs with Advancing Age</a:t>
            </a:r>
          </a:p>
          <a:p>
            <a:r>
              <a:rPr lang="en-GB" sz="1200" kern="1200" dirty="0">
                <a:solidFill>
                  <a:schemeClr val="tx1"/>
                </a:solidFill>
                <a:effectLst/>
                <a:latin typeface="+mn-lt"/>
                <a:ea typeface="+mn-ea"/>
                <a:cs typeface="+mn-cs"/>
              </a:rPr>
              <a:t>The issue of functional downgrade is a major issue as individuals grow older. Evidence in England indicates that 15.5 percent of the 65 to 74-year-old age group struggled to perform one or more ADL, and the figure increases to 24.6 percent in the 75 to 84-year-old group, and massively 43.9 percent in the people aged 85 and above (Reeves et al., 2023). This clearly shows that there is a steep age-related gradient in the care needs. Functional limitations may commence with mobility issues, including slower walking pace, balance issues, and decreased muscle strength that may predispose people to falls and further independence loss (Gray Miceli, n.d). These restrictions are not only on the physical activity, such as bathing and dressing, but also on the capacity to cope with the chores at home and to sustain social interaction.</a:t>
            </a:r>
          </a:p>
          <a:p>
            <a:r>
              <a:rPr lang="en-GB" sz="1200" kern="1200" dirty="0">
                <a:solidFill>
                  <a:schemeClr val="tx1"/>
                </a:solidFill>
                <a:effectLst/>
                <a:latin typeface="+mn-lt"/>
                <a:ea typeface="+mn-ea"/>
                <a:cs typeface="+mn-cs"/>
              </a:rPr>
              <a:t>This has led to the growing need of older adults to receive support through both formal and informal services, such as home care, rehabilitation, and reablement programs, as well as family and community caregivers. The functional decline may be hastened without timely interventions, resulting in unnecessary hospitalisation, untimely transfer to residential services, and decreased quality of life in general. Active evaluation, locomotion, and individualised treatments should thus be implemented to keep dependency and strain down on the health and social care frameworks (Gray Miceli, n.d).</a:t>
            </a:r>
          </a:p>
          <a:p>
            <a:endParaRPr lang="en-GB" dirty="0"/>
          </a:p>
        </p:txBody>
      </p:sp>
      <p:sp>
        <p:nvSpPr>
          <p:cNvPr id="4" name="Slide Number Placeholder 3"/>
          <p:cNvSpPr>
            <a:spLocks noGrp="1"/>
          </p:cNvSpPr>
          <p:nvPr>
            <p:ph type="sldNum" sz="quarter" idx="10"/>
          </p:nvPr>
        </p:nvSpPr>
        <p:spPr/>
        <p:txBody>
          <a:bodyPr/>
          <a:lstStyle/>
          <a:p>
            <a:fld id="{871B2431-D351-4C6E-A3CF-9DFAC0E3E050}" type="slidenum">
              <a:rPr lang="cs-CZ" smtClean="0"/>
              <a:t>6</a:t>
            </a:fld>
            <a:endParaRPr lang="cs-CZ"/>
          </a:p>
        </p:txBody>
      </p:sp>
    </p:spTree>
    <p:extLst>
      <p:ext uri="{BB962C8B-B14F-4D97-AF65-F5344CB8AC3E}">
        <p14:creationId xmlns:p14="http://schemas.microsoft.com/office/powerpoint/2010/main" val="214328279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90763" y="512763"/>
            <a:ext cx="4562475" cy="2566987"/>
          </a:xfrm>
        </p:spPr>
      </p:sp>
      <p:sp>
        <p:nvSpPr>
          <p:cNvPr id="3" name="Notes Placeholder 2"/>
          <p:cNvSpPr>
            <a:spLocks noGrp="1"/>
          </p:cNvSpPr>
          <p:nvPr>
            <p:ph type="body" idx="1"/>
          </p:nvPr>
        </p:nvSpPr>
        <p:spPr/>
        <p:txBody>
          <a:bodyPr/>
          <a:lstStyle/>
          <a:p>
            <a:r>
              <a:rPr lang="en-GB" sz="1200" b="1" i="1" kern="1200" dirty="0">
                <a:solidFill>
                  <a:schemeClr val="tx1"/>
                </a:solidFill>
                <a:effectLst/>
                <a:latin typeface="+mn-lt"/>
                <a:ea typeface="+mn-ea"/>
                <a:cs typeface="+mn-cs"/>
              </a:rPr>
              <a:t>UK Policy and Service Provision for Older People</a:t>
            </a:r>
          </a:p>
          <a:p>
            <a:r>
              <a:rPr lang="en-GB" sz="1200" kern="1200" dirty="0">
                <a:solidFill>
                  <a:schemeClr val="tx1"/>
                </a:solidFill>
                <a:effectLst/>
                <a:latin typeface="+mn-lt"/>
                <a:ea typeface="+mn-ea"/>
                <a:cs typeface="+mn-cs"/>
              </a:rPr>
              <a:t>The UK policy encourages ageing in place, which helps older adults to live independently in their homes. Nevertheless, adult social care is also low-funded, disjointed, and inequitably spread, restricting access and continuity of the service, especially amongst patients with multiple long-term conditions (Aujla et al., 2023). Social and environmental influences, such as home adaptations, neighbourhood safety and social support networks also ensure maintenance of independence. Due to the changing needs of older adults as time moves on, it becomes necessary to have flexible and responsive care to avoid the development of functional decline and the use of residential care at an early age. The impactful adoption of the ageing-in-place policies needs to be properly funded, provide services, and consider each situation (Webber et al., 2023).</a:t>
            </a:r>
          </a:p>
          <a:p>
            <a:endParaRPr lang="en-GB" dirty="0"/>
          </a:p>
        </p:txBody>
      </p:sp>
      <p:sp>
        <p:nvSpPr>
          <p:cNvPr id="4" name="Slide Number Placeholder 3"/>
          <p:cNvSpPr>
            <a:spLocks noGrp="1"/>
          </p:cNvSpPr>
          <p:nvPr>
            <p:ph type="sldNum" sz="quarter" idx="10"/>
          </p:nvPr>
        </p:nvSpPr>
        <p:spPr/>
        <p:txBody>
          <a:bodyPr/>
          <a:lstStyle/>
          <a:p>
            <a:fld id="{871B2431-D351-4C6E-A3CF-9DFAC0E3E050}" type="slidenum">
              <a:rPr lang="cs-CZ" smtClean="0"/>
              <a:t>7</a:t>
            </a:fld>
            <a:endParaRPr lang="cs-CZ"/>
          </a:p>
        </p:txBody>
      </p:sp>
    </p:spTree>
    <p:extLst>
      <p:ext uri="{BB962C8B-B14F-4D97-AF65-F5344CB8AC3E}">
        <p14:creationId xmlns:p14="http://schemas.microsoft.com/office/powerpoint/2010/main" val="27100867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90763" y="512763"/>
            <a:ext cx="4562475" cy="2566987"/>
          </a:xfrm>
        </p:spPr>
      </p:sp>
      <p:sp>
        <p:nvSpPr>
          <p:cNvPr id="3" name="Notes Placeholder 2"/>
          <p:cNvSpPr>
            <a:spLocks noGrp="1"/>
          </p:cNvSpPr>
          <p:nvPr>
            <p:ph type="body" idx="1"/>
          </p:nvPr>
        </p:nvSpPr>
        <p:spPr/>
        <p:txBody>
          <a:bodyPr/>
          <a:lstStyle/>
          <a:p>
            <a:r>
              <a:rPr lang="en-GB" sz="1200" b="1" i="1" kern="1200" dirty="0">
                <a:solidFill>
                  <a:schemeClr val="tx1"/>
                </a:solidFill>
                <a:effectLst/>
                <a:latin typeface="+mn-lt"/>
                <a:ea typeface="+mn-ea"/>
                <a:cs typeface="+mn-cs"/>
              </a:rPr>
              <a:t>Evolution of Health and Social Care Policy</a:t>
            </a:r>
          </a:p>
          <a:p>
            <a:r>
              <a:rPr lang="en-GB" sz="1200" kern="1200" dirty="0">
                <a:solidFill>
                  <a:schemeClr val="tx1"/>
                </a:solidFill>
                <a:effectLst/>
                <a:latin typeface="+mn-lt"/>
                <a:ea typeface="+mn-ea"/>
                <a:cs typeface="+mn-cs"/>
              </a:rPr>
              <a:t>According to the policy timeline, health and social care of older people has always been a priority in England during the last decade (Aujla et al., 2023). Reforms have been aimed at enhancing health-social care integration, provision of more community-based services, and improvement in the efficiency of the services. These efforts notwithstanding however, there are still gaps in implementation. Those of older age are still going through disjointed care channels, unequal access, and uneven service quality across regions. The constant restructuring has occasionally brought a break in continuity, making it impossible to bring a quantifiable change in the results. This proves that intentional policies are not enough, but actual delivery, coordination, and local responsiveness is what is needed to have an effective influence on the care of older adults.</a:t>
            </a:r>
          </a:p>
          <a:p>
            <a:endParaRPr lang="en-GB" dirty="0"/>
          </a:p>
        </p:txBody>
      </p:sp>
      <p:sp>
        <p:nvSpPr>
          <p:cNvPr id="4" name="Slide Number Placeholder 3"/>
          <p:cNvSpPr>
            <a:spLocks noGrp="1"/>
          </p:cNvSpPr>
          <p:nvPr>
            <p:ph type="sldNum" sz="quarter" idx="10"/>
          </p:nvPr>
        </p:nvSpPr>
        <p:spPr/>
        <p:txBody>
          <a:bodyPr/>
          <a:lstStyle/>
          <a:p>
            <a:fld id="{871B2431-D351-4C6E-A3CF-9DFAC0E3E050}" type="slidenum">
              <a:rPr lang="cs-CZ" smtClean="0"/>
              <a:t>8</a:t>
            </a:fld>
            <a:endParaRPr lang="cs-CZ"/>
          </a:p>
        </p:txBody>
      </p:sp>
    </p:spTree>
    <p:extLst>
      <p:ext uri="{BB962C8B-B14F-4D97-AF65-F5344CB8AC3E}">
        <p14:creationId xmlns:p14="http://schemas.microsoft.com/office/powerpoint/2010/main" val="376883914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90763" y="512763"/>
            <a:ext cx="4562475" cy="2566987"/>
          </a:xfrm>
        </p:spPr>
      </p:sp>
      <p:sp>
        <p:nvSpPr>
          <p:cNvPr id="3" name="Notes Placeholder 2"/>
          <p:cNvSpPr>
            <a:spLocks noGrp="1"/>
          </p:cNvSpPr>
          <p:nvPr>
            <p:ph type="body" idx="1"/>
          </p:nvPr>
        </p:nvSpPr>
        <p:spPr/>
        <p:txBody>
          <a:bodyPr/>
          <a:lstStyle/>
          <a:p>
            <a:r>
              <a:rPr lang="en-GB" sz="1200" b="1" i="1" kern="1200" dirty="0">
                <a:solidFill>
                  <a:schemeClr val="tx1"/>
                </a:solidFill>
                <a:effectLst/>
                <a:latin typeface="+mn-lt"/>
                <a:ea typeface="+mn-ea"/>
                <a:cs typeface="+mn-cs"/>
              </a:rPr>
              <a:t>Effectiveness of Telecare Interventions</a:t>
            </a:r>
          </a:p>
          <a:p>
            <a:r>
              <a:rPr lang="en-GB" sz="1200" kern="1200" dirty="0">
                <a:solidFill>
                  <a:schemeClr val="tx1"/>
                </a:solidFill>
                <a:effectLst/>
                <a:latin typeface="+mn-lt"/>
                <a:ea typeface="+mn-ea"/>
                <a:cs typeface="+mn-cs"/>
              </a:rPr>
              <a:t>Independence is likely to be improved through telecare intervention, which includes safety monitoring, reassurance, and daily life support (Fothergill et al., 2025). It has been proven that telecare is less anxiety producing and postpones the care home admission when it is implemented according to the needs of the individual. The use of telecare amongst older adults, who live in the community, is increasing, and the accessibility and tolerance to technology are improving (Korkmaz Yaylagul et al., 2022). However, it is not always working. The personalised assessment, joint decision-making, and regular review at which telecare should be introduced should ensure that the latter is appropriate and interesting. The utilisation of gadgets without consultation can not only lead to the defeat of empowerment but also negatively affect self-identity, as well as confidence, and autonomy and choice are important aspects.</a:t>
            </a:r>
          </a:p>
          <a:p>
            <a:endParaRPr lang="en-GB" dirty="0"/>
          </a:p>
        </p:txBody>
      </p:sp>
      <p:sp>
        <p:nvSpPr>
          <p:cNvPr id="4" name="Slide Number Placeholder 3"/>
          <p:cNvSpPr>
            <a:spLocks noGrp="1"/>
          </p:cNvSpPr>
          <p:nvPr>
            <p:ph type="sldNum" sz="quarter" idx="10"/>
          </p:nvPr>
        </p:nvSpPr>
        <p:spPr/>
        <p:txBody>
          <a:bodyPr/>
          <a:lstStyle/>
          <a:p>
            <a:fld id="{871B2431-D351-4C6E-A3CF-9DFAC0E3E050}" type="slidenum">
              <a:rPr lang="cs-CZ" smtClean="0"/>
              <a:t>9</a:t>
            </a:fld>
            <a:endParaRPr lang="cs-CZ"/>
          </a:p>
        </p:txBody>
      </p:sp>
    </p:spTree>
    <p:extLst>
      <p:ext uri="{BB962C8B-B14F-4D97-AF65-F5344CB8AC3E}">
        <p14:creationId xmlns:p14="http://schemas.microsoft.com/office/powerpoint/2010/main" val="188180014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90763" y="512763"/>
            <a:ext cx="4562475" cy="2566987"/>
          </a:xfrm>
        </p:spPr>
      </p:sp>
      <p:sp>
        <p:nvSpPr>
          <p:cNvPr id="3" name="Notes Placeholder 2"/>
          <p:cNvSpPr>
            <a:spLocks noGrp="1"/>
          </p:cNvSpPr>
          <p:nvPr>
            <p:ph type="body" idx="1"/>
          </p:nvPr>
        </p:nvSpPr>
        <p:spPr/>
        <p:txBody>
          <a:bodyPr/>
          <a:lstStyle/>
          <a:p>
            <a:r>
              <a:rPr lang="en-GB" sz="1200" b="1" i="1" kern="1200" dirty="0">
                <a:solidFill>
                  <a:schemeClr val="tx1"/>
                </a:solidFill>
                <a:effectLst/>
                <a:latin typeface="+mn-lt"/>
                <a:ea typeface="+mn-ea"/>
                <a:cs typeface="+mn-cs"/>
              </a:rPr>
              <a:t>Identity, Stigma, and Autonomy in Telecare Use</a:t>
            </a:r>
          </a:p>
          <a:p>
            <a:r>
              <a:rPr lang="en-GB" sz="1200" kern="1200" dirty="0">
                <a:solidFill>
                  <a:schemeClr val="tx1"/>
                </a:solidFill>
                <a:effectLst/>
                <a:latin typeface="+mn-lt"/>
                <a:ea typeface="+mn-ea"/>
                <a:cs typeface="+mn-cs"/>
              </a:rPr>
              <a:t>This influences the use of telecare as older adults perceive it in terms of dependency, surveillance, and autonomy, which can adversely impact identity, self-esteem, and mental well-being (Fothergill et al., 2025). On the other hand, telecare has the potential to increase empowerment and confidence when adoption is voluntary and based on individual needs. The studies also point to older adults attaching value to dignity, personal choice, and control in the design and implementation of the technological device (Bengtsson, 2024). These subjective experiences are important to be learned, and no power can be empowered by technology alone. The social, psychological, and environmental factors should be incorporated in the care interventions, which should respect identity and autonomy since telecare should not erode the independence and self-image of older adults but be added.</a:t>
            </a:r>
          </a:p>
          <a:p>
            <a:endParaRPr lang="en-GB" dirty="0"/>
          </a:p>
        </p:txBody>
      </p:sp>
      <p:sp>
        <p:nvSpPr>
          <p:cNvPr id="4" name="Slide Number Placeholder 3"/>
          <p:cNvSpPr>
            <a:spLocks noGrp="1"/>
          </p:cNvSpPr>
          <p:nvPr>
            <p:ph type="sldNum" sz="quarter" idx="10"/>
          </p:nvPr>
        </p:nvSpPr>
        <p:spPr/>
        <p:txBody>
          <a:bodyPr/>
          <a:lstStyle/>
          <a:p>
            <a:fld id="{871B2431-D351-4C6E-A3CF-9DFAC0E3E050}" type="slidenum">
              <a:rPr lang="cs-CZ" smtClean="0"/>
              <a:t>10</a:t>
            </a:fld>
            <a:endParaRPr lang="cs-CZ"/>
          </a:p>
        </p:txBody>
      </p:sp>
    </p:spTree>
    <p:extLst>
      <p:ext uri="{BB962C8B-B14F-4D97-AF65-F5344CB8AC3E}">
        <p14:creationId xmlns:p14="http://schemas.microsoft.com/office/powerpoint/2010/main" val="338632672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90763" y="512763"/>
            <a:ext cx="4562475" cy="2566987"/>
          </a:xfrm>
        </p:spPr>
      </p:sp>
      <p:sp>
        <p:nvSpPr>
          <p:cNvPr id="3" name="Notes Placeholder 2"/>
          <p:cNvSpPr>
            <a:spLocks noGrp="1"/>
          </p:cNvSpPr>
          <p:nvPr>
            <p:ph type="body" idx="1"/>
          </p:nvPr>
        </p:nvSpPr>
        <p:spPr/>
        <p:txBody>
          <a:bodyPr/>
          <a:lstStyle/>
          <a:p>
            <a:r>
              <a:rPr lang="en-GB" sz="1200" b="0" i="1" kern="1200" dirty="0">
                <a:solidFill>
                  <a:schemeClr val="tx1"/>
                </a:solidFill>
                <a:effectLst/>
                <a:latin typeface="+mn-lt"/>
                <a:ea typeface="+mn-ea"/>
                <a:cs typeface="+mn-cs"/>
              </a:rPr>
              <a:t>Emerging Digital and AI-Based Technologies</a:t>
            </a:r>
            <a:endParaRPr lang="en-GB" sz="1200" b="1" i="1" kern="1200" dirty="0">
              <a:solidFill>
                <a:schemeClr val="tx1"/>
              </a:solidFill>
              <a:effectLst/>
              <a:latin typeface="+mn-lt"/>
              <a:ea typeface="+mn-ea"/>
              <a:cs typeface="+mn-cs"/>
            </a:endParaRPr>
          </a:p>
          <a:p>
            <a:r>
              <a:rPr lang="en-GB" sz="1200" b="0" kern="1200" dirty="0">
                <a:solidFill>
                  <a:schemeClr val="tx1"/>
                </a:solidFill>
                <a:effectLst/>
                <a:latin typeface="+mn-lt"/>
                <a:ea typeface="+mn-ea"/>
                <a:cs typeface="+mn-cs"/>
              </a:rPr>
              <a:t>There is a massive potential of new digital technologies, particularly voice assistants based on AI, to enhance the degree of independence and self-control amongst the elderly (Abdi et al., 2021; Jnr, 2025). These technologies can assist mobility, provide real-time navigation, assist in medication adherence, assist in everyday activities and reduce dependency on carers. However, the adoption is not universal as it is impeded by such barriers as low digital literacy, perceived complexity, privacy and ethical concerns, and trust in technology. To be implemented successfully, it should be a user-</a:t>
            </a:r>
            <a:r>
              <a:rPr lang="en-GB" sz="1200" b="0" kern="1200" dirty="0" err="1">
                <a:solidFill>
                  <a:schemeClr val="tx1"/>
                </a:solidFill>
                <a:effectLst/>
                <a:latin typeface="+mn-lt"/>
                <a:ea typeface="+mn-ea"/>
                <a:cs typeface="+mn-cs"/>
              </a:rPr>
              <a:t>centered</a:t>
            </a:r>
            <a:r>
              <a:rPr lang="en-GB" sz="1200" b="0" kern="1200" dirty="0">
                <a:solidFill>
                  <a:schemeClr val="tx1"/>
                </a:solidFill>
                <a:effectLst/>
                <a:latin typeface="+mn-lt"/>
                <a:ea typeface="+mn-ea"/>
                <a:cs typeface="+mn-cs"/>
              </a:rPr>
              <a:t> approach, which will entail the involvement of older adults in the design, make interfaces approachable, offer training and support, and incorporate such tools into daily routines to make them acceptable, usable, and meaningful.</a:t>
            </a:r>
          </a:p>
          <a:p>
            <a:endParaRPr lang="en-GB" dirty="0"/>
          </a:p>
        </p:txBody>
      </p:sp>
      <p:sp>
        <p:nvSpPr>
          <p:cNvPr id="4" name="Slide Number Placeholder 3"/>
          <p:cNvSpPr>
            <a:spLocks noGrp="1"/>
          </p:cNvSpPr>
          <p:nvPr>
            <p:ph type="sldNum" sz="quarter" idx="10"/>
          </p:nvPr>
        </p:nvSpPr>
        <p:spPr/>
        <p:txBody>
          <a:bodyPr/>
          <a:lstStyle/>
          <a:p>
            <a:fld id="{871B2431-D351-4C6E-A3CF-9DFAC0E3E050}" type="slidenum">
              <a:rPr lang="cs-CZ" smtClean="0"/>
              <a:t>11</a:t>
            </a:fld>
            <a:endParaRPr lang="cs-CZ"/>
          </a:p>
        </p:txBody>
      </p:sp>
    </p:spTree>
    <p:extLst>
      <p:ext uri="{BB962C8B-B14F-4D97-AF65-F5344CB8AC3E}">
        <p14:creationId xmlns:p14="http://schemas.microsoft.com/office/powerpoint/2010/main" val="167241658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90763" y="512763"/>
            <a:ext cx="4562475" cy="2566987"/>
          </a:xfrm>
        </p:spPr>
      </p:sp>
      <p:sp>
        <p:nvSpPr>
          <p:cNvPr id="3" name="Notes Placeholder 2"/>
          <p:cNvSpPr>
            <a:spLocks noGrp="1"/>
          </p:cNvSpPr>
          <p:nvPr>
            <p:ph type="body" idx="1"/>
          </p:nvPr>
        </p:nvSpPr>
        <p:spPr/>
        <p:txBody>
          <a:bodyPr/>
          <a:lstStyle/>
          <a:p>
            <a:r>
              <a:rPr lang="en-GB" sz="1200" b="0" i="1" kern="1200" dirty="0">
                <a:solidFill>
                  <a:schemeClr val="tx1"/>
                </a:solidFill>
                <a:effectLst/>
                <a:latin typeface="+mn-lt"/>
                <a:ea typeface="+mn-ea"/>
                <a:cs typeface="+mn-cs"/>
              </a:rPr>
              <a:t>Barriers to Technology Adoption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kern="1200" dirty="0">
                <a:solidFill>
                  <a:schemeClr val="tx1"/>
                </a:solidFill>
                <a:effectLst/>
                <a:latin typeface="+mn-lt"/>
                <a:ea typeface="+mn-ea"/>
                <a:cs typeface="+mn-cs"/>
              </a:rPr>
              <a:t>The figure represents the interaction between social and technological deterrents to restrict the use of AI-powered voice assistants amongst older people (Jnr, 2025). The barriers of the technology, technical issues, the impossibility of personalisation, poor speech recognition, and privacy situation, together with the low degree of digital confidence, low prices, the lack of trust, and inability to remember the commands make us less likely to use the device (Abdi et al., 2021). These issues may make older adults unable to enjoy the benefits of digital intervention that help to maintain independence, mobility, and self-management. Social and technological barriers should be addressed to ensure that technology is used fairly, properly, and empowered (Jnr, 2025).</a:t>
            </a:r>
            <a:endParaRPr lang="en-GB" b="0" dirty="0">
              <a:effectLst/>
            </a:endParaRPr>
          </a:p>
          <a:p>
            <a:endParaRPr lang="en-GB" sz="1200" b="1" i="1"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871B2431-D351-4C6E-A3CF-9DFAC0E3E050}" type="slidenum">
              <a:rPr lang="cs-CZ" smtClean="0"/>
              <a:t>12</a:t>
            </a:fld>
            <a:endParaRPr lang="cs-CZ"/>
          </a:p>
        </p:txBody>
      </p:sp>
    </p:spTree>
    <p:extLst>
      <p:ext uri="{BB962C8B-B14F-4D97-AF65-F5344CB8AC3E}">
        <p14:creationId xmlns:p14="http://schemas.microsoft.com/office/powerpoint/2010/main" val="219134534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90763" y="512763"/>
            <a:ext cx="4562475" cy="2566987"/>
          </a:xfrm>
        </p:spPr>
      </p:sp>
      <p:sp>
        <p:nvSpPr>
          <p:cNvPr id="3" name="Notes Placeholder 2"/>
          <p:cNvSpPr>
            <a:spLocks noGrp="1"/>
          </p:cNvSpPr>
          <p:nvPr>
            <p:ph type="body" idx="1"/>
          </p:nvPr>
        </p:nvSpPr>
        <p:spPr/>
        <p:txBody>
          <a:bodyPr/>
          <a:lstStyle/>
          <a:p>
            <a:r>
              <a:rPr lang="en-GB" sz="1200" b="1" i="1" kern="1200" dirty="0">
                <a:solidFill>
                  <a:schemeClr val="tx1"/>
                </a:solidFill>
                <a:effectLst/>
                <a:latin typeface="+mn-lt"/>
                <a:ea typeface="+mn-ea"/>
                <a:cs typeface="+mn-cs"/>
              </a:rPr>
              <a:t>Challenges to Maintaining Independence</a:t>
            </a:r>
          </a:p>
          <a:p>
            <a:r>
              <a:rPr lang="en-GB" sz="1200" kern="1200" dirty="0">
                <a:solidFill>
                  <a:schemeClr val="tx1"/>
                </a:solidFill>
                <a:effectLst/>
                <a:latin typeface="+mn-lt"/>
                <a:ea typeface="+mn-ea"/>
                <a:cs typeface="+mn-cs"/>
              </a:rPr>
              <a:t>The problem of preserving independence during the older age is complicated and is specified by the health, social, and systemic factors. Multimorbid and frail older adults are more dependent, and fragmented services cannot provide continuity of care, as they fail to offer them in a consistent way (Reeves et al., 2023). Having access to only primary care and the absence of the digital divide only further limit the extent of engagement with preventive or supportive services, such as telecare and AI-based technologies. These cumulative issues demand an integrated and preventive, and person-centred solution rather than a reactive or fragmented solution.</a:t>
            </a:r>
          </a:p>
          <a:p>
            <a:endParaRPr lang="en-GB" dirty="0"/>
          </a:p>
        </p:txBody>
      </p:sp>
      <p:sp>
        <p:nvSpPr>
          <p:cNvPr id="4" name="Slide Number Placeholder 3"/>
          <p:cNvSpPr>
            <a:spLocks noGrp="1"/>
          </p:cNvSpPr>
          <p:nvPr>
            <p:ph type="sldNum" sz="quarter" idx="10"/>
          </p:nvPr>
        </p:nvSpPr>
        <p:spPr/>
        <p:txBody>
          <a:bodyPr/>
          <a:lstStyle/>
          <a:p>
            <a:fld id="{871B2431-D351-4C6E-A3CF-9DFAC0E3E050}" type="slidenum">
              <a:rPr lang="cs-CZ" smtClean="0"/>
              <a:t>13</a:t>
            </a:fld>
            <a:endParaRPr lang="cs-CZ"/>
          </a:p>
        </p:txBody>
      </p:sp>
    </p:spTree>
    <p:extLst>
      <p:ext uri="{BB962C8B-B14F-4D97-AF65-F5344CB8AC3E}">
        <p14:creationId xmlns:p14="http://schemas.microsoft.com/office/powerpoint/2010/main" val="228568414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90763" y="512763"/>
            <a:ext cx="4562475" cy="2566987"/>
          </a:xfrm>
        </p:spPr>
      </p:sp>
      <p:sp>
        <p:nvSpPr>
          <p:cNvPr id="3" name="Notes Placeholder 2"/>
          <p:cNvSpPr>
            <a:spLocks noGrp="1"/>
          </p:cNvSpPr>
          <p:nvPr>
            <p:ph type="body" idx="1"/>
          </p:nvPr>
        </p:nvSpPr>
        <p:spPr/>
        <p:txBody>
          <a:bodyPr/>
          <a:lstStyle/>
          <a:p>
            <a:r>
              <a:rPr lang="en-GB" sz="1200" b="1" i="1" kern="1200" dirty="0">
                <a:solidFill>
                  <a:schemeClr val="tx1"/>
                </a:solidFill>
                <a:effectLst/>
                <a:latin typeface="+mn-lt"/>
                <a:ea typeface="+mn-ea"/>
                <a:cs typeface="+mn-cs"/>
              </a:rPr>
              <a:t>Recommendations for Service Improvement</a:t>
            </a:r>
          </a:p>
          <a:p>
            <a:r>
              <a:rPr lang="en-GB" sz="1200" kern="1200" dirty="0">
                <a:solidFill>
                  <a:schemeClr val="tx1"/>
                </a:solidFill>
                <a:effectLst/>
                <a:latin typeface="+mn-lt"/>
                <a:ea typeface="+mn-ea"/>
                <a:cs typeface="+mn-cs"/>
              </a:rPr>
              <a:t>The person-centred approach is necessary to improve service on a holistic basis. Individual needs can be identified by means of tailored assessments, whereas training staff and older adults can make them more confident and competent with technologies, such as telecare and AI-based assistants (Heavenet al., 2025). The linkage of health and social care will help to minimise fragmentation and continuity, and tackling stigma and digital exclusion will enable the creation of equitable access. More importantly, co-production with older adults will see the services resonant with the lived experiences to enable them be independent, make informed choices, and enhance the overall wellbeing (Fothergill et al., 2025).</a:t>
            </a:r>
          </a:p>
          <a:p>
            <a:endParaRPr lang="en-GB" dirty="0"/>
          </a:p>
        </p:txBody>
      </p:sp>
      <p:sp>
        <p:nvSpPr>
          <p:cNvPr id="4" name="Slide Number Placeholder 3"/>
          <p:cNvSpPr>
            <a:spLocks noGrp="1"/>
          </p:cNvSpPr>
          <p:nvPr>
            <p:ph type="sldNum" sz="quarter" idx="10"/>
          </p:nvPr>
        </p:nvSpPr>
        <p:spPr/>
        <p:txBody>
          <a:bodyPr/>
          <a:lstStyle/>
          <a:p>
            <a:fld id="{871B2431-D351-4C6E-A3CF-9DFAC0E3E050}" type="slidenum">
              <a:rPr lang="cs-CZ" smtClean="0"/>
              <a:t>14</a:t>
            </a:fld>
            <a:endParaRPr lang="cs-CZ"/>
          </a:p>
        </p:txBody>
      </p:sp>
    </p:spTree>
    <p:extLst>
      <p:ext uri="{BB962C8B-B14F-4D97-AF65-F5344CB8AC3E}">
        <p14:creationId xmlns:p14="http://schemas.microsoft.com/office/powerpoint/2010/main" val="230097843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90763" y="512763"/>
            <a:ext cx="4562475" cy="2566987"/>
          </a:xfrm>
        </p:spPr>
      </p:sp>
      <p:sp>
        <p:nvSpPr>
          <p:cNvPr id="3" name="Notes Placeholder 2"/>
          <p:cNvSpPr>
            <a:spLocks noGrp="1"/>
          </p:cNvSpPr>
          <p:nvPr>
            <p:ph type="body" idx="1"/>
          </p:nvPr>
        </p:nvSpPr>
        <p:spPr/>
        <p:txBody>
          <a:bodyPr/>
          <a:lstStyle/>
          <a:p>
            <a:r>
              <a:rPr lang="en-GB" sz="1200" b="1" i="1" kern="1200" dirty="0">
                <a:solidFill>
                  <a:schemeClr val="tx1"/>
                </a:solidFill>
                <a:effectLst/>
                <a:latin typeface="+mn-lt"/>
                <a:ea typeface="+mn-ea"/>
                <a:cs typeface="+mn-cs"/>
              </a:rPr>
              <a:t>Conclusion</a:t>
            </a:r>
          </a:p>
          <a:p>
            <a:r>
              <a:rPr lang="en-GB" sz="1200" kern="1200" dirty="0">
                <a:solidFill>
                  <a:schemeClr val="tx1"/>
                </a:solidFill>
                <a:effectLst/>
                <a:latin typeface="+mn-lt"/>
                <a:ea typeface="+mn-ea"/>
                <a:cs typeface="+mn-cs"/>
              </a:rPr>
              <a:t>Health, social, and systemic factors determine the care and support requirements of older adults in the UK. Well-being relies on the ability to remain functional and independent, and therefore, it should be a central theme in policy and practice. Although emerging technologies, e.g., telecare, AI-based assistants, have a lot of potential, their utilisation requires an element of personalisation, accessibility, and user confidence (Fothergill et al., 2025; Jnr, 2025). Person-centred services, which should also be adequately funded and integrated and co-designed with older people, are crucial to prevent crisis interventions, enhance empowerment, and equitable outcomes amongst different populations (Aujla et al., 2023).</a:t>
            </a:r>
          </a:p>
          <a:p>
            <a:endParaRPr lang="en-GB" dirty="0"/>
          </a:p>
        </p:txBody>
      </p:sp>
      <p:sp>
        <p:nvSpPr>
          <p:cNvPr id="4" name="Slide Number Placeholder 3"/>
          <p:cNvSpPr>
            <a:spLocks noGrp="1"/>
          </p:cNvSpPr>
          <p:nvPr>
            <p:ph type="sldNum" sz="quarter" idx="10"/>
          </p:nvPr>
        </p:nvSpPr>
        <p:spPr/>
        <p:txBody>
          <a:bodyPr/>
          <a:lstStyle/>
          <a:p>
            <a:fld id="{871B2431-D351-4C6E-A3CF-9DFAC0E3E050}" type="slidenum">
              <a:rPr lang="cs-CZ" smtClean="0"/>
              <a:t>15</a:t>
            </a:fld>
            <a:endParaRPr lang="cs-CZ"/>
          </a:p>
        </p:txBody>
      </p:sp>
    </p:spTree>
    <p:extLst>
      <p:ext uri="{BB962C8B-B14F-4D97-AF65-F5344CB8AC3E}">
        <p14:creationId xmlns:p14="http://schemas.microsoft.com/office/powerpoint/2010/main" val="331663297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90763" y="512763"/>
            <a:ext cx="4562475" cy="2566987"/>
          </a:xfrm>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Jnr, B.A., 2025. User-</a:t>
            </a:r>
            <a:r>
              <a:rPr lang="en-GB" sz="1200" kern="1200" dirty="0" err="1">
                <a:solidFill>
                  <a:schemeClr val="tx1"/>
                </a:solidFill>
                <a:effectLst/>
                <a:latin typeface="+mn-lt"/>
                <a:ea typeface="+mn-ea"/>
                <a:cs typeface="+mn-cs"/>
              </a:rPr>
              <a:t>centered</a:t>
            </a:r>
            <a:r>
              <a:rPr lang="en-GB" sz="1200" kern="1200" dirty="0">
                <a:solidFill>
                  <a:schemeClr val="tx1"/>
                </a:solidFill>
                <a:effectLst/>
                <a:latin typeface="+mn-lt"/>
                <a:ea typeface="+mn-ea"/>
                <a:cs typeface="+mn-cs"/>
              </a:rPr>
              <a:t> AI-based voice-assistants for safe mobility of older people in urban context. </a:t>
            </a:r>
            <a:r>
              <a:rPr lang="en-GB" sz="1200" i="1" kern="1200" dirty="0">
                <a:solidFill>
                  <a:schemeClr val="tx1"/>
                </a:solidFill>
                <a:effectLst/>
                <a:latin typeface="+mn-lt"/>
                <a:ea typeface="+mn-ea"/>
                <a:cs typeface="+mn-cs"/>
              </a:rPr>
              <a:t>AI &amp; SOCIETY</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40</a:t>
            </a:r>
            <a:r>
              <a:rPr lang="en-GB" sz="1200" kern="1200" dirty="0">
                <a:solidFill>
                  <a:schemeClr val="tx1"/>
                </a:solidFill>
                <a:effectLst/>
                <a:latin typeface="+mn-lt"/>
                <a:ea typeface="+mn-ea"/>
                <a:cs typeface="+mn-cs"/>
              </a:rPr>
              <a:t>(2), pp.545-568.</a:t>
            </a:r>
            <a:endParaRPr lang="en-GB" dirty="0">
              <a:effectLst/>
            </a:endParaRPr>
          </a:p>
          <a:p>
            <a:r>
              <a:rPr lang="en-GB" sz="1200" kern="1200" dirty="0">
                <a:solidFill>
                  <a:schemeClr val="tx1"/>
                </a:solidFill>
                <a:effectLst/>
                <a:latin typeface="+mn-lt"/>
                <a:ea typeface="+mn-ea"/>
                <a:cs typeface="+mn-cs"/>
              </a:rPr>
              <a:t>Korkmaz Yaylagul, N., Kirisik, H., Bernardo, J., Dantas, C., van Staalduinen, W., Illario, M., De Luca, V., Apostolo, J. and Silva, R., 2022. Trends in Telecare use among community-dwelling older adults: a scoping review. </a:t>
            </a:r>
            <a:r>
              <a:rPr lang="en-GB" sz="1200" i="1" kern="1200" dirty="0">
                <a:solidFill>
                  <a:schemeClr val="tx1"/>
                </a:solidFill>
                <a:effectLst/>
                <a:latin typeface="+mn-lt"/>
                <a:ea typeface="+mn-ea"/>
                <a:cs typeface="+mn-cs"/>
              </a:rPr>
              <a:t>International journal of environmental research and public health</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19</a:t>
            </a:r>
            <a:r>
              <a:rPr lang="en-GB" sz="1200" kern="1200" dirty="0">
                <a:solidFill>
                  <a:schemeClr val="tx1"/>
                </a:solidFill>
                <a:effectLst/>
                <a:latin typeface="+mn-lt"/>
                <a:ea typeface="+mn-ea"/>
                <a:cs typeface="+mn-cs"/>
              </a:rPr>
              <a:t>(24), p.16672.</a:t>
            </a:r>
            <a:endParaRPr lang="en-GB" dirty="0">
              <a:effectLst/>
            </a:endParaRPr>
          </a:p>
          <a:p>
            <a:r>
              <a:rPr lang="en-GB" sz="1200" kern="1200" dirty="0">
                <a:solidFill>
                  <a:schemeClr val="tx1"/>
                </a:solidFill>
                <a:effectLst/>
                <a:latin typeface="+mn-lt"/>
                <a:ea typeface="+mn-ea"/>
                <a:cs typeface="+mn-cs"/>
              </a:rPr>
              <a:t>Reeves, C., Islam, A. and Gentry, T., 2023. The state of health and care of older people in England 2023. </a:t>
            </a:r>
            <a:r>
              <a:rPr lang="en-GB" sz="1200" i="1" kern="1200" dirty="0">
                <a:solidFill>
                  <a:schemeClr val="tx1"/>
                </a:solidFill>
                <a:effectLst/>
                <a:latin typeface="+mn-lt"/>
                <a:ea typeface="+mn-ea"/>
                <a:cs typeface="+mn-cs"/>
              </a:rPr>
              <a:t>Age UK. age_uk_briefing_state_of_health_and_care_of_older_people_july2023. pdf (ageuk. org. </a:t>
            </a:r>
            <a:r>
              <a:rPr lang="en-GB" sz="1200" i="1" kern="1200" dirty="0" err="1">
                <a:solidFill>
                  <a:schemeClr val="tx1"/>
                </a:solidFill>
                <a:effectLst/>
                <a:latin typeface="+mn-lt"/>
                <a:ea typeface="+mn-ea"/>
                <a:cs typeface="+mn-cs"/>
              </a:rPr>
              <a:t>uk</a:t>
            </a:r>
            <a:r>
              <a:rPr lang="en-GB" sz="1200" i="1" kern="1200" dirty="0">
                <a:solidFill>
                  <a:schemeClr val="tx1"/>
                </a:solidFill>
                <a:effectLst/>
                <a:latin typeface="+mn-lt"/>
                <a:ea typeface="+mn-ea"/>
                <a:cs typeface="+mn-cs"/>
              </a:rPr>
              <a:t>)</a:t>
            </a:r>
            <a:r>
              <a:rPr lang="en-GB" sz="1200" kern="1200" dirty="0">
                <a:solidFill>
                  <a:schemeClr val="tx1"/>
                </a:solidFill>
                <a:effectLst/>
                <a:latin typeface="+mn-lt"/>
                <a:ea typeface="+mn-ea"/>
                <a:cs typeface="+mn-cs"/>
              </a:rPr>
              <a:t>.</a:t>
            </a:r>
            <a:endParaRPr lang="en-GB" dirty="0">
              <a:effectLst/>
            </a:endParaRPr>
          </a:p>
          <a:p>
            <a:r>
              <a:rPr lang="en-GB" sz="1200" kern="1200" dirty="0">
                <a:solidFill>
                  <a:schemeClr val="tx1"/>
                </a:solidFill>
                <a:effectLst/>
                <a:latin typeface="+mn-lt"/>
                <a:ea typeface="+mn-ea"/>
                <a:cs typeface="+mn-cs"/>
              </a:rPr>
              <a:t>Russell, S., Stocker, R., </a:t>
            </a:r>
            <a:r>
              <a:rPr lang="en-GB" sz="1200" kern="1200" dirty="0" err="1">
                <a:solidFill>
                  <a:schemeClr val="tx1"/>
                </a:solidFill>
                <a:effectLst/>
                <a:latin typeface="+mn-lt"/>
                <a:ea typeface="+mn-ea"/>
                <a:cs typeface="+mn-cs"/>
              </a:rPr>
              <a:t>Cockshott</a:t>
            </a:r>
            <a:r>
              <a:rPr lang="en-GB" sz="1200" kern="1200" dirty="0">
                <a:solidFill>
                  <a:schemeClr val="tx1"/>
                </a:solidFill>
                <a:effectLst/>
                <a:latin typeface="+mn-lt"/>
                <a:ea typeface="+mn-ea"/>
                <a:cs typeface="+mn-cs"/>
              </a:rPr>
              <a:t>, Z., Mason, S., Knight, J., </a:t>
            </a:r>
            <a:r>
              <a:rPr lang="en-GB" sz="1200" kern="1200" dirty="0" err="1">
                <a:solidFill>
                  <a:schemeClr val="tx1"/>
                </a:solidFill>
                <a:effectLst/>
                <a:latin typeface="+mn-lt"/>
                <a:ea typeface="+mn-ea"/>
                <a:cs typeface="+mn-cs"/>
              </a:rPr>
              <a:t>Hanratty</a:t>
            </a:r>
            <a:r>
              <a:rPr lang="en-GB" sz="1200" kern="1200" dirty="0">
                <a:solidFill>
                  <a:schemeClr val="tx1"/>
                </a:solidFill>
                <a:effectLst/>
                <a:latin typeface="+mn-lt"/>
                <a:ea typeface="+mn-ea"/>
                <a:cs typeface="+mn-cs"/>
              </a:rPr>
              <a:t>, B. and Preston, N., 2025. Use of a digital application to enhance communication and triage between care homes and National Health Service community services in the United Kingdom: a qualitative evaluation. </a:t>
            </a:r>
            <a:r>
              <a:rPr lang="en-GB" sz="1200" i="1" kern="1200" dirty="0">
                <a:solidFill>
                  <a:schemeClr val="tx1"/>
                </a:solidFill>
                <a:effectLst/>
                <a:latin typeface="+mn-lt"/>
                <a:ea typeface="+mn-ea"/>
                <a:cs typeface="+mn-cs"/>
              </a:rPr>
              <a:t>BMC geriatrics</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25</a:t>
            </a:r>
            <a:r>
              <a:rPr lang="en-GB" sz="1200" kern="1200" dirty="0">
                <a:solidFill>
                  <a:schemeClr val="tx1"/>
                </a:solidFill>
                <a:effectLst/>
                <a:latin typeface="+mn-lt"/>
                <a:ea typeface="+mn-ea"/>
                <a:cs typeface="+mn-cs"/>
              </a:rPr>
              <a:t>(1), p.875.</a:t>
            </a:r>
            <a:endParaRPr lang="en-GB" dirty="0">
              <a:effectLst/>
            </a:endParaRPr>
          </a:p>
          <a:p>
            <a:r>
              <a:rPr lang="en-GB" sz="1200" kern="1200" dirty="0">
                <a:solidFill>
                  <a:schemeClr val="tx1"/>
                </a:solidFill>
                <a:effectLst/>
                <a:latin typeface="+mn-lt"/>
                <a:ea typeface="+mn-ea"/>
                <a:cs typeface="+mn-cs"/>
              </a:rPr>
              <a:t>Wale, A., </a:t>
            </a:r>
            <a:r>
              <a:rPr lang="en-GB" sz="1200" kern="1200" dirty="0" err="1">
                <a:solidFill>
                  <a:schemeClr val="tx1"/>
                </a:solidFill>
                <a:effectLst/>
                <a:latin typeface="+mn-lt"/>
                <a:ea typeface="+mn-ea"/>
                <a:cs typeface="+mn-cs"/>
              </a:rPr>
              <a:t>Everitt</a:t>
            </a:r>
            <a:r>
              <a:rPr lang="en-GB" sz="1200" kern="1200" dirty="0">
                <a:solidFill>
                  <a:schemeClr val="tx1"/>
                </a:solidFill>
                <a:effectLst/>
                <a:latin typeface="+mn-lt"/>
                <a:ea typeface="+mn-ea"/>
                <a:cs typeface="+mn-cs"/>
              </a:rPr>
              <a:t>, J., Ayres, T., </a:t>
            </a:r>
            <a:r>
              <a:rPr lang="en-GB" sz="1200" kern="1200" dirty="0" err="1">
                <a:solidFill>
                  <a:schemeClr val="tx1"/>
                </a:solidFill>
                <a:effectLst/>
                <a:latin typeface="+mn-lt"/>
                <a:ea typeface="+mn-ea"/>
                <a:cs typeface="+mn-cs"/>
              </a:rPr>
              <a:t>Okolie</a:t>
            </a:r>
            <a:r>
              <a:rPr lang="en-GB" sz="1200" kern="1200" dirty="0">
                <a:solidFill>
                  <a:schemeClr val="tx1"/>
                </a:solidFill>
                <a:effectLst/>
                <a:latin typeface="+mn-lt"/>
                <a:ea typeface="+mn-ea"/>
                <a:cs typeface="+mn-cs"/>
              </a:rPr>
              <a:t>, C., Morgan, H., Shaw, H., Edwards, R.T., Davies, J., Lewis, R., Cooper, A. and Edwards, A., 2024. A rapid review of the effectiveness of interventions for addressing digital exclusion in older adults. </a:t>
            </a:r>
            <a:r>
              <a:rPr lang="en-GB" sz="1200" i="1" kern="1200" dirty="0" err="1">
                <a:solidFill>
                  <a:schemeClr val="tx1"/>
                </a:solidFill>
                <a:effectLst/>
                <a:latin typeface="+mn-lt"/>
                <a:ea typeface="+mn-ea"/>
                <a:cs typeface="+mn-cs"/>
              </a:rPr>
              <a:t>medRxiv</a:t>
            </a:r>
            <a:r>
              <a:rPr lang="en-GB" sz="1200" kern="1200" dirty="0">
                <a:solidFill>
                  <a:schemeClr val="tx1"/>
                </a:solidFill>
                <a:effectLst/>
                <a:latin typeface="+mn-lt"/>
                <a:ea typeface="+mn-ea"/>
                <a:cs typeface="+mn-cs"/>
              </a:rPr>
              <a:t>, pp.2024-03.</a:t>
            </a:r>
            <a:endParaRPr lang="en-GB" dirty="0">
              <a:effectLst/>
            </a:endParaRPr>
          </a:p>
          <a:p>
            <a:r>
              <a:rPr lang="en-GB" sz="1200" kern="1200" dirty="0">
                <a:solidFill>
                  <a:schemeClr val="tx1"/>
                </a:solidFill>
                <a:effectLst/>
                <a:latin typeface="+mn-lt"/>
                <a:ea typeface="+mn-ea"/>
                <a:cs typeface="+mn-cs"/>
              </a:rPr>
              <a:t>Webber, R., May, V. and Lewis, C., 2023. Ageing in place over time: the making and unmaking of home. </a:t>
            </a:r>
            <a:r>
              <a:rPr lang="en-GB" sz="1200" i="1" kern="1200" dirty="0">
                <a:solidFill>
                  <a:schemeClr val="tx1"/>
                </a:solidFill>
                <a:effectLst/>
                <a:latin typeface="+mn-lt"/>
                <a:ea typeface="+mn-ea"/>
                <a:cs typeface="+mn-cs"/>
              </a:rPr>
              <a:t>Sociological Research Online</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28</a:t>
            </a:r>
            <a:r>
              <a:rPr lang="en-GB" sz="1200" kern="1200" dirty="0">
                <a:solidFill>
                  <a:schemeClr val="tx1"/>
                </a:solidFill>
                <a:effectLst/>
                <a:latin typeface="+mn-lt"/>
                <a:ea typeface="+mn-ea"/>
                <a:cs typeface="+mn-cs"/>
              </a:rPr>
              <a:t>(3), pp.759-774.</a:t>
            </a:r>
            <a:endParaRPr lang="en-GB" dirty="0">
              <a:effectLst/>
            </a:endParaRPr>
          </a:p>
          <a:p>
            <a:endParaRPr lang="en-GB" dirty="0"/>
          </a:p>
        </p:txBody>
      </p:sp>
      <p:sp>
        <p:nvSpPr>
          <p:cNvPr id="4" name="Slide Number Placeholder 3"/>
          <p:cNvSpPr>
            <a:spLocks noGrp="1"/>
          </p:cNvSpPr>
          <p:nvPr>
            <p:ph type="sldNum" sz="quarter" idx="10"/>
          </p:nvPr>
        </p:nvSpPr>
        <p:spPr/>
        <p:txBody>
          <a:bodyPr/>
          <a:lstStyle/>
          <a:p>
            <a:fld id="{871B2431-D351-4C6E-A3CF-9DFAC0E3E050}" type="slidenum">
              <a:rPr lang="cs-CZ" smtClean="0"/>
              <a:t>16</a:t>
            </a:fld>
            <a:endParaRPr lang="cs-CZ"/>
          </a:p>
        </p:txBody>
      </p:sp>
    </p:spTree>
    <p:extLst>
      <p:ext uri="{BB962C8B-B14F-4D97-AF65-F5344CB8AC3E}">
        <p14:creationId xmlns:p14="http://schemas.microsoft.com/office/powerpoint/2010/main" val="155800774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90763" y="512763"/>
            <a:ext cx="4562475" cy="2566987"/>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71B2431-D351-4C6E-A3CF-9DFAC0E3E050}" type="slidenum">
              <a:rPr lang="cs-CZ" smtClean="0"/>
              <a:t>17</a:t>
            </a:fld>
            <a:endParaRPr lang="cs-CZ"/>
          </a:p>
        </p:txBody>
      </p:sp>
    </p:spTree>
    <p:extLst>
      <p:ext uri="{BB962C8B-B14F-4D97-AF65-F5344CB8AC3E}">
        <p14:creationId xmlns:p14="http://schemas.microsoft.com/office/powerpoint/2010/main" val="282978550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026318" y="1028699"/>
            <a:ext cx="12001500" cy="4457702"/>
          </a:xfrm>
        </p:spPr>
        <p:txBody>
          <a:bodyPr anchor="b">
            <a:normAutofit/>
          </a:bodyPr>
          <a:lstStyle>
            <a:lvl1pPr algn="l">
              <a:defRPr sz="7200">
                <a:effectLst/>
              </a:defRPr>
            </a:lvl1pPr>
          </a:lstStyle>
          <a:p>
            <a:r>
              <a:rPr lang="en-US"/>
              <a:t>Click to edit Master title style</a:t>
            </a:r>
            <a:endParaRPr lang="en-US" dirty="0"/>
          </a:p>
        </p:txBody>
      </p:sp>
      <p:sp>
        <p:nvSpPr>
          <p:cNvPr id="3" name="Subtitle 2"/>
          <p:cNvSpPr>
            <a:spLocks noGrp="1"/>
          </p:cNvSpPr>
          <p:nvPr>
            <p:ph type="subTitle" idx="1"/>
          </p:nvPr>
        </p:nvSpPr>
        <p:spPr>
          <a:xfrm>
            <a:off x="1026318" y="5765801"/>
            <a:ext cx="9601200" cy="2921000"/>
          </a:xfrm>
        </p:spPr>
        <p:txBody>
          <a:bodyPr anchor="t">
            <a:normAutofit/>
          </a:bodyPr>
          <a:lstStyle>
            <a:lvl1pPr marL="0" indent="0" algn="l">
              <a:buNone/>
              <a:defRPr sz="3150">
                <a:solidFill>
                  <a:schemeClr val="bg2">
                    <a:lumMod val="75000"/>
                  </a:schemeClr>
                </a:solidFill>
              </a:defRPr>
            </a:lvl1pPr>
            <a:lvl2pPr marL="685800" indent="0" algn="ctr">
              <a:buNone/>
              <a:defRPr>
                <a:solidFill>
                  <a:schemeClr val="tx1">
                    <a:tint val="75000"/>
                  </a:schemeClr>
                </a:solidFill>
              </a:defRPr>
            </a:lvl2pPr>
            <a:lvl3pPr marL="1371600" indent="0" algn="ctr">
              <a:buNone/>
              <a:defRPr>
                <a:solidFill>
                  <a:schemeClr val="tx1">
                    <a:tint val="75000"/>
                  </a:schemeClr>
                </a:solidFill>
              </a:defRPr>
            </a:lvl3pPr>
            <a:lvl4pPr marL="2057400" indent="0" algn="ctr">
              <a:buNone/>
              <a:defRPr>
                <a:solidFill>
                  <a:schemeClr val="tx1">
                    <a:tint val="75000"/>
                  </a:schemeClr>
                </a:solidFill>
              </a:defRPr>
            </a:lvl4pPr>
            <a:lvl5pPr marL="2743200" indent="0" algn="ctr">
              <a:buNone/>
              <a:defRPr>
                <a:solidFill>
                  <a:schemeClr val="tx1">
                    <a:tint val="75000"/>
                  </a:schemeClr>
                </a:solidFill>
              </a:defRPr>
            </a:lvl5pPr>
            <a:lvl6pPr marL="3429000" indent="0" algn="ctr">
              <a:buNone/>
              <a:defRPr>
                <a:solidFill>
                  <a:schemeClr val="tx1">
                    <a:tint val="75000"/>
                  </a:schemeClr>
                </a:solidFill>
              </a:defRPr>
            </a:lvl6pPr>
            <a:lvl7pPr marL="4114800" indent="0" algn="ctr">
              <a:buNone/>
              <a:defRPr>
                <a:solidFill>
                  <a:schemeClr val="tx1">
                    <a:tint val="75000"/>
                  </a:schemeClr>
                </a:solidFill>
              </a:defRPr>
            </a:lvl7pPr>
            <a:lvl8pPr marL="4800600" indent="0" algn="ctr">
              <a:buNone/>
              <a:defRPr>
                <a:solidFill>
                  <a:schemeClr val="tx1">
                    <a:tint val="75000"/>
                  </a:schemeClr>
                </a:solidFill>
              </a:defRPr>
            </a:lvl8pPr>
            <a:lvl9pPr marL="54864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3/1/2026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cxnSp>
        <p:nvCxnSpPr>
          <p:cNvPr id="16" name="Straight Connector 15"/>
          <p:cNvCxnSpPr/>
          <p:nvPr/>
        </p:nvCxnSpPr>
        <p:spPr>
          <a:xfrm flipH="1">
            <a:off x="12342018" y="12701"/>
            <a:ext cx="5715000" cy="5715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9162256" y="137318"/>
            <a:ext cx="9120983" cy="9120983"/>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10853738" y="342900"/>
            <a:ext cx="7429500" cy="74295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11003756" y="48418"/>
            <a:ext cx="7279484" cy="7279484"/>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11768140" y="914402"/>
            <a:ext cx="6515099" cy="65150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0279928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3/1/2026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9499511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026317" y="3009900"/>
            <a:ext cx="12801602" cy="3422400"/>
          </a:xfrm>
        </p:spPr>
        <p:txBody>
          <a:bodyPr anchor="b">
            <a:normAutofit/>
          </a:bodyPr>
          <a:lstStyle>
            <a:lvl1pPr algn="l">
              <a:defRPr sz="5400" b="0" cap="all"/>
            </a:lvl1pPr>
          </a:lstStyle>
          <a:p>
            <a:r>
              <a:rPr lang="en-US"/>
              <a:t>Click to edit Master title style</a:t>
            </a:r>
            <a:endParaRPr lang="en-US" dirty="0"/>
          </a:p>
        </p:txBody>
      </p:sp>
      <p:sp>
        <p:nvSpPr>
          <p:cNvPr id="3" name="Text Placeholder 2"/>
          <p:cNvSpPr>
            <a:spLocks noGrp="1"/>
          </p:cNvSpPr>
          <p:nvPr>
            <p:ph type="body" idx="1"/>
          </p:nvPr>
        </p:nvSpPr>
        <p:spPr>
          <a:xfrm>
            <a:off x="1026320" y="6743700"/>
            <a:ext cx="12801600" cy="2247900"/>
          </a:xfrm>
        </p:spPr>
        <p:txBody>
          <a:bodyPr anchor="t">
            <a:normAutofit/>
          </a:bodyPr>
          <a:lstStyle>
            <a:lvl1pPr marL="0" indent="0" algn="l">
              <a:buNone/>
              <a:defRPr sz="2700">
                <a:solidFill>
                  <a:schemeClr val="bg2">
                    <a:lumMod val="75000"/>
                  </a:schemeClr>
                </a:solidFill>
              </a:defRPr>
            </a:lvl1pPr>
            <a:lvl2pPr marL="685800" indent="0">
              <a:buNone/>
              <a:defRPr sz="2700">
                <a:solidFill>
                  <a:schemeClr val="tx1">
                    <a:tint val="75000"/>
                  </a:schemeClr>
                </a:solidFill>
              </a:defRPr>
            </a:lvl2pPr>
            <a:lvl3pPr marL="1371600" indent="0">
              <a:buNone/>
              <a:defRPr sz="2400">
                <a:solidFill>
                  <a:schemeClr val="tx1">
                    <a:tint val="75000"/>
                  </a:schemeClr>
                </a:solidFill>
              </a:defRPr>
            </a:lvl3pPr>
            <a:lvl4pPr marL="2057400" indent="0">
              <a:buNone/>
              <a:defRPr sz="2100">
                <a:solidFill>
                  <a:schemeClr val="tx1">
                    <a:tint val="75000"/>
                  </a:schemeClr>
                </a:solidFill>
              </a:defRPr>
            </a:lvl4pPr>
            <a:lvl5pPr marL="2743200" indent="0">
              <a:buNone/>
              <a:defRPr sz="2100">
                <a:solidFill>
                  <a:schemeClr val="tx1">
                    <a:tint val="75000"/>
                  </a:schemeClr>
                </a:solidFill>
              </a:defRPr>
            </a:lvl5pPr>
            <a:lvl6pPr marL="3429000" indent="0">
              <a:buNone/>
              <a:defRPr sz="2100">
                <a:solidFill>
                  <a:schemeClr val="tx1">
                    <a:tint val="75000"/>
                  </a:schemeClr>
                </a:solidFill>
              </a:defRPr>
            </a:lvl6pPr>
            <a:lvl7pPr marL="4114800" indent="0">
              <a:buNone/>
              <a:defRPr sz="2100">
                <a:solidFill>
                  <a:schemeClr val="tx1">
                    <a:tint val="75000"/>
                  </a:schemeClr>
                </a:solidFill>
              </a:defRPr>
            </a:lvl7pPr>
            <a:lvl8pPr marL="4800600" indent="0">
              <a:buNone/>
              <a:defRPr sz="2100">
                <a:solidFill>
                  <a:schemeClr val="tx1">
                    <a:tint val="75000"/>
                  </a:schemeClr>
                </a:solidFill>
              </a:defRPr>
            </a:lvl8pPr>
            <a:lvl9pPr marL="5486400" indent="0">
              <a:buNone/>
              <a:defRPr sz="21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3/1/2026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58782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26317" y="1028701"/>
            <a:ext cx="7406483" cy="54229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8712200" y="1028702"/>
            <a:ext cx="7401719" cy="542289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D8BD707-D9CF-40AE-B4C6-C98DA3205C09}" type="datetimeFigureOut">
              <a:rPr lang="en-US" smtClean="0"/>
              <a:pPr/>
              <a:t>3/1/2026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9406696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458121" y="1028700"/>
            <a:ext cx="6974681" cy="864393"/>
          </a:xfrm>
        </p:spPr>
        <p:txBody>
          <a:bodyPr anchor="b">
            <a:noAutofit/>
          </a:bodyPr>
          <a:lstStyle>
            <a:lvl1pPr marL="0" indent="0">
              <a:buNone/>
              <a:defRPr sz="4200" b="0">
                <a:solidFill>
                  <a:schemeClr val="tx1"/>
                </a:solidFill>
              </a:defRPr>
            </a:lvl1pPr>
            <a:lvl2pPr marL="685800" indent="0">
              <a:buNone/>
              <a:defRPr sz="3000" b="1"/>
            </a:lvl2pPr>
            <a:lvl3pPr marL="1371600" indent="0">
              <a:buNone/>
              <a:defRPr sz="2700" b="1"/>
            </a:lvl3pPr>
            <a:lvl4pPr marL="2057400" indent="0">
              <a:buNone/>
              <a:defRPr sz="2400" b="1"/>
            </a:lvl4pPr>
            <a:lvl5pPr marL="2743200" indent="0">
              <a:buNone/>
              <a:defRPr sz="2400" b="1"/>
            </a:lvl5pPr>
            <a:lvl6pPr marL="3429000" indent="0">
              <a:buNone/>
              <a:defRPr sz="2400" b="1"/>
            </a:lvl6pPr>
            <a:lvl7pPr marL="4114800" indent="0">
              <a:buNone/>
              <a:defRPr sz="2400" b="1"/>
            </a:lvl7pPr>
            <a:lvl8pPr marL="4800600" indent="0">
              <a:buNone/>
              <a:defRPr sz="2400" b="1"/>
            </a:lvl8pPr>
            <a:lvl9pPr marL="5486400" indent="0">
              <a:buNone/>
              <a:defRPr sz="2400" b="1"/>
            </a:lvl9pPr>
          </a:lstStyle>
          <a:p>
            <a:pPr lvl="0"/>
            <a:r>
              <a:rPr lang="en-US"/>
              <a:t>Click to edit Master text styles</a:t>
            </a:r>
          </a:p>
        </p:txBody>
      </p:sp>
      <p:sp>
        <p:nvSpPr>
          <p:cNvPr id="4" name="Content Placeholder 3"/>
          <p:cNvSpPr>
            <a:spLocks noGrp="1"/>
          </p:cNvSpPr>
          <p:nvPr>
            <p:ph sz="half" idx="2"/>
          </p:nvPr>
        </p:nvSpPr>
        <p:spPr>
          <a:xfrm>
            <a:off x="1026317" y="1905794"/>
            <a:ext cx="7406483" cy="4545807"/>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9118599" y="1028700"/>
            <a:ext cx="6997701" cy="864393"/>
          </a:xfrm>
        </p:spPr>
        <p:txBody>
          <a:bodyPr anchor="b">
            <a:noAutofit/>
          </a:bodyPr>
          <a:lstStyle>
            <a:lvl1pPr marL="0" indent="0">
              <a:buNone/>
              <a:defRPr sz="4200" b="0">
                <a:solidFill>
                  <a:schemeClr val="tx1"/>
                </a:solidFill>
              </a:defRPr>
            </a:lvl1pPr>
            <a:lvl2pPr marL="685800" indent="0">
              <a:buNone/>
              <a:defRPr sz="3000" b="1"/>
            </a:lvl2pPr>
            <a:lvl3pPr marL="1371600" indent="0">
              <a:buNone/>
              <a:defRPr sz="2700" b="1"/>
            </a:lvl3pPr>
            <a:lvl4pPr marL="2057400" indent="0">
              <a:buNone/>
              <a:defRPr sz="2400" b="1"/>
            </a:lvl4pPr>
            <a:lvl5pPr marL="2743200" indent="0">
              <a:buNone/>
              <a:defRPr sz="2400" b="1"/>
            </a:lvl5pPr>
            <a:lvl6pPr marL="3429000" indent="0">
              <a:buNone/>
              <a:defRPr sz="2400" b="1"/>
            </a:lvl6pPr>
            <a:lvl7pPr marL="4114800" indent="0">
              <a:buNone/>
              <a:defRPr sz="2400" b="1"/>
            </a:lvl7pPr>
            <a:lvl8pPr marL="4800600" indent="0">
              <a:buNone/>
              <a:defRPr sz="2400" b="1"/>
            </a:lvl8pPr>
            <a:lvl9pPr marL="5486400" indent="0">
              <a:buNone/>
              <a:defRPr sz="2400" b="1"/>
            </a:lvl9pPr>
          </a:lstStyle>
          <a:p>
            <a:pPr lvl="0"/>
            <a:r>
              <a:rPr lang="en-US"/>
              <a:t>Click to edit Master text styles</a:t>
            </a:r>
          </a:p>
        </p:txBody>
      </p:sp>
      <p:sp>
        <p:nvSpPr>
          <p:cNvPr id="6" name="Content Placeholder 5"/>
          <p:cNvSpPr>
            <a:spLocks noGrp="1"/>
          </p:cNvSpPr>
          <p:nvPr>
            <p:ph sz="quarter" idx="4"/>
          </p:nvPr>
        </p:nvSpPr>
        <p:spPr>
          <a:xfrm>
            <a:off x="8709818" y="1893093"/>
            <a:ext cx="7393782" cy="4545807"/>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D8BD707-D9CF-40AE-B4C6-C98DA3205C09}" type="datetimeFigureOut">
              <a:rPr lang="en-US" smtClean="0"/>
              <a:pPr/>
              <a:t>3/1/2026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2150597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D8BD707-D9CF-40AE-B4C6-C98DA3205C09}" type="datetimeFigureOut">
              <a:rPr lang="en-US" smtClean="0"/>
              <a:pPr/>
              <a:t>3/1/2026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0755396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3/1/2026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93096746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627518" y="1028700"/>
            <a:ext cx="5486400" cy="2057400"/>
          </a:xfrm>
        </p:spPr>
        <p:txBody>
          <a:bodyPr anchor="b">
            <a:normAutofit/>
          </a:bodyPr>
          <a:lstStyle>
            <a:lvl1pPr algn="l">
              <a:defRPr sz="3600" b="0"/>
            </a:lvl1pPr>
          </a:lstStyle>
          <a:p>
            <a:r>
              <a:rPr lang="en-US"/>
              <a:t>Click to edit Master title style</a:t>
            </a:r>
            <a:endParaRPr lang="en-US" dirty="0"/>
          </a:p>
        </p:txBody>
      </p:sp>
      <p:sp>
        <p:nvSpPr>
          <p:cNvPr id="3" name="Content Placeholder 2"/>
          <p:cNvSpPr>
            <a:spLocks noGrp="1"/>
          </p:cNvSpPr>
          <p:nvPr>
            <p:ph idx="1"/>
          </p:nvPr>
        </p:nvSpPr>
        <p:spPr>
          <a:xfrm>
            <a:off x="1026318" y="1028700"/>
            <a:ext cx="8915402" cy="79629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627518" y="3314699"/>
            <a:ext cx="5486400" cy="3136901"/>
          </a:xfrm>
        </p:spPr>
        <p:txBody>
          <a:bodyPr anchor="t">
            <a:normAutofit/>
          </a:bodyPr>
          <a:lstStyle>
            <a:lvl1pPr marL="0" indent="0">
              <a:buNone/>
              <a:defRPr sz="2400"/>
            </a:lvl1pPr>
            <a:lvl2pPr marL="685800" indent="0">
              <a:buNone/>
              <a:defRPr sz="1800"/>
            </a:lvl2pPr>
            <a:lvl3pPr marL="1371600" indent="0">
              <a:buNone/>
              <a:defRPr sz="1500"/>
            </a:lvl3pPr>
            <a:lvl4pPr marL="2057400" indent="0">
              <a:buNone/>
              <a:defRPr sz="1350"/>
            </a:lvl4pPr>
            <a:lvl5pPr marL="2743200" indent="0">
              <a:buNone/>
              <a:defRPr sz="1350"/>
            </a:lvl5pPr>
            <a:lvl6pPr marL="3429000" indent="0">
              <a:buNone/>
              <a:defRPr sz="1350"/>
            </a:lvl6pPr>
            <a:lvl7pPr marL="4114800" indent="0">
              <a:buNone/>
              <a:defRPr sz="1350"/>
            </a:lvl7pPr>
            <a:lvl8pPr marL="4800600" indent="0">
              <a:buNone/>
              <a:defRPr sz="1350"/>
            </a:lvl8pPr>
            <a:lvl9pPr marL="5486400" indent="0">
              <a:buNone/>
              <a:defRPr sz="135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414692950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4218" y="2171700"/>
            <a:ext cx="9029700" cy="1714500"/>
          </a:xfrm>
        </p:spPr>
        <p:txBody>
          <a:bodyPr anchor="b">
            <a:normAutofit/>
          </a:bodyPr>
          <a:lstStyle>
            <a:lvl1pPr algn="l">
              <a:defRPr sz="42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1483518" y="1371600"/>
            <a:ext cx="4921461" cy="6858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2400"/>
            </a:lvl1pPr>
            <a:lvl2pPr marL="685800" indent="0">
              <a:buNone/>
              <a:defRPr sz="2400"/>
            </a:lvl2pPr>
            <a:lvl3pPr marL="1371600" indent="0">
              <a:buNone/>
              <a:defRPr sz="2400"/>
            </a:lvl3pPr>
            <a:lvl4pPr marL="2057400" indent="0">
              <a:buNone/>
              <a:defRPr sz="2400"/>
            </a:lvl4pPr>
            <a:lvl5pPr marL="2743200" indent="0">
              <a:buNone/>
              <a:defRPr sz="2400"/>
            </a:lvl5pPr>
            <a:lvl6pPr marL="3429000" indent="0">
              <a:buNone/>
              <a:defRPr sz="2400"/>
            </a:lvl6pPr>
            <a:lvl7pPr marL="4114800" indent="0">
              <a:buNone/>
              <a:defRPr sz="2400"/>
            </a:lvl7pPr>
            <a:lvl8pPr marL="4800600" indent="0">
              <a:buNone/>
              <a:defRPr sz="2400"/>
            </a:lvl8pPr>
            <a:lvl9pPr marL="5486400" indent="0">
              <a:buNone/>
              <a:defRPr sz="2400"/>
            </a:lvl9pPr>
          </a:lstStyle>
          <a:p>
            <a:r>
              <a:rPr lang="en-US"/>
              <a:t>Click icon to add picture</a:t>
            </a:r>
            <a:endParaRPr lang="en-US" dirty="0"/>
          </a:p>
        </p:txBody>
      </p:sp>
      <p:sp>
        <p:nvSpPr>
          <p:cNvPr id="4" name="Text Placeholder 3"/>
          <p:cNvSpPr>
            <a:spLocks noGrp="1"/>
          </p:cNvSpPr>
          <p:nvPr>
            <p:ph type="body" sz="half" idx="2"/>
          </p:nvPr>
        </p:nvSpPr>
        <p:spPr>
          <a:xfrm>
            <a:off x="7084218" y="4165600"/>
            <a:ext cx="9032082" cy="3073400"/>
          </a:xfrm>
        </p:spPr>
        <p:txBody>
          <a:bodyPr anchor="t">
            <a:normAutofit/>
          </a:bodyPr>
          <a:lstStyle>
            <a:lvl1pPr marL="0" indent="0">
              <a:buNone/>
              <a:defRPr sz="2700"/>
            </a:lvl1pPr>
            <a:lvl2pPr marL="685800" indent="0">
              <a:buNone/>
              <a:defRPr sz="1800"/>
            </a:lvl2pPr>
            <a:lvl3pPr marL="1371600" indent="0">
              <a:buNone/>
              <a:defRPr sz="1500"/>
            </a:lvl3pPr>
            <a:lvl4pPr marL="2057400" indent="0">
              <a:buNone/>
              <a:defRPr sz="1350"/>
            </a:lvl4pPr>
            <a:lvl5pPr marL="2743200" indent="0">
              <a:buNone/>
              <a:defRPr sz="1350"/>
            </a:lvl5pPr>
            <a:lvl6pPr marL="3429000" indent="0">
              <a:buNone/>
              <a:defRPr sz="1350"/>
            </a:lvl6pPr>
            <a:lvl7pPr marL="4114800" indent="0">
              <a:buNone/>
              <a:defRPr sz="1350"/>
            </a:lvl7pPr>
            <a:lvl8pPr marL="4800600" indent="0">
              <a:buNone/>
              <a:defRPr sz="1350"/>
            </a:lvl8pPr>
            <a:lvl9pPr marL="5486400" indent="0">
              <a:buNone/>
              <a:defRPr sz="135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1729148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7" name="Picture Placeholder 2"/>
          <p:cNvSpPr>
            <a:spLocks noGrp="1" noChangeAspect="1"/>
          </p:cNvSpPr>
          <p:nvPr>
            <p:ph type="pic" idx="13"/>
          </p:nvPr>
        </p:nvSpPr>
        <p:spPr>
          <a:xfrm>
            <a:off x="1028700" y="800100"/>
            <a:ext cx="16228218" cy="46863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2400"/>
            </a:lvl1pPr>
            <a:lvl2pPr marL="685800" indent="0">
              <a:buNone/>
              <a:defRPr sz="2400"/>
            </a:lvl2pPr>
            <a:lvl3pPr marL="1371600" indent="0">
              <a:buNone/>
              <a:defRPr sz="2400"/>
            </a:lvl3pPr>
            <a:lvl4pPr marL="2057400" indent="0">
              <a:buNone/>
              <a:defRPr sz="2400"/>
            </a:lvl4pPr>
            <a:lvl5pPr marL="2743200" indent="0">
              <a:buNone/>
              <a:defRPr sz="2400"/>
            </a:lvl5pPr>
            <a:lvl6pPr marL="3429000" indent="0">
              <a:buNone/>
              <a:defRPr sz="2400"/>
            </a:lvl6pPr>
            <a:lvl7pPr marL="4114800" indent="0">
              <a:buNone/>
              <a:defRPr sz="2400"/>
            </a:lvl7pPr>
            <a:lvl8pPr marL="4800600" indent="0">
              <a:buNone/>
              <a:defRPr sz="2400"/>
            </a:lvl8pPr>
            <a:lvl9pPr marL="5486400" indent="0">
              <a:buNone/>
              <a:defRPr sz="2400"/>
            </a:lvl9pPr>
          </a:lstStyle>
          <a:p>
            <a:r>
              <a:rPr lang="en-US"/>
              <a:t>Click icon to add picture</a:t>
            </a:r>
            <a:endParaRPr lang="en-US" dirty="0"/>
          </a:p>
        </p:txBody>
      </p:sp>
      <p:sp>
        <p:nvSpPr>
          <p:cNvPr id="16" name="Text Placeholder 9"/>
          <p:cNvSpPr>
            <a:spLocks noGrp="1"/>
          </p:cNvSpPr>
          <p:nvPr>
            <p:ph type="body" sz="quarter" idx="14"/>
          </p:nvPr>
        </p:nvSpPr>
        <p:spPr>
          <a:xfrm>
            <a:off x="1371603" y="5765801"/>
            <a:ext cx="12456315" cy="685800"/>
          </a:xfrm>
        </p:spPr>
        <p:txBody>
          <a:bodyPr anchor="t">
            <a:normAutofit/>
          </a:bodyPr>
          <a:lstStyle>
            <a:lvl1pPr marL="0" indent="0">
              <a:buFontTx/>
              <a:buNone/>
              <a:defRPr sz="2400"/>
            </a:lvl1pPr>
            <a:lvl2pPr marL="685800" indent="0">
              <a:buFontTx/>
              <a:buNone/>
              <a:defRPr/>
            </a:lvl2pPr>
            <a:lvl3pPr marL="1371600" indent="0">
              <a:buFontTx/>
              <a:buNone/>
              <a:defRPr/>
            </a:lvl3pPr>
            <a:lvl4pPr marL="2057400" indent="0">
              <a:buFontTx/>
              <a:buNone/>
              <a:defRPr/>
            </a:lvl4pPr>
            <a:lvl5pPr marL="2743200" indent="0">
              <a:buFontTx/>
              <a:buNone/>
              <a:defRPr/>
            </a:lvl5pPr>
          </a:lstStyle>
          <a:p>
            <a:pPr lvl="0"/>
            <a:r>
              <a:rPr lang="en-US"/>
              <a:t>Click to edit Master text styles</a:t>
            </a:r>
          </a:p>
        </p:txBody>
      </p:sp>
      <p:sp>
        <p:nvSpPr>
          <p:cNvPr id="3" name="Date Placeholder 2"/>
          <p:cNvSpPr>
            <a:spLocks noGrp="1"/>
          </p:cNvSpPr>
          <p:nvPr>
            <p:ph type="dt" sz="half" idx="10"/>
          </p:nvPr>
        </p:nvSpPr>
        <p:spPr/>
        <p:txBody>
          <a:bodyPr/>
          <a:lstStyle/>
          <a:p>
            <a:fld id="{1D8BD707-D9CF-40AE-B4C6-C98DA3205C09}" type="datetimeFigureOut">
              <a:rPr lang="en-US" smtClean="0"/>
              <a:pPr/>
              <a:t>3/1/2026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8317809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026320" y="1028700"/>
            <a:ext cx="15087600" cy="4114800"/>
          </a:xfrm>
        </p:spPr>
        <p:txBody>
          <a:bodyPr anchor="ctr">
            <a:normAutofit/>
          </a:bodyPr>
          <a:lstStyle>
            <a:lvl1pPr algn="l">
              <a:defRPr sz="4800" b="0" cap="all"/>
            </a:lvl1pPr>
          </a:lstStyle>
          <a:p>
            <a:r>
              <a:rPr lang="en-US"/>
              <a:t>Click to edit Master title style</a:t>
            </a:r>
            <a:endParaRPr lang="en-US" dirty="0"/>
          </a:p>
        </p:txBody>
      </p:sp>
      <p:sp>
        <p:nvSpPr>
          <p:cNvPr id="3" name="Text Placeholder 2"/>
          <p:cNvSpPr>
            <a:spLocks noGrp="1"/>
          </p:cNvSpPr>
          <p:nvPr>
            <p:ph type="body" idx="1"/>
          </p:nvPr>
        </p:nvSpPr>
        <p:spPr>
          <a:xfrm>
            <a:off x="1026318" y="6172200"/>
            <a:ext cx="12803982" cy="2819400"/>
          </a:xfrm>
        </p:spPr>
        <p:txBody>
          <a:bodyPr anchor="ctr">
            <a:normAutofit/>
          </a:bodyPr>
          <a:lstStyle>
            <a:lvl1pPr marL="0" indent="0" algn="l">
              <a:buNone/>
              <a:defRPr sz="3000">
                <a:solidFill>
                  <a:schemeClr val="bg2">
                    <a:lumMod val="75000"/>
                  </a:schemeClr>
                </a:solidFill>
              </a:defRPr>
            </a:lvl1pPr>
            <a:lvl2pPr marL="685800" indent="0">
              <a:buNone/>
              <a:defRPr sz="2700">
                <a:solidFill>
                  <a:schemeClr val="tx1">
                    <a:tint val="75000"/>
                  </a:schemeClr>
                </a:solidFill>
              </a:defRPr>
            </a:lvl2pPr>
            <a:lvl3pPr marL="1371600" indent="0">
              <a:buNone/>
              <a:defRPr sz="2400">
                <a:solidFill>
                  <a:schemeClr val="tx1">
                    <a:tint val="75000"/>
                  </a:schemeClr>
                </a:solidFill>
              </a:defRPr>
            </a:lvl3pPr>
            <a:lvl4pPr marL="2057400" indent="0">
              <a:buNone/>
              <a:defRPr sz="2100">
                <a:solidFill>
                  <a:schemeClr val="tx1">
                    <a:tint val="75000"/>
                  </a:schemeClr>
                </a:solidFill>
              </a:defRPr>
            </a:lvl4pPr>
            <a:lvl5pPr marL="2743200" indent="0">
              <a:buNone/>
              <a:defRPr sz="2100">
                <a:solidFill>
                  <a:schemeClr val="tx1">
                    <a:tint val="75000"/>
                  </a:schemeClr>
                </a:solidFill>
              </a:defRPr>
            </a:lvl5pPr>
            <a:lvl6pPr marL="3429000" indent="0">
              <a:buNone/>
              <a:defRPr sz="2100">
                <a:solidFill>
                  <a:schemeClr val="tx1">
                    <a:tint val="75000"/>
                  </a:schemeClr>
                </a:solidFill>
              </a:defRPr>
            </a:lvl6pPr>
            <a:lvl7pPr marL="4114800" indent="0">
              <a:buNone/>
              <a:defRPr sz="2100">
                <a:solidFill>
                  <a:schemeClr val="tx1">
                    <a:tint val="75000"/>
                  </a:schemeClr>
                </a:solidFill>
              </a:defRPr>
            </a:lvl7pPr>
            <a:lvl8pPr marL="4800600" indent="0">
              <a:buNone/>
              <a:defRPr sz="2100">
                <a:solidFill>
                  <a:schemeClr val="tx1">
                    <a:tint val="75000"/>
                  </a:schemeClr>
                </a:solidFill>
              </a:defRPr>
            </a:lvl8pPr>
            <a:lvl9pPr marL="5486400" indent="0">
              <a:buNone/>
              <a:defRPr sz="21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3/1/2026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73591547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12117" y="1028700"/>
            <a:ext cx="13716002" cy="4114800"/>
          </a:xfrm>
        </p:spPr>
        <p:txBody>
          <a:bodyPr anchor="ctr">
            <a:normAutofit/>
          </a:bodyPr>
          <a:lstStyle>
            <a:lvl1pPr algn="l">
              <a:defRPr sz="48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2169318" y="5143500"/>
            <a:ext cx="12801600" cy="571500"/>
          </a:xfrm>
        </p:spPr>
        <p:txBody>
          <a:bodyPr anchor="ctr"/>
          <a:lstStyle>
            <a:lvl1pPr marL="0" indent="0">
              <a:buFontTx/>
              <a:buNone/>
              <a:defRPr/>
            </a:lvl1pPr>
            <a:lvl2pPr marL="685800" indent="0">
              <a:buFontTx/>
              <a:buNone/>
              <a:defRPr/>
            </a:lvl2pPr>
            <a:lvl3pPr marL="1371600" indent="0">
              <a:buFontTx/>
              <a:buNone/>
              <a:defRPr/>
            </a:lvl3pPr>
            <a:lvl4pPr marL="2057400" indent="0">
              <a:buFontTx/>
              <a:buNone/>
              <a:defRPr/>
            </a:lvl4pPr>
            <a:lvl5pPr marL="2743200" indent="0">
              <a:buFontTx/>
              <a:buNone/>
              <a:defRPr/>
            </a:lvl5pPr>
          </a:lstStyle>
          <a:p>
            <a:pPr lvl="0"/>
            <a:r>
              <a:rPr lang="en-US"/>
              <a:t>Click to edit Master text styles</a:t>
            </a:r>
          </a:p>
        </p:txBody>
      </p:sp>
      <p:sp>
        <p:nvSpPr>
          <p:cNvPr id="3" name="Text Placeholder 2"/>
          <p:cNvSpPr>
            <a:spLocks noGrp="1"/>
          </p:cNvSpPr>
          <p:nvPr>
            <p:ph type="body" idx="1"/>
          </p:nvPr>
        </p:nvSpPr>
        <p:spPr>
          <a:xfrm>
            <a:off x="1026320" y="6451601"/>
            <a:ext cx="12801600" cy="2527298"/>
          </a:xfrm>
        </p:spPr>
        <p:txBody>
          <a:bodyPr anchor="ctr">
            <a:normAutofit/>
          </a:bodyPr>
          <a:lstStyle>
            <a:lvl1pPr marL="0" indent="0" algn="l">
              <a:buNone/>
              <a:defRPr sz="3000">
                <a:solidFill>
                  <a:schemeClr val="bg2">
                    <a:lumMod val="75000"/>
                  </a:schemeClr>
                </a:solidFill>
              </a:defRPr>
            </a:lvl1pPr>
            <a:lvl2pPr marL="685800" indent="0">
              <a:buNone/>
              <a:defRPr sz="2700">
                <a:solidFill>
                  <a:schemeClr val="tx1">
                    <a:tint val="75000"/>
                  </a:schemeClr>
                </a:solidFill>
              </a:defRPr>
            </a:lvl2pPr>
            <a:lvl3pPr marL="1371600" indent="0">
              <a:buNone/>
              <a:defRPr sz="2400">
                <a:solidFill>
                  <a:schemeClr val="tx1">
                    <a:tint val="75000"/>
                  </a:schemeClr>
                </a:solidFill>
              </a:defRPr>
            </a:lvl3pPr>
            <a:lvl4pPr marL="2057400" indent="0">
              <a:buNone/>
              <a:defRPr sz="2100">
                <a:solidFill>
                  <a:schemeClr val="tx1">
                    <a:tint val="75000"/>
                  </a:schemeClr>
                </a:solidFill>
              </a:defRPr>
            </a:lvl4pPr>
            <a:lvl5pPr marL="2743200" indent="0">
              <a:buNone/>
              <a:defRPr sz="2100">
                <a:solidFill>
                  <a:schemeClr val="tx1">
                    <a:tint val="75000"/>
                  </a:schemeClr>
                </a:solidFill>
              </a:defRPr>
            </a:lvl5pPr>
            <a:lvl6pPr marL="3429000" indent="0">
              <a:buNone/>
              <a:defRPr sz="2100">
                <a:solidFill>
                  <a:schemeClr val="tx1">
                    <a:tint val="75000"/>
                  </a:schemeClr>
                </a:solidFill>
              </a:defRPr>
            </a:lvl6pPr>
            <a:lvl7pPr marL="4114800" indent="0">
              <a:buNone/>
              <a:defRPr sz="2100">
                <a:solidFill>
                  <a:schemeClr val="tx1">
                    <a:tint val="75000"/>
                  </a:schemeClr>
                </a:solidFill>
              </a:defRPr>
            </a:lvl7pPr>
            <a:lvl8pPr marL="4800600" indent="0">
              <a:buNone/>
              <a:defRPr sz="2100">
                <a:solidFill>
                  <a:schemeClr val="tx1">
                    <a:tint val="75000"/>
                  </a:schemeClr>
                </a:solidFill>
              </a:defRPr>
            </a:lvl8pPr>
            <a:lvl9pPr marL="5486400" indent="0">
              <a:buNone/>
              <a:defRPr sz="21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3/1/2026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
        <p:nvSpPr>
          <p:cNvPr id="14" name="TextBox 13"/>
          <p:cNvSpPr txBox="1"/>
          <p:nvPr/>
        </p:nvSpPr>
        <p:spPr>
          <a:xfrm>
            <a:off x="797718" y="1218333"/>
            <a:ext cx="914400" cy="877164"/>
          </a:xfrm>
          <a:prstGeom prst="rect">
            <a:avLst/>
          </a:prstGeom>
        </p:spPr>
        <p:txBody>
          <a:bodyPr vert="horz" lIns="137160" tIns="68580" rIns="137160" bIns="68580" rtlCol="0" anchor="ctr">
            <a:noAutofit/>
          </a:bodyPr>
          <a:lstStyle/>
          <a:p>
            <a:pPr lvl="0"/>
            <a:r>
              <a:rPr lang="en-US" sz="12000" dirty="0">
                <a:solidFill>
                  <a:schemeClr val="tx1"/>
                </a:solidFill>
                <a:effectLst/>
              </a:rPr>
              <a:t>“</a:t>
            </a:r>
          </a:p>
        </p:txBody>
      </p:sp>
      <p:sp>
        <p:nvSpPr>
          <p:cNvPr id="15" name="TextBox 14"/>
          <p:cNvSpPr txBox="1"/>
          <p:nvPr/>
        </p:nvSpPr>
        <p:spPr>
          <a:xfrm>
            <a:off x="15428118" y="4152902"/>
            <a:ext cx="914400" cy="877164"/>
          </a:xfrm>
          <a:prstGeom prst="rect">
            <a:avLst/>
          </a:prstGeom>
        </p:spPr>
        <p:txBody>
          <a:bodyPr vert="horz" lIns="137160" tIns="68580" rIns="137160" bIns="68580" rtlCol="0" anchor="ctr">
            <a:noAutofit/>
          </a:bodyPr>
          <a:lstStyle/>
          <a:p>
            <a:pPr lvl="0" algn="r"/>
            <a:r>
              <a:rPr lang="en-US" sz="12000" dirty="0">
                <a:solidFill>
                  <a:schemeClr val="tx1"/>
                </a:solidFill>
                <a:effectLst/>
              </a:rPr>
              <a:t>”</a:t>
            </a:r>
          </a:p>
        </p:txBody>
      </p:sp>
    </p:spTree>
    <p:extLst>
      <p:ext uri="{BB962C8B-B14F-4D97-AF65-F5344CB8AC3E}">
        <p14:creationId xmlns:p14="http://schemas.microsoft.com/office/powerpoint/2010/main" val="409860844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026318" y="5143500"/>
            <a:ext cx="12801600" cy="2546100"/>
          </a:xfrm>
        </p:spPr>
        <p:txBody>
          <a:bodyPr anchor="b">
            <a:normAutofit/>
          </a:bodyPr>
          <a:lstStyle>
            <a:lvl1pPr algn="l">
              <a:defRPr sz="4800" b="0" cap="all"/>
            </a:lvl1pPr>
          </a:lstStyle>
          <a:p>
            <a:r>
              <a:rPr lang="en-US"/>
              <a:t>Click to edit Master title style</a:t>
            </a:r>
            <a:endParaRPr lang="en-US" dirty="0"/>
          </a:p>
        </p:txBody>
      </p:sp>
      <p:sp>
        <p:nvSpPr>
          <p:cNvPr id="3" name="Text Placeholder 2"/>
          <p:cNvSpPr>
            <a:spLocks noGrp="1"/>
          </p:cNvSpPr>
          <p:nvPr>
            <p:ph type="body" idx="1"/>
          </p:nvPr>
        </p:nvSpPr>
        <p:spPr>
          <a:xfrm>
            <a:off x="1026317" y="7699472"/>
            <a:ext cx="12803985" cy="1290600"/>
          </a:xfrm>
        </p:spPr>
        <p:txBody>
          <a:bodyPr anchor="t">
            <a:normAutofit/>
          </a:bodyPr>
          <a:lstStyle>
            <a:lvl1pPr marL="0" indent="0" algn="l">
              <a:buNone/>
              <a:defRPr sz="3000">
                <a:solidFill>
                  <a:schemeClr val="bg2">
                    <a:lumMod val="75000"/>
                  </a:schemeClr>
                </a:solidFill>
              </a:defRPr>
            </a:lvl1pPr>
            <a:lvl2pPr marL="685800" indent="0">
              <a:buNone/>
              <a:defRPr sz="2700">
                <a:solidFill>
                  <a:schemeClr val="tx1">
                    <a:tint val="75000"/>
                  </a:schemeClr>
                </a:solidFill>
              </a:defRPr>
            </a:lvl2pPr>
            <a:lvl3pPr marL="1371600" indent="0">
              <a:buNone/>
              <a:defRPr sz="2400">
                <a:solidFill>
                  <a:schemeClr val="tx1">
                    <a:tint val="75000"/>
                  </a:schemeClr>
                </a:solidFill>
              </a:defRPr>
            </a:lvl3pPr>
            <a:lvl4pPr marL="2057400" indent="0">
              <a:buNone/>
              <a:defRPr sz="2100">
                <a:solidFill>
                  <a:schemeClr val="tx1">
                    <a:tint val="75000"/>
                  </a:schemeClr>
                </a:solidFill>
              </a:defRPr>
            </a:lvl4pPr>
            <a:lvl5pPr marL="2743200" indent="0">
              <a:buNone/>
              <a:defRPr sz="2100">
                <a:solidFill>
                  <a:schemeClr val="tx1">
                    <a:tint val="75000"/>
                  </a:schemeClr>
                </a:solidFill>
              </a:defRPr>
            </a:lvl5pPr>
            <a:lvl6pPr marL="3429000" indent="0">
              <a:buNone/>
              <a:defRPr sz="2100">
                <a:solidFill>
                  <a:schemeClr val="tx1">
                    <a:tint val="75000"/>
                  </a:schemeClr>
                </a:solidFill>
              </a:defRPr>
            </a:lvl6pPr>
            <a:lvl7pPr marL="4114800" indent="0">
              <a:buNone/>
              <a:defRPr sz="2100">
                <a:solidFill>
                  <a:schemeClr val="tx1">
                    <a:tint val="75000"/>
                  </a:schemeClr>
                </a:solidFill>
              </a:defRPr>
            </a:lvl7pPr>
            <a:lvl8pPr marL="4800600" indent="0">
              <a:buNone/>
              <a:defRPr sz="2100">
                <a:solidFill>
                  <a:schemeClr val="tx1">
                    <a:tint val="75000"/>
                  </a:schemeClr>
                </a:solidFill>
              </a:defRPr>
            </a:lvl8pPr>
            <a:lvl9pPr marL="5486400" indent="0">
              <a:buNone/>
              <a:defRPr sz="21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3/1/2026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9473977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712120" y="1028700"/>
            <a:ext cx="13716000" cy="4114800"/>
          </a:xfrm>
        </p:spPr>
        <p:txBody>
          <a:bodyPr anchor="ctr">
            <a:normAutofit/>
          </a:bodyPr>
          <a:lstStyle>
            <a:lvl1pPr algn="l">
              <a:defRPr sz="48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026319" y="5892801"/>
            <a:ext cx="12801602" cy="1574799"/>
          </a:xfrm>
        </p:spPr>
        <p:txBody>
          <a:bodyPr vert="horz" lIns="91440" tIns="45720" rIns="91440" bIns="45720" rtlCol="0" anchor="b">
            <a:normAutofit/>
          </a:bodyPr>
          <a:lstStyle>
            <a:lvl1pPr>
              <a:buNone/>
              <a:defRPr lang="en-US" sz="36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026317" y="7467600"/>
            <a:ext cx="12801602" cy="1524000"/>
          </a:xfrm>
        </p:spPr>
        <p:txBody>
          <a:bodyPr anchor="t">
            <a:normAutofit/>
          </a:bodyPr>
          <a:lstStyle>
            <a:lvl1pPr marL="0" indent="0" algn="l">
              <a:buNone/>
              <a:defRPr sz="2700">
                <a:solidFill>
                  <a:schemeClr val="bg2">
                    <a:lumMod val="75000"/>
                  </a:schemeClr>
                </a:solidFill>
              </a:defRPr>
            </a:lvl1pPr>
            <a:lvl2pPr marL="685800" indent="0">
              <a:buNone/>
              <a:defRPr sz="2700">
                <a:solidFill>
                  <a:schemeClr val="tx1">
                    <a:tint val="75000"/>
                  </a:schemeClr>
                </a:solidFill>
              </a:defRPr>
            </a:lvl2pPr>
            <a:lvl3pPr marL="1371600" indent="0">
              <a:buNone/>
              <a:defRPr sz="2400">
                <a:solidFill>
                  <a:schemeClr val="tx1">
                    <a:tint val="75000"/>
                  </a:schemeClr>
                </a:solidFill>
              </a:defRPr>
            </a:lvl3pPr>
            <a:lvl4pPr marL="2057400" indent="0">
              <a:buNone/>
              <a:defRPr sz="2100">
                <a:solidFill>
                  <a:schemeClr val="tx1">
                    <a:tint val="75000"/>
                  </a:schemeClr>
                </a:solidFill>
              </a:defRPr>
            </a:lvl4pPr>
            <a:lvl5pPr marL="2743200" indent="0">
              <a:buNone/>
              <a:defRPr sz="2100">
                <a:solidFill>
                  <a:schemeClr val="tx1">
                    <a:tint val="75000"/>
                  </a:schemeClr>
                </a:solidFill>
              </a:defRPr>
            </a:lvl5pPr>
            <a:lvl6pPr marL="3429000" indent="0">
              <a:buNone/>
              <a:defRPr sz="2100">
                <a:solidFill>
                  <a:schemeClr val="tx1">
                    <a:tint val="75000"/>
                  </a:schemeClr>
                </a:solidFill>
              </a:defRPr>
            </a:lvl6pPr>
            <a:lvl7pPr marL="4114800" indent="0">
              <a:buNone/>
              <a:defRPr sz="2100">
                <a:solidFill>
                  <a:schemeClr val="tx1">
                    <a:tint val="75000"/>
                  </a:schemeClr>
                </a:solidFill>
              </a:defRPr>
            </a:lvl7pPr>
            <a:lvl8pPr marL="4800600" indent="0">
              <a:buNone/>
              <a:defRPr sz="2100">
                <a:solidFill>
                  <a:schemeClr val="tx1">
                    <a:tint val="75000"/>
                  </a:schemeClr>
                </a:solidFill>
              </a:defRPr>
            </a:lvl8pPr>
            <a:lvl9pPr marL="5486400" indent="0">
              <a:buNone/>
              <a:defRPr sz="21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3/1/2026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
        <p:nvSpPr>
          <p:cNvPr id="11" name="TextBox 10"/>
          <p:cNvSpPr txBox="1"/>
          <p:nvPr/>
        </p:nvSpPr>
        <p:spPr>
          <a:xfrm>
            <a:off x="797718" y="1218333"/>
            <a:ext cx="914400" cy="877164"/>
          </a:xfrm>
          <a:prstGeom prst="rect">
            <a:avLst/>
          </a:prstGeom>
        </p:spPr>
        <p:txBody>
          <a:bodyPr vert="horz" lIns="137160" tIns="68580" rIns="137160" bIns="68580" rtlCol="0" anchor="ctr">
            <a:noAutofit/>
          </a:bodyPr>
          <a:lstStyle/>
          <a:p>
            <a:pPr lvl="0"/>
            <a:r>
              <a:rPr lang="en-US" sz="12000" dirty="0">
                <a:solidFill>
                  <a:schemeClr val="tx1"/>
                </a:solidFill>
                <a:effectLst/>
              </a:rPr>
              <a:t>“</a:t>
            </a:r>
          </a:p>
        </p:txBody>
      </p:sp>
      <p:sp>
        <p:nvSpPr>
          <p:cNvPr id="12" name="TextBox 11"/>
          <p:cNvSpPr txBox="1"/>
          <p:nvPr/>
        </p:nvSpPr>
        <p:spPr>
          <a:xfrm>
            <a:off x="15428118" y="4152902"/>
            <a:ext cx="914400" cy="877164"/>
          </a:xfrm>
          <a:prstGeom prst="rect">
            <a:avLst/>
          </a:prstGeom>
        </p:spPr>
        <p:txBody>
          <a:bodyPr vert="horz" lIns="137160" tIns="68580" rIns="137160" bIns="68580" rtlCol="0" anchor="ctr">
            <a:noAutofit/>
          </a:bodyPr>
          <a:lstStyle/>
          <a:p>
            <a:pPr lvl="0" algn="r"/>
            <a:r>
              <a:rPr lang="en-US" sz="12000" dirty="0">
                <a:solidFill>
                  <a:schemeClr val="tx1"/>
                </a:solidFill>
                <a:effectLst/>
              </a:rPr>
              <a:t>”</a:t>
            </a:r>
          </a:p>
        </p:txBody>
      </p:sp>
    </p:spTree>
    <p:extLst>
      <p:ext uri="{BB962C8B-B14F-4D97-AF65-F5344CB8AC3E}">
        <p14:creationId xmlns:p14="http://schemas.microsoft.com/office/powerpoint/2010/main" val="242061344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026320" y="1028700"/>
            <a:ext cx="15087600" cy="4114800"/>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1026318" y="5892801"/>
            <a:ext cx="12801600" cy="1257300"/>
          </a:xfrm>
        </p:spPr>
        <p:txBody>
          <a:bodyPr vert="horz" lIns="91440" tIns="45720" rIns="91440" bIns="45720" rtlCol="0" anchor="b">
            <a:normAutofit/>
          </a:bodyPr>
          <a:lstStyle>
            <a:lvl1pPr>
              <a:buNone/>
              <a:defRPr lang="en-US" sz="36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026317" y="7150098"/>
            <a:ext cx="12801602" cy="1841501"/>
          </a:xfrm>
        </p:spPr>
        <p:txBody>
          <a:bodyPr anchor="t">
            <a:normAutofit/>
          </a:bodyPr>
          <a:lstStyle>
            <a:lvl1pPr marL="0" indent="0" algn="l">
              <a:buNone/>
              <a:defRPr sz="2700">
                <a:solidFill>
                  <a:schemeClr val="bg2">
                    <a:lumMod val="75000"/>
                  </a:schemeClr>
                </a:solidFill>
              </a:defRPr>
            </a:lvl1pPr>
            <a:lvl2pPr marL="685800" indent="0">
              <a:buNone/>
              <a:defRPr sz="2700">
                <a:solidFill>
                  <a:schemeClr val="tx1">
                    <a:tint val="75000"/>
                  </a:schemeClr>
                </a:solidFill>
              </a:defRPr>
            </a:lvl2pPr>
            <a:lvl3pPr marL="1371600" indent="0">
              <a:buNone/>
              <a:defRPr sz="2400">
                <a:solidFill>
                  <a:schemeClr val="tx1">
                    <a:tint val="75000"/>
                  </a:schemeClr>
                </a:solidFill>
              </a:defRPr>
            </a:lvl3pPr>
            <a:lvl4pPr marL="2057400" indent="0">
              <a:buNone/>
              <a:defRPr sz="2100">
                <a:solidFill>
                  <a:schemeClr val="tx1">
                    <a:tint val="75000"/>
                  </a:schemeClr>
                </a:solidFill>
              </a:defRPr>
            </a:lvl4pPr>
            <a:lvl5pPr marL="2743200" indent="0">
              <a:buNone/>
              <a:defRPr sz="2100">
                <a:solidFill>
                  <a:schemeClr val="tx1">
                    <a:tint val="75000"/>
                  </a:schemeClr>
                </a:solidFill>
              </a:defRPr>
            </a:lvl5pPr>
            <a:lvl6pPr marL="3429000" indent="0">
              <a:buNone/>
              <a:defRPr sz="2100">
                <a:solidFill>
                  <a:schemeClr val="tx1">
                    <a:tint val="75000"/>
                  </a:schemeClr>
                </a:solidFill>
              </a:defRPr>
            </a:lvl6pPr>
            <a:lvl7pPr marL="4114800" indent="0">
              <a:buNone/>
              <a:defRPr sz="2100">
                <a:solidFill>
                  <a:schemeClr val="tx1">
                    <a:tint val="75000"/>
                  </a:schemeClr>
                </a:solidFill>
              </a:defRPr>
            </a:lvl7pPr>
            <a:lvl8pPr marL="4800600" indent="0">
              <a:buNone/>
              <a:defRPr sz="2100">
                <a:solidFill>
                  <a:schemeClr val="tx1">
                    <a:tint val="75000"/>
                  </a:schemeClr>
                </a:solidFill>
              </a:defRPr>
            </a:lvl8pPr>
            <a:lvl9pPr marL="5486400" indent="0">
              <a:buNone/>
              <a:defRPr sz="21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3/1/2026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87965123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3/1/2026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40271302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3027818" y="1028700"/>
            <a:ext cx="3086100" cy="6858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028700" y="1028700"/>
            <a:ext cx="11734800" cy="79629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3/1/2026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8561579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13810454" y="4445000"/>
            <a:ext cx="4472787" cy="4813301"/>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1026318" y="6730998"/>
            <a:ext cx="12801600" cy="2260601"/>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26318" y="1028701"/>
            <a:ext cx="12801600" cy="5422901"/>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4856618" y="9258301"/>
            <a:ext cx="2400300" cy="547688"/>
          </a:xfrm>
          <a:prstGeom prst="rect">
            <a:avLst/>
          </a:prstGeom>
        </p:spPr>
        <p:txBody>
          <a:bodyPr vert="horz" lIns="91440" tIns="45720" rIns="91440" bIns="45720" rtlCol="0" anchor="t"/>
          <a:lstStyle>
            <a:lvl1pPr algn="r">
              <a:defRPr sz="1500" b="0" i="0">
                <a:solidFill>
                  <a:schemeClr val="bg2">
                    <a:lumMod val="50000"/>
                  </a:schemeClr>
                </a:solidFill>
                <a:effectLst/>
                <a:latin typeface="+mn-lt"/>
              </a:defRPr>
            </a:lvl1pPr>
          </a:lstStyle>
          <a:p>
            <a:fld id="{1D8BD707-D9CF-40AE-B4C6-C98DA3205C09}" type="datetimeFigureOut">
              <a:rPr lang="en-US" smtClean="0"/>
              <a:pPr/>
              <a:t>3/1/2026</a:t>
            </a:fld>
            <a:endParaRPr lang="en-US"/>
          </a:p>
        </p:txBody>
      </p:sp>
      <p:sp>
        <p:nvSpPr>
          <p:cNvPr id="5" name="Footer Placeholder 4"/>
          <p:cNvSpPr>
            <a:spLocks noGrp="1"/>
          </p:cNvSpPr>
          <p:nvPr>
            <p:ph type="ftr" sz="quarter" idx="3"/>
          </p:nvPr>
        </p:nvSpPr>
        <p:spPr>
          <a:xfrm>
            <a:off x="1026318" y="9258301"/>
            <a:ext cx="11315700" cy="547688"/>
          </a:xfrm>
          <a:prstGeom prst="rect">
            <a:avLst/>
          </a:prstGeom>
        </p:spPr>
        <p:txBody>
          <a:bodyPr vert="horz" lIns="91440" tIns="45720" rIns="91440" bIns="45720" rtlCol="0" anchor="t"/>
          <a:lstStyle>
            <a:lvl1pPr algn="l">
              <a:defRPr sz="1500" b="0" i="0">
                <a:solidFill>
                  <a:schemeClr val="bg2">
                    <a:lumMod val="50000"/>
                  </a:schemeClr>
                </a:solidFill>
                <a:effectLst/>
                <a:latin typeface="+mn-lt"/>
              </a:defRPr>
            </a:lvl1pPr>
          </a:lstStyle>
          <a:p>
            <a:endParaRPr lang="en-US"/>
          </a:p>
        </p:txBody>
      </p:sp>
      <p:sp>
        <p:nvSpPr>
          <p:cNvPr id="6" name="Slide Number Placeholder 5"/>
          <p:cNvSpPr>
            <a:spLocks noGrp="1"/>
          </p:cNvSpPr>
          <p:nvPr>
            <p:ph type="sldNum" sz="quarter" idx="4"/>
          </p:nvPr>
        </p:nvSpPr>
        <p:spPr>
          <a:xfrm>
            <a:off x="15544801" y="8367713"/>
            <a:ext cx="1713368" cy="1004888"/>
          </a:xfrm>
          <a:prstGeom prst="rect">
            <a:avLst/>
          </a:prstGeom>
        </p:spPr>
        <p:txBody>
          <a:bodyPr vert="horz" lIns="91440" tIns="45720" rIns="91440" bIns="45720" rtlCol="0" anchor="b"/>
          <a:lstStyle>
            <a:lvl1pPr algn="r">
              <a:defRPr sz="4800" b="0" i="0">
                <a:solidFill>
                  <a:schemeClr val="bg2">
                    <a:lumMod val="50000"/>
                  </a:schemeClr>
                </a:solidFill>
                <a:effectLst/>
                <a:latin typeface="+mn-lt"/>
              </a:defRPr>
            </a:lvl1pPr>
          </a:lstStyle>
          <a:p>
            <a:fld id="{B6F15528-21DE-4FAA-801E-634DDDAF4B2B}" type="slidenum">
              <a:rPr lang="en-US" smtClean="0"/>
              <a:pPr/>
              <a:t>‹#›</a:t>
            </a:fld>
            <a:endParaRPr lang="en-US"/>
          </a:p>
        </p:txBody>
      </p:sp>
    </p:spTree>
    <p:extLst>
      <p:ext uri="{BB962C8B-B14F-4D97-AF65-F5344CB8AC3E}">
        <p14:creationId xmlns:p14="http://schemas.microsoft.com/office/powerpoint/2010/main" val="2487938161"/>
      </p:ext>
    </p:extLst>
  </p:cSld>
  <p:clrMap bg1="dk1" tx1="lt1" bg2="dk2" tx2="lt2" accent1="accent1" accent2="accent2" accent3="accent3" accent4="accent4" accent5="accent5" accent6="accent6" hlink="hlink" folHlink="folHlink"/>
  <p:sldLayoutIdLst>
    <p:sldLayoutId id="2147483703" r:id="rId1"/>
    <p:sldLayoutId id="2147483704" r:id="rId2"/>
    <p:sldLayoutId id="2147483705" r:id="rId3"/>
    <p:sldLayoutId id="2147483706" r:id="rId4"/>
    <p:sldLayoutId id="2147483707" r:id="rId5"/>
    <p:sldLayoutId id="2147483708" r:id="rId6"/>
    <p:sldLayoutId id="2147483709" r:id="rId7"/>
    <p:sldLayoutId id="2147483710" r:id="rId8"/>
    <p:sldLayoutId id="2147483711" r:id="rId9"/>
    <p:sldLayoutId id="2147483712" r:id="rId10"/>
    <p:sldLayoutId id="2147483713" r:id="rId11"/>
    <p:sldLayoutId id="2147483714" r:id="rId12"/>
    <p:sldLayoutId id="2147483715" r:id="rId13"/>
    <p:sldLayoutId id="2147483716" r:id="rId14"/>
    <p:sldLayoutId id="2147483717" r:id="rId15"/>
    <p:sldLayoutId id="2147483718" r:id="rId16"/>
    <p:sldLayoutId id="2147483719" r:id="rId17"/>
  </p:sldLayoutIdLst>
  <p:txStyles>
    <p:titleStyle>
      <a:lvl1pPr algn="l" defTabSz="685800" rtl="0" eaLnBrk="1" latinLnBrk="0" hangingPunct="1">
        <a:spcBef>
          <a:spcPct val="0"/>
        </a:spcBef>
        <a:buNone/>
        <a:defRPr sz="54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428625" indent="-428625" algn="l" defTabSz="685800" rtl="0" eaLnBrk="1" latinLnBrk="0" hangingPunct="1">
        <a:spcBef>
          <a:spcPct val="20000"/>
        </a:spcBef>
        <a:spcAft>
          <a:spcPts val="900"/>
        </a:spcAft>
        <a:buClr>
          <a:schemeClr val="tx1"/>
        </a:buClr>
        <a:buSzPct val="80000"/>
        <a:buFont typeface="Wingdings 3" panose="05040102010807070707" pitchFamily="18" charset="2"/>
        <a:buChar char=""/>
        <a:defRPr sz="3000" kern="1200" cap="none">
          <a:solidFill>
            <a:schemeClr val="bg2">
              <a:lumMod val="75000"/>
            </a:schemeClr>
          </a:solidFill>
          <a:effectLst/>
          <a:latin typeface="+mn-lt"/>
          <a:ea typeface="+mn-ea"/>
          <a:cs typeface="+mn-cs"/>
        </a:defRPr>
      </a:lvl1pPr>
      <a:lvl2pPr marL="1114425" indent="-428625" algn="l" defTabSz="685800" rtl="0" eaLnBrk="1" latinLnBrk="0" hangingPunct="1">
        <a:spcBef>
          <a:spcPct val="20000"/>
        </a:spcBef>
        <a:spcAft>
          <a:spcPts val="900"/>
        </a:spcAft>
        <a:buClr>
          <a:schemeClr val="tx1"/>
        </a:buClr>
        <a:buSzPct val="80000"/>
        <a:buFont typeface="Wingdings 3" panose="05040102010807070707" pitchFamily="18" charset="2"/>
        <a:buChar char=""/>
        <a:defRPr sz="2700" kern="1200" cap="none">
          <a:solidFill>
            <a:schemeClr val="bg2">
              <a:lumMod val="75000"/>
            </a:schemeClr>
          </a:solidFill>
          <a:effectLst/>
          <a:latin typeface="+mn-lt"/>
          <a:ea typeface="+mn-ea"/>
          <a:cs typeface="+mn-cs"/>
        </a:defRPr>
      </a:lvl2pPr>
      <a:lvl3pPr marL="1800225" indent="-428625" algn="l" defTabSz="685800" rtl="0" eaLnBrk="1" latinLnBrk="0" hangingPunct="1">
        <a:spcBef>
          <a:spcPct val="20000"/>
        </a:spcBef>
        <a:spcAft>
          <a:spcPts val="900"/>
        </a:spcAft>
        <a:buClr>
          <a:schemeClr val="tx1"/>
        </a:buClr>
        <a:buSzPct val="80000"/>
        <a:buFont typeface="Wingdings 3" panose="05040102010807070707" pitchFamily="18" charset="2"/>
        <a:buChar char=""/>
        <a:defRPr sz="2400" kern="1200" cap="none">
          <a:solidFill>
            <a:schemeClr val="bg2">
              <a:lumMod val="75000"/>
            </a:schemeClr>
          </a:solidFill>
          <a:effectLst/>
          <a:latin typeface="+mn-lt"/>
          <a:ea typeface="+mn-ea"/>
          <a:cs typeface="+mn-cs"/>
        </a:defRPr>
      </a:lvl3pPr>
      <a:lvl4pPr marL="2314575" indent="-257175" algn="l" defTabSz="685800" rtl="0" eaLnBrk="1" latinLnBrk="0" hangingPunct="1">
        <a:spcBef>
          <a:spcPct val="20000"/>
        </a:spcBef>
        <a:spcAft>
          <a:spcPts val="900"/>
        </a:spcAft>
        <a:buClr>
          <a:schemeClr val="tx1"/>
        </a:buClr>
        <a:buSzPct val="80000"/>
        <a:buFont typeface="Wingdings 3" panose="05040102010807070707" pitchFamily="18" charset="2"/>
        <a:buChar char=""/>
        <a:defRPr sz="2100" kern="1200" cap="none">
          <a:solidFill>
            <a:schemeClr val="bg2">
              <a:lumMod val="75000"/>
            </a:schemeClr>
          </a:solidFill>
          <a:effectLst/>
          <a:latin typeface="+mn-lt"/>
          <a:ea typeface="+mn-ea"/>
          <a:cs typeface="+mn-cs"/>
        </a:defRPr>
      </a:lvl4pPr>
      <a:lvl5pPr marL="3000375" indent="-257175" algn="l" defTabSz="685800" rtl="0" eaLnBrk="1" latinLnBrk="0" hangingPunct="1">
        <a:spcBef>
          <a:spcPct val="20000"/>
        </a:spcBef>
        <a:spcAft>
          <a:spcPts val="900"/>
        </a:spcAft>
        <a:buClr>
          <a:schemeClr val="tx1"/>
        </a:buClr>
        <a:buSzPct val="80000"/>
        <a:buFont typeface="Wingdings 3" panose="05040102010807070707" pitchFamily="18" charset="2"/>
        <a:buChar char=""/>
        <a:defRPr sz="2100" kern="1200" cap="none">
          <a:solidFill>
            <a:schemeClr val="bg2">
              <a:lumMod val="75000"/>
            </a:schemeClr>
          </a:solidFill>
          <a:effectLst/>
          <a:latin typeface="+mn-lt"/>
          <a:ea typeface="+mn-ea"/>
          <a:cs typeface="+mn-cs"/>
        </a:defRPr>
      </a:lvl5pPr>
      <a:lvl6pPr marL="3771900" indent="-342900" algn="l" defTabSz="685800" rtl="0" eaLnBrk="1" latinLnBrk="0" hangingPunct="1">
        <a:spcBef>
          <a:spcPct val="20000"/>
        </a:spcBef>
        <a:spcAft>
          <a:spcPts val="900"/>
        </a:spcAft>
        <a:buClr>
          <a:schemeClr val="tx1"/>
        </a:buClr>
        <a:buSzPct val="80000"/>
        <a:buFont typeface="Wingdings 3" panose="05040102010807070707" pitchFamily="18" charset="2"/>
        <a:buChar char=""/>
        <a:defRPr sz="2100" kern="1200" cap="none">
          <a:solidFill>
            <a:schemeClr val="bg2">
              <a:lumMod val="75000"/>
            </a:schemeClr>
          </a:solidFill>
          <a:effectLst/>
          <a:latin typeface="+mn-lt"/>
          <a:ea typeface="+mn-ea"/>
          <a:cs typeface="+mn-cs"/>
        </a:defRPr>
      </a:lvl6pPr>
      <a:lvl7pPr marL="4457700" indent="-342900" algn="l" defTabSz="685800" rtl="0" eaLnBrk="1" latinLnBrk="0" hangingPunct="1">
        <a:spcBef>
          <a:spcPct val="20000"/>
        </a:spcBef>
        <a:spcAft>
          <a:spcPts val="900"/>
        </a:spcAft>
        <a:buClr>
          <a:schemeClr val="tx1"/>
        </a:buClr>
        <a:buSzPct val="80000"/>
        <a:buFont typeface="Wingdings 3" panose="05040102010807070707" pitchFamily="18" charset="2"/>
        <a:buChar char=""/>
        <a:defRPr sz="2100" kern="1200" cap="none">
          <a:solidFill>
            <a:schemeClr val="bg2">
              <a:lumMod val="75000"/>
            </a:schemeClr>
          </a:solidFill>
          <a:effectLst/>
          <a:latin typeface="+mn-lt"/>
          <a:ea typeface="+mn-ea"/>
          <a:cs typeface="+mn-cs"/>
        </a:defRPr>
      </a:lvl7pPr>
      <a:lvl8pPr marL="5143500" indent="-342900" algn="l" defTabSz="685800" rtl="0" eaLnBrk="1" latinLnBrk="0" hangingPunct="1">
        <a:spcBef>
          <a:spcPct val="20000"/>
        </a:spcBef>
        <a:spcAft>
          <a:spcPts val="900"/>
        </a:spcAft>
        <a:buClr>
          <a:schemeClr val="tx1"/>
        </a:buClr>
        <a:buSzPct val="80000"/>
        <a:buFont typeface="Wingdings 3" panose="05040102010807070707" pitchFamily="18" charset="2"/>
        <a:buChar char=""/>
        <a:defRPr sz="2100" kern="1200" cap="none">
          <a:solidFill>
            <a:schemeClr val="bg2">
              <a:lumMod val="75000"/>
            </a:schemeClr>
          </a:solidFill>
          <a:effectLst/>
          <a:latin typeface="+mn-lt"/>
          <a:ea typeface="+mn-ea"/>
          <a:cs typeface="+mn-cs"/>
        </a:defRPr>
      </a:lvl8pPr>
      <a:lvl9pPr marL="5829300" indent="-342900" algn="l" defTabSz="685800" rtl="0" eaLnBrk="1" latinLnBrk="0" hangingPunct="1">
        <a:spcBef>
          <a:spcPct val="20000"/>
        </a:spcBef>
        <a:spcAft>
          <a:spcPts val="900"/>
        </a:spcAft>
        <a:buClr>
          <a:schemeClr val="tx1"/>
        </a:buClr>
        <a:buSzPct val="80000"/>
        <a:buFont typeface="Wingdings 3" panose="05040102010807070707" pitchFamily="18" charset="2"/>
        <a:buChar char=""/>
        <a:defRPr sz="2100" kern="1200" cap="none">
          <a:solidFill>
            <a:schemeClr val="bg2">
              <a:lumMod val="75000"/>
            </a:schemeClr>
          </a:solidFill>
          <a:effectLst/>
          <a:latin typeface="+mn-lt"/>
          <a:ea typeface="+mn-ea"/>
          <a:cs typeface="+mn-cs"/>
        </a:defRPr>
      </a:lvl9pPr>
    </p:bodyStyle>
    <p:otherStyle>
      <a:defPPr>
        <a:defRPr lang="en-US"/>
      </a:defPPr>
      <a:lvl1pPr marL="0" algn="l" defTabSz="685800" rtl="0" eaLnBrk="1" latinLnBrk="0" hangingPunct="1">
        <a:defRPr sz="2700" kern="1200">
          <a:solidFill>
            <a:schemeClr val="tx1"/>
          </a:solidFill>
          <a:latin typeface="+mn-lt"/>
          <a:ea typeface="+mn-ea"/>
          <a:cs typeface="+mn-cs"/>
        </a:defRPr>
      </a:lvl1pPr>
      <a:lvl2pPr marL="685800" algn="l" defTabSz="685800" rtl="0" eaLnBrk="1" latinLnBrk="0" hangingPunct="1">
        <a:defRPr sz="2700" kern="1200">
          <a:solidFill>
            <a:schemeClr val="tx1"/>
          </a:solidFill>
          <a:latin typeface="+mn-lt"/>
          <a:ea typeface="+mn-ea"/>
          <a:cs typeface="+mn-cs"/>
        </a:defRPr>
      </a:lvl2pPr>
      <a:lvl3pPr marL="1371600" algn="l" defTabSz="685800" rtl="0" eaLnBrk="1" latinLnBrk="0" hangingPunct="1">
        <a:defRPr sz="2700" kern="1200">
          <a:solidFill>
            <a:schemeClr val="tx1"/>
          </a:solidFill>
          <a:latin typeface="+mn-lt"/>
          <a:ea typeface="+mn-ea"/>
          <a:cs typeface="+mn-cs"/>
        </a:defRPr>
      </a:lvl3pPr>
      <a:lvl4pPr marL="2057400" algn="l" defTabSz="685800" rtl="0" eaLnBrk="1" latinLnBrk="0" hangingPunct="1">
        <a:defRPr sz="2700" kern="1200">
          <a:solidFill>
            <a:schemeClr val="tx1"/>
          </a:solidFill>
          <a:latin typeface="+mn-lt"/>
          <a:ea typeface="+mn-ea"/>
          <a:cs typeface="+mn-cs"/>
        </a:defRPr>
      </a:lvl4pPr>
      <a:lvl5pPr marL="2743200" algn="l" defTabSz="685800" rtl="0" eaLnBrk="1" latinLnBrk="0" hangingPunct="1">
        <a:defRPr sz="2700" kern="1200">
          <a:solidFill>
            <a:schemeClr val="tx1"/>
          </a:solidFill>
          <a:latin typeface="+mn-lt"/>
          <a:ea typeface="+mn-ea"/>
          <a:cs typeface="+mn-cs"/>
        </a:defRPr>
      </a:lvl5pPr>
      <a:lvl6pPr marL="3429000" algn="l" defTabSz="685800" rtl="0" eaLnBrk="1" latinLnBrk="0" hangingPunct="1">
        <a:defRPr sz="2700" kern="1200">
          <a:solidFill>
            <a:schemeClr val="tx1"/>
          </a:solidFill>
          <a:latin typeface="+mn-lt"/>
          <a:ea typeface="+mn-ea"/>
          <a:cs typeface="+mn-cs"/>
        </a:defRPr>
      </a:lvl6pPr>
      <a:lvl7pPr marL="4114800" algn="l" defTabSz="685800" rtl="0" eaLnBrk="1" latinLnBrk="0" hangingPunct="1">
        <a:defRPr sz="2700" kern="1200">
          <a:solidFill>
            <a:schemeClr val="tx1"/>
          </a:solidFill>
          <a:latin typeface="+mn-lt"/>
          <a:ea typeface="+mn-ea"/>
          <a:cs typeface="+mn-cs"/>
        </a:defRPr>
      </a:lvl7pPr>
      <a:lvl8pPr marL="4800600" algn="l" defTabSz="685800" rtl="0" eaLnBrk="1" latinLnBrk="0" hangingPunct="1">
        <a:defRPr sz="2700" kern="1200">
          <a:solidFill>
            <a:schemeClr val="tx1"/>
          </a:solidFill>
          <a:latin typeface="+mn-lt"/>
          <a:ea typeface="+mn-ea"/>
          <a:cs typeface="+mn-cs"/>
        </a:defRPr>
      </a:lvl8pPr>
      <a:lvl9pPr marL="5486400" algn="l" defTabSz="685800" rtl="0" eaLnBrk="1" latinLnBrk="0" hangingPunct="1">
        <a:defRPr sz="27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7.xml"/><Relationship Id="rId5" Type="http://schemas.openxmlformats.org/officeDocument/2006/relationships/image" Target="../media/image3.svg"/><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7" Type="http://schemas.openxmlformats.org/officeDocument/2006/relationships/image" Target="../media/image6.sv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3.svg"/><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8.jpeg"/><Relationship Id="rId7" Type="http://schemas.openxmlformats.org/officeDocument/2006/relationships/image" Target="../media/image10.svg"/><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image" Target="../media/image9.png"/><Relationship Id="rId5" Type="http://schemas.openxmlformats.org/officeDocument/2006/relationships/image" Target="../media/image3.svg"/><Relationship Id="rId4" Type="http://schemas.openxmlformats.org/officeDocument/2006/relationships/image" Target="../media/image2.png"/></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7.xml"/><Relationship Id="rId5" Type="http://schemas.openxmlformats.org/officeDocument/2006/relationships/image" Target="../media/image11.png"/><Relationship Id="rId4" Type="http://schemas.openxmlformats.org/officeDocument/2006/relationships/image" Target="../media/image10.svg"/></Relationships>
</file>

<file path=ppt/slides/_rels/slide7.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image" Target="../media/image2.png"/><Relationship Id="rId7" Type="http://schemas.openxmlformats.org/officeDocument/2006/relationships/image" Target="../media/image14.jpeg"/><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3.svg"/><Relationship Id="rId9" Type="http://schemas.openxmlformats.org/officeDocument/2006/relationships/image" Target="../media/image10.svg"/></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7.xml"/><Relationship Id="rId5" Type="http://schemas.openxmlformats.org/officeDocument/2006/relationships/image" Target="../media/image15.png"/><Relationship Id="rId4" Type="http://schemas.openxmlformats.org/officeDocument/2006/relationships/image" Target="../media/image10.svg"/></Relationships>
</file>

<file path=ppt/slides/_rels/slide9.xml.rels><?xml version="1.0" encoding="UTF-8" standalone="yes"?>
<Relationships xmlns="http://schemas.openxmlformats.org/package/2006/relationships"><Relationship Id="rId3" Type="http://schemas.openxmlformats.org/officeDocument/2006/relationships/image" Target="../media/image16.png"/><Relationship Id="rId7" Type="http://schemas.openxmlformats.org/officeDocument/2006/relationships/image" Target="../media/image10.svg"/><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image" Target="../media/image9.png"/><Relationship Id="rId5" Type="http://schemas.openxmlformats.org/officeDocument/2006/relationships/image" Target="../media/image3.svg"/><Relationship Id="rId4" Type="http://schemas.openxmlformats.org/officeDocument/2006/relationships/image" Target="../media/image2.png"/></Relationships>
</file>

<file path=ppt/slides/_rels/slide1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0.xml"/><Relationship Id="rId1" Type="http://schemas.openxmlformats.org/officeDocument/2006/relationships/slideLayout" Target="../slideLayouts/slideLayout7.xml"/><Relationship Id="rId5" Type="http://schemas.openxmlformats.org/officeDocument/2006/relationships/image" Target="../media/image17.png"/><Relationship Id="rId4" Type="http://schemas.openxmlformats.org/officeDocument/2006/relationships/image" Target="../media/image3.svg"/></Relationships>
</file>

<file path=ppt/slides/_rels/slide1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1.xml"/><Relationship Id="rId1" Type="http://schemas.openxmlformats.org/officeDocument/2006/relationships/slideLayout" Target="../slideLayouts/slideLayout7.xml"/><Relationship Id="rId5" Type="http://schemas.openxmlformats.org/officeDocument/2006/relationships/image" Target="../media/image18.png"/><Relationship Id="rId4" Type="http://schemas.openxmlformats.org/officeDocument/2006/relationships/image" Target="../media/image10.svg"/></Relationships>
</file>

<file path=ppt/slides/_rels/slide1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2.xml"/><Relationship Id="rId1" Type="http://schemas.openxmlformats.org/officeDocument/2006/relationships/slideLayout" Target="../slideLayouts/slideLayout7.xml"/><Relationship Id="rId5" Type="http://schemas.openxmlformats.org/officeDocument/2006/relationships/image" Target="../media/image19.png"/><Relationship Id="rId4" Type="http://schemas.openxmlformats.org/officeDocument/2006/relationships/image" Target="../media/image3.svg"/></Relationships>
</file>

<file path=ppt/slides/_rels/slide1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3.xml"/><Relationship Id="rId1" Type="http://schemas.openxmlformats.org/officeDocument/2006/relationships/slideLayout" Target="../slideLayouts/slideLayout7.xml"/><Relationship Id="rId5" Type="http://schemas.openxmlformats.org/officeDocument/2006/relationships/image" Target="../media/image20.png"/><Relationship Id="rId4" Type="http://schemas.openxmlformats.org/officeDocument/2006/relationships/image" Target="../media/image10.svg"/></Relationships>
</file>

<file path=ppt/slides/_rels/slide1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4.xml"/><Relationship Id="rId1" Type="http://schemas.openxmlformats.org/officeDocument/2006/relationships/slideLayout" Target="../slideLayouts/slideLayout7.xml"/><Relationship Id="rId6" Type="http://schemas.openxmlformats.org/officeDocument/2006/relationships/image" Target="../media/image22.png"/><Relationship Id="rId5" Type="http://schemas.openxmlformats.org/officeDocument/2006/relationships/image" Target="../media/image21.png"/><Relationship Id="rId4" Type="http://schemas.openxmlformats.org/officeDocument/2006/relationships/image" Target="../media/image3.svg"/></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7.xml"/><Relationship Id="rId1" Type="http://schemas.openxmlformats.org/officeDocument/2006/relationships/slideLayout" Target="../slideLayouts/slideLayout7.xml"/><Relationship Id="rId4" Type="http://schemas.openxmlformats.org/officeDocument/2006/relationships/image" Target="../media/image3.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BFEA94E-AE30-FC7C-7A08-26BDB906C7DD}"/>
              </a:ext>
            </a:extLst>
          </p:cNvPr>
          <p:cNvSpPr txBox="1"/>
          <p:nvPr/>
        </p:nvSpPr>
        <p:spPr>
          <a:xfrm>
            <a:off x="838200" y="952501"/>
            <a:ext cx="15240000" cy="9870459"/>
          </a:xfrm>
          <a:prstGeom prst="rect">
            <a:avLst/>
          </a:prstGeom>
          <a:noFill/>
        </p:spPr>
        <p:txBody>
          <a:bodyPr wrap="square">
            <a:spAutoFit/>
          </a:bodyPr>
          <a:lstStyle/>
          <a:p>
            <a:pPr>
              <a:lnSpc>
                <a:spcPct val="150000"/>
              </a:lnSpc>
              <a:spcAft>
                <a:spcPts val="800"/>
              </a:spcAft>
            </a:pPr>
            <a:r>
              <a:rPr lang="en-GB" sz="4000" b="1"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Name: Joe Ansah</a:t>
            </a:r>
            <a:endParaRPr lang="en-GB" sz="4000" kern="100" dirty="0">
              <a:effectLst/>
              <a:latin typeface="Arial" panose="020B0604020202020204" pitchFamily="34" charset="0"/>
              <a:ea typeface="Calibri" panose="020F0502020204030204" pitchFamily="34" charset="0"/>
              <a:cs typeface="Arial" panose="020B0604020202020204" pitchFamily="34" charset="0"/>
            </a:endParaRPr>
          </a:p>
          <a:p>
            <a:pPr>
              <a:lnSpc>
                <a:spcPct val="150000"/>
              </a:lnSpc>
              <a:spcAft>
                <a:spcPts val="800"/>
              </a:spcAft>
            </a:pPr>
            <a:r>
              <a:rPr lang="en-GB" sz="4000" b="1"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Student Number: 2247737</a:t>
            </a:r>
            <a:endParaRPr lang="en-GB" sz="4000" kern="100" dirty="0">
              <a:effectLst/>
              <a:latin typeface="Arial" panose="020B0604020202020204" pitchFamily="34" charset="0"/>
              <a:ea typeface="Calibri" panose="020F0502020204030204" pitchFamily="34" charset="0"/>
              <a:cs typeface="Arial" panose="020B0604020202020204" pitchFamily="34" charset="0"/>
            </a:endParaRPr>
          </a:p>
          <a:p>
            <a:pPr>
              <a:lnSpc>
                <a:spcPct val="150000"/>
              </a:lnSpc>
              <a:spcAft>
                <a:spcPts val="800"/>
              </a:spcAft>
            </a:pPr>
            <a:r>
              <a:rPr lang="en-GB" sz="4000" b="1"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Programme: BSc (Hon) Health and Social Care</a:t>
            </a:r>
            <a:endParaRPr lang="en-GB" sz="4000" kern="100" dirty="0">
              <a:effectLst/>
              <a:latin typeface="Arial" panose="020B0604020202020204" pitchFamily="34" charset="0"/>
              <a:ea typeface="Calibri" panose="020F0502020204030204" pitchFamily="34" charset="0"/>
              <a:cs typeface="Arial" panose="020B0604020202020204" pitchFamily="34" charset="0"/>
            </a:endParaRPr>
          </a:p>
          <a:p>
            <a:pPr>
              <a:lnSpc>
                <a:spcPct val="150000"/>
              </a:lnSpc>
              <a:spcAft>
                <a:spcPts val="800"/>
              </a:spcAft>
            </a:pPr>
            <a:r>
              <a:rPr lang="en-GB" sz="4000" b="1"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Module: Empowering the older person</a:t>
            </a:r>
            <a:endParaRPr lang="en-GB" sz="4000" kern="100" dirty="0">
              <a:effectLst/>
              <a:latin typeface="Arial" panose="020B0604020202020204" pitchFamily="34" charset="0"/>
              <a:ea typeface="Calibri" panose="020F0502020204030204" pitchFamily="34" charset="0"/>
              <a:cs typeface="Arial" panose="020B0604020202020204" pitchFamily="34" charset="0"/>
            </a:endParaRPr>
          </a:p>
          <a:p>
            <a:pPr>
              <a:lnSpc>
                <a:spcPct val="150000"/>
              </a:lnSpc>
              <a:spcAft>
                <a:spcPts val="800"/>
              </a:spcAft>
            </a:pPr>
            <a:r>
              <a:rPr lang="en-GB" sz="4000" b="1"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Module Code: BMHP6027</a:t>
            </a:r>
            <a:endParaRPr lang="en-GB" sz="4000" kern="100" dirty="0">
              <a:effectLst/>
              <a:latin typeface="Arial" panose="020B0604020202020204" pitchFamily="34" charset="0"/>
              <a:ea typeface="Calibri" panose="020F0502020204030204" pitchFamily="34" charset="0"/>
              <a:cs typeface="Arial" panose="020B0604020202020204" pitchFamily="34" charset="0"/>
            </a:endParaRPr>
          </a:p>
          <a:p>
            <a:pPr>
              <a:lnSpc>
                <a:spcPct val="150000"/>
              </a:lnSpc>
              <a:spcAft>
                <a:spcPts val="800"/>
              </a:spcAft>
            </a:pPr>
            <a:r>
              <a:rPr lang="en-GB" sz="4000" b="1"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Lecturer: Rizwan Nadim</a:t>
            </a:r>
            <a:endParaRPr lang="en-GB" sz="4000" kern="100" dirty="0">
              <a:effectLst/>
              <a:latin typeface="Arial" panose="020B0604020202020204" pitchFamily="34" charset="0"/>
              <a:ea typeface="Calibri" panose="020F0502020204030204" pitchFamily="34" charset="0"/>
              <a:cs typeface="Arial" panose="020B0604020202020204" pitchFamily="34" charset="0"/>
            </a:endParaRPr>
          </a:p>
          <a:p>
            <a:pPr>
              <a:lnSpc>
                <a:spcPct val="150000"/>
              </a:lnSpc>
              <a:spcAft>
                <a:spcPts val="800"/>
              </a:spcAft>
            </a:pPr>
            <a:r>
              <a:rPr lang="en-GB" sz="4000" b="1"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Assignment Title: Component </a:t>
            </a:r>
            <a:r>
              <a:rPr lang="en-GB" sz="4000" b="1" kern="100" dirty="0">
                <a:solidFill>
                  <a:srgbClr val="000000"/>
                </a:solidFill>
                <a:latin typeface="Arial" panose="020B0604020202020204" pitchFamily="34" charset="0"/>
                <a:ea typeface="Calibri" panose="020F0502020204030204" pitchFamily="34" charset="0"/>
                <a:cs typeface="Arial" panose="020B0604020202020204" pitchFamily="34" charset="0"/>
              </a:rPr>
              <a:t>1: Individual Presentation</a:t>
            </a:r>
          </a:p>
          <a:p>
            <a:pPr>
              <a:lnSpc>
                <a:spcPct val="150000"/>
              </a:lnSpc>
              <a:spcAft>
                <a:spcPts val="800"/>
              </a:spcAft>
            </a:pPr>
            <a:r>
              <a:rPr lang="en-US" sz="4000" b="1" dirty="0">
                <a:solidFill>
                  <a:srgbClr val="070707"/>
                </a:solidFill>
                <a:latin typeface="Arial" panose="020B0604020202020204" pitchFamily="34" charset="0"/>
                <a:ea typeface="Arimo"/>
                <a:cs typeface="Arial" panose="020B0604020202020204" pitchFamily="34" charset="0"/>
                <a:sym typeface="Arimo"/>
              </a:rPr>
              <a:t>Presentation Title: Care, Empowerment and Support Needs of Older People in the UK</a:t>
            </a:r>
          </a:p>
          <a:p>
            <a:pPr>
              <a:lnSpc>
                <a:spcPct val="150000"/>
              </a:lnSpc>
              <a:spcAft>
                <a:spcPts val="800"/>
              </a:spcAft>
            </a:pPr>
            <a:endParaRPr lang="en-GB" sz="3200" kern="100" dirty="0">
              <a:effectLst/>
              <a:latin typeface="Arial" panose="020B060402020202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3417588121"/>
      </p:ext>
    </p:extLst>
  </p:cSld>
  <p:clrMapOvr>
    <a:masterClrMapping/>
  </p:clrMapOvr>
  <mc:AlternateContent xmlns:mc="http://schemas.openxmlformats.org/markup-compatibility/2006" xmlns:p14="http://schemas.microsoft.com/office/powerpoint/2010/main">
    <mc:Choice Requires="p14">
      <p:transition spd="slow" p14:dur="2000" advTm="12480"/>
    </mc:Choice>
    <mc:Fallback xmlns="">
      <p:transition spd="slow" advTm="12480"/>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3705938" y="-334786"/>
            <a:ext cx="14886413" cy="6271337"/>
            <a:chOff x="0" y="0"/>
            <a:chExt cx="19848550" cy="8361782"/>
          </a:xfrm>
        </p:grpSpPr>
        <p:pic>
          <p:nvPicPr>
            <p:cNvPr id="3" name="Picture 3"/>
            <p:cNvPicPr>
              <a:picLocks noChangeAspect="1"/>
            </p:cNvPicPr>
            <p:nvPr/>
          </p:nvPicPr>
          <p:blipFill>
            <a:blip r:embed="rId3"/>
            <a:srcRect l="4328" t="13636" r="14253" b="34882"/>
            <a:stretch>
              <a:fillRect/>
            </a:stretch>
          </p:blipFill>
          <p:spPr>
            <a:xfrm>
              <a:off x="0" y="0"/>
              <a:ext cx="19848550" cy="8361782"/>
            </a:xfrm>
            <a:prstGeom prst="rect">
              <a:avLst/>
            </a:prstGeom>
          </p:spPr>
        </p:pic>
      </p:grpSp>
      <p:grpSp>
        <p:nvGrpSpPr>
          <p:cNvPr id="4" name="Group 4"/>
          <p:cNvGrpSpPr/>
          <p:nvPr/>
        </p:nvGrpSpPr>
        <p:grpSpPr>
          <a:xfrm>
            <a:off x="1028700" y="2464751"/>
            <a:ext cx="11545307" cy="5379975"/>
            <a:chOff x="0" y="0"/>
            <a:chExt cx="3040739" cy="1416948"/>
          </a:xfrm>
        </p:grpSpPr>
        <p:sp>
          <p:nvSpPr>
            <p:cNvPr id="5" name="Freeform 5"/>
            <p:cNvSpPr/>
            <p:nvPr/>
          </p:nvSpPr>
          <p:spPr>
            <a:xfrm>
              <a:off x="0" y="0"/>
              <a:ext cx="3040739" cy="1416948"/>
            </a:xfrm>
            <a:custGeom>
              <a:avLst/>
              <a:gdLst/>
              <a:ahLst/>
              <a:cxnLst/>
              <a:rect l="l" t="t" r="r" b="b"/>
              <a:pathLst>
                <a:path w="3040739" h="1416948">
                  <a:moveTo>
                    <a:pt x="0" y="0"/>
                  </a:moveTo>
                  <a:lnTo>
                    <a:pt x="3040739" y="0"/>
                  </a:lnTo>
                  <a:lnTo>
                    <a:pt x="3040739" y="1416948"/>
                  </a:lnTo>
                  <a:lnTo>
                    <a:pt x="0" y="1416948"/>
                  </a:lnTo>
                  <a:close/>
                </a:path>
              </a:pathLst>
            </a:custGeom>
            <a:solidFill>
              <a:srgbClr val="4139B2"/>
            </a:solidFill>
          </p:spPr>
          <p:txBody>
            <a:bodyPr/>
            <a:lstStyle/>
            <a:p>
              <a:endParaRPr lang="en-GB"/>
            </a:p>
          </p:txBody>
        </p:sp>
        <p:sp>
          <p:nvSpPr>
            <p:cNvPr id="6" name="TextBox 6"/>
            <p:cNvSpPr txBox="1"/>
            <p:nvPr/>
          </p:nvSpPr>
          <p:spPr>
            <a:xfrm>
              <a:off x="0" y="-47625"/>
              <a:ext cx="3040739" cy="1464573"/>
            </a:xfrm>
            <a:prstGeom prst="rect">
              <a:avLst/>
            </a:prstGeom>
          </p:spPr>
          <p:txBody>
            <a:bodyPr lIns="50800" tIns="50800" rIns="50800" bIns="50800" rtlCol="0" anchor="ctr"/>
            <a:lstStyle/>
            <a:p>
              <a:pPr algn="ctr">
                <a:lnSpc>
                  <a:spcPts val="2659"/>
                </a:lnSpc>
                <a:spcBef>
                  <a:spcPct val="0"/>
                </a:spcBef>
              </a:pPr>
              <a:endParaRPr/>
            </a:p>
          </p:txBody>
        </p:sp>
      </p:grpSp>
      <p:sp>
        <p:nvSpPr>
          <p:cNvPr id="7" name="TextBox 7"/>
          <p:cNvSpPr txBox="1"/>
          <p:nvPr/>
        </p:nvSpPr>
        <p:spPr>
          <a:xfrm>
            <a:off x="2095197" y="3570070"/>
            <a:ext cx="9648612" cy="2069221"/>
          </a:xfrm>
          <a:prstGeom prst="rect">
            <a:avLst/>
          </a:prstGeom>
        </p:spPr>
        <p:txBody>
          <a:bodyPr lIns="0" tIns="0" rIns="0" bIns="0" rtlCol="0" anchor="t">
            <a:spAutoFit/>
          </a:bodyPr>
          <a:lstStyle/>
          <a:p>
            <a:pPr algn="l">
              <a:lnSpc>
                <a:spcPts val="8705"/>
              </a:lnSpc>
            </a:pPr>
            <a:r>
              <a:rPr lang="en-US" sz="4000" b="1" dirty="0">
                <a:solidFill>
                  <a:srgbClr val="FFFFFF"/>
                </a:solidFill>
                <a:latin typeface="Arial" panose="020B0604020202020204" pitchFamily="34" charset="0"/>
                <a:ea typeface="HK Grotesk Bold"/>
                <a:cs typeface="Arial" panose="020B0604020202020204" pitchFamily="34" charset="0"/>
                <a:sym typeface="HK Grotesk Bold"/>
              </a:rPr>
              <a:t>COMPONENT 1: INDIVIDUAL PRESENTATION</a:t>
            </a:r>
          </a:p>
        </p:txBody>
      </p:sp>
      <p:sp>
        <p:nvSpPr>
          <p:cNvPr id="8" name="Freeform 8"/>
          <p:cNvSpPr/>
          <p:nvPr/>
        </p:nvSpPr>
        <p:spPr>
          <a:xfrm rot="-8369133">
            <a:off x="15049679" y="3819903"/>
            <a:ext cx="3549475" cy="9470718"/>
          </a:xfrm>
          <a:custGeom>
            <a:avLst/>
            <a:gdLst/>
            <a:ahLst/>
            <a:cxnLst/>
            <a:rect l="l" t="t" r="r" b="b"/>
            <a:pathLst>
              <a:path w="3549475" h="9470718">
                <a:moveTo>
                  <a:pt x="0" y="0"/>
                </a:moveTo>
                <a:lnTo>
                  <a:pt x="3549474" y="0"/>
                </a:lnTo>
                <a:lnTo>
                  <a:pt x="3549474" y="9470718"/>
                </a:lnTo>
                <a:lnTo>
                  <a:pt x="0" y="9470718"/>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dirty="0"/>
          </a:p>
        </p:txBody>
      </p:sp>
      <p:sp>
        <p:nvSpPr>
          <p:cNvPr id="11" name="TextBox 11"/>
          <p:cNvSpPr txBox="1"/>
          <p:nvPr/>
        </p:nvSpPr>
        <p:spPr>
          <a:xfrm>
            <a:off x="2095197" y="8261929"/>
            <a:ext cx="9189788" cy="1103315"/>
          </a:xfrm>
          <a:prstGeom prst="rect">
            <a:avLst/>
          </a:prstGeom>
        </p:spPr>
        <p:txBody>
          <a:bodyPr lIns="0" tIns="0" rIns="0" bIns="0" rtlCol="0" anchor="t">
            <a:spAutoFit/>
          </a:bodyPr>
          <a:lstStyle/>
          <a:p>
            <a:pPr algn="just">
              <a:lnSpc>
                <a:spcPts val="4480"/>
              </a:lnSpc>
            </a:pPr>
            <a:endParaRPr lang="en-US" sz="3200" dirty="0">
              <a:solidFill>
                <a:srgbClr val="070707"/>
              </a:solidFill>
              <a:latin typeface="Arimo"/>
              <a:ea typeface="Arimo"/>
              <a:cs typeface="Arimo"/>
              <a:sym typeface="Arimo"/>
            </a:endParaRPr>
          </a:p>
          <a:p>
            <a:pPr algn="just">
              <a:lnSpc>
                <a:spcPts val="4480"/>
              </a:lnSpc>
            </a:pPr>
            <a:endParaRPr lang="en-US" sz="3200" dirty="0">
              <a:solidFill>
                <a:srgbClr val="070707"/>
              </a:solidFill>
              <a:latin typeface="Arimo"/>
              <a:ea typeface="Arimo"/>
              <a:cs typeface="Arimo"/>
              <a:sym typeface="Arimo"/>
            </a:endParaRPr>
          </a:p>
        </p:txBody>
      </p:sp>
    </p:spTree>
  </p:cSld>
  <p:clrMapOvr>
    <a:masterClrMapping/>
  </p:clrMapOvr>
  <mc:AlternateContent xmlns:mc="http://schemas.openxmlformats.org/markup-compatibility/2006" xmlns:p14="http://schemas.microsoft.com/office/powerpoint/2010/main">
    <mc:Choice Requires="p14">
      <p:transition spd="slow" p14:dur="2000" advTm="3487"/>
    </mc:Choice>
    <mc:Fallback xmlns="">
      <p:transition spd="slow" advTm="3487"/>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028700" y="1028700"/>
            <a:ext cx="5661391" cy="4490561"/>
            <a:chOff x="0" y="0"/>
            <a:chExt cx="7548521" cy="5987415"/>
          </a:xfrm>
        </p:grpSpPr>
        <p:pic>
          <p:nvPicPr>
            <p:cNvPr id="3" name="Picture 3"/>
            <p:cNvPicPr>
              <a:picLocks noChangeAspect="1"/>
            </p:cNvPicPr>
            <p:nvPr/>
          </p:nvPicPr>
          <p:blipFill>
            <a:blip r:embed="rId3"/>
            <a:srcRect l="8001" r="8001"/>
            <a:stretch>
              <a:fillRect/>
            </a:stretch>
          </p:blipFill>
          <p:spPr>
            <a:xfrm>
              <a:off x="0" y="0"/>
              <a:ext cx="7548521" cy="5987415"/>
            </a:xfrm>
            <a:prstGeom prst="rect">
              <a:avLst/>
            </a:prstGeom>
          </p:spPr>
        </p:pic>
      </p:grpSp>
      <p:sp>
        <p:nvSpPr>
          <p:cNvPr id="4" name="Freeform 4"/>
          <p:cNvSpPr/>
          <p:nvPr/>
        </p:nvSpPr>
        <p:spPr>
          <a:xfrm rot="7325955">
            <a:off x="-746037" y="324129"/>
            <a:ext cx="3549475" cy="9470718"/>
          </a:xfrm>
          <a:custGeom>
            <a:avLst/>
            <a:gdLst/>
            <a:ahLst/>
            <a:cxnLst/>
            <a:rect l="l" t="t" r="r" b="b"/>
            <a:pathLst>
              <a:path w="3549475" h="9470718">
                <a:moveTo>
                  <a:pt x="0" y="0"/>
                </a:moveTo>
                <a:lnTo>
                  <a:pt x="3549474" y="0"/>
                </a:lnTo>
                <a:lnTo>
                  <a:pt x="3549474" y="9470718"/>
                </a:lnTo>
                <a:lnTo>
                  <a:pt x="0" y="9470718"/>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grpSp>
        <p:nvGrpSpPr>
          <p:cNvPr id="5" name="Group 5"/>
          <p:cNvGrpSpPr/>
          <p:nvPr/>
        </p:nvGrpSpPr>
        <p:grpSpPr>
          <a:xfrm>
            <a:off x="4197035" y="2902972"/>
            <a:ext cx="13062265" cy="6355328"/>
            <a:chOff x="0" y="0"/>
            <a:chExt cx="3440267" cy="1673831"/>
          </a:xfrm>
        </p:grpSpPr>
        <p:sp>
          <p:nvSpPr>
            <p:cNvPr id="6" name="Freeform 6"/>
            <p:cNvSpPr/>
            <p:nvPr/>
          </p:nvSpPr>
          <p:spPr>
            <a:xfrm>
              <a:off x="0" y="0"/>
              <a:ext cx="3440268" cy="1673831"/>
            </a:xfrm>
            <a:custGeom>
              <a:avLst/>
              <a:gdLst/>
              <a:ahLst/>
              <a:cxnLst/>
              <a:rect l="l" t="t" r="r" b="b"/>
              <a:pathLst>
                <a:path w="3440268" h="1673831">
                  <a:moveTo>
                    <a:pt x="0" y="0"/>
                  </a:moveTo>
                  <a:lnTo>
                    <a:pt x="3440268" y="0"/>
                  </a:lnTo>
                  <a:lnTo>
                    <a:pt x="3440268" y="1673831"/>
                  </a:lnTo>
                  <a:lnTo>
                    <a:pt x="0" y="1673831"/>
                  </a:lnTo>
                  <a:close/>
                </a:path>
              </a:pathLst>
            </a:custGeom>
            <a:solidFill>
              <a:srgbClr val="4139B2"/>
            </a:solidFill>
          </p:spPr>
          <p:txBody>
            <a:bodyPr/>
            <a:lstStyle/>
            <a:p>
              <a:endParaRPr lang="en-GB"/>
            </a:p>
          </p:txBody>
        </p:sp>
        <p:sp>
          <p:nvSpPr>
            <p:cNvPr id="7" name="TextBox 7"/>
            <p:cNvSpPr txBox="1"/>
            <p:nvPr/>
          </p:nvSpPr>
          <p:spPr>
            <a:xfrm>
              <a:off x="0" y="-47625"/>
              <a:ext cx="3440267" cy="1721456"/>
            </a:xfrm>
            <a:prstGeom prst="rect">
              <a:avLst/>
            </a:prstGeom>
          </p:spPr>
          <p:txBody>
            <a:bodyPr lIns="50800" tIns="50800" rIns="50800" bIns="50800" rtlCol="0" anchor="ctr"/>
            <a:lstStyle/>
            <a:p>
              <a:pPr algn="ctr">
                <a:lnSpc>
                  <a:spcPts val="2659"/>
                </a:lnSpc>
                <a:spcBef>
                  <a:spcPct val="0"/>
                </a:spcBef>
              </a:pPr>
              <a:endParaRPr/>
            </a:p>
          </p:txBody>
        </p:sp>
      </p:grpSp>
      <p:sp>
        <p:nvSpPr>
          <p:cNvPr id="8" name="TextBox 8"/>
          <p:cNvSpPr txBox="1"/>
          <p:nvPr/>
        </p:nvSpPr>
        <p:spPr>
          <a:xfrm>
            <a:off x="7857774" y="1513538"/>
            <a:ext cx="7961856" cy="1994136"/>
          </a:xfrm>
          <a:prstGeom prst="rect">
            <a:avLst/>
          </a:prstGeom>
        </p:spPr>
        <p:txBody>
          <a:bodyPr lIns="0" tIns="0" rIns="0" bIns="0" rtlCol="0" anchor="t">
            <a:spAutoFit/>
          </a:bodyPr>
          <a:lstStyle/>
          <a:p>
            <a:pPr algn="l">
              <a:lnSpc>
                <a:spcPts val="4500"/>
              </a:lnSpc>
            </a:pPr>
            <a:r>
              <a:rPr lang="en-US" sz="3600" b="1" dirty="0">
                <a:solidFill>
                  <a:srgbClr val="070707"/>
                </a:solidFill>
                <a:latin typeface="Arial" panose="020B0604020202020204" pitchFamily="34" charset="0"/>
                <a:ea typeface="HK Grotesk Bold"/>
                <a:cs typeface="Arial" panose="020B0604020202020204" pitchFamily="34" charset="0"/>
                <a:sym typeface="HK Grotesk Bold"/>
              </a:rPr>
              <a:t>INTRODUCTION: CONTEXT OF POPULATION AGEING</a:t>
            </a:r>
          </a:p>
          <a:p>
            <a:pPr algn="l">
              <a:lnSpc>
                <a:spcPts val="7200"/>
              </a:lnSpc>
            </a:pPr>
            <a:endParaRPr lang="en-US" sz="5000" b="1" dirty="0">
              <a:solidFill>
                <a:srgbClr val="070707"/>
              </a:solidFill>
              <a:latin typeface="Franklin Gothic Medium" panose="020B0603020102020204" pitchFamily="34" charset="0"/>
              <a:ea typeface="HK Grotesk Bold"/>
              <a:cs typeface="HK Grotesk Bold"/>
              <a:sym typeface="HK Grotesk Bold"/>
            </a:endParaRPr>
          </a:p>
        </p:txBody>
      </p:sp>
      <p:sp>
        <p:nvSpPr>
          <p:cNvPr id="9" name="Freeform 9"/>
          <p:cNvSpPr/>
          <p:nvPr/>
        </p:nvSpPr>
        <p:spPr>
          <a:xfrm>
            <a:off x="16776396" y="1028700"/>
            <a:ext cx="482904" cy="437248"/>
          </a:xfrm>
          <a:custGeom>
            <a:avLst/>
            <a:gdLst/>
            <a:ahLst/>
            <a:cxnLst/>
            <a:rect l="l" t="t" r="r" b="b"/>
            <a:pathLst>
              <a:path w="482904" h="437248">
                <a:moveTo>
                  <a:pt x="0" y="0"/>
                </a:moveTo>
                <a:lnTo>
                  <a:pt x="482904" y="0"/>
                </a:lnTo>
                <a:lnTo>
                  <a:pt x="482904" y="437248"/>
                </a:lnTo>
                <a:lnTo>
                  <a:pt x="0" y="437248"/>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10" name="TextBox 10"/>
          <p:cNvSpPr txBox="1"/>
          <p:nvPr/>
        </p:nvSpPr>
        <p:spPr>
          <a:xfrm>
            <a:off x="4197035" y="3216831"/>
            <a:ext cx="12820813" cy="5193217"/>
          </a:xfrm>
          <a:prstGeom prst="rect">
            <a:avLst/>
          </a:prstGeom>
        </p:spPr>
        <p:txBody>
          <a:bodyPr lIns="0" tIns="0" rIns="0" bIns="0" rtlCol="0" anchor="t">
            <a:spAutoFit/>
          </a:bodyPr>
          <a:lstStyle/>
          <a:p>
            <a:pPr marL="518158" lvl="1" indent="-259079" algn="just">
              <a:lnSpc>
                <a:spcPts val="3359"/>
              </a:lnSpc>
              <a:buFont typeface="Arial"/>
              <a:buChar char="•"/>
            </a:pPr>
            <a:r>
              <a:rPr lang="en-US" sz="2399" dirty="0">
                <a:solidFill>
                  <a:srgbClr val="FFFFFF"/>
                </a:solidFill>
                <a:latin typeface="Arial" panose="020B0604020202020204" pitchFamily="34" charset="0"/>
                <a:ea typeface="Arimo"/>
                <a:cs typeface="Arial" panose="020B0604020202020204" pitchFamily="34" charset="0"/>
                <a:sym typeface="Arimo"/>
              </a:rPr>
              <a:t>The UK is experiencing a major demographic change following the high rate of population ageing.</a:t>
            </a:r>
          </a:p>
          <a:p>
            <a:pPr marL="518158" lvl="1" indent="-259079" algn="just">
              <a:lnSpc>
                <a:spcPts val="3359"/>
              </a:lnSpc>
              <a:buFont typeface="Arial"/>
              <a:buChar char="•"/>
            </a:pPr>
            <a:r>
              <a:rPr lang="en-US" sz="2399" dirty="0">
                <a:solidFill>
                  <a:srgbClr val="FFFFFF"/>
                </a:solidFill>
                <a:latin typeface="Arial" panose="020B0604020202020204" pitchFamily="34" charset="0"/>
                <a:ea typeface="Arimo"/>
                <a:cs typeface="Arial" panose="020B0604020202020204" pitchFamily="34" charset="0"/>
                <a:sym typeface="Arimo"/>
              </a:rPr>
              <a:t>It has been increasing the overall life expectancy, without the increase in healthy life expectancy and without the growth of disability-free life expectancy (Aujla et al., 2023).</a:t>
            </a:r>
          </a:p>
          <a:p>
            <a:pPr marL="518158" lvl="1" indent="-259079" algn="just">
              <a:lnSpc>
                <a:spcPts val="3359"/>
              </a:lnSpc>
              <a:buFont typeface="Arial"/>
              <a:buChar char="•"/>
            </a:pPr>
            <a:r>
              <a:rPr lang="en-US" sz="2399" dirty="0">
                <a:solidFill>
                  <a:srgbClr val="FFFFFF"/>
                </a:solidFill>
                <a:latin typeface="Arial" panose="020B0604020202020204" pitchFamily="34" charset="0"/>
                <a:ea typeface="Arimo"/>
                <a:cs typeface="Arial" panose="020B0604020202020204" pitchFamily="34" charset="0"/>
                <a:sym typeface="Arimo"/>
              </a:rPr>
              <a:t>Many of the elderly thus live longer and with long-term conditions and functional limitations.</a:t>
            </a:r>
          </a:p>
          <a:p>
            <a:pPr marL="518158" lvl="1" indent="-259079" algn="just">
              <a:lnSpc>
                <a:spcPts val="3359"/>
              </a:lnSpc>
              <a:buFont typeface="Arial"/>
              <a:buChar char="•"/>
            </a:pPr>
            <a:r>
              <a:rPr lang="en-US" sz="2399" dirty="0">
                <a:solidFill>
                  <a:srgbClr val="FFFFFF"/>
                </a:solidFill>
                <a:latin typeface="Arial" panose="020B0604020202020204" pitchFamily="34" charset="0"/>
                <a:ea typeface="Arimo"/>
                <a:cs typeface="Arial" panose="020B0604020202020204" pitchFamily="34" charset="0"/>
                <a:sym typeface="Arimo"/>
              </a:rPr>
              <a:t>There is a rise in multimorbidity, and this leads to health and social care needs that are more complex.</a:t>
            </a:r>
          </a:p>
          <a:p>
            <a:pPr marL="518158" lvl="1" indent="-259079" algn="just">
              <a:lnSpc>
                <a:spcPts val="3359"/>
              </a:lnSpc>
              <a:buFont typeface="Arial"/>
              <a:buChar char="•"/>
            </a:pPr>
            <a:r>
              <a:rPr lang="en-US" sz="2399" dirty="0">
                <a:solidFill>
                  <a:srgbClr val="FFFFFF"/>
                </a:solidFill>
                <a:latin typeface="Arial" panose="020B0604020202020204" pitchFamily="34" charset="0"/>
                <a:ea typeface="Arimo"/>
                <a:cs typeface="Arial" panose="020B0604020202020204" pitchFamily="34" charset="0"/>
                <a:sym typeface="Arimo"/>
              </a:rPr>
              <a:t>This demographic change causes sustained pressure to the health and social care systems.</a:t>
            </a:r>
          </a:p>
          <a:p>
            <a:pPr marL="518158" lvl="1" indent="-259079" algn="just">
              <a:lnSpc>
                <a:spcPts val="3359"/>
              </a:lnSpc>
              <a:buFont typeface="Arial"/>
              <a:buChar char="•"/>
            </a:pPr>
            <a:r>
              <a:rPr lang="en-US" sz="2399" dirty="0">
                <a:solidFill>
                  <a:srgbClr val="FFFFFF"/>
                </a:solidFill>
                <a:latin typeface="Arial" panose="020B0604020202020204" pitchFamily="34" charset="0"/>
                <a:ea typeface="Arimo"/>
                <a:cs typeface="Arial" panose="020B0604020202020204" pitchFamily="34" charset="0"/>
                <a:sym typeface="Arimo"/>
              </a:rPr>
              <a:t>Amongst the areas where the population needs adult social care and community-based services, the rise can be seen (Reeves et al., 2023).</a:t>
            </a:r>
          </a:p>
          <a:p>
            <a:pPr algn="just">
              <a:lnSpc>
                <a:spcPts val="3359"/>
              </a:lnSpc>
            </a:pPr>
            <a:endParaRPr lang="en-US" sz="2399" dirty="0">
              <a:solidFill>
                <a:srgbClr val="FFFFFF"/>
              </a:solidFill>
              <a:latin typeface="Arimo"/>
              <a:ea typeface="Arimo"/>
              <a:cs typeface="Arimo"/>
              <a:sym typeface="Arimo"/>
            </a:endParaRPr>
          </a:p>
        </p:txBody>
      </p:sp>
    </p:spTree>
  </p:cSld>
  <p:clrMapOvr>
    <a:masterClrMapping/>
  </p:clrMapOvr>
  <mc:AlternateContent xmlns:mc="http://schemas.openxmlformats.org/markup-compatibility/2006" xmlns:p14="http://schemas.microsoft.com/office/powerpoint/2010/main">
    <mc:Choice Requires="p14">
      <p:transition spd="slow" p14:dur="2000" advTm="33187"/>
    </mc:Choice>
    <mc:Fallback xmlns="">
      <p:transition spd="slow" advTm="33187"/>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3030659" y="1081005"/>
            <a:ext cx="12296981" cy="1157368"/>
          </a:xfrm>
          <a:prstGeom prst="rect">
            <a:avLst/>
          </a:prstGeom>
        </p:spPr>
        <p:txBody>
          <a:bodyPr lIns="0" tIns="0" rIns="0" bIns="0" rtlCol="0" anchor="t">
            <a:spAutoFit/>
          </a:bodyPr>
          <a:lstStyle/>
          <a:p>
            <a:pPr algn="ctr">
              <a:lnSpc>
                <a:spcPts val="4500"/>
              </a:lnSpc>
            </a:pPr>
            <a:r>
              <a:rPr lang="en-US" sz="3600" b="1" dirty="0">
                <a:solidFill>
                  <a:srgbClr val="070707"/>
                </a:solidFill>
                <a:latin typeface="Franklin Gothic Medium Cond" panose="020B0606030402020204" pitchFamily="34" charset="0"/>
                <a:ea typeface="HK Grotesk Bold"/>
                <a:cs typeface="HK Grotesk Bold"/>
                <a:sym typeface="HK Grotesk Bold"/>
              </a:rPr>
              <a:t>HEALTH, DISABILITY AND FUNCTIONAL ABILITY IN LATER LIFE</a:t>
            </a:r>
          </a:p>
          <a:p>
            <a:pPr algn="ctr">
              <a:lnSpc>
                <a:spcPts val="4500"/>
              </a:lnSpc>
            </a:pPr>
            <a:endParaRPr lang="en-US" sz="5000" b="1" dirty="0">
              <a:solidFill>
                <a:srgbClr val="070707"/>
              </a:solidFill>
              <a:latin typeface="Franklin Gothic Medium Cond" panose="020B0606030402020204" pitchFamily="34" charset="0"/>
              <a:ea typeface="HK Grotesk Bold"/>
              <a:cs typeface="HK Grotesk Bold"/>
              <a:sym typeface="HK Grotesk Bold"/>
            </a:endParaRPr>
          </a:p>
        </p:txBody>
      </p:sp>
      <p:grpSp>
        <p:nvGrpSpPr>
          <p:cNvPr id="3" name="Group 3"/>
          <p:cNvGrpSpPr/>
          <p:nvPr/>
        </p:nvGrpSpPr>
        <p:grpSpPr>
          <a:xfrm>
            <a:off x="1028619" y="2852655"/>
            <a:ext cx="9775851" cy="6013749"/>
            <a:chOff x="0" y="0"/>
            <a:chExt cx="2574710" cy="1583868"/>
          </a:xfrm>
        </p:grpSpPr>
        <p:sp>
          <p:nvSpPr>
            <p:cNvPr id="4" name="Freeform 4"/>
            <p:cNvSpPr/>
            <p:nvPr/>
          </p:nvSpPr>
          <p:spPr>
            <a:xfrm>
              <a:off x="0" y="0"/>
              <a:ext cx="2574710" cy="1583868"/>
            </a:xfrm>
            <a:custGeom>
              <a:avLst/>
              <a:gdLst/>
              <a:ahLst/>
              <a:cxnLst/>
              <a:rect l="l" t="t" r="r" b="b"/>
              <a:pathLst>
                <a:path w="2574710" h="1583868">
                  <a:moveTo>
                    <a:pt x="0" y="0"/>
                  </a:moveTo>
                  <a:lnTo>
                    <a:pt x="2574710" y="0"/>
                  </a:lnTo>
                  <a:lnTo>
                    <a:pt x="2574710" y="1583868"/>
                  </a:lnTo>
                  <a:lnTo>
                    <a:pt x="0" y="1583868"/>
                  </a:lnTo>
                  <a:close/>
                </a:path>
              </a:pathLst>
            </a:custGeom>
            <a:solidFill>
              <a:srgbClr val="4139B2"/>
            </a:solidFill>
          </p:spPr>
          <p:txBody>
            <a:bodyPr/>
            <a:lstStyle/>
            <a:p>
              <a:endParaRPr lang="en-GB"/>
            </a:p>
          </p:txBody>
        </p:sp>
        <p:sp>
          <p:nvSpPr>
            <p:cNvPr id="5" name="TextBox 5"/>
            <p:cNvSpPr txBox="1"/>
            <p:nvPr/>
          </p:nvSpPr>
          <p:spPr>
            <a:xfrm>
              <a:off x="0" y="-47625"/>
              <a:ext cx="2574710" cy="1631493"/>
            </a:xfrm>
            <a:prstGeom prst="rect">
              <a:avLst/>
            </a:prstGeom>
          </p:spPr>
          <p:txBody>
            <a:bodyPr lIns="50800" tIns="50800" rIns="50800" bIns="50800" rtlCol="0" anchor="ctr"/>
            <a:lstStyle/>
            <a:p>
              <a:pPr algn="ctr">
                <a:lnSpc>
                  <a:spcPts val="2659"/>
                </a:lnSpc>
                <a:spcBef>
                  <a:spcPct val="0"/>
                </a:spcBef>
              </a:pPr>
              <a:endParaRPr/>
            </a:p>
          </p:txBody>
        </p:sp>
      </p:grpSp>
      <p:sp>
        <p:nvSpPr>
          <p:cNvPr id="7" name="AutoShape 7"/>
          <p:cNvSpPr/>
          <p:nvPr/>
        </p:nvSpPr>
        <p:spPr>
          <a:xfrm>
            <a:off x="1028700" y="9234488"/>
            <a:ext cx="16230600" cy="0"/>
          </a:xfrm>
          <a:prstGeom prst="line">
            <a:avLst/>
          </a:prstGeom>
          <a:ln w="47625" cap="flat">
            <a:solidFill>
              <a:srgbClr val="070707"/>
            </a:solidFill>
            <a:prstDash val="solid"/>
            <a:headEnd type="none" w="sm" len="sm"/>
            <a:tailEnd type="none" w="sm" len="sm"/>
          </a:ln>
        </p:spPr>
        <p:txBody>
          <a:bodyPr/>
          <a:lstStyle/>
          <a:p>
            <a:endParaRPr lang="en-GB"/>
          </a:p>
        </p:txBody>
      </p:sp>
      <p:sp>
        <p:nvSpPr>
          <p:cNvPr id="9" name="Freeform 9"/>
          <p:cNvSpPr/>
          <p:nvPr/>
        </p:nvSpPr>
        <p:spPr>
          <a:xfrm>
            <a:off x="11080987" y="3195598"/>
            <a:ext cx="7010748" cy="4460588"/>
          </a:xfrm>
          <a:custGeom>
            <a:avLst/>
            <a:gdLst/>
            <a:ahLst/>
            <a:cxnLst/>
            <a:rect l="l" t="t" r="r" b="b"/>
            <a:pathLst>
              <a:path w="7010748" h="4460588">
                <a:moveTo>
                  <a:pt x="0" y="0"/>
                </a:moveTo>
                <a:lnTo>
                  <a:pt x="7010748" y="0"/>
                </a:lnTo>
                <a:lnTo>
                  <a:pt x="7010748" y="4460589"/>
                </a:lnTo>
                <a:lnTo>
                  <a:pt x="0" y="4460589"/>
                </a:lnTo>
                <a:lnTo>
                  <a:pt x="0" y="0"/>
                </a:lnTo>
                <a:close/>
              </a:path>
            </a:pathLst>
          </a:custGeom>
          <a:blipFill>
            <a:blip r:embed="rId3"/>
            <a:stretch>
              <a:fillRect/>
            </a:stretch>
          </a:blipFill>
        </p:spPr>
        <p:txBody>
          <a:bodyPr/>
          <a:lstStyle/>
          <a:p>
            <a:endParaRPr lang="en-GB"/>
          </a:p>
        </p:txBody>
      </p:sp>
      <p:sp>
        <p:nvSpPr>
          <p:cNvPr id="10" name="TextBox 10"/>
          <p:cNvSpPr txBox="1"/>
          <p:nvPr/>
        </p:nvSpPr>
        <p:spPr>
          <a:xfrm>
            <a:off x="1305776" y="3138448"/>
            <a:ext cx="9237652" cy="5385320"/>
          </a:xfrm>
          <a:prstGeom prst="rect">
            <a:avLst/>
          </a:prstGeom>
        </p:spPr>
        <p:txBody>
          <a:bodyPr lIns="0" tIns="0" rIns="0" bIns="0" rtlCol="0" anchor="t">
            <a:spAutoFit/>
          </a:bodyPr>
          <a:lstStyle/>
          <a:p>
            <a:pPr marL="539749" lvl="1" indent="-269875" algn="l">
              <a:lnSpc>
                <a:spcPts val="3499"/>
              </a:lnSpc>
              <a:buFont typeface="Arial"/>
              <a:buChar char="•"/>
            </a:pPr>
            <a:r>
              <a:rPr lang="en-US" sz="2400" dirty="0">
                <a:solidFill>
                  <a:srgbClr val="FFFFFF"/>
                </a:solidFill>
                <a:latin typeface="Arial" panose="020B0604020202020204" pitchFamily="34" charset="0"/>
                <a:ea typeface="Arimo"/>
                <a:cs typeface="Arial" panose="020B0604020202020204" pitchFamily="34" charset="0"/>
                <a:sym typeface="Arimo"/>
              </a:rPr>
              <a:t>In England, the disparity between the average life expectancy and disability-free years has increased (Reeves et al., 2023).</a:t>
            </a:r>
          </a:p>
          <a:p>
            <a:pPr marL="539749" lvl="1" indent="-269875" algn="l">
              <a:lnSpc>
                <a:spcPts val="3499"/>
              </a:lnSpc>
              <a:buFont typeface="Arial"/>
              <a:buChar char="•"/>
            </a:pPr>
            <a:r>
              <a:rPr lang="en-US" sz="2400" dirty="0">
                <a:solidFill>
                  <a:srgbClr val="FFFFFF"/>
                </a:solidFill>
                <a:latin typeface="Arial" panose="020B0604020202020204" pitchFamily="34" charset="0"/>
                <a:ea typeface="Arimo"/>
                <a:cs typeface="Arial" panose="020B0604020202020204" pitchFamily="34" charset="0"/>
                <a:sym typeface="Arimo"/>
              </a:rPr>
              <a:t>The expectancy of a disability-free life has been decreasing in recent years.</a:t>
            </a:r>
          </a:p>
          <a:p>
            <a:pPr marL="539749" lvl="1" indent="-269875" algn="l">
              <a:lnSpc>
                <a:spcPts val="3499"/>
              </a:lnSpc>
              <a:buFont typeface="Arial"/>
              <a:buChar char="•"/>
            </a:pPr>
            <a:r>
              <a:rPr lang="en-US" sz="2400" dirty="0">
                <a:solidFill>
                  <a:srgbClr val="FFFFFF"/>
                </a:solidFill>
                <a:latin typeface="Arial" panose="020B0604020202020204" pitchFamily="34" charset="0"/>
                <a:ea typeface="Arimo"/>
                <a:cs typeface="Arial" panose="020B0604020202020204" pitchFamily="34" charset="0"/>
                <a:sym typeface="Arimo"/>
              </a:rPr>
              <a:t>Frailty is witnessed to grow amongst older adults.</a:t>
            </a:r>
          </a:p>
          <a:p>
            <a:pPr marL="539749" lvl="1" indent="-269875" algn="l">
              <a:lnSpc>
                <a:spcPts val="3499"/>
              </a:lnSpc>
              <a:buFont typeface="Arial"/>
              <a:buChar char="•"/>
            </a:pPr>
            <a:r>
              <a:rPr lang="en-US" sz="2400" dirty="0">
                <a:solidFill>
                  <a:srgbClr val="FFFFFF"/>
                </a:solidFill>
                <a:latin typeface="Arial" panose="020B0604020202020204" pitchFamily="34" charset="0"/>
                <a:ea typeface="Arimo"/>
                <a:cs typeface="Arial" panose="020B0604020202020204" pitchFamily="34" charset="0"/>
                <a:sym typeface="Arimo"/>
              </a:rPr>
              <a:t>Increased mobility disabilities and chronic diseases in old age.</a:t>
            </a:r>
          </a:p>
          <a:p>
            <a:pPr marL="539749" lvl="1" indent="-269875" algn="l">
              <a:lnSpc>
                <a:spcPts val="3499"/>
              </a:lnSpc>
              <a:buFont typeface="Arial"/>
              <a:buChar char="•"/>
            </a:pPr>
            <a:r>
              <a:rPr lang="en-US" sz="2400" dirty="0">
                <a:solidFill>
                  <a:srgbClr val="FFFFFF"/>
                </a:solidFill>
                <a:latin typeface="Arial" panose="020B0604020202020204" pitchFamily="34" charset="0"/>
                <a:ea typeface="Arimo"/>
                <a:cs typeface="Arial" panose="020B0604020202020204" pitchFamily="34" charset="0"/>
                <a:sym typeface="Arimo"/>
              </a:rPr>
              <a:t>Functional impairment decreases the autonomy in everyday living.</a:t>
            </a:r>
          </a:p>
          <a:p>
            <a:pPr marL="539749" lvl="1" indent="-269875" algn="l">
              <a:lnSpc>
                <a:spcPts val="3499"/>
              </a:lnSpc>
              <a:buFont typeface="Arial"/>
              <a:buChar char="•"/>
            </a:pPr>
            <a:r>
              <a:rPr lang="en-US" sz="2400" dirty="0">
                <a:solidFill>
                  <a:srgbClr val="FFFFFF"/>
                </a:solidFill>
                <a:latin typeface="Arial" panose="020B0604020202020204" pitchFamily="34" charset="0"/>
                <a:ea typeface="Arimo"/>
                <a:cs typeface="Arial" panose="020B0604020202020204" pitchFamily="34" charset="0"/>
                <a:sym typeface="Arimo"/>
              </a:rPr>
              <a:t>Increased expectation of formal and informal care services.</a:t>
            </a:r>
          </a:p>
          <a:p>
            <a:pPr marL="539749" lvl="1" indent="-269875" algn="l">
              <a:lnSpc>
                <a:spcPts val="3499"/>
              </a:lnSpc>
              <a:buFont typeface="Arial"/>
              <a:buChar char="•"/>
            </a:pPr>
            <a:r>
              <a:rPr lang="en-US" sz="2400" dirty="0">
                <a:solidFill>
                  <a:srgbClr val="FFFFFF"/>
                </a:solidFill>
                <a:latin typeface="Arial" panose="020B0604020202020204" pitchFamily="34" charset="0"/>
                <a:ea typeface="Arimo"/>
                <a:cs typeface="Arial" panose="020B0604020202020204" pitchFamily="34" charset="0"/>
                <a:sym typeface="Arimo"/>
              </a:rPr>
              <a:t>More chances of being admitted to the hospital and receiving institutional care.</a:t>
            </a:r>
          </a:p>
          <a:p>
            <a:pPr algn="ctr">
              <a:lnSpc>
                <a:spcPts val="3919"/>
              </a:lnSpc>
            </a:pPr>
            <a:endParaRPr lang="en-US" sz="2499" dirty="0">
              <a:solidFill>
                <a:srgbClr val="FFFFFF"/>
              </a:solidFill>
              <a:latin typeface="Arimo"/>
              <a:ea typeface="Arimo"/>
              <a:cs typeface="Arimo"/>
              <a:sym typeface="Arimo"/>
            </a:endParaRPr>
          </a:p>
        </p:txBody>
      </p:sp>
      <p:sp>
        <p:nvSpPr>
          <p:cNvPr id="11" name="TextBox 11"/>
          <p:cNvSpPr txBox="1"/>
          <p:nvPr/>
        </p:nvSpPr>
        <p:spPr>
          <a:xfrm>
            <a:off x="11209618" y="7951462"/>
            <a:ext cx="7078382" cy="1002930"/>
          </a:xfrm>
          <a:prstGeom prst="rect">
            <a:avLst/>
          </a:prstGeom>
        </p:spPr>
        <p:txBody>
          <a:bodyPr lIns="0" tIns="0" rIns="0" bIns="0" rtlCol="0" anchor="t">
            <a:spAutoFit/>
          </a:bodyPr>
          <a:lstStyle/>
          <a:p>
            <a:pPr algn="ctr">
              <a:lnSpc>
                <a:spcPts val="1959"/>
              </a:lnSpc>
            </a:pPr>
            <a:r>
              <a:rPr lang="en-US" sz="1399">
                <a:solidFill>
                  <a:srgbClr val="070707"/>
                </a:solidFill>
                <a:latin typeface="Arimo"/>
                <a:ea typeface="Arimo"/>
                <a:cs typeface="Arimo"/>
                <a:sym typeface="Arimo"/>
              </a:rPr>
              <a:t>Average life expectancy (LE), healthy life expectancy (HLE) and Disabilityfree Life Expectancy (DfLE), amongst females and males at age 65, 2014-16 to 2018- 20, England.</a:t>
            </a:r>
          </a:p>
          <a:p>
            <a:pPr algn="ctr">
              <a:lnSpc>
                <a:spcPts val="1959"/>
              </a:lnSpc>
              <a:spcBef>
                <a:spcPct val="0"/>
              </a:spcBef>
            </a:pPr>
            <a:endParaRPr lang="en-US" sz="1399">
              <a:solidFill>
                <a:srgbClr val="070707"/>
              </a:solidFill>
              <a:latin typeface="Arimo"/>
              <a:ea typeface="Arimo"/>
              <a:cs typeface="Arimo"/>
              <a:sym typeface="Arimo"/>
            </a:endParaRPr>
          </a:p>
        </p:txBody>
      </p:sp>
    </p:spTree>
  </p:cSld>
  <p:clrMapOvr>
    <a:masterClrMapping/>
  </p:clrMapOvr>
  <mc:AlternateContent xmlns:mc="http://schemas.openxmlformats.org/markup-compatibility/2006" xmlns:p14="http://schemas.microsoft.com/office/powerpoint/2010/main">
    <mc:Choice Requires="p14">
      <p:transition spd="slow" p14:dur="2000" advTm="70087"/>
    </mc:Choice>
    <mc:Fallback xmlns="">
      <p:transition spd="slow" advTm="70087"/>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1384790" y="812135"/>
            <a:ext cx="9435610" cy="1994136"/>
          </a:xfrm>
          <a:prstGeom prst="rect">
            <a:avLst/>
          </a:prstGeom>
        </p:spPr>
        <p:txBody>
          <a:bodyPr wrap="square" lIns="0" tIns="0" rIns="0" bIns="0" rtlCol="0" anchor="t">
            <a:spAutoFit/>
          </a:bodyPr>
          <a:lstStyle/>
          <a:p>
            <a:pPr algn="l">
              <a:lnSpc>
                <a:spcPts val="4500"/>
              </a:lnSpc>
            </a:pPr>
            <a:r>
              <a:rPr lang="en-US" sz="3600" b="1" dirty="0">
                <a:solidFill>
                  <a:srgbClr val="070707"/>
                </a:solidFill>
                <a:latin typeface="Arial" panose="020B0604020202020204" pitchFamily="34" charset="0"/>
                <a:ea typeface="HK Grotesk Bold"/>
                <a:cs typeface="Arial" panose="020B0604020202020204" pitchFamily="34" charset="0"/>
                <a:sym typeface="HK Grotesk Bold"/>
              </a:rPr>
              <a:t>CARE, EMPOWERMENT AND SUPPORT NEEDS OF OLDER PEOPLE</a:t>
            </a:r>
          </a:p>
          <a:p>
            <a:pPr algn="l">
              <a:lnSpc>
                <a:spcPts val="7200"/>
              </a:lnSpc>
            </a:pPr>
            <a:endParaRPr lang="en-US" sz="5000" b="1" dirty="0">
              <a:solidFill>
                <a:srgbClr val="070707"/>
              </a:solidFill>
              <a:latin typeface="Franklin Gothic Medium Cond" panose="020B0606030402020204" pitchFamily="34" charset="0"/>
              <a:ea typeface="HK Grotesk Bold"/>
              <a:cs typeface="HK Grotesk Bold"/>
              <a:sym typeface="HK Grotesk Bold"/>
            </a:endParaRPr>
          </a:p>
        </p:txBody>
      </p:sp>
      <p:grpSp>
        <p:nvGrpSpPr>
          <p:cNvPr id="3" name="Group 3"/>
          <p:cNvGrpSpPr/>
          <p:nvPr/>
        </p:nvGrpSpPr>
        <p:grpSpPr>
          <a:xfrm>
            <a:off x="330763" y="3758771"/>
            <a:ext cx="17654964" cy="6528229"/>
            <a:chOff x="0" y="0"/>
            <a:chExt cx="4649867" cy="1719369"/>
          </a:xfrm>
        </p:grpSpPr>
        <p:sp>
          <p:nvSpPr>
            <p:cNvPr id="4" name="Freeform 4"/>
            <p:cNvSpPr/>
            <p:nvPr/>
          </p:nvSpPr>
          <p:spPr>
            <a:xfrm>
              <a:off x="0" y="0"/>
              <a:ext cx="4649867" cy="1719369"/>
            </a:xfrm>
            <a:custGeom>
              <a:avLst/>
              <a:gdLst/>
              <a:ahLst/>
              <a:cxnLst/>
              <a:rect l="l" t="t" r="r" b="b"/>
              <a:pathLst>
                <a:path w="4649867" h="1719369">
                  <a:moveTo>
                    <a:pt x="0" y="0"/>
                  </a:moveTo>
                  <a:lnTo>
                    <a:pt x="4649867" y="0"/>
                  </a:lnTo>
                  <a:lnTo>
                    <a:pt x="4649867" y="1719369"/>
                  </a:lnTo>
                  <a:lnTo>
                    <a:pt x="0" y="1719369"/>
                  </a:lnTo>
                  <a:close/>
                </a:path>
              </a:pathLst>
            </a:custGeom>
            <a:solidFill>
              <a:srgbClr val="070707"/>
            </a:solidFill>
          </p:spPr>
          <p:txBody>
            <a:bodyPr/>
            <a:lstStyle/>
            <a:p>
              <a:endParaRPr lang="en-GB"/>
            </a:p>
          </p:txBody>
        </p:sp>
        <p:sp>
          <p:nvSpPr>
            <p:cNvPr id="5" name="TextBox 5"/>
            <p:cNvSpPr txBox="1"/>
            <p:nvPr/>
          </p:nvSpPr>
          <p:spPr>
            <a:xfrm>
              <a:off x="0" y="-47625"/>
              <a:ext cx="4649867" cy="1766994"/>
            </a:xfrm>
            <a:prstGeom prst="rect">
              <a:avLst/>
            </a:prstGeom>
          </p:spPr>
          <p:txBody>
            <a:bodyPr lIns="50800" tIns="50800" rIns="50800" bIns="50800" rtlCol="0" anchor="ctr"/>
            <a:lstStyle/>
            <a:p>
              <a:pPr algn="ctr">
                <a:lnSpc>
                  <a:spcPts val="2659"/>
                </a:lnSpc>
                <a:spcBef>
                  <a:spcPct val="0"/>
                </a:spcBef>
              </a:pPr>
              <a:endParaRPr/>
            </a:p>
          </p:txBody>
        </p:sp>
      </p:grpSp>
      <p:sp>
        <p:nvSpPr>
          <p:cNvPr id="6" name="TextBox 6"/>
          <p:cNvSpPr txBox="1"/>
          <p:nvPr/>
        </p:nvSpPr>
        <p:spPr>
          <a:xfrm>
            <a:off x="2034753" y="3901047"/>
            <a:ext cx="15631940" cy="6244530"/>
          </a:xfrm>
          <a:prstGeom prst="rect">
            <a:avLst/>
          </a:prstGeom>
        </p:spPr>
        <p:txBody>
          <a:bodyPr lIns="0" tIns="0" rIns="0" bIns="0" rtlCol="0" anchor="t">
            <a:spAutoFit/>
          </a:bodyPr>
          <a:lstStyle/>
          <a:p>
            <a:pPr marL="539749" lvl="1" indent="-269875" algn="l">
              <a:lnSpc>
                <a:spcPts val="3499"/>
              </a:lnSpc>
              <a:buFont typeface="Arial"/>
              <a:buChar char="•"/>
            </a:pPr>
            <a:r>
              <a:rPr lang="en-US" sz="2400" dirty="0">
                <a:solidFill>
                  <a:srgbClr val="FFFFFF"/>
                </a:solidFill>
                <a:latin typeface="Arial" panose="020B0604020202020204" pitchFamily="34" charset="0"/>
                <a:ea typeface="Arimo"/>
                <a:cs typeface="Arial" panose="020B0604020202020204" pitchFamily="34" charset="0"/>
                <a:sym typeface="Arimo"/>
              </a:rPr>
              <a:t>Care requirements of older people are multidimensional and do not just end with medical care; they demand social, psychological and functional assistance (Reeves et al., 2023).</a:t>
            </a:r>
          </a:p>
          <a:p>
            <a:pPr marL="539749" lvl="1" indent="-269875" algn="l">
              <a:lnSpc>
                <a:spcPts val="3499"/>
              </a:lnSpc>
              <a:buFont typeface="Arial"/>
              <a:buChar char="•"/>
            </a:pPr>
            <a:r>
              <a:rPr lang="en-US" sz="2400" dirty="0">
                <a:solidFill>
                  <a:srgbClr val="FFFFFF"/>
                </a:solidFill>
                <a:latin typeface="Arial" panose="020B0604020202020204" pitchFamily="34" charset="0"/>
                <a:ea typeface="Arimo"/>
                <a:cs typeface="Arial" panose="020B0604020202020204" pitchFamily="34" charset="0"/>
                <a:sym typeface="Arimo"/>
              </a:rPr>
              <a:t>The preservation of functional capacity is the key to the maintenance of independence and the ability to engage in daily activities.</a:t>
            </a:r>
          </a:p>
          <a:p>
            <a:pPr marL="539749" lvl="1" indent="-269875" algn="l">
              <a:lnSpc>
                <a:spcPts val="3499"/>
              </a:lnSpc>
              <a:buFont typeface="Arial"/>
              <a:buChar char="•"/>
            </a:pPr>
            <a:r>
              <a:rPr lang="en-US" sz="2400" dirty="0">
                <a:solidFill>
                  <a:srgbClr val="FFFFFF"/>
                </a:solidFill>
                <a:latin typeface="Arial" panose="020B0604020202020204" pitchFamily="34" charset="0"/>
                <a:ea typeface="Arimo"/>
                <a:cs typeface="Arial" panose="020B0604020202020204" pitchFamily="34" charset="0"/>
                <a:sym typeface="Arimo"/>
              </a:rPr>
              <a:t>Having autonomy will strengthen independence in the future (Szewczyczak et al., 2025).</a:t>
            </a:r>
          </a:p>
          <a:p>
            <a:pPr marL="539749" lvl="1" indent="-269875" algn="l">
              <a:lnSpc>
                <a:spcPts val="3499"/>
              </a:lnSpc>
              <a:buFont typeface="Arial"/>
              <a:buChar char="•"/>
            </a:pPr>
            <a:r>
              <a:rPr lang="en-US" sz="2400" dirty="0">
                <a:solidFill>
                  <a:srgbClr val="FFFFFF"/>
                </a:solidFill>
                <a:latin typeface="Arial" panose="020B0604020202020204" pitchFamily="34" charset="0"/>
                <a:ea typeface="Arimo"/>
                <a:cs typeface="Arial" panose="020B0604020202020204" pitchFamily="34" charset="0"/>
                <a:sym typeface="Arimo"/>
              </a:rPr>
              <a:t>The freedom of choice concerning the care arrangements is fundamental to empowering older people and taking into consideration the individual preferences (Bramley et al., 2024).</a:t>
            </a:r>
          </a:p>
          <a:p>
            <a:pPr marL="539749" lvl="1" indent="-269875" algn="l">
              <a:lnSpc>
                <a:spcPts val="3499"/>
              </a:lnSpc>
              <a:buFont typeface="Arial"/>
              <a:buChar char="•"/>
            </a:pPr>
            <a:r>
              <a:rPr lang="en-US" sz="2400" dirty="0">
                <a:solidFill>
                  <a:srgbClr val="FFFFFF"/>
                </a:solidFill>
                <a:latin typeface="Arial" panose="020B0604020202020204" pitchFamily="34" charset="0"/>
                <a:ea typeface="Arimo"/>
                <a:cs typeface="Arial" panose="020B0604020202020204" pitchFamily="34" charset="0"/>
                <a:sym typeface="Arimo"/>
              </a:rPr>
              <a:t>Emotional security and psychological well-being are the crucial elements of good care and support.</a:t>
            </a:r>
          </a:p>
          <a:p>
            <a:pPr marL="539749" lvl="1" indent="-269875" algn="l">
              <a:lnSpc>
                <a:spcPts val="3499"/>
              </a:lnSpc>
              <a:buFont typeface="Arial"/>
              <a:buChar char="•"/>
            </a:pPr>
            <a:r>
              <a:rPr lang="en-US" sz="2400" dirty="0">
                <a:solidFill>
                  <a:srgbClr val="FFFFFF"/>
                </a:solidFill>
                <a:latin typeface="Arial" panose="020B0604020202020204" pitchFamily="34" charset="0"/>
                <a:ea typeface="Arimo"/>
                <a:cs typeface="Arial" panose="020B0604020202020204" pitchFamily="34" charset="0"/>
                <a:sym typeface="Arimo"/>
              </a:rPr>
              <a:t>Social connection is crucial in that it will reduce cases of isolation and mental problems amongst the aged.</a:t>
            </a:r>
          </a:p>
          <a:p>
            <a:pPr marL="539749" lvl="1" indent="-269875" algn="l">
              <a:lnSpc>
                <a:spcPts val="3499"/>
              </a:lnSpc>
              <a:buFont typeface="Arial"/>
              <a:buChar char="•"/>
            </a:pPr>
            <a:r>
              <a:rPr lang="en-US" sz="2400" dirty="0">
                <a:solidFill>
                  <a:srgbClr val="FFFFFF"/>
                </a:solidFill>
                <a:latin typeface="Arial" panose="020B0604020202020204" pitchFamily="34" charset="0"/>
                <a:ea typeface="Arimo"/>
                <a:cs typeface="Arial" panose="020B0604020202020204" pitchFamily="34" charset="0"/>
                <a:sym typeface="Arimo"/>
              </a:rPr>
              <a:t>Sense of control over the day-to-day life increases confidence, resilience and general well-being (Bramley et al., 2024).</a:t>
            </a:r>
          </a:p>
          <a:p>
            <a:pPr marL="539749" lvl="1" indent="-269875" algn="l">
              <a:lnSpc>
                <a:spcPts val="3499"/>
              </a:lnSpc>
              <a:buFont typeface="Arial"/>
              <a:buChar char="•"/>
            </a:pPr>
            <a:r>
              <a:rPr lang="en-US" sz="2400" dirty="0">
                <a:solidFill>
                  <a:srgbClr val="FFFFFF"/>
                </a:solidFill>
                <a:latin typeface="Arial" panose="020B0604020202020204" pitchFamily="34" charset="0"/>
                <a:ea typeface="Arimo"/>
                <a:cs typeface="Arial" panose="020B0604020202020204" pitchFamily="34" charset="0"/>
                <a:sym typeface="Arimo"/>
              </a:rPr>
              <a:t>This is an empowerment when older people participate actively in decision-making concerning their care and support.</a:t>
            </a:r>
          </a:p>
          <a:p>
            <a:pPr algn="l">
              <a:lnSpc>
                <a:spcPts val="3499"/>
              </a:lnSpc>
            </a:pPr>
            <a:endParaRPr lang="en-US" sz="2499" dirty="0">
              <a:solidFill>
                <a:srgbClr val="FFFFFF"/>
              </a:solidFill>
              <a:latin typeface="Arimo"/>
              <a:ea typeface="Arimo"/>
              <a:cs typeface="Arimo"/>
              <a:sym typeface="Arimo"/>
            </a:endParaRPr>
          </a:p>
        </p:txBody>
      </p:sp>
      <p:grpSp>
        <p:nvGrpSpPr>
          <p:cNvPr id="7" name="Group 7"/>
          <p:cNvGrpSpPr/>
          <p:nvPr/>
        </p:nvGrpSpPr>
        <p:grpSpPr>
          <a:xfrm>
            <a:off x="11532822" y="167711"/>
            <a:ext cx="5240194" cy="3591059"/>
            <a:chOff x="0" y="0"/>
            <a:chExt cx="6986925" cy="4788079"/>
          </a:xfrm>
        </p:grpSpPr>
        <p:pic>
          <p:nvPicPr>
            <p:cNvPr id="8" name="Picture 8"/>
            <p:cNvPicPr>
              <a:picLocks noChangeAspect="1"/>
            </p:cNvPicPr>
            <p:nvPr/>
          </p:nvPicPr>
          <p:blipFill>
            <a:blip r:embed="rId3"/>
            <a:srcRect l="1389" r="1389"/>
            <a:stretch>
              <a:fillRect/>
            </a:stretch>
          </p:blipFill>
          <p:spPr>
            <a:xfrm>
              <a:off x="0" y="0"/>
              <a:ext cx="6986925" cy="4788079"/>
            </a:xfrm>
            <a:prstGeom prst="rect">
              <a:avLst/>
            </a:prstGeom>
          </p:spPr>
        </p:pic>
      </p:grpSp>
      <p:sp>
        <p:nvSpPr>
          <p:cNvPr id="9" name="Freeform 9"/>
          <p:cNvSpPr/>
          <p:nvPr/>
        </p:nvSpPr>
        <p:spPr>
          <a:xfrm rot="7325955">
            <a:off x="-1181729" y="5251278"/>
            <a:ext cx="3549475" cy="9470718"/>
          </a:xfrm>
          <a:custGeom>
            <a:avLst/>
            <a:gdLst/>
            <a:ahLst/>
            <a:cxnLst/>
            <a:rect l="l" t="t" r="r" b="b"/>
            <a:pathLst>
              <a:path w="3549475" h="9470718">
                <a:moveTo>
                  <a:pt x="0" y="0"/>
                </a:moveTo>
                <a:lnTo>
                  <a:pt x="3549475" y="0"/>
                </a:lnTo>
                <a:lnTo>
                  <a:pt x="3549475" y="9470718"/>
                </a:lnTo>
                <a:lnTo>
                  <a:pt x="0" y="9470718"/>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10" name="Freeform 10"/>
          <p:cNvSpPr/>
          <p:nvPr/>
        </p:nvSpPr>
        <p:spPr>
          <a:xfrm rot="-5399999">
            <a:off x="12711052" y="5328468"/>
            <a:ext cx="785885" cy="915150"/>
          </a:xfrm>
          <a:custGeom>
            <a:avLst/>
            <a:gdLst/>
            <a:ahLst/>
            <a:cxnLst/>
            <a:rect l="l" t="t" r="r" b="b"/>
            <a:pathLst>
              <a:path w="785885" h="915150">
                <a:moveTo>
                  <a:pt x="0" y="0"/>
                </a:moveTo>
                <a:lnTo>
                  <a:pt x="785885" y="0"/>
                </a:lnTo>
                <a:lnTo>
                  <a:pt x="785885" y="915150"/>
                </a:lnTo>
                <a:lnTo>
                  <a:pt x="0" y="915150"/>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11" name="Freeform 11"/>
          <p:cNvSpPr/>
          <p:nvPr/>
        </p:nvSpPr>
        <p:spPr>
          <a:xfrm rot="7325955">
            <a:off x="17332714" y="-2618266"/>
            <a:ext cx="3549475" cy="9470718"/>
          </a:xfrm>
          <a:custGeom>
            <a:avLst/>
            <a:gdLst/>
            <a:ahLst/>
            <a:cxnLst/>
            <a:rect l="l" t="t" r="r" b="b"/>
            <a:pathLst>
              <a:path w="3549475" h="9470718">
                <a:moveTo>
                  <a:pt x="0" y="0"/>
                </a:moveTo>
                <a:lnTo>
                  <a:pt x="3549474" y="0"/>
                </a:lnTo>
                <a:lnTo>
                  <a:pt x="3549474" y="9470718"/>
                </a:lnTo>
                <a:lnTo>
                  <a:pt x="0" y="9470718"/>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Tree>
  </p:cSld>
  <p:clrMapOvr>
    <a:masterClrMapping/>
  </p:clrMapOvr>
  <mc:AlternateContent xmlns:mc="http://schemas.openxmlformats.org/markup-compatibility/2006" xmlns:p14="http://schemas.microsoft.com/office/powerpoint/2010/main">
    <mc:Choice Requires="p14">
      <p:transition spd="slow" p14:dur="2000" advTm="113927"/>
    </mc:Choice>
    <mc:Fallback xmlns="">
      <p:transition spd="slow" advTm="113927"/>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278840" y="1661953"/>
            <a:ext cx="18009160" cy="8625047"/>
            <a:chOff x="0" y="0"/>
            <a:chExt cx="4743153" cy="2271617"/>
          </a:xfrm>
        </p:grpSpPr>
        <p:sp>
          <p:nvSpPr>
            <p:cNvPr id="3" name="Freeform 3"/>
            <p:cNvSpPr/>
            <p:nvPr/>
          </p:nvSpPr>
          <p:spPr>
            <a:xfrm>
              <a:off x="0" y="0"/>
              <a:ext cx="4743153" cy="2271617"/>
            </a:xfrm>
            <a:custGeom>
              <a:avLst/>
              <a:gdLst/>
              <a:ahLst/>
              <a:cxnLst/>
              <a:rect l="l" t="t" r="r" b="b"/>
              <a:pathLst>
                <a:path w="4743153" h="2271617">
                  <a:moveTo>
                    <a:pt x="0" y="0"/>
                  </a:moveTo>
                  <a:lnTo>
                    <a:pt x="4743153" y="0"/>
                  </a:lnTo>
                  <a:lnTo>
                    <a:pt x="4743153" y="2271617"/>
                  </a:lnTo>
                  <a:lnTo>
                    <a:pt x="0" y="2271617"/>
                  </a:lnTo>
                  <a:close/>
                </a:path>
              </a:pathLst>
            </a:custGeom>
            <a:solidFill>
              <a:srgbClr val="4139B2"/>
            </a:solidFill>
          </p:spPr>
          <p:txBody>
            <a:bodyPr/>
            <a:lstStyle/>
            <a:p>
              <a:endParaRPr lang="en-GB"/>
            </a:p>
          </p:txBody>
        </p:sp>
        <p:sp>
          <p:nvSpPr>
            <p:cNvPr id="4" name="TextBox 4"/>
            <p:cNvSpPr txBox="1"/>
            <p:nvPr/>
          </p:nvSpPr>
          <p:spPr>
            <a:xfrm>
              <a:off x="0" y="-47625"/>
              <a:ext cx="4743153" cy="2319242"/>
            </a:xfrm>
            <a:prstGeom prst="rect">
              <a:avLst/>
            </a:prstGeom>
          </p:spPr>
          <p:txBody>
            <a:bodyPr lIns="50800" tIns="50800" rIns="50800" bIns="50800" rtlCol="0" anchor="ctr"/>
            <a:lstStyle/>
            <a:p>
              <a:pPr algn="ctr">
                <a:lnSpc>
                  <a:spcPts val="2659"/>
                </a:lnSpc>
                <a:spcBef>
                  <a:spcPct val="0"/>
                </a:spcBef>
              </a:pPr>
              <a:endParaRPr/>
            </a:p>
          </p:txBody>
        </p:sp>
      </p:grpSp>
      <p:sp>
        <p:nvSpPr>
          <p:cNvPr id="5" name="Freeform 5"/>
          <p:cNvSpPr/>
          <p:nvPr/>
        </p:nvSpPr>
        <p:spPr>
          <a:xfrm rot="-5399999">
            <a:off x="15941857" y="1394835"/>
            <a:ext cx="864687" cy="1006914"/>
          </a:xfrm>
          <a:custGeom>
            <a:avLst/>
            <a:gdLst/>
            <a:ahLst/>
            <a:cxnLst/>
            <a:rect l="l" t="t" r="r" b="b"/>
            <a:pathLst>
              <a:path w="864687" h="1006914">
                <a:moveTo>
                  <a:pt x="0" y="0"/>
                </a:moveTo>
                <a:lnTo>
                  <a:pt x="864687" y="0"/>
                </a:lnTo>
                <a:lnTo>
                  <a:pt x="864687" y="1006913"/>
                </a:lnTo>
                <a:lnTo>
                  <a:pt x="0" y="1006913"/>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grpSp>
        <p:nvGrpSpPr>
          <p:cNvPr id="6" name="Group 6"/>
          <p:cNvGrpSpPr/>
          <p:nvPr/>
        </p:nvGrpSpPr>
        <p:grpSpPr>
          <a:xfrm>
            <a:off x="17259300" y="-591452"/>
            <a:ext cx="1454791" cy="1620152"/>
            <a:chOff x="0" y="0"/>
            <a:chExt cx="383155" cy="426707"/>
          </a:xfrm>
        </p:grpSpPr>
        <p:sp>
          <p:nvSpPr>
            <p:cNvPr id="7" name="Freeform 7"/>
            <p:cNvSpPr/>
            <p:nvPr/>
          </p:nvSpPr>
          <p:spPr>
            <a:xfrm>
              <a:off x="0" y="0"/>
              <a:ext cx="383155" cy="426707"/>
            </a:xfrm>
            <a:custGeom>
              <a:avLst/>
              <a:gdLst/>
              <a:ahLst/>
              <a:cxnLst/>
              <a:rect l="l" t="t" r="r" b="b"/>
              <a:pathLst>
                <a:path w="383155" h="426707">
                  <a:moveTo>
                    <a:pt x="0" y="0"/>
                  </a:moveTo>
                  <a:lnTo>
                    <a:pt x="383155" y="0"/>
                  </a:lnTo>
                  <a:lnTo>
                    <a:pt x="383155" y="426707"/>
                  </a:lnTo>
                  <a:lnTo>
                    <a:pt x="0" y="426707"/>
                  </a:lnTo>
                  <a:close/>
                </a:path>
              </a:pathLst>
            </a:custGeom>
            <a:solidFill>
              <a:srgbClr val="070707"/>
            </a:solidFill>
          </p:spPr>
          <p:txBody>
            <a:bodyPr/>
            <a:lstStyle/>
            <a:p>
              <a:endParaRPr lang="en-GB"/>
            </a:p>
          </p:txBody>
        </p:sp>
        <p:sp>
          <p:nvSpPr>
            <p:cNvPr id="8" name="TextBox 8"/>
            <p:cNvSpPr txBox="1"/>
            <p:nvPr/>
          </p:nvSpPr>
          <p:spPr>
            <a:xfrm>
              <a:off x="0" y="-47625"/>
              <a:ext cx="383155" cy="474332"/>
            </a:xfrm>
            <a:prstGeom prst="rect">
              <a:avLst/>
            </a:prstGeom>
          </p:spPr>
          <p:txBody>
            <a:bodyPr lIns="50800" tIns="50800" rIns="50800" bIns="50800" rtlCol="0" anchor="ctr"/>
            <a:lstStyle/>
            <a:p>
              <a:pPr algn="ctr">
                <a:lnSpc>
                  <a:spcPts val="2659"/>
                </a:lnSpc>
                <a:spcBef>
                  <a:spcPct val="0"/>
                </a:spcBef>
              </a:pPr>
              <a:endParaRPr/>
            </a:p>
          </p:txBody>
        </p:sp>
      </p:grpSp>
      <p:sp>
        <p:nvSpPr>
          <p:cNvPr id="9" name="Freeform 9"/>
          <p:cNvSpPr/>
          <p:nvPr/>
        </p:nvSpPr>
        <p:spPr>
          <a:xfrm>
            <a:off x="11336295" y="3036154"/>
            <a:ext cx="6650400" cy="4214691"/>
          </a:xfrm>
          <a:custGeom>
            <a:avLst/>
            <a:gdLst/>
            <a:ahLst/>
            <a:cxnLst/>
            <a:rect l="l" t="t" r="r" b="b"/>
            <a:pathLst>
              <a:path w="6650400" h="4214691">
                <a:moveTo>
                  <a:pt x="0" y="0"/>
                </a:moveTo>
                <a:lnTo>
                  <a:pt x="6650401" y="0"/>
                </a:lnTo>
                <a:lnTo>
                  <a:pt x="6650401" y="4214692"/>
                </a:lnTo>
                <a:lnTo>
                  <a:pt x="0" y="4214692"/>
                </a:lnTo>
                <a:lnTo>
                  <a:pt x="0" y="0"/>
                </a:lnTo>
                <a:close/>
              </a:path>
            </a:pathLst>
          </a:custGeom>
          <a:blipFill>
            <a:blip r:embed="rId5"/>
            <a:stretch>
              <a:fillRect/>
            </a:stretch>
          </a:blipFill>
        </p:spPr>
        <p:txBody>
          <a:bodyPr/>
          <a:lstStyle/>
          <a:p>
            <a:endParaRPr lang="en-GB"/>
          </a:p>
        </p:txBody>
      </p:sp>
      <p:sp>
        <p:nvSpPr>
          <p:cNvPr id="10" name="TextBox 10"/>
          <p:cNvSpPr txBox="1"/>
          <p:nvPr/>
        </p:nvSpPr>
        <p:spPr>
          <a:xfrm>
            <a:off x="806505" y="781050"/>
            <a:ext cx="14887979" cy="537904"/>
          </a:xfrm>
          <a:prstGeom prst="rect">
            <a:avLst/>
          </a:prstGeom>
        </p:spPr>
        <p:txBody>
          <a:bodyPr lIns="0" tIns="0" rIns="0" bIns="0" rtlCol="0" anchor="t">
            <a:spAutoFit/>
          </a:bodyPr>
          <a:lstStyle/>
          <a:p>
            <a:pPr algn="l">
              <a:lnSpc>
                <a:spcPts val="4500"/>
              </a:lnSpc>
            </a:pPr>
            <a:r>
              <a:rPr lang="en-US" sz="3600" b="1" dirty="0">
                <a:solidFill>
                  <a:srgbClr val="070707"/>
                </a:solidFill>
                <a:latin typeface="Arial" panose="020B0604020202020204" pitchFamily="34" charset="0"/>
                <a:ea typeface="HK Grotesk Bold"/>
                <a:cs typeface="Arial" panose="020B0604020202020204" pitchFamily="34" charset="0"/>
                <a:sym typeface="HK Grotesk Bold"/>
              </a:rPr>
              <a:t>INCREASING CARE NEEDS WITH ADVANCING AGE</a:t>
            </a:r>
          </a:p>
        </p:txBody>
      </p:sp>
      <p:sp>
        <p:nvSpPr>
          <p:cNvPr id="11" name="TextBox 11"/>
          <p:cNvSpPr txBox="1"/>
          <p:nvPr/>
        </p:nvSpPr>
        <p:spPr>
          <a:xfrm>
            <a:off x="278840" y="1841141"/>
            <a:ext cx="10752455" cy="8488734"/>
          </a:xfrm>
          <a:prstGeom prst="rect">
            <a:avLst/>
          </a:prstGeom>
        </p:spPr>
        <p:txBody>
          <a:bodyPr lIns="0" tIns="0" rIns="0" bIns="0" rtlCol="0" anchor="t">
            <a:spAutoFit/>
          </a:bodyPr>
          <a:lstStyle/>
          <a:p>
            <a:pPr algn="l">
              <a:lnSpc>
                <a:spcPts val="3499"/>
              </a:lnSpc>
            </a:pPr>
            <a:r>
              <a:rPr lang="en-US" sz="2499" dirty="0">
                <a:solidFill>
                  <a:srgbClr val="FFFFFF"/>
                </a:solidFill>
                <a:latin typeface="Arimo"/>
                <a:ea typeface="Arimo"/>
                <a:cs typeface="Arimo"/>
                <a:sym typeface="Arimo"/>
              </a:rPr>
              <a:t>       </a:t>
            </a:r>
            <a:r>
              <a:rPr lang="en-US" sz="2400" dirty="0">
                <a:solidFill>
                  <a:srgbClr val="FFFFFF"/>
                </a:solidFill>
                <a:latin typeface="Arial" panose="020B0604020202020204" pitchFamily="34" charset="0"/>
                <a:ea typeface="Arimo"/>
                <a:cs typeface="Arial" panose="020B0604020202020204" pitchFamily="34" charset="0"/>
                <a:sym typeface="Arimo"/>
              </a:rPr>
              <a:t>Age-associated increase in functional limitations: </a:t>
            </a:r>
          </a:p>
          <a:p>
            <a:pPr marL="539749" lvl="1" indent="-269875" algn="l">
              <a:lnSpc>
                <a:spcPts val="3499"/>
              </a:lnSpc>
              <a:buFont typeface="Arial"/>
              <a:buChar char="•"/>
            </a:pPr>
            <a:r>
              <a:rPr lang="en-US" sz="2400" dirty="0">
                <a:solidFill>
                  <a:srgbClr val="FFFFFF"/>
                </a:solidFill>
                <a:latin typeface="Arial" panose="020B0604020202020204" pitchFamily="34" charset="0"/>
                <a:ea typeface="Arimo"/>
                <a:cs typeface="Arial" panose="020B0604020202020204" pitchFamily="34" charset="0"/>
                <a:sym typeface="Arimo"/>
              </a:rPr>
              <a:t>Older adults are proportionate with difficulties in ADL:</a:t>
            </a:r>
          </a:p>
          <a:p>
            <a:pPr marL="539749" lvl="1" indent="-269875" algn="l">
              <a:lnSpc>
                <a:spcPts val="3499"/>
              </a:lnSpc>
              <a:buFont typeface="Arial"/>
              <a:buChar char="•"/>
            </a:pPr>
            <a:r>
              <a:rPr lang="en-US" sz="2400" dirty="0">
                <a:solidFill>
                  <a:srgbClr val="FFFFFF"/>
                </a:solidFill>
                <a:latin typeface="Arial" panose="020B0604020202020204" pitchFamily="34" charset="0"/>
                <a:ea typeface="Arimo"/>
                <a:cs typeface="Arial" panose="020B0604020202020204" pitchFamily="34" charset="0"/>
                <a:sym typeface="Arimo"/>
              </a:rPr>
              <a:t>65 to 74: 15.5% of the aged report having a problem with one or more ADLs.</a:t>
            </a:r>
          </a:p>
          <a:p>
            <a:pPr marL="539749" lvl="1" indent="-269875" algn="l">
              <a:lnSpc>
                <a:spcPts val="3499"/>
              </a:lnSpc>
              <a:buFont typeface="Arial"/>
              <a:buChar char="•"/>
            </a:pPr>
            <a:r>
              <a:rPr lang="en-US" sz="2400" dirty="0">
                <a:solidFill>
                  <a:srgbClr val="FFFFFF"/>
                </a:solidFill>
                <a:latin typeface="Arial" panose="020B0604020202020204" pitchFamily="34" charset="0"/>
                <a:ea typeface="Arimo"/>
                <a:cs typeface="Arial" panose="020B0604020202020204" pitchFamily="34" charset="0"/>
                <a:sym typeface="Arimo"/>
              </a:rPr>
              <a:t>The ages 75–84: 24.6% have trouble with it.</a:t>
            </a:r>
          </a:p>
          <a:p>
            <a:pPr marL="539749" lvl="1" indent="-269875" algn="l">
              <a:lnSpc>
                <a:spcPts val="3499"/>
              </a:lnSpc>
              <a:buFont typeface="Arial"/>
              <a:buChar char="•"/>
            </a:pPr>
            <a:r>
              <a:rPr lang="en-US" sz="2400" dirty="0">
                <a:solidFill>
                  <a:srgbClr val="FFFFFF"/>
                </a:solidFill>
                <a:latin typeface="Arial" panose="020B0604020202020204" pitchFamily="34" charset="0"/>
                <a:ea typeface="Arimo"/>
                <a:cs typeface="Arial" panose="020B0604020202020204" pitchFamily="34" charset="0"/>
                <a:sym typeface="Arimo"/>
              </a:rPr>
              <a:t>85 and older years: 43.9% are at least partially in need of care and support (Reeves et al., 2023)</a:t>
            </a:r>
          </a:p>
          <a:p>
            <a:pPr algn="l">
              <a:lnSpc>
                <a:spcPts val="3499"/>
              </a:lnSpc>
            </a:pPr>
            <a:endParaRPr lang="en-US" sz="2400" dirty="0">
              <a:solidFill>
                <a:srgbClr val="FFFFFF"/>
              </a:solidFill>
              <a:latin typeface="Arial" panose="020B0604020202020204" pitchFamily="34" charset="0"/>
              <a:ea typeface="Arimo"/>
              <a:cs typeface="Arial" panose="020B0604020202020204" pitchFamily="34" charset="0"/>
              <a:sym typeface="Arimo"/>
            </a:endParaRPr>
          </a:p>
          <a:p>
            <a:pPr marL="539749" lvl="1" indent="-269875" algn="l">
              <a:lnSpc>
                <a:spcPts val="3499"/>
              </a:lnSpc>
              <a:buFont typeface="Arial"/>
              <a:buChar char="•"/>
            </a:pPr>
            <a:r>
              <a:rPr lang="en-US" sz="2400" dirty="0">
                <a:solidFill>
                  <a:srgbClr val="FFFFFF"/>
                </a:solidFill>
                <a:latin typeface="Arial" panose="020B0604020202020204" pitchFamily="34" charset="0"/>
                <a:ea typeface="Arimo"/>
                <a:cs typeface="Arial" panose="020B0604020202020204" pitchFamily="34" charset="0"/>
                <a:sym typeface="Arimo"/>
              </a:rPr>
              <a:t>The most frequent impaired ADLs include bathing, dressing, toileting, eating, movement, and housework.</a:t>
            </a:r>
          </a:p>
          <a:p>
            <a:pPr marL="539749" lvl="1" indent="-269875" algn="l">
              <a:lnSpc>
                <a:spcPts val="3499"/>
              </a:lnSpc>
              <a:buFont typeface="Arial"/>
              <a:buChar char="•"/>
            </a:pPr>
            <a:r>
              <a:rPr lang="en-US" sz="2400" b="1" dirty="0">
                <a:solidFill>
                  <a:srgbClr val="FFFFFF"/>
                </a:solidFill>
                <a:latin typeface="Arial" panose="020B0604020202020204" pitchFamily="34" charset="0"/>
                <a:ea typeface="Arimo Bold"/>
                <a:cs typeface="Arial" panose="020B0604020202020204" pitchFamily="34" charset="0"/>
                <a:sym typeface="Arimo Bold"/>
              </a:rPr>
              <a:t>Mobility and functional impairment:</a:t>
            </a:r>
            <a:r>
              <a:rPr lang="en-US" sz="2400" dirty="0">
                <a:solidFill>
                  <a:srgbClr val="FFFFFF"/>
                </a:solidFill>
                <a:latin typeface="Arial" panose="020B0604020202020204" pitchFamily="34" charset="0"/>
                <a:ea typeface="Arimo"/>
                <a:cs typeface="Arial" panose="020B0604020202020204" pitchFamily="34" charset="0"/>
                <a:sym typeface="Arimo"/>
              </a:rPr>
              <a:t> There is a lack of walking speed, balance problems, and muscle weakness, which predispose falls and enhance dependence (Gray Miceli, n.d).</a:t>
            </a:r>
          </a:p>
          <a:p>
            <a:pPr marL="539749" lvl="1" indent="-269875" algn="l">
              <a:lnSpc>
                <a:spcPts val="3499"/>
              </a:lnSpc>
              <a:buFont typeface="Arial"/>
              <a:buChar char="•"/>
            </a:pPr>
            <a:r>
              <a:rPr lang="en-US" sz="2400" b="1" dirty="0">
                <a:solidFill>
                  <a:srgbClr val="FFFFFF"/>
                </a:solidFill>
                <a:latin typeface="Arial" panose="020B0604020202020204" pitchFamily="34" charset="0"/>
                <a:ea typeface="Arimo Bold"/>
                <a:cs typeface="Arial" panose="020B0604020202020204" pitchFamily="34" charset="0"/>
                <a:sym typeface="Arimo Bold"/>
              </a:rPr>
              <a:t>Care implications:</a:t>
            </a:r>
            <a:r>
              <a:rPr lang="en-US" sz="2400" dirty="0">
                <a:solidFill>
                  <a:srgbClr val="FFFFFF"/>
                </a:solidFill>
                <a:latin typeface="Arial" panose="020B0604020202020204" pitchFamily="34" charset="0"/>
                <a:ea typeface="Arimo"/>
                <a:cs typeface="Arial" panose="020B0604020202020204" pitchFamily="34" charset="0"/>
                <a:sym typeface="Arimo"/>
              </a:rPr>
              <a:t> An increased number of functional limitations cause both formal services (home care, rehabilitation, reablement) and informal assistance of the family or community to be demanded (Gough et al., 2025).</a:t>
            </a:r>
          </a:p>
          <a:p>
            <a:pPr marL="539749" lvl="1" indent="-269875" algn="l">
              <a:lnSpc>
                <a:spcPts val="3499"/>
              </a:lnSpc>
              <a:buFont typeface="Arial"/>
              <a:buChar char="•"/>
            </a:pPr>
            <a:r>
              <a:rPr lang="en-US" sz="2400" b="1" dirty="0">
                <a:solidFill>
                  <a:srgbClr val="FFFFFF"/>
                </a:solidFill>
                <a:latin typeface="Arial" panose="020B0604020202020204" pitchFamily="34" charset="0"/>
                <a:ea typeface="Arimo Bold"/>
                <a:cs typeface="Arial" panose="020B0604020202020204" pitchFamily="34" charset="0"/>
                <a:sym typeface="Arimo Bold"/>
              </a:rPr>
              <a:t>Possible impact of the unmet needs: </a:t>
            </a:r>
            <a:r>
              <a:rPr lang="en-US" sz="2400" dirty="0">
                <a:solidFill>
                  <a:srgbClr val="FFFFFF"/>
                </a:solidFill>
                <a:latin typeface="Arial" panose="020B0604020202020204" pitchFamily="34" charset="0"/>
                <a:ea typeface="Arimo"/>
                <a:cs typeface="Arial" panose="020B0604020202020204" pitchFamily="34" charset="0"/>
                <a:sym typeface="Arimo"/>
              </a:rPr>
              <a:t>Hospitalisation, premature residential care placement, and poor quality of life (Gray Miceli, n.d).</a:t>
            </a:r>
          </a:p>
        </p:txBody>
      </p:sp>
      <p:sp>
        <p:nvSpPr>
          <p:cNvPr id="12" name="TextBox 12"/>
          <p:cNvSpPr txBox="1"/>
          <p:nvPr/>
        </p:nvSpPr>
        <p:spPr>
          <a:xfrm>
            <a:off x="11336295" y="7641371"/>
            <a:ext cx="6650400" cy="755214"/>
          </a:xfrm>
          <a:prstGeom prst="rect">
            <a:avLst/>
          </a:prstGeom>
        </p:spPr>
        <p:txBody>
          <a:bodyPr lIns="0" tIns="0" rIns="0" bIns="0" rtlCol="0" anchor="t">
            <a:spAutoFit/>
          </a:bodyPr>
          <a:lstStyle/>
          <a:p>
            <a:pPr algn="ctr">
              <a:lnSpc>
                <a:spcPts val="1959"/>
              </a:lnSpc>
            </a:pPr>
            <a:r>
              <a:rPr lang="en-US" sz="1399">
                <a:solidFill>
                  <a:srgbClr val="FFFFFF"/>
                </a:solidFill>
                <a:latin typeface="Arimo"/>
                <a:ea typeface="Arimo"/>
                <a:cs typeface="Arimo"/>
                <a:sym typeface="Arimo"/>
              </a:rPr>
              <a:t>Percentage of people experiencing difficulties with Activities of Daily Living (ADL), by age group, and number of ADLs, 2018/19</a:t>
            </a:r>
          </a:p>
          <a:p>
            <a:pPr algn="ctr">
              <a:lnSpc>
                <a:spcPts val="1959"/>
              </a:lnSpc>
              <a:spcBef>
                <a:spcPct val="0"/>
              </a:spcBef>
            </a:pPr>
            <a:endParaRPr lang="en-US" sz="1399">
              <a:solidFill>
                <a:srgbClr val="FFFFFF"/>
              </a:solidFill>
              <a:latin typeface="Arimo"/>
              <a:ea typeface="Arimo"/>
              <a:cs typeface="Arimo"/>
              <a:sym typeface="Arimo"/>
            </a:endParaRPr>
          </a:p>
        </p:txBody>
      </p:sp>
    </p:spTree>
  </p:cSld>
  <p:clrMapOvr>
    <a:masterClrMapping/>
  </p:clrMapOvr>
  <mc:AlternateContent xmlns:mc="http://schemas.openxmlformats.org/markup-compatibility/2006" xmlns:p14="http://schemas.microsoft.com/office/powerpoint/2010/main">
    <mc:Choice Requires="p14">
      <p:transition spd="slow" p14:dur="2000" advTm="216938"/>
    </mc:Choice>
    <mc:Fallback xmlns="">
      <p:transition spd="slow" advTm="216938"/>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028700" y="2110450"/>
            <a:ext cx="13773439" cy="7147850"/>
            <a:chOff x="0" y="0"/>
            <a:chExt cx="3627572" cy="1882561"/>
          </a:xfrm>
        </p:grpSpPr>
        <p:sp>
          <p:nvSpPr>
            <p:cNvPr id="3" name="Freeform 3"/>
            <p:cNvSpPr/>
            <p:nvPr/>
          </p:nvSpPr>
          <p:spPr>
            <a:xfrm>
              <a:off x="0" y="0"/>
              <a:ext cx="3627572" cy="1882561"/>
            </a:xfrm>
            <a:custGeom>
              <a:avLst/>
              <a:gdLst/>
              <a:ahLst/>
              <a:cxnLst/>
              <a:rect l="l" t="t" r="r" b="b"/>
              <a:pathLst>
                <a:path w="3627572" h="1882561">
                  <a:moveTo>
                    <a:pt x="0" y="0"/>
                  </a:moveTo>
                  <a:lnTo>
                    <a:pt x="3627572" y="0"/>
                  </a:lnTo>
                  <a:lnTo>
                    <a:pt x="3627572" y="1882561"/>
                  </a:lnTo>
                  <a:lnTo>
                    <a:pt x="0" y="1882561"/>
                  </a:lnTo>
                  <a:close/>
                </a:path>
              </a:pathLst>
            </a:custGeom>
            <a:solidFill>
              <a:srgbClr val="4139B2"/>
            </a:solidFill>
          </p:spPr>
          <p:txBody>
            <a:bodyPr/>
            <a:lstStyle/>
            <a:p>
              <a:endParaRPr lang="en-GB"/>
            </a:p>
          </p:txBody>
        </p:sp>
        <p:sp>
          <p:nvSpPr>
            <p:cNvPr id="4" name="TextBox 4"/>
            <p:cNvSpPr txBox="1"/>
            <p:nvPr/>
          </p:nvSpPr>
          <p:spPr>
            <a:xfrm>
              <a:off x="0" y="-47625"/>
              <a:ext cx="3627572" cy="1930186"/>
            </a:xfrm>
            <a:prstGeom prst="rect">
              <a:avLst/>
            </a:prstGeom>
          </p:spPr>
          <p:txBody>
            <a:bodyPr lIns="50800" tIns="50800" rIns="50800" bIns="50800" rtlCol="0" anchor="ctr"/>
            <a:lstStyle/>
            <a:p>
              <a:pPr algn="ctr">
                <a:lnSpc>
                  <a:spcPts val="2659"/>
                </a:lnSpc>
                <a:spcBef>
                  <a:spcPct val="0"/>
                </a:spcBef>
              </a:pPr>
              <a:endParaRPr/>
            </a:p>
          </p:txBody>
        </p:sp>
      </p:grpSp>
      <p:sp>
        <p:nvSpPr>
          <p:cNvPr id="5" name="Freeform 5"/>
          <p:cNvSpPr/>
          <p:nvPr/>
        </p:nvSpPr>
        <p:spPr>
          <a:xfrm rot="-10076630">
            <a:off x="13975634" y="-2835029"/>
            <a:ext cx="3849372" cy="10270906"/>
          </a:xfrm>
          <a:custGeom>
            <a:avLst/>
            <a:gdLst/>
            <a:ahLst/>
            <a:cxnLst/>
            <a:rect l="l" t="t" r="r" b="b"/>
            <a:pathLst>
              <a:path w="3849372" h="10270906">
                <a:moveTo>
                  <a:pt x="0" y="0"/>
                </a:moveTo>
                <a:lnTo>
                  <a:pt x="3849373" y="0"/>
                </a:lnTo>
                <a:lnTo>
                  <a:pt x="3849373" y="10270907"/>
                </a:lnTo>
                <a:lnTo>
                  <a:pt x="0" y="10270907"/>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6" name="TextBox 6"/>
          <p:cNvSpPr txBox="1"/>
          <p:nvPr/>
        </p:nvSpPr>
        <p:spPr>
          <a:xfrm>
            <a:off x="2922930" y="757052"/>
            <a:ext cx="12059751" cy="1771650"/>
          </a:xfrm>
          <a:prstGeom prst="rect">
            <a:avLst/>
          </a:prstGeom>
        </p:spPr>
        <p:txBody>
          <a:bodyPr lIns="0" tIns="0" rIns="0" bIns="0" rtlCol="0" anchor="t">
            <a:spAutoFit/>
          </a:bodyPr>
          <a:lstStyle/>
          <a:p>
            <a:pPr algn="ctr">
              <a:lnSpc>
                <a:spcPts val="4500"/>
              </a:lnSpc>
            </a:pPr>
            <a:r>
              <a:rPr lang="en-US" sz="3600" b="1" dirty="0">
                <a:solidFill>
                  <a:srgbClr val="070707"/>
                </a:solidFill>
                <a:latin typeface="Arial" panose="020B0604020202020204" pitchFamily="34" charset="0"/>
                <a:ea typeface="HK Grotesk Bold"/>
                <a:cs typeface="Arial" panose="020B0604020202020204" pitchFamily="34" charset="0"/>
                <a:sym typeface="HK Grotesk Bold"/>
              </a:rPr>
              <a:t>UK POLICY AND SERVICE PROVISION FOR OLDER PEOPLE</a:t>
            </a:r>
          </a:p>
          <a:p>
            <a:pPr algn="ctr">
              <a:lnSpc>
                <a:spcPts val="4500"/>
              </a:lnSpc>
            </a:pPr>
            <a:endParaRPr lang="en-US" sz="5000" b="1" dirty="0">
              <a:solidFill>
                <a:srgbClr val="070707"/>
              </a:solidFill>
              <a:latin typeface="Franklin Gothic Medium Cond" panose="020B0606030402020204" pitchFamily="34" charset="0"/>
              <a:ea typeface="HK Grotesk Bold"/>
              <a:cs typeface="HK Grotesk Bold"/>
              <a:sym typeface="HK Grotesk Bold"/>
            </a:endParaRPr>
          </a:p>
        </p:txBody>
      </p:sp>
      <p:grpSp>
        <p:nvGrpSpPr>
          <p:cNvPr id="7" name="Group 7"/>
          <p:cNvGrpSpPr/>
          <p:nvPr/>
        </p:nvGrpSpPr>
        <p:grpSpPr>
          <a:xfrm>
            <a:off x="1019175" y="2110450"/>
            <a:ext cx="1181663" cy="7146742"/>
            <a:chOff x="0" y="0"/>
            <a:chExt cx="311220" cy="1882270"/>
          </a:xfrm>
        </p:grpSpPr>
        <p:sp>
          <p:nvSpPr>
            <p:cNvPr id="8" name="Freeform 8"/>
            <p:cNvSpPr/>
            <p:nvPr/>
          </p:nvSpPr>
          <p:spPr>
            <a:xfrm>
              <a:off x="0" y="0"/>
              <a:ext cx="311220" cy="1882270"/>
            </a:xfrm>
            <a:custGeom>
              <a:avLst/>
              <a:gdLst/>
              <a:ahLst/>
              <a:cxnLst/>
              <a:rect l="l" t="t" r="r" b="b"/>
              <a:pathLst>
                <a:path w="311220" h="1882270">
                  <a:moveTo>
                    <a:pt x="0" y="0"/>
                  </a:moveTo>
                  <a:lnTo>
                    <a:pt x="311220" y="0"/>
                  </a:lnTo>
                  <a:lnTo>
                    <a:pt x="311220" y="1882270"/>
                  </a:lnTo>
                  <a:lnTo>
                    <a:pt x="0" y="1882270"/>
                  </a:lnTo>
                  <a:close/>
                </a:path>
              </a:pathLst>
            </a:custGeom>
            <a:solidFill>
              <a:srgbClr val="070707"/>
            </a:solidFill>
          </p:spPr>
          <p:txBody>
            <a:bodyPr/>
            <a:lstStyle/>
            <a:p>
              <a:endParaRPr lang="en-GB"/>
            </a:p>
          </p:txBody>
        </p:sp>
        <p:sp>
          <p:nvSpPr>
            <p:cNvPr id="9" name="TextBox 9"/>
            <p:cNvSpPr txBox="1"/>
            <p:nvPr/>
          </p:nvSpPr>
          <p:spPr>
            <a:xfrm>
              <a:off x="0" y="-47625"/>
              <a:ext cx="311220" cy="1929895"/>
            </a:xfrm>
            <a:prstGeom prst="rect">
              <a:avLst/>
            </a:prstGeom>
          </p:spPr>
          <p:txBody>
            <a:bodyPr lIns="50800" tIns="50800" rIns="50800" bIns="50800" rtlCol="0" anchor="ctr"/>
            <a:lstStyle/>
            <a:p>
              <a:pPr algn="ctr">
                <a:lnSpc>
                  <a:spcPts val="2659"/>
                </a:lnSpc>
                <a:spcBef>
                  <a:spcPct val="0"/>
                </a:spcBef>
              </a:pPr>
              <a:endParaRPr/>
            </a:p>
          </p:txBody>
        </p:sp>
      </p:grpSp>
      <p:sp>
        <p:nvSpPr>
          <p:cNvPr id="10" name="Freeform 10"/>
          <p:cNvSpPr/>
          <p:nvPr/>
        </p:nvSpPr>
        <p:spPr>
          <a:xfrm>
            <a:off x="1171040" y="4310158"/>
            <a:ext cx="800012" cy="1042670"/>
          </a:xfrm>
          <a:custGeom>
            <a:avLst/>
            <a:gdLst/>
            <a:ahLst/>
            <a:cxnLst/>
            <a:rect l="l" t="t" r="r" b="b"/>
            <a:pathLst>
              <a:path w="800012" h="1042670">
                <a:moveTo>
                  <a:pt x="0" y="0"/>
                </a:moveTo>
                <a:lnTo>
                  <a:pt x="800013" y="0"/>
                </a:lnTo>
                <a:lnTo>
                  <a:pt x="800013" y="1042670"/>
                </a:lnTo>
                <a:lnTo>
                  <a:pt x="0" y="1042670"/>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11" name="TextBox 11"/>
          <p:cNvSpPr txBox="1"/>
          <p:nvPr/>
        </p:nvSpPr>
        <p:spPr>
          <a:xfrm>
            <a:off x="2200838" y="2500109"/>
            <a:ext cx="9474797" cy="6693371"/>
          </a:xfrm>
          <a:prstGeom prst="rect">
            <a:avLst/>
          </a:prstGeom>
        </p:spPr>
        <p:txBody>
          <a:bodyPr lIns="0" tIns="0" rIns="0" bIns="0" rtlCol="0" anchor="t">
            <a:spAutoFit/>
          </a:bodyPr>
          <a:lstStyle/>
          <a:p>
            <a:pPr marL="539749" lvl="1" indent="-269875" algn="l">
              <a:lnSpc>
                <a:spcPts val="3499"/>
              </a:lnSpc>
              <a:buFont typeface="Arial"/>
              <a:buChar char="•"/>
            </a:pPr>
            <a:r>
              <a:rPr lang="en-US" sz="2400" dirty="0">
                <a:solidFill>
                  <a:srgbClr val="FFFFFF"/>
                </a:solidFill>
                <a:latin typeface="Arial" panose="020B0604020202020204" pitchFamily="34" charset="0"/>
                <a:ea typeface="Arimo"/>
                <a:cs typeface="Arial" panose="020B0604020202020204" pitchFamily="34" charset="0"/>
                <a:sym typeface="Arimo"/>
              </a:rPr>
              <a:t>The UK policy on health and social care is based on the concept of ageing in place, which promotes home-based living of older adults (Aujla et al., 2023).</a:t>
            </a:r>
          </a:p>
          <a:p>
            <a:pPr marL="539749" lvl="1" indent="-269875" algn="l">
              <a:lnSpc>
                <a:spcPts val="3499"/>
              </a:lnSpc>
              <a:buFont typeface="Arial"/>
              <a:buChar char="•"/>
            </a:pPr>
            <a:r>
              <a:rPr lang="en-US" sz="2400" dirty="0">
                <a:solidFill>
                  <a:srgbClr val="FFFFFF"/>
                </a:solidFill>
                <a:latin typeface="Arial" panose="020B0604020202020204" pitchFamily="34" charset="0"/>
                <a:ea typeface="Arimo"/>
                <a:cs typeface="Arial" panose="020B0604020202020204" pitchFamily="34" charset="0"/>
                <a:sym typeface="Arimo"/>
              </a:rPr>
              <a:t>Adult social care is either underfunded, disjointed and unevenly distributed, leaving gaps in service delivery (Aujla et al., 2023).</a:t>
            </a:r>
          </a:p>
          <a:p>
            <a:pPr marL="539749" lvl="1" indent="-269875" algn="l">
              <a:lnSpc>
                <a:spcPts val="3499"/>
              </a:lnSpc>
              <a:buFont typeface="Arial"/>
              <a:buChar char="•"/>
            </a:pPr>
            <a:r>
              <a:rPr lang="en-US" sz="2400" dirty="0">
                <a:solidFill>
                  <a:srgbClr val="FFFFFF"/>
                </a:solidFill>
                <a:latin typeface="Arial" panose="020B0604020202020204" pitchFamily="34" charset="0"/>
                <a:ea typeface="Arimo"/>
                <a:cs typeface="Arial" panose="020B0604020202020204" pitchFamily="34" charset="0"/>
                <a:sym typeface="Arimo"/>
              </a:rPr>
              <a:t>A poor integration of health and social care services compromises continuity of care, especially amongst older adults with several long-term conditions (Aujla et al., 2023).</a:t>
            </a:r>
          </a:p>
          <a:p>
            <a:pPr marL="539749" lvl="1" indent="-269875" algn="l">
              <a:lnSpc>
                <a:spcPts val="3499"/>
              </a:lnSpc>
              <a:buFont typeface="Arial"/>
              <a:buChar char="•"/>
            </a:pPr>
            <a:r>
              <a:rPr lang="en-US" sz="2400" dirty="0">
                <a:solidFill>
                  <a:srgbClr val="FFFFFF"/>
                </a:solidFill>
                <a:latin typeface="Arial" panose="020B0604020202020204" pitchFamily="34" charset="0"/>
                <a:ea typeface="Arimo"/>
                <a:cs typeface="Arial" panose="020B0604020202020204" pitchFamily="34" charset="0"/>
                <a:sym typeface="Arimo"/>
              </a:rPr>
              <a:t>Maintaining independence at home is a dependent variable, which relates to individual, social, and environmental contributors, including home modifications, neighbourhood safety, and social support (Webber et al., 2023).</a:t>
            </a:r>
          </a:p>
          <a:p>
            <a:pPr marL="539749" lvl="1" indent="-269875" algn="l">
              <a:lnSpc>
                <a:spcPts val="3499"/>
              </a:lnSpc>
              <a:buFont typeface="Arial"/>
              <a:buChar char="•"/>
            </a:pPr>
            <a:r>
              <a:rPr lang="en-US" sz="2400" dirty="0">
                <a:solidFill>
                  <a:srgbClr val="FFFFFF"/>
                </a:solidFill>
                <a:latin typeface="Arial" panose="020B0604020202020204" pitchFamily="34" charset="0"/>
                <a:ea typeface="Arimo"/>
                <a:cs typeface="Arial" panose="020B0604020202020204" pitchFamily="34" charset="0"/>
                <a:sym typeface="Arimo"/>
              </a:rPr>
              <a:t>Ageing in place is not static; the needs of older adults evolve with time, and care should be responsive to avoid the loss of autonomy (Webber et al., 2023).</a:t>
            </a:r>
          </a:p>
        </p:txBody>
      </p:sp>
      <p:grpSp>
        <p:nvGrpSpPr>
          <p:cNvPr id="12" name="Group 12"/>
          <p:cNvGrpSpPr/>
          <p:nvPr/>
        </p:nvGrpSpPr>
        <p:grpSpPr>
          <a:xfrm>
            <a:off x="11952694" y="5790793"/>
            <a:ext cx="5306606" cy="4590857"/>
            <a:chOff x="0" y="0"/>
            <a:chExt cx="7075474" cy="6121143"/>
          </a:xfrm>
        </p:grpSpPr>
        <p:pic>
          <p:nvPicPr>
            <p:cNvPr id="13" name="Picture 13"/>
            <p:cNvPicPr>
              <a:picLocks noChangeAspect="1"/>
            </p:cNvPicPr>
            <p:nvPr/>
          </p:nvPicPr>
          <p:blipFill>
            <a:blip r:embed="rId7"/>
            <a:srcRect l="24125" t="14697" r="10181"/>
            <a:stretch>
              <a:fillRect/>
            </a:stretch>
          </p:blipFill>
          <p:spPr>
            <a:xfrm>
              <a:off x="0" y="0"/>
              <a:ext cx="7075474" cy="6121143"/>
            </a:xfrm>
            <a:prstGeom prst="rect">
              <a:avLst/>
            </a:prstGeom>
          </p:spPr>
        </p:pic>
      </p:grpSp>
      <p:sp>
        <p:nvSpPr>
          <p:cNvPr id="14" name="Freeform 14"/>
          <p:cNvSpPr/>
          <p:nvPr/>
        </p:nvSpPr>
        <p:spPr>
          <a:xfrm rot="-5399999">
            <a:off x="1538709" y="677394"/>
            <a:ext cx="864687" cy="1006914"/>
          </a:xfrm>
          <a:custGeom>
            <a:avLst/>
            <a:gdLst/>
            <a:ahLst/>
            <a:cxnLst/>
            <a:rect l="l" t="t" r="r" b="b"/>
            <a:pathLst>
              <a:path w="864687" h="1006914">
                <a:moveTo>
                  <a:pt x="0" y="0"/>
                </a:moveTo>
                <a:lnTo>
                  <a:pt x="864687" y="0"/>
                </a:lnTo>
                <a:lnTo>
                  <a:pt x="864687" y="1006913"/>
                </a:lnTo>
                <a:lnTo>
                  <a:pt x="0" y="1006913"/>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a:p>
        </p:txBody>
      </p:sp>
      <p:sp>
        <p:nvSpPr>
          <p:cNvPr id="15" name="Freeform 15"/>
          <p:cNvSpPr/>
          <p:nvPr/>
        </p:nvSpPr>
        <p:spPr>
          <a:xfrm rot="6933784">
            <a:off x="-1563313" y="5128926"/>
            <a:ext cx="3849372" cy="10270906"/>
          </a:xfrm>
          <a:custGeom>
            <a:avLst/>
            <a:gdLst/>
            <a:ahLst/>
            <a:cxnLst/>
            <a:rect l="l" t="t" r="r" b="b"/>
            <a:pathLst>
              <a:path w="3849372" h="10270906">
                <a:moveTo>
                  <a:pt x="0" y="0"/>
                </a:moveTo>
                <a:lnTo>
                  <a:pt x="3849373" y="0"/>
                </a:lnTo>
                <a:lnTo>
                  <a:pt x="3849373" y="10270907"/>
                </a:lnTo>
                <a:lnTo>
                  <a:pt x="0" y="10270907"/>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Tree>
  </p:cSld>
  <p:clrMapOvr>
    <a:masterClrMapping/>
  </p:clrMapOvr>
  <mc:AlternateContent xmlns:mc="http://schemas.openxmlformats.org/markup-compatibility/2006" xmlns:p14="http://schemas.microsoft.com/office/powerpoint/2010/main">
    <mc:Choice Requires="p14">
      <p:transition spd="slow" p14:dur="2000" advTm="127725"/>
    </mc:Choice>
    <mc:Fallback xmlns="">
      <p:transition spd="slow" advTm="127725"/>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9663360" y="-5141"/>
            <a:ext cx="7595940" cy="10798663"/>
            <a:chOff x="0" y="0"/>
            <a:chExt cx="2000577" cy="2844092"/>
          </a:xfrm>
        </p:grpSpPr>
        <p:sp>
          <p:nvSpPr>
            <p:cNvPr id="3" name="Freeform 3"/>
            <p:cNvSpPr/>
            <p:nvPr/>
          </p:nvSpPr>
          <p:spPr>
            <a:xfrm>
              <a:off x="0" y="0"/>
              <a:ext cx="2000577" cy="2844092"/>
            </a:xfrm>
            <a:custGeom>
              <a:avLst/>
              <a:gdLst/>
              <a:ahLst/>
              <a:cxnLst/>
              <a:rect l="l" t="t" r="r" b="b"/>
              <a:pathLst>
                <a:path w="2000577" h="2844092">
                  <a:moveTo>
                    <a:pt x="0" y="0"/>
                  </a:moveTo>
                  <a:lnTo>
                    <a:pt x="2000577" y="0"/>
                  </a:lnTo>
                  <a:lnTo>
                    <a:pt x="2000577" y="2844092"/>
                  </a:lnTo>
                  <a:lnTo>
                    <a:pt x="0" y="2844092"/>
                  </a:lnTo>
                  <a:close/>
                </a:path>
              </a:pathLst>
            </a:custGeom>
            <a:solidFill>
              <a:srgbClr val="4139B2"/>
            </a:solidFill>
          </p:spPr>
          <p:txBody>
            <a:bodyPr/>
            <a:lstStyle/>
            <a:p>
              <a:endParaRPr lang="en-GB"/>
            </a:p>
          </p:txBody>
        </p:sp>
        <p:sp>
          <p:nvSpPr>
            <p:cNvPr id="4" name="TextBox 4"/>
            <p:cNvSpPr txBox="1"/>
            <p:nvPr/>
          </p:nvSpPr>
          <p:spPr>
            <a:xfrm>
              <a:off x="0" y="-47625"/>
              <a:ext cx="2000577" cy="2891717"/>
            </a:xfrm>
            <a:prstGeom prst="rect">
              <a:avLst/>
            </a:prstGeom>
          </p:spPr>
          <p:txBody>
            <a:bodyPr lIns="50800" tIns="50800" rIns="50800" bIns="50800" rtlCol="0" anchor="ctr"/>
            <a:lstStyle/>
            <a:p>
              <a:pPr algn="ctr">
                <a:lnSpc>
                  <a:spcPts val="2659"/>
                </a:lnSpc>
                <a:spcBef>
                  <a:spcPct val="0"/>
                </a:spcBef>
              </a:pPr>
              <a:endParaRPr/>
            </a:p>
          </p:txBody>
        </p:sp>
      </p:grpSp>
      <p:sp>
        <p:nvSpPr>
          <p:cNvPr id="5" name="Freeform 5"/>
          <p:cNvSpPr/>
          <p:nvPr/>
        </p:nvSpPr>
        <p:spPr>
          <a:xfrm rot="-5399999">
            <a:off x="1077254" y="8619364"/>
            <a:ext cx="590382" cy="687490"/>
          </a:xfrm>
          <a:custGeom>
            <a:avLst/>
            <a:gdLst/>
            <a:ahLst/>
            <a:cxnLst/>
            <a:rect l="l" t="t" r="r" b="b"/>
            <a:pathLst>
              <a:path w="590382" h="687490">
                <a:moveTo>
                  <a:pt x="0" y="0"/>
                </a:moveTo>
                <a:lnTo>
                  <a:pt x="590382" y="0"/>
                </a:lnTo>
                <a:lnTo>
                  <a:pt x="590382" y="687490"/>
                </a:lnTo>
                <a:lnTo>
                  <a:pt x="0" y="68749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6" name="Freeform 6"/>
          <p:cNvSpPr/>
          <p:nvPr/>
        </p:nvSpPr>
        <p:spPr>
          <a:xfrm>
            <a:off x="832755" y="1991227"/>
            <a:ext cx="8552816" cy="5858679"/>
          </a:xfrm>
          <a:custGeom>
            <a:avLst/>
            <a:gdLst/>
            <a:ahLst/>
            <a:cxnLst/>
            <a:rect l="l" t="t" r="r" b="b"/>
            <a:pathLst>
              <a:path w="8552816" h="5858679">
                <a:moveTo>
                  <a:pt x="0" y="0"/>
                </a:moveTo>
                <a:lnTo>
                  <a:pt x="8552816" y="0"/>
                </a:lnTo>
                <a:lnTo>
                  <a:pt x="8552816" y="5858679"/>
                </a:lnTo>
                <a:lnTo>
                  <a:pt x="0" y="5858679"/>
                </a:lnTo>
                <a:lnTo>
                  <a:pt x="0" y="0"/>
                </a:lnTo>
                <a:close/>
              </a:path>
            </a:pathLst>
          </a:custGeom>
          <a:blipFill>
            <a:blip r:embed="rId5"/>
            <a:stretch>
              <a:fillRect/>
            </a:stretch>
          </a:blipFill>
        </p:spPr>
        <p:txBody>
          <a:bodyPr/>
          <a:lstStyle/>
          <a:p>
            <a:endParaRPr lang="en-GB"/>
          </a:p>
        </p:txBody>
      </p:sp>
      <p:sp>
        <p:nvSpPr>
          <p:cNvPr id="7" name="TextBox 7"/>
          <p:cNvSpPr txBox="1"/>
          <p:nvPr/>
        </p:nvSpPr>
        <p:spPr>
          <a:xfrm>
            <a:off x="554966" y="626874"/>
            <a:ext cx="9108393" cy="1771650"/>
          </a:xfrm>
          <a:prstGeom prst="rect">
            <a:avLst/>
          </a:prstGeom>
        </p:spPr>
        <p:txBody>
          <a:bodyPr lIns="0" tIns="0" rIns="0" bIns="0" rtlCol="0" anchor="t">
            <a:spAutoFit/>
          </a:bodyPr>
          <a:lstStyle/>
          <a:p>
            <a:pPr algn="l">
              <a:lnSpc>
                <a:spcPts val="4500"/>
              </a:lnSpc>
            </a:pPr>
            <a:r>
              <a:rPr lang="en-US" sz="3600" b="1" dirty="0">
                <a:solidFill>
                  <a:srgbClr val="070707"/>
                </a:solidFill>
                <a:latin typeface="Arial" panose="020B0604020202020204" pitchFamily="34" charset="0"/>
                <a:ea typeface="HK Grotesk Bold"/>
                <a:cs typeface="Arial" panose="020B0604020202020204" pitchFamily="34" charset="0"/>
                <a:sym typeface="HK Grotesk Bold"/>
              </a:rPr>
              <a:t>EVOLUTION OF HEALTH AND SOCIAL CARE POLICY</a:t>
            </a:r>
          </a:p>
          <a:p>
            <a:pPr algn="l">
              <a:lnSpc>
                <a:spcPts val="4500"/>
              </a:lnSpc>
            </a:pPr>
            <a:endParaRPr lang="en-US" sz="5000" b="1" dirty="0">
              <a:solidFill>
                <a:srgbClr val="070707"/>
              </a:solidFill>
              <a:latin typeface="Franklin Gothic Medium Cond" panose="020B0606030402020204" pitchFamily="34" charset="0"/>
              <a:ea typeface="HK Grotesk Bold"/>
              <a:cs typeface="HK Grotesk Bold"/>
              <a:sym typeface="HK Grotesk Bold"/>
            </a:endParaRPr>
          </a:p>
        </p:txBody>
      </p:sp>
      <p:sp>
        <p:nvSpPr>
          <p:cNvPr id="8" name="TextBox 8"/>
          <p:cNvSpPr txBox="1"/>
          <p:nvPr/>
        </p:nvSpPr>
        <p:spPr>
          <a:xfrm>
            <a:off x="9979421" y="971550"/>
            <a:ext cx="6980519" cy="9386416"/>
          </a:xfrm>
          <a:prstGeom prst="rect">
            <a:avLst/>
          </a:prstGeom>
        </p:spPr>
        <p:txBody>
          <a:bodyPr lIns="0" tIns="0" rIns="0" bIns="0" rtlCol="0" anchor="t">
            <a:spAutoFit/>
          </a:bodyPr>
          <a:lstStyle/>
          <a:p>
            <a:pPr marL="539749" lvl="1" indent="-269875" algn="l">
              <a:lnSpc>
                <a:spcPts val="3499"/>
              </a:lnSpc>
              <a:buFont typeface="Arial"/>
              <a:buChar char="•"/>
            </a:pPr>
            <a:r>
              <a:rPr lang="en-US" sz="2400" dirty="0">
                <a:solidFill>
                  <a:srgbClr val="FFFFFF"/>
                </a:solidFill>
                <a:latin typeface="Arial" panose="020B0604020202020204" pitchFamily="34" charset="0"/>
                <a:ea typeface="Arimo"/>
                <a:cs typeface="Arial" panose="020B0604020202020204" pitchFamily="34" charset="0"/>
                <a:sym typeface="Arimo"/>
              </a:rPr>
              <a:t>England has been making numerous health and social care policy reforms to enhance integration of services over the last 10 years (Aujla et al., 2023).</a:t>
            </a:r>
          </a:p>
          <a:p>
            <a:pPr marL="539749" lvl="1" indent="-269875" algn="l">
              <a:lnSpc>
                <a:spcPts val="3499"/>
              </a:lnSpc>
              <a:buFont typeface="Arial"/>
              <a:buChar char="•"/>
            </a:pPr>
            <a:r>
              <a:rPr lang="en-US" sz="2400" dirty="0">
                <a:solidFill>
                  <a:srgbClr val="FFFFFF"/>
                </a:solidFill>
                <a:latin typeface="Arial" panose="020B0604020202020204" pitchFamily="34" charset="0"/>
                <a:ea typeface="Arimo"/>
                <a:cs typeface="Arial" panose="020B0604020202020204" pitchFamily="34" charset="0"/>
                <a:sym typeface="Arimo"/>
              </a:rPr>
              <a:t>Policies have been directed at community-based care, which enables older adults to stay at home and be independent.</a:t>
            </a:r>
          </a:p>
          <a:p>
            <a:pPr marL="539749" lvl="1" indent="-269875" algn="l">
              <a:lnSpc>
                <a:spcPts val="3499"/>
              </a:lnSpc>
              <a:buFont typeface="Arial"/>
              <a:buChar char="•"/>
            </a:pPr>
            <a:r>
              <a:rPr lang="en-US" sz="2400" dirty="0">
                <a:solidFill>
                  <a:srgbClr val="FFFFFF"/>
                </a:solidFill>
                <a:latin typeface="Arial" panose="020B0604020202020204" pitchFamily="34" charset="0"/>
                <a:ea typeface="Arimo"/>
                <a:cs typeface="Arial" panose="020B0604020202020204" pitchFamily="34" charset="0"/>
                <a:sym typeface="Arimo"/>
              </a:rPr>
              <a:t>Reforms have aimed at making the process of service provision more efficient and less duplicated.</a:t>
            </a:r>
          </a:p>
          <a:p>
            <a:pPr marL="539749" lvl="1" indent="-269875" algn="l">
              <a:lnSpc>
                <a:spcPts val="3499"/>
              </a:lnSpc>
              <a:buFont typeface="Arial"/>
              <a:buChar char="•"/>
            </a:pPr>
            <a:r>
              <a:rPr lang="en-US" sz="2400" dirty="0">
                <a:solidFill>
                  <a:srgbClr val="FFFFFF"/>
                </a:solidFill>
                <a:latin typeface="Arial" panose="020B0604020202020204" pitchFamily="34" charset="0"/>
                <a:ea typeface="Arimo"/>
                <a:cs typeface="Arial" panose="020B0604020202020204" pitchFamily="34" charset="0"/>
                <a:sym typeface="Arimo"/>
              </a:rPr>
              <a:t>Despite continued political focus, cyclical restructuring has not led to quantifiable gains in the results of older people.</a:t>
            </a:r>
          </a:p>
          <a:p>
            <a:pPr marL="539749" lvl="1" indent="-269875" algn="l">
              <a:lnSpc>
                <a:spcPts val="3499"/>
              </a:lnSpc>
              <a:buFont typeface="Arial"/>
              <a:buChar char="•"/>
            </a:pPr>
            <a:r>
              <a:rPr lang="en-US" sz="2400" dirty="0">
                <a:solidFill>
                  <a:srgbClr val="FFFFFF"/>
                </a:solidFill>
                <a:latin typeface="Arial" panose="020B0604020202020204" pitchFamily="34" charset="0"/>
                <a:ea typeface="Arimo"/>
                <a:cs typeface="Arial" panose="020B0604020202020204" pitchFamily="34" charset="0"/>
                <a:sym typeface="Arimo"/>
              </a:rPr>
              <a:t>Medical care pathways of older adults are commonly disjointed, lacking in coherence, and are subject to regional disparities in service accessibility.</a:t>
            </a:r>
          </a:p>
          <a:p>
            <a:pPr marL="539749" lvl="1" indent="-269875" algn="l">
              <a:lnSpc>
                <a:spcPts val="3499"/>
              </a:lnSpc>
              <a:buFont typeface="Arial"/>
              <a:buChar char="•"/>
            </a:pPr>
            <a:r>
              <a:rPr lang="en-US" sz="2400" dirty="0">
                <a:solidFill>
                  <a:srgbClr val="FFFFFF"/>
                </a:solidFill>
                <a:latin typeface="Arial" panose="020B0604020202020204" pitchFamily="34" charset="0"/>
                <a:ea typeface="Arimo"/>
                <a:cs typeface="Arial" panose="020B0604020202020204" pitchFamily="34" charset="0"/>
                <a:sym typeface="Arimo"/>
              </a:rPr>
              <a:t>This timeline provides an overview of significant policies and reforms in England between 2011 and 2023 (Aujla et al., 2023).</a:t>
            </a:r>
          </a:p>
          <a:p>
            <a:pPr algn="l">
              <a:lnSpc>
                <a:spcPts val="3499"/>
              </a:lnSpc>
            </a:pPr>
            <a:endParaRPr lang="en-US" sz="2499" dirty="0">
              <a:solidFill>
                <a:srgbClr val="FFFFFF"/>
              </a:solidFill>
              <a:latin typeface="Arimo"/>
              <a:ea typeface="Arimo"/>
              <a:cs typeface="Arimo"/>
              <a:sym typeface="Arimo"/>
            </a:endParaRPr>
          </a:p>
        </p:txBody>
      </p:sp>
      <p:sp>
        <p:nvSpPr>
          <p:cNvPr id="9" name="TextBox 9"/>
          <p:cNvSpPr txBox="1"/>
          <p:nvPr/>
        </p:nvSpPr>
        <p:spPr>
          <a:xfrm>
            <a:off x="832755" y="7963604"/>
            <a:ext cx="8552816" cy="542991"/>
          </a:xfrm>
          <a:prstGeom prst="rect">
            <a:avLst/>
          </a:prstGeom>
        </p:spPr>
        <p:txBody>
          <a:bodyPr lIns="0" tIns="0" rIns="0" bIns="0" rtlCol="0" anchor="t">
            <a:spAutoFit/>
          </a:bodyPr>
          <a:lstStyle/>
          <a:p>
            <a:pPr algn="ctr">
              <a:lnSpc>
                <a:spcPts val="2100"/>
              </a:lnSpc>
            </a:pPr>
            <a:r>
              <a:rPr lang="en-US" sz="1500">
                <a:solidFill>
                  <a:srgbClr val="000000"/>
                </a:solidFill>
                <a:latin typeface="Arimo"/>
                <a:ea typeface="Arimo"/>
                <a:cs typeface="Arimo"/>
                <a:sym typeface="Arimo"/>
              </a:rPr>
              <a:t>Timeline of policies in England from 2011 to 2023</a:t>
            </a:r>
          </a:p>
          <a:p>
            <a:pPr algn="ctr">
              <a:lnSpc>
                <a:spcPts val="2100"/>
              </a:lnSpc>
              <a:spcBef>
                <a:spcPct val="0"/>
              </a:spcBef>
            </a:pPr>
            <a:endParaRPr lang="en-US" sz="1500">
              <a:solidFill>
                <a:srgbClr val="000000"/>
              </a:solidFill>
              <a:latin typeface="Arimo"/>
              <a:ea typeface="Arimo"/>
              <a:cs typeface="Arimo"/>
              <a:sym typeface="Arimo"/>
            </a:endParaRPr>
          </a:p>
        </p:txBody>
      </p:sp>
    </p:spTree>
  </p:cSld>
  <p:clrMapOvr>
    <a:masterClrMapping/>
  </p:clrMapOvr>
  <mc:AlternateContent xmlns:mc="http://schemas.openxmlformats.org/markup-compatibility/2006" xmlns:p14="http://schemas.microsoft.com/office/powerpoint/2010/main">
    <mc:Choice Requires="p14">
      <p:transition spd="slow" p14:dur="2000" advTm="102353"/>
    </mc:Choice>
    <mc:Fallback xmlns="">
      <p:transition spd="slow" advTm="102353"/>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0" y="2607493"/>
            <a:ext cx="18476703" cy="7447533"/>
            <a:chOff x="0" y="0"/>
            <a:chExt cx="4866292" cy="1961490"/>
          </a:xfrm>
        </p:grpSpPr>
        <p:sp>
          <p:nvSpPr>
            <p:cNvPr id="3" name="Freeform 3"/>
            <p:cNvSpPr/>
            <p:nvPr/>
          </p:nvSpPr>
          <p:spPr>
            <a:xfrm>
              <a:off x="0" y="0"/>
              <a:ext cx="4866292" cy="1961490"/>
            </a:xfrm>
            <a:custGeom>
              <a:avLst/>
              <a:gdLst/>
              <a:ahLst/>
              <a:cxnLst/>
              <a:rect l="l" t="t" r="r" b="b"/>
              <a:pathLst>
                <a:path w="4866292" h="1961490">
                  <a:moveTo>
                    <a:pt x="0" y="0"/>
                  </a:moveTo>
                  <a:lnTo>
                    <a:pt x="4866292" y="0"/>
                  </a:lnTo>
                  <a:lnTo>
                    <a:pt x="4866292" y="1961490"/>
                  </a:lnTo>
                  <a:lnTo>
                    <a:pt x="0" y="1961490"/>
                  </a:lnTo>
                  <a:close/>
                </a:path>
              </a:pathLst>
            </a:custGeom>
            <a:solidFill>
              <a:srgbClr val="4139B2"/>
            </a:solidFill>
          </p:spPr>
          <p:txBody>
            <a:bodyPr/>
            <a:lstStyle/>
            <a:p>
              <a:endParaRPr lang="en-GB"/>
            </a:p>
          </p:txBody>
        </p:sp>
        <p:sp>
          <p:nvSpPr>
            <p:cNvPr id="4" name="TextBox 4"/>
            <p:cNvSpPr txBox="1"/>
            <p:nvPr/>
          </p:nvSpPr>
          <p:spPr>
            <a:xfrm>
              <a:off x="0" y="-47625"/>
              <a:ext cx="4866292" cy="2009115"/>
            </a:xfrm>
            <a:prstGeom prst="rect">
              <a:avLst/>
            </a:prstGeom>
          </p:spPr>
          <p:txBody>
            <a:bodyPr lIns="50800" tIns="50800" rIns="50800" bIns="50800" rtlCol="0" anchor="ctr"/>
            <a:lstStyle/>
            <a:p>
              <a:pPr algn="ctr">
                <a:lnSpc>
                  <a:spcPts val="2659"/>
                </a:lnSpc>
                <a:spcBef>
                  <a:spcPct val="0"/>
                </a:spcBef>
              </a:pPr>
              <a:endParaRPr/>
            </a:p>
          </p:txBody>
        </p:sp>
      </p:grpSp>
      <p:sp>
        <p:nvSpPr>
          <p:cNvPr id="5" name="TextBox 5"/>
          <p:cNvSpPr txBox="1"/>
          <p:nvPr/>
        </p:nvSpPr>
        <p:spPr>
          <a:xfrm>
            <a:off x="783716" y="1105338"/>
            <a:ext cx="15002057" cy="1157368"/>
          </a:xfrm>
          <a:prstGeom prst="rect">
            <a:avLst/>
          </a:prstGeom>
        </p:spPr>
        <p:txBody>
          <a:bodyPr lIns="0" tIns="0" rIns="0" bIns="0" rtlCol="0" anchor="t">
            <a:spAutoFit/>
          </a:bodyPr>
          <a:lstStyle/>
          <a:p>
            <a:pPr algn="l">
              <a:lnSpc>
                <a:spcPts val="4500"/>
              </a:lnSpc>
            </a:pPr>
            <a:r>
              <a:rPr lang="en-US" sz="3600" b="1" dirty="0">
                <a:solidFill>
                  <a:srgbClr val="070707"/>
                </a:solidFill>
                <a:latin typeface="Arial" panose="020B0604020202020204" pitchFamily="34" charset="0"/>
                <a:ea typeface="HK Grotesk Bold"/>
                <a:cs typeface="Arial" panose="020B0604020202020204" pitchFamily="34" charset="0"/>
                <a:sym typeface="HK Grotesk Bold"/>
              </a:rPr>
              <a:t>EFFECTIVENESS OF TELECARE INTERVENTIONS</a:t>
            </a:r>
          </a:p>
          <a:p>
            <a:pPr algn="l">
              <a:lnSpc>
                <a:spcPts val="4500"/>
              </a:lnSpc>
            </a:pPr>
            <a:endParaRPr lang="en-US" sz="5000" b="1" dirty="0">
              <a:solidFill>
                <a:srgbClr val="070707"/>
              </a:solidFill>
              <a:latin typeface="Franklin Gothic Medium Cond" panose="020B0606030402020204" pitchFamily="34" charset="0"/>
              <a:ea typeface="HK Grotesk Bold"/>
              <a:cs typeface="HK Grotesk Bold"/>
              <a:sym typeface="HK Grotesk Bold"/>
            </a:endParaRPr>
          </a:p>
        </p:txBody>
      </p:sp>
      <p:grpSp>
        <p:nvGrpSpPr>
          <p:cNvPr id="6" name="Group 6"/>
          <p:cNvGrpSpPr/>
          <p:nvPr/>
        </p:nvGrpSpPr>
        <p:grpSpPr>
          <a:xfrm>
            <a:off x="11872185" y="3367672"/>
            <a:ext cx="5926076" cy="4330929"/>
            <a:chOff x="0" y="0"/>
            <a:chExt cx="7901435" cy="5774571"/>
          </a:xfrm>
        </p:grpSpPr>
        <p:pic>
          <p:nvPicPr>
            <p:cNvPr id="7" name="Picture 7"/>
            <p:cNvPicPr>
              <a:picLocks noChangeAspect="1"/>
            </p:cNvPicPr>
            <p:nvPr/>
          </p:nvPicPr>
          <p:blipFill>
            <a:blip r:embed="rId3"/>
            <a:srcRect l="5412" r="5412"/>
            <a:stretch>
              <a:fillRect/>
            </a:stretch>
          </p:blipFill>
          <p:spPr>
            <a:xfrm>
              <a:off x="0" y="0"/>
              <a:ext cx="7901435" cy="5774571"/>
            </a:xfrm>
            <a:prstGeom prst="rect">
              <a:avLst/>
            </a:prstGeom>
          </p:spPr>
        </p:pic>
      </p:grpSp>
      <p:sp>
        <p:nvSpPr>
          <p:cNvPr id="8" name="Freeform 8"/>
          <p:cNvSpPr/>
          <p:nvPr/>
        </p:nvSpPr>
        <p:spPr>
          <a:xfrm rot="-7189064" flipV="1">
            <a:off x="13852502" y="6946466"/>
            <a:ext cx="2185532" cy="5831441"/>
          </a:xfrm>
          <a:custGeom>
            <a:avLst/>
            <a:gdLst/>
            <a:ahLst/>
            <a:cxnLst/>
            <a:rect l="l" t="t" r="r" b="b"/>
            <a:pathLst>
              <a:path w="2185532" h="5831441">
                <a:moveTo>
                  <a:pt x="0" y="5831441"/>
                </a:moveTo>
                <a:lnTo>
                  <a:pt x="2185532" y="5831441"/>
                </a:lnTo>
                <a:lnTo>
                  <a:pt x="2185532" y="0"/>
                </a:lnTo>
                <a:lnTo>
                  <a:pt x="0" y="0"/>
                </a:lnTo>
                <a:lnTo>
                  <a:pt x="0" y="5831441"/>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9" name="Freeform 9"/>
          <p:cNvSpPr/>
          <p:nvPr/>
        </p:nvSpPr>
        <p:spPr>
          <a:xfrm rot="-5399999">
            <a:off x="15855736" y="902026"/>
            <a:ext cx="850697" cy="990623"/>
          </a:xfrm>
          <a:custGeom>
            <a:avLst/>
            <a:gdLst/>
            <a:ahLst/>
            <a:cxnLst/>
            <a:rect l="l" t="t" r="r" b="b"/>
            <a:pathLst>
              <a:path w="850697" h="990623">
                <a:moveTo>
                  <a:pt x="0" y="0"/>
                </a:moveTo>
                <a:lnTo>
                  <a:pt x="850697" y="0"/>
                </a:lnTo>
                <a:lnTo>
                  <a:pt x="850697" y="990622"/>
                </a:lnTo>
                <a:lnTo>
                  <a:pt x="0" y="990622"/>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10" name="TextBox 10"/>
          <p:cNvSpPr txBox="1"/>
          <p:nvPr/>
        </p:nvSpPr>
        <p:spPr>
          <a:xfrm>
            <a:off x="0" y="3310522"/>
            <a:ext cx="11449631" cy="6244530"/>
          </a:xfrm>
          <a:prstGeom prst="rect">
            <a:avLst/>
          </a:prstGeom>
        </p:spPr>
        <p:txBody>
          <a:bodyPr lIns="0" tIns="0" rIns="0" bIns="0" rtlCol="0" anchor="t">
            <a:spAutoFit/>
          </a:bodyPr>
          <a:lstStyle/>
          <a:p>
            <a:pPr marL="539749" lvl="1" indent="-269875" algn="l">
              <a:lnSpc>
                <a:spcPts val="3499"/>
              </a:lnSpc>
              <a:buFont typeface="Arial"/>
              <a:buChar char="•"/>
            </a:pPr>
            <a:r>
              <a:rPr lang="en-US" sz="2400" dirty="0">
                <a:solidFill>
                  <a:srgbClr val="FFFFFF"/>
                </a:solidFill>
                <a:latin typeface="Arial" panose="020B0604020202020204" pitchFamily="34" charset="0"/>
                <a:ea typeface="Arimo"/>
                <a:cs typeface="Arial" panose="020B0604020202020204" pitchFamily="34" charset="0"/>
                <a:sym typeface="Arimo"/>
              </a:rPr>
              <a:t>Telecare can help people live more independently by making their lives safer, more risk-monitored, and reassured (Fothergill et al., 2025).</a:t>
            </a:r>
          </a:p>
          <a:p>
            <a:pPr marL="539749" lvl="1" indent="-269875" algn="l">
              <a:lnSpc>
                <a:spcPts val="3499"/>
              </a:lnSpc>
              <a:buFont typeface="Arial"/>
              <a:buChar char="•"/>
            </a:pPr>
            <a:r>
              <a:rPr lang="en-US" sz="2400" dirty="0">
                <a:solidFill>
                  <a:srgbClr val="FFFFFF"/>
                </a:solidFill>
                <a:latin typeface="Arial" panose="020B0604020202020204" pitchFamily="34" charset="0"/>
                <a:ea typeface="Arimo"/>
                <a:cs typeface="Arial" panose="020B0604020202020204" pitchFamily="34" charset="0"/>
                <a:sym typeface="Arimo"/>
              </a:rPr>
              <a:t>Can decrease anxiety and postpone the care home admission, provided such measures comply with personal needs (Fothergill et al., 2025).</a:t>
            </a:r>
          </a:p>
          <a:p>
            <a:pPr marL="539749" lvl="1" indent="-269875" algn="l">
              <a:lnSpc>
                <a:spcPts val="3499"/>
              </a:lnSpc>
              <a:buFont typeface="Arial"/>
              <a:buChar char="•"/>
            </a:pPr>
            <a:r>
              <a:rPr lang="en-US" sz="2400" dirty="0">
                <a:solidFill>
                  <a:srgbClr val="FFFFFF"/>
                </a:solidFill>
                <a:latin typeface="Arial" panose="020B0604020202020204" pitchFamily="34" charset="0"/>
                <a:ea typeface="Arimo"/>
                <a:cs typeface="Arial" panose="020B0604020202020204" pitchFamily="34" charset="0"/>
                <a:sym typeface="Arimo"/>
              </a:rPr>
              <a:t>The trends towards increasing the usage of telecare are observed in the community-dwelling older adult population, which points to the increasing acceptance and accessibility of the technologies (Korkmaz Yaylagul et al., 2022).</a:t>
            </a:r>
          </a:p>
          <a:p>
            <a:pPr marL="539749" lvl="1" indent="-269875" algn="l">
              <a:lnSpc>
                <a:spcPts val="3499"/>
              </a:lnSpc>
              <a:buFont typeface="Arial"/>
              <a:buChar char="•"/>
            </a:pPr>
            <a:r>
              <a:rPr lang="en-US" sz="2400" dirty="0">
                <a:solidFill>
                  <a:srgbClr val="FFFFFF"/>
                </a:solidFill>
                <a:latin typeface="Arial" panose="020B0604020202020204" pitchFamily="34" charset="0"/>
                <a:ea typeface="Arimo"/>
                <a:cs typeface="Arial" panose="020B0604020202020204" pitchFamily="34" charset="0"/>
                <a:sym typeface="Arimo"/>
              </a:rPr>
              <a:t> It relies on customised evaluation and appropriateness of devices to user demands and requirements.</a:t>
            </a:r>
          </a:p>
          <a:p>
            <a:pPr marL="539749" lvl="1" indent="-269875" algn="l">
              <a:lnSpc>
                <a:spcPts val="3499"/>
              </a:lnSpc>
              <a:buFont typeface="Arial"/>
              <a:buChar char="•"/>
            </a:pPr>
            <a:r>
              <a:rPr lang="en-US" sz="2400" dirty="0">
                <a:solidFill>
                  <a:srgbClr val="FFFFFF"/>
                </a:solidFill>
                <a:latin typeface="Arial" panose="020B0604020202020204" pitchFamily="34" charset="0"/>
                <a:ea typeface="Arimo"/>
                <a:cs typeface="Arial" panose="020B0604020202020204" pitchFamily="34" charset="0"/>
                <a:sym typeface="Arimo"/>
              </a:rPr>
              <a:t>The review and adjustment need to be conducted consistently to ensure that it is engaged and relevant.</a:t>
            </a:r>
          </a:p>
          <a:p>
            <a:pPr algn="l">
              <a:lnSpc>
                <a:spcPts val="3499"/>
              </a:lnSpc>
            </a:pPr>
            <a:endParaRPr lang="en-US" sz="2499" dirty="0">
              <a:solidFill>
                <a:srgbClr val="FFFFFF"/>
              </a:solidFill>
              <a:latin typeface="Arimo"/>
              <a:ea typeface="Arimo"/>
              <a:cs typeface="Arimo"/>
              <a:sym typeface="Arimo"/>
            </a:endParaRPr>
          </a:p>
          <a:p>
            <a:pPr algn="l">
              <a:lnSpc>
                <a:spcPts val="3499"/>
              </a:lnSpc>
            </a:pPr>
            <a:endParaRPr lang="en-US" sz="2499" dirty="0">
              <a:solidFill>
                <a:srgbClr val="FFFFFF"/>
              </a:solidFill>
              <a:latin typeface="Arimo"/>
              <a:ea typeface="Arimo"/>
              <a:cs typeface="Arimo"/>
              <a:sym typeface="Arimo"/>
            </a:endParaRPr>
          </a:p>
          <a:p>
            <a:pPr algn="l">
              <a:lnSpc>
                <a:spcPts val="3499"/>
              </a:lnSpc>
            </a:pPr>
            <a:endParaRPr lang="en-US" sz="2499" dirty="0">
              <a:solidFill>
                <a:srgbClr val="FFFFFF"/>
              </a:solidFill>
              <a:latin typeface="Arimo"/>
              <a:ea typeface="Arimo"/>
              <a:cs typeface="Arimo"/>
              <a:sym typeface="Arimo"/>
            </a:endParaRPr>
          </a:p>
        </p:txBody>
      </p:sp>
    </p:spTree>
  </p:cSld>
  <p:clrMapOvr>
    <a:masterClrMapping/>
  </p:clrMapOvr>
  <mc:AlternateContent xmlns:mc="http://schemas.openxmlformats.org/markup-compatibility/2006" xmlns:p14="http://schemas.microsoft.com/office/powerpoint/2010/main">
    <mc:Choice Requires="p14">
      <p:transition spd="slow" p14:dur="2000" advTm="109954"/>
    </mc:Choice>
    <mc:Fallback xmlns="">
      <p:transition spd="slow" advTm="109954"/>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389181" y="2268961"/>
            <a:ext cx="15575312" cy="8018039"/>
            <a:chOff x="0" y="0"/>
            <a:chExt cx="4102140" cy="2111747"/>
          </a:xfrm>
        </p:grpSpPr>
        <p:sp>
          <p:nvSpPr>
            <p:cNvPr id="3" name="Freeform 3"/>
            <p:cNvSpPr/>
            <p:nvPr/>
          </p:nvSpPr>
          <p:spPr>
            <a:xfrm>
              <a:off x="0" y="0"/>
              <a:ext cx="4102140" cy="2111747"/>
            </a:xfrm>
            <a:custGeom>
              <a:avLst/>
              <a:gdLst/>
              <a:ahLst/>
              <a:cxnLst/>
              <a:rect l="l" t="t" r="r" b="b"/>
              <a:pathLst>
                <a:path w="4102140" h="2111747">
                  <a:moveTo>
                    <a:pt x="0" y="0"/>
                  </a:moveTo>
                  <a:lnTo>
                    <a:pt x="4102140" y="0"/>
                  </a:lnTo>
                  <a:lnTo>
                    <a:pt x="4102140" y="2111747"/>
                  </a:lnTo>
                  <a:lnTo>
                    <a:pt x="0" y="2111747"/>
                  </a:lnTo>
                  <a:close/>
                </a:path>
              </a:pathLst>
            </a:custGeom>
            <a:solidFill>
              <a:srgbClr val="4139B2"/>
            </a:solidFill>
          </p:spPr>
          <p:txBody>
            <a:bodyPr/>
            <a:lstStyle/>
            <a:p>
              <a:endParaRPr lang="en-GB"/>
            </a:p>
          </p:txBody>
        </p:sp>
        <p:sp>
          <p:nvSpPr>
            <p:cNvPr id="4" name="TextBox 4"/>
            <p:cNvSpPr txBox="1"/>
            <p:nvPr/>
          </p:nvSpPr>
          <p:spPr>
            <a:xfrm>
              <a:off x="0" y="-47625"/>
              <a:ext cx="4102140" cy="2159372"/>
            </a:xfrm>
            <a:prstGeom prst="rect">
              <a:avLst/>
            </a:prstGeom>
          </p:spPr>
          <p:txBody>
            <a:bodyPr lIns="50800" tIns="50800" rIns="50800" bIns="50800" rtlCol="0" anchor="ctr"/>
            <a:lstStyle/>
            <a:p>
              <a:pPr algn="ctr">
                <a:lnSpc>
                  <a:spcPts val="2659"/>
                </a:lnSpc>
                <a:spcBef>
                  <a:spcPct val="0"/>
                </a:spcBef>
              </a:pPr>
              <a:endParaRPr/>
            </a:p>
          </p:txBody>
        </p:sp>
      </p:grpSp>
      <p:grpSp>
        <p:nvGrpSpPr>
          <p:cNvPr id="5" name="Group 5"/>
          <p:cNvGrpSpPr/>
          <p:nvPr/>
        </p:nvGrpSpPr>
        <p:grpSpPr>
          <a:xfrm>
            <a:off x="605640" y="2554845"/>
            <a:ext cx="611749" cy="4297070"/>
            <a:chOff x="0" y="0"/>
            <a:chExt cx="161119" cy="1131739"/>
          </a:xfrm>
        </p:grpSpPr>
        <p:sp>
          <p:nvSpPr>
            <p:cNvPr id="6" name="Freeform 6"/>
            <p:cNvSpPr/>
            <p:nvPr/>
          </p:nvSpPr>
          <p:spPr>
            <a:xfrm>
              <a:off x="0" y="0"/>
              <a:ext cx="161119" cy="1131739"/>
            </a:xfrm>
            <a:custGeom>
              <a:avLst/>
              <a:gdLst/>
              <a:ahLst/>
              <a:cxnLst/>
              <a:rect l="l" t="t" r="r" b="b"/>
              <a:pathLst>
                <a:path w="161119" h="1131739">
                  <a:moveTo>
                    <a:pt x="0" y="0"/>
                  </a:moveTo>
                  <a:lnTo>
                    <a:pt x="161119" y="0"/>
                  </a:lnTo>
                  <a:lnTo>
                    <a:pt x="161119" y="1131739"/>
                  </a:lnTo>
                  <a:lnTo>
                    <a:pt x="0" y="1131739"/>
                  </a:lnTo>
                  <a:close/>
                </a:path>
              </a:pathLst>
            </a:custGeom>
            <a:solidFill>
              <a:srgbClr val="070707"/>
            </a:solidFill>
          </p:spPr>
          <p:txBody>
            <a:bodyPr/>
            <a:lstStyle/>
            <a:p>
              <a:endParaRPr lang="en-GB"/>
            </a:p>
          </p:txBody>
        </p:sp>
        <p:sp>
          <p:nvSpPr>
            <p:cNvPr id="7" name="TextBox 7"/>
            <p:cNvSpPr txBox="1"/>
            <p:nvPr/>
          </p:nvSpPr>
          <p:spPr>
            <a:xfrm>
              <a:off x="0" y="-47625"/>
              <a:ext cx="161119" cy="1179364"/>
            </a:xfrm>
            <a:prstGeom prst="rect">
              <a:avLst/>
            </a:prstGeom>
          </p:spPr>
          <p:txBody>
            <a:bodyPr lIns="50800" tIns="50800" rIns="50800" bIns="50800" rtlCol="0" anchor="ctr"/>
            <a:lstStyle/>
            <a:p>
              <a:pPr algn="ctr">
                <a:lnSpc>
                  <a:spcPts val="2659"/>
                </a:lnSpc>
              </a:pPr>
              <a:endParaRPr/>
            </a:p>
          </p:txBody>
        </p:sp>
      </p:grpSp>
      <p:sp>
        <p:nvSpPr>
          <p:cNvPr id="8" name="TextBox 8"/>
          <p:cNvSpPr txBox="1"/>
          <p:nvPr/>
        </p:nvSpPr>
        <p:spPr>
          <a:xfrm>
            <a:off x="73708" y="740912"/>
            <a:ext cx="12740998" cy="1157368"/>
          </a:xfrm>
          <a:prstGeom prst="rect">
            <a:avLst/>
          </a:prstGeom>
        </p:spPr>
        <p:txBody>
          <a:bodyPr wrap="square" lIns="0" tIns="0" rIns="0" bIns="0" rtlCol="0" anchor="t">
            <a:spAutoFit/>
          </a:bodyPr>
          <a:lstStyle/>
          <a:p>
            <a:pPr algn="l">
              <a:lnSpc>
                <a:spcPts val="4500"/>
              </a:lnSpc>
            </a:pPr>
            <a:r>
              <a:rPr lang="en-US" sz="3600" b="1" dirty="0">
                <a:solidFill>
                  <a:srgbClr val="070707"/>
                </a:solidFill>
                <a:latin typeface="Arial" panose="020B0604020202020204" pitchFamily="34" charset="0"/>
                <a:ea typeface="HK Grotesk Bold"/>
                <a:cs typeface="Arial" panose="020B0604020202020204" pitchFamily="34" charset="0"/>
                <a:sym typeface="HK Grotesk Bold"/>
              </a:rPr>
              <a:t>IDENTITY, STIGMA, AND AUTONOMY IN TELECARE USE</a:t>
            </a:r>
          </a:p>
          <a:p>
            <a:pPr algn="l">
              <a:lnSpc>
                <a:spcPts val="4500"/>
              </a:lnSpc>
            </a:pPr>
            <a:endParaRPr lang="en-US" sz="5000" b="1" dirty="0">
              <a:solidFill>
                <a:srgbClr val="070707"/>
              </a:solidFill>
              <a:latin typeface="Franklin Gothic Medium Cond" panose="020B0606030402020204" pitchFamily="34" charset="0"/>
              <a:ea typeface="HK Grotesk Bold"/>
              <a:cs typeface="HK Grotesk Bold"/>
              <a:sym typeface="HK Grotesk Bold"/>
            </a:endParaRPr>
          </a:p>
        </p:txBody>
      </p:sp>
      <p:sp>
        <p:nvSpPr>
          <p:cNvPr id="9" name="TextBox 9"/>
          <p:cNvSpPr txBox="1"/>
          <p:nvPr/>
        </p:nvSpPr>
        <p:spPr>
          <a:xfrm>
            <a:off x="7500596" y="2592436"/>
            <a:ext cx="6900852" cy="4000326"/>
          </a:xfrm>
          <a:prstGeom prst="rect">
            <a:avLst/>
          </a:prstGeom>
        </p:spPr>
        <p:txBody>
          <a:bodyPr lIns="0" tIns="0" rIns="0" bIns="0" rtlCol="0" anchor="t">
            <a:spAutoFit/>
          </a:bodyPr>
          <a:lstStyle/>
          <a:p>
            <a:pPr marL="539749" lvl="1" indent="-269875" algn="just">
              <a:lnSpc>
                <a:spcPts val="3499"/>
              </a:lnSpc>
              <a:buFont typeface="Arial"/>
              <a:buChar char="•"/>
            </a:pPr>
            <a:r>
              <a:rPr lang="en-US" sz="2400" dirty="0">
                <a:solidFill>
                  <a:srgbClr val="FFFFFF"/>
                </a:solidFill>
                <a:latin typeface="Arial" panose="020B0604020202020204" pitchFamily="34" charset="0"/>
                <a:ea typeface="Arimo"/>
                <a:cs typeface="Arial" panose="020B0604020202020204" pitchFamily="34" charset="0"/>
                <a:sym typeface="Arimo"/>
              </a:rPr>
              <a:t>Telecare can enhance the feeling of control, confidence, and empowerment when adopted by users on a user-driven and voluntary basis (Fothergill et al., 2025).</a:t>
            </a:r>
          </a:p>
          <a:p>
            <a:pPr marL="539749" lvl="1" indent="-269875" algn="just">
              <a:lnSpc>
                <a:spcPts val="3499"/>
              </a:lnSpc>
              <a:buFont typeface="Arial"/>
              <a:buChar char="•"/>
            </a:pPr>
            <a:r>
              <a:rPr lang="en-US" sz="2400" dirty="0">
                <a:solidFill>
                  <a:srgbClr val="FFFFFF"/>
                </a:solidFill>
                <a:latin typeface="Arial" panose="020B0604020202020204" pitchFamily="34" charset="0"/>
                <a:ea typeface="Arimo"/>
                <a:cs typeface="Arial" panose="020B0604020202020204" pitchFamily="34" charset="0"/>
                <a:sym typeface="Arimo"/>
              </a:rPr>
              <a:t>The need to maintain dignity and personal choice is stressed by elderly people to develop care technologies.</a:t>
            </a:r>
          </a:p>
          <a:p>
            <a:pPr algn="just">
              <a:lnSpc>
                <a:spcPts val="3499"/>
              </a:lnSpc>
            </a:pPr>
            <a:endParaRPr lang="en-US" sz="2400" dirty="0">
              <a:solidFill>
                <a:srgbClr val="FFFFFF"/>
              </a:solidFill>
              <a:latin typeface="Arial" panose="020B0604020202020204" pitchFamily="34" charset="0"/>
              <a:ea typeface="Arimo"/>
              <a:cs typeface="Arial" panose="020B0604020202020204" pitchFamily="34" charset="0"/>
              <a:sym typeface="Arimo"/>
            </a:endParaRPr>
          </a:p>
          <a:p>
            <a:pPr algn="just">
              <a:lnSpc>
                <a:spcPts val="3499"/>
              </a:lnSpc>
            </a:pPr>
            <a:endParaRPr lang="en-US" sz="2499" dirty="0">
              <a:solidFill>
                <a:srgbClr val="FFFFFF"/>
              </a:solidFill>
              <a:latin typeface="Arimo"/>
              <a:ea typeface="Arimo"/>
              <a:cs typeface="Arimo"/>
              <a:sym typeface="Arimo"/>
            </a:endParaRPr>
          </a:p>
        </p:txBody>
      </p:sp>
      <p:sp>
        <p:nvSpPr>
          <p:cNvPr id="10" name="Freeform 10"/>
          <p:cNvSpPr/>
          <p:nvPr/>
        </p:nvSpPr>
        <p:spPr>
          <a:xfrm rot="7325955">
            <a:off x="-1385557" y="5101580"/>
            <a:ext cx="3549475" cy="9470718"/>
          </a:xfrm>
          <a:custGeom>
            <a:avLst/>
            <a:gdLst/>
            <a:ahLst/>
            <a:cxnLst/>
            <a:rect l="l" t="t" r="r" b="b"/>
            <a:pathLst>
              <a:path w="3549475" h="9470718">
                <a:moveTo>
                  <a:pt x="0" y="0"/>
                </a:moveTo>
                <a:lnTo>
                  <a:pt x="3549475" y="0"/>
                </a:lnTo>
                <a:lnTo>
                  <a:pt x="3549475" y="9470718"/>
                </a:lnTo>
                <a:lnTo>
                  <a:pt x="0" y="9470718"/>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11" name="Freeform 11"/>
          <p:cNvSpPr/>
          <p:nvPr/>
        </p:nvSpPr>
        <p:spPr>
          <a:xfrm rot="7325955">
            <a:off x="13032819" y="-3708774"/>
            <a:ext cx="4106697" cy="10193596"/>
          </a:xfrm>
          <a:custGeom>
            <a:avLst/>
            <a:gdLst/>
            <a:ahLst/>
            <a:cxnLst/>
            <a:rect l="l" t="t" r="r" b="b"/>
            <a:pathLst>
              <a:path w="4654635" h="12419511">
                <a:moveTo>
                  <a:pt x="0" y="0"/>
                </a:moveTo>
                <a:lnTo>
                  <a:pt x="4654635" y="0"/>
                </a:lnTo>
                <a:lnTo>
                  <a:pt x="4654635" y="12419512"/>
                </a:lnTo>
                <a:lnTo>
                  <a:pt x="0" y="12419512"/>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grpSp>
        <p:nvGrpSpPr>
          <p:cNvPr id="12" name="Group 12"/>
          <p:cNvGrpSpPr/>
          <p:nvPr/>
        </p:nvGrpSpPr>
        <p:grpSpPr>
          <a:xfrm>
            <a:off x="7057392" y="2554845"/>
            <a:ext cx="505534" cy="4297070"/>
            <a:chOff x="0" y="0"/>
            <a:chExt cx="133145" cy="1131739"/>
          </a:xfrm>
        </p:grpSpPr>
        <p:sp>
          <p:nvSpPr>
            <p:cNvPr id="13" name="Freeform 13"/>
            <p:cNvSpPr/>
            <p:nvPr/>
          </p:nvSpPr>
          <p:spPr>
            <a:xfrm>
              <a:off x="0" y="0"/>
              <a:ext cx="133145" cy="1131739"/>
            </a:xfrm>
            <a:custGeom>
              <a:avLst/>
              <a:gdLst/>
              <a:ahLst/>
              <a:cxnLst/>
              <a:rect l="l" t="t" r="r" b="b"/>
              <a:pathLst>
                <a:path w="133145" h="1131739">
                  <a:moveTo>
                    <a:pt x="0" y="0"/>
                  </a:moveTo>
                  <a:lnTo>
                    <a:pt x="133145" y="0"/>
                  </a:lnTo>
                  <a:lnTo>
                    <a:pt x="133145" y="1131739"/>
                  </a:lnTo>
                  <a:lnTo>
                    <a:pt x="0" y="1131739"/>
                  </a:lnTo>
                  <a:close/>
                </a:path>
              </a:pathLst>
            </a:custGeom>
            <a:solidFill>
              <a:srgbClr val="070707"/>
            </a:solidFill>
          </p:spPr>
          <p:txBody>
            <a:bodyPr/>
            <a:lstStyle/>
            <a:p>
              <a:endParaRPr lang="en-GB"/>
            </a:p>
          </p:txBody>
        </p:sp>
        <p:sp>
          <p:nvSpPr>
            <p:cNvPr id="14" name="TextBox 14"/>
            <p:cNvSpPr txBox="1"/>
            <p:nvPr/>
          </p:nvSpPr>
          <p:spPr>
            <a:xfrm>
              <a:off x="0" y="-47625"/>
              <a:ext cx="133145" cy="1179364"/>
            </a:xfrm>
            <a:prstGeom prst="rect">
              <a:avLst/>
            </a:prstGeom>
          </p:spPr>
          <p:txBody>
            <a:bodyPr lIns="50800" tIns="50800" rIns="50800" bIns="50800" rtlCol="0" anchor="ctr"/>
            <a:lstStyle/>
            <a:p>
              <a:pPr algn="ctr">
                <a:lnSpc>
                  <a:spcPts val="2659"/>
                </a:lnSpc>
              </a:pPr>
              <a:endParaRPr/>
            </a:p>
          </p:txBody>
        </p:sp>
      </p:grpSp>
      <p:sp>
        <p:nvSpPr>
          <p:cNvPr id="15" name="Freeform 15"/>
          <p:cNvSpPr/>
          <p:nvPr/>
        </p:nvSpPr>
        <p:spPr>
          <a:xfrm>
            <a:off x="2986850" y="7173717"/>
            <a:ext cx="4713726" cy="2345798"/>
          </a:xfrm>
          <a:custGeom>
            <a:avLst/>
            <a:gdLst/>
            <a:ahLst/>
            <a:cxnLst/>
            <a:rect l="l" t="t" r="r" b="b"/>
            <a:pathLst>
              <a:path w="4713726" h="2345798">
                <a:moveTo>
                  <a:pt x="0" y="0"/>
                </a:moveTo>
                <a:lnTo>
                  <a:pt x="4713726" y="0"/>
                </a:lnTo>
                <a:lnTo>
                  <a:pt x="4713726" y="2345798"/>
                </a:lnTo>
                <a:lnTo>
                  <a:pt x="0" y="2345798"/>
                </a:lnTo>
                <a:lnTo>
                  <a:pt x="0" y="0"/>
                </a:lnTo>
                <a:close/>
              </a:path>
            </a:pathLst>
          </a:custGeom>
          <a:blipFill>
            <a:blip r:embed="rId5"/>
            <a:stretch>
              <a:fillRect/>
            </a:stretch>
          </a:blipFill>
        </p:spPr>
        <p:txBody>
          <a:bodyPr/>
          <a:lstStyle/>
          <a:p>
            <a:endParaRPr lang="en-GB"/>
          </a:p>
        </p:txBody>
      </p:sp>
      <p:sp>
        <p:nvSpPr>
          <p:cNvPr id="16" name="TextBox 16"/>
          <p:cNvSpPr txBox="1"/>
          <p:nvPr/>
        </p:nvSpPr>
        <p:spPr>
          <a:xfrm>
            <a:off x="1217389" y="2520553"/>
            <a:ext cx="5226818" cy="2653803"/>
          </a:xfrm>
          <a:prstGeom prst="rect">
            <a:avLst/>
          </a:prstGeom>
        </p:spPr>
        <p:txBody>
          <a:bodyPr lIns="0" tIns="0" rIns="0" bIns="0" rtlCol="0" anchor="t">
            <a:spAutoFit/>
          </a:bodyPr>
          <a:lstStyle/>
          <a:p>
            <a:pPr marL="539749" lvl="1" indent="-269875" algn="just">
              <a:lnSpc>
                <a:spcPts val="3499"/>
              </a:lnSpc>
              <a:buFont typeface="Arial"/>
              <a:buChar char="•"/>
            </a:pPr>
            <a:r>
              <a:rPr lang="en-US" sz="2400" dirty="0">
                <a:solidFill>
                  <a:srgbClr val="FFFFFF"/>
                </a:solidFill>
                <a:latin typeface="Arial" panose="020B0604020202020204" pitchFamily="34" charset="0"/>
                <a:ea typeface="Arimo"/>
                <a:cs typeface="Arial" panose="020B0604020202020204" pitchFamily="34" charset="0"/>
                <a:sym typeface="Arimo"/>
              </a:rPr>
              <a:t>Telecare is considered by some older adults as a sign of helplessness that affects self-identity and wellbeing (Fothergill et al., 2025).</a:t>
            </a:r>
          </a:p>
          <a:p>
            <a:pPr algn="just">
              <a:lnSpc>
                <a:spcPts val="3499"/>
              </a:lnSpc>
            </a:pPr>
            <a:endParaRPr lang="en-US" sz="2499" dirty="0">
              <a:solidFill>
                <a:srgbClr val="FFFFFF"/>
              </a:solidFill>
              <a:latin typeface="Arimo"/>
              <a:ea typeface="Arimo"/>
              <a:cs typeface="Arimo"/>
              <a:sym typeface="Arimo"/>
            </a:endParaRPr>
          </a:p>
        </p:txBody>
      </p:sp>
      <p:sp>
        <p:nvSpPr>
          <p:cNvPr id="17" name="TextBox 17"/>
          <p:cNvSpPr txBox="1"/>
          <p:nvPr/>
        </p:nvSpPr>
        <p:spPr>
          <a:xfrm>
            <a:off x="1217389" y="5105400"/>
            <a:ext cx="5226818" cy="1746515"/>
          </a:xfrm>
          <a:prstGeom prst="rect">
            <a:avLst/>
          </a:prstGeom>
        </p:spPr>
        <p:txBody>
          <a:bodyPr lIns="0" tIns="0" rIns="0" bIns="0" rtlCol="0" anchor="t">
            <a:spAutoFit/>
          </a:bodyPr>
          <a:lstStyle/>
          <a:p>
            <a:pPr marL="539749" lvl="1" indent="-269875" algn="just">
              <a:lnSpc>
                <a:spcPts val="3499"/>
              </a:lnSpc>
              <a:buFont typeface="Arial"/>
              <a:buChar char="•"/>
            </a:pPr>
            <a:r>
              <a:rPr lang="en-US" sz="2400" dirty="0">
                <a:solidFill>
                  <a:srgbClr val="FFFFFF"/>
                </a:solidFill>
                <a:latin typeface="Arial" panose="020B0604020202020204" pitchFamily="34" charset="0"/>
                <a:ea typeface="Arimo"/>
                <a:cs typeface="Arial" panose="020B0604020202020204" pitchFamily="34" charset="0"/>
                <a:sym typeface="Arimo"/>
              </a:rPr>
              <a:t>Surveillance, privacy, and autonomy issues are some of the factors that lead to resistance.</a:t>
            </a:r>
          </a:p>
          <a:p>
            <a:pPr algn="just">
              <a:lnSpc>
                <a:spcPts val="3499"/>
              </a:lnSpc>
            </a:pPr>
            <a:endParaRPr lang="en-US" sz="2499" dirty="0">
              <a:solidFill>
                <a:srgbClr val="FFFFFF"/>
              </a:solidFill>
              <a:latin typeface="Arimo"/>
              <a:ea typeface="Arimo"/>
              <a:cs typeface="Arimo"/>
              <a:sym typeface="Arimo"/>
            </a:endParaRPr>
          </a:p>
        </p:txBody>
      </p:sp>
      <p:sp>
        <p:nvSpPr>
          <p:cNvPr id="18" name="TextBox 18"/>
          <p:cNvSpPr txBox="1"/>
          <p:nvPr/>
        </p:nvSpPr>
        <p:spPr>
          <a:xfrm>
            <a:off x="8044369" y="5784570"/>
            <a:ext cx="7920123" cy="1746515"/>
          </a:xfrm>
          <a:prstGeom prst="rect">
            <a:avLst/>
          </a:prstGeom>
        </p:spPr>
        <p:txBody>
          <a:bodyPr lIns="0" tIns="0" rIns="0" bIns="0" rtlCol="0" anchor="t">
            <a:spAutoFit/>
          </a:bodyPr>
          <a:lstStyle/>
          <a:p>
            <a:pPr marL="539746" lvl="1" indent="-269873" algn="l">
              <a:lnSpc>
                <a:spcPts val="3499"/>
              </a:lnSpc>
              <a:buFont typeface="Arial"/>
              <a:buChar char="•"/>
            </a:pPr>
            <a:r>
              <a:rPr lang="en-US" sz="2400" dirty="0">
                <a:solidFill>
                  <a:srgbClr val="FFFFFF"/>
                </a:solidFill>
                <a:latin typeface="Arial" panose="020B0604020202020204" pitchFamily="34" charset="0"/>
                <a:ea typeface="Arimo"/>
                <a:cs typeface="Arial" panose="020B0604020202020204" pitchFamily="34" charset="0"/>
                <a:sym typeface="Arimo"/>
              </a:rPr>
              <a:t>It has been asserted that subjective experiences, personal context, and home environment are crucial factors in the acceptance and successful adoption of telecare (Bengtsson, 2024).</a:t>
            </a:r>
          </a:p>
        </p:txBody>
      </p:sp>
    </p:spTree>
  </p:cSld>
  <p:clrMapOvr>
    <a:masterClrMapping/>
  </p:clrMapOvr>
  <mc:AlternateContent xmlns:mc="http://schemas.openxmlformats.org/markup-compatibility/2006" xmlns:p14="http://schemas.microsoft.com/office/powerpoint/2010/main">
    <mc:Choice Requires="p14">
      <p:transition spd="slow" p14:dur="2000" advTm="79260"/>
    </mc:Choice>
    <mc:Fallback xmlns="">
      <p:transition spd="slow" advTm="79260"/>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rot="-5399999">
            <a:off x="16338640" y="912818"/>
            <a:ext cx="850697" cy="990623"/>
          </a:xfrm>
          <a:custGeom>
            <a:avLst/>
            <a:gdLst/>
            <a:ahLst/>
            <a:cxnLst/>
            <a:rect l="l" t="t" r="r" b="b"/>
            <a:pathLst>
              <a:path w="850697" h="990623">
                <a:moveTo>
                  <a:pt x="0" y="0"/>
                </a:moveTo>
                <a:lnTo>
                  <a:pt x="850697" y="0"/>
                </a:lnTo>
                <a:lnTo>
                  <a:pt x="850697" y="990622"/>
                </a:lnTo>
                <a:lnTo>
                  <a:pt x="0" y="990622"/>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grpSp>
        <p:nvGrpSpPr>
          <p:cNvPr id="3" name="Group 3"/>
          <p:cNvGrpSpPr/>
          <p:nvPr/>
        </p:nvGrpSpPr>
        <p:grpSpPr>
          <a:xfrm>
            <a:off x="0" y="2001566"/>
            <a:ext cx="11778785" cy="7447533"/>
            <a:chOff x="0" y="0"/>
            <a:chExt cx="3102231" cy="1961490"/>
          </a:xfrm>
        </p:grpSpPr>
        <p:sp>
          <p:nvSpPr>
            <p:cNvPr id="4" name="Freeform 4"/>
            <p:cNvSpPr/>
            <p:nvPr/>
          </p:nvSpPr>
          <p:spPr>
            <a:xfrm>
              <a:off x="0" y="0"/>
              <a:ext cx="3102231" cy="1961490"/>
            </a:xfrm>
            <a:custGeom>
              <a:avLst/>
              <a:gdLst/>
              <a:ahLst/>
              <a:cxnLst/>
              <a:rect l="l" t="t" r="r" b="b"/>
              <a:pathLst>
                <a:path w="3102231" h="1961490">
                  <a:moveTo>
                    <a:pt x="0" y="0"/>
                  </a:moveTo>
                  <a:lnTo>
                    <a:pt x="3102231" y="0"/>
                  </a:lnTo>
                  <a:lnTo>
                    <a:pt x="3102231" y="1961490"/>
                  </a:lnTo>
                  <a:lnTo>
                    <a:pt x="0" y="1961490"/>
                  </a:lnTo>
                  <a:close/>
                </a:path>
              </a:pathLst>
            </a:custGeom>
            <a:solidFill>
              <a:srgbClr val="4139B2"/>
            </a:solidFill>
          </p:spPr>
          <p:txBody>
            <a:bodyPr/>
            <a:lstStyle/>
            <a:p>
              <a:endParaRPr lang="en-GB"/>
            </a:p>
          </p:txBody>
        </p:sp>
        <p:sp>
          <p:nvSpPr>
            <p:cNvPr id="5" name="TextBox 5"/>
            <p:cNvSpPr txBox="1"/>
            <p:nvPr/>
          </p:nvSpPr>
          <p:spPr>
            <a:xfrm>
              <a:off x="0" y="-47625"/>
              <a:ext cx="3102231" cy="2009115"/>
            </a:xfrm>
            <a:prstGeom prst="rect">
              <a:avLst/>
            </a:prstGeom>
          </p:spPr>
          <p:txBody>
            <a:bodyPr lIns="50800" tIns="50800" rIns="50800" bIns="50800" rtlCol="0" anchor="ctr"/>
            <a:lstStyle/>
            <a:p>
              <a:pPr algn="ctr">
                <a:lnSpc>
                  <a:spcPts val="2659"/>
                </a:lnSpc>
                <a:spcBef>
                  <a:spcPct val="0"/>
                </a:spcBef>
              </a:pPr>
              <a:endParaRPr/>
            </a:p>
          </p:txBody>
        </p:sp>
      </p:grpSp>
      <p:sp>
        <p:nvSpPr>
          <p:cNvPr id="6" name="TextBox 6"/>
          <p:cNvSpPr txBox="1"/>
          <p:nvPr/>
        </p:nvSpPr>
        <p:spPr>
          <a:xfrm>
            <a:off x="262103" y="2662084"/>
            <a:ext cx="10788220" cy="6244530"/>
          </a:xfrm>
          <a:prstGeom prst="rect">
            <a:avLst/>
          </a:prstGeom>
        </p:spPr>
        <p:txBody>
          <a:bodyPr lIns="0" tIns="0" rIns="0" bIns="0" rtlCol="0" anchor="t">
            <a:spAutoFit/>
          </a:bodyPr>
          <a:lstStyle/>
          <a:p>
            <a:pPr marL="539749" lvl="1" indent="-269875" algn="l">
              <a:lnSpc>
                <a:spcPts val="3499"/>
              </a:lnSpc>
              <a:spcBef>
                <a:spcPct val="0"/>
              </a:spcBef>
              <a:buFont typeface="Arial"/>
              <a:buChar char="•"/>
            </a:pPr>
            <a:r>
              <a:rPr lang="en-US" sz="2400" dirty="0">
                <a:solidFill>
                  <a:srgbClr val="FFFFFF"/>
                </a:solidFill>
                <a:latin typeface="Arial" panose="020B0604020202020204" pitchFamily="34" charset="0"/>
                <a:ea typeface="Arimo"/>
                <a:cs typeface="Arial" panose="020B0604020202020204" pitchFamily="34" charset="0"/>
                <a:sym typeface="Arimo"/>
              </a:rPr>
              <a:t>AI-supported voice assistants and other new digital technologies can be used to assist older adults with:</a:t>
            </a:r>
          </a:p>
          <a:p>
            <a:pPr marL="539749" lvl="1" indent="-269875" algn="l">
              <a:lnSpc>
                <a:spcPts val="3499"/>
              </a:lnSpc>
              <a:spcBef>
                <a:spcPct val="0"/>
              </a:spcBef>
              <a:buFont typeface="Arial"/>
              <a:buChar char="•"/>
            </a:pPr>
            <a:r>
              <a:rPr lang="en-US" sz="2400" dirty="0">
                <a:solidFill>
                  <a:srgbClr val="FFFFFF"/>
                </a:solidFill>
                <a:latin typeface="Arial" panose="020B0604020202020204" pitchFamily="34" charset="0"/>
                <a:ea typeface="Arimo"/>
                <a:cs typeface="Arial" panose="020B0604020202020204" pitchFamily="34" charset="0"/>
                <a:sym typeface="Arimo"/>
              </a:rPr>
              <a:t>Safe walking, mobility aid, and support (Jnr, 2025).</a:t>
            </a:r>
          </a:p>
          <a:p>
            <a:pPr marL="539749" lvl="1" indent="-269875" algn="l">
              <a:lnSpc>
                <a:spcPts val="3499"/>
              </a:lnSpc>
              <a:spcBef>
                <a:spcPct val="0"/>
              </a:spcBef>
              <a:buFont typeface="Arial"/>
              <a:buChar char="•"/>
            </a:pPr>
            <a:r>
              <a:rPr lang="en-US" sz="2400" dirty="0">
                <a:solidFill>
                  <a:srgbClr val="FFFFFF"/>
                </a:solidFill>
                <a:latin typeface="Arial" panose="020B0604020202020204" pitchFamily="34" charset="0"/>
                <a:ea typeface="Arimo"/>
                <a:cs typeface="Arial" panose="020B0604020202020204" pitchFamily="34" charset="0"/>
                <a:sym typeface="Arimo"/>
              </a:rPr>
              <a:t>Drug control and compliance notifications.</a:t>
            </a:r>
          </a:p>
          <a:p>
            <a:pPr marL="539749" lvl="1" indent="-269875" algn="l">
              <a:lnSpc>
                <a:spcPts val="3499"/>
              </a:lnSpc>
              <a:spcBef>
                <a:spcPct val="0"/>
              </a:spcBef>
              <a:buFont typeface="Arial"/>
              <a:buChar char="•"/>
            </a:pPr>
            <a:r>
              <a:rPr lang="en-US" sz="2400" dirty="0">
                <a:solidFill>
                  <a:srgbClr val="FFFFFF"/>
                </a:solidFill>
                <a:latin typeface="Arial" panose="020B0604020202020204" pitchFamily="34" charset="0"/>
                <a:ea typeface="Arimo"/>
                <a:cs typeface="Arial" panose="020B0604020202020204" pitchFamily="34" charset="0"/>
                <a:sym typeface="Arimo"/>
              </a:rPr>
              <a:t>Daily routines (scheduling, information availability, communication with carers) (Abdi et al., 2021).</a:t>
            </a:r>
          </a:p>
          <a:p>
            <a:pPr algn="l">
              <a:lnSpc>
                <a:spcPts val="3499"/>
              </a:lnSpc>
              <a:spcBef>
                <a:spcPct val="0"/>
              </a:spcBef>
            </a:pPr>
            <a:endParaRPr lang="en-US" sz="2400" dirty="0">
              <a:solidFill>
                <a:srgbClr val="FFFFFF"/>
              </a:solidFill>
              <a:latin typeface="Arial" panose="020B0604020202020204" pitchFamily="34" charset="0"/>
              <a:ea typeface="Arimo"/>
              <a:cs typeface="Arial" panose="020B0604020202020204" pitchFamily="34" charset="0"/>
              <a:sym typeface="Arimo"/>
            </a:endParaRPr>
          </a:p>
          <a:p>
            <a:pPr marL="539749" lvl="1" indent="-269875" algn="l">
              <a:lnSpc>
                <a:spcPts val="3499"/>
              </a:lnSpc>
              <a:spcBef>
                <a:spcPct val="0"/>
              </a:spcBef>
              <a:buFont typeface="Arial"/>
              <a:buChar char="•"/>
            </a:pPr>
            <a:r>
              <a:rPr lang="en-US" sz="2400" b="1" dirty="0">
                <a:solidFill>
                  <a:srgbClr val="FFFFFF"/>
                </a:solidFill>
                <a:latin typeface="Arial" panose="020B0604020202020204" pitchFamily="34" charset="0"/>
                <a:ea typeface="Arimo Bold"/>
                <a:cs typeface="Arial" panose="020B0604020202020204" pitchFamily="34" charset="0"/>
                <a:sym typeface="Arimo Bold"/>
              </a:rPr>
              <a:t>Potential benefits:</a:t>
            </a:r>
            <a:r>
              <a:rPr lang="en-US" sz="2400" dirty="0">
                <a:solidFill>
                  <a:srgbClr val="FFFFFF"/>
                </a:solidFill>
                <a:latin typeface="Arial" panose="020B0604020202020204" pitchFamily="34" charset="0"/>
                <a:ea typeface="Arimo"/>
                <a:cs typeface="Arial" panose="020B0604020202020204" pitchFamily="34" charset="0"/>
                <a:sym typeface="Arimo"/>
              </a:rPr>
              <a:t> The benefits are the decreased use of formal carers and autonomy and self-management.</a:t>
            </a:r>
          </a:p>
          <a:p>
            <a:pPr marL="539749" lvl="1" indent="-269875" algn="l">
              <a:lnSpc>
                <a:spcPts val="3499"/>
              </a:lnSpc>
              <a:spcBef>
                <a:spcPct val="0"/>
              </a:spcBef>
              <a:buFont typeface="Arial"/>
              <a:buChar char="•"/>
            </a:pPr>
            <a:r>
              <a:rPr lang="en-US" sz="2400" b="1" dirty="0">
                <a:solidFill>
                  <a:srgbClr val="FFFFFF"/>
                </a:solidFill>
                <a:latin typeface="Arial" panose="020B0604020202020204" pitchFamily="34" charset="0"/>
                <a:ea typeface="Arimo Bold"/>
                <a:cs typeface="Arial" panose="020B0604020202020204" pitchFamily="34" charset="0"/>
                <a:sym typeface="Arimo Bold"/>
              </a:rPr>
              <a:t>Issues associated with adoption: </a:t>
            </a:r>
            <a:r>
              <a:rPr lang="en-US" sz="2400" dirty="0">
                <a:solidFill>
                  <a:srgbClr val="FFFFFF"/>
                </a:solidFill>
                <a:latin typeface="Arial" panose="020B0604020202020204" pitchFamily="34" charset="0"/>
                <a:ea typeface="Arimo"/>
                <a:cs typeface="Arial" panose="020B0604020202020204" pitchFamily="34" charset="0"/>
                <a:sym typeface="Arimo"/>
              </a:rPr>
              <a:t>low digital literacy, perceived complexity, trust, data privacy and ethical issues (Jnr, 2025).</a:t>
            </a:r>
          </a:p>
          <a:p>
            <a:pPr marL="539749" lvl="1" indent="-269875" algn="l">
              <a:lnSpc>
                <a:spcPts val="3499"/>
              </a:lnSpc>
              <a:spcBef>
                <a:spcPct val="0"/>
              </a:spcBef>
              <a:buFont typeface="Arial"/>
              <a:buChar char="•"/>
            </a:pPr>
            <a:r>
              <a:rPr lang="en-US" sz="2400" dirty="0">
                <a:solidFill>
                  <a:srgbClr val="FFFFFF"/>
                </a:solidFill>
                <a:latin typeface="Arial" panose="020B0604020202020204" pitchFamily="34" charset="0"/>
                <a:ea typeface="Arimo"/>
                <a:cs typeface="Arial" panose="020B0604020202020204" pitchFamily="34" charset="0"/>
                <a:sym typeface="Arimo"/>
              </a:rPr>
              <a:t>Its successful implementation should be accompanied by a convenient design, availability, and training and maintenance.</a:t>
            </a:r>
          </a:p>
          <a:p>
            <a:pPr algn="l">
              <a:lnSpc>
                <a:spcPts val="3499"/>
              </a:lnSpc>
              <a:spcBef>
                <a:spcPct val="0"/>
              </a:spcBef>
            </a:pPr>
            <a:endParaRPr lang="en-US" sz="2499" dirty="0">
              <a:solidFill>
                <a:srgbClr val="FFFFFF"/>
              </a:solidFill>
              <a:latin typeface="Arimo"/>
              <a:ea typeface="Arimo"/>
              <a:cs typeface="Arimo"/>
              <a:sym typeface="Arimo"/>
            </a:endParaRPr>
          </a:p>
        </p:txBody>
      </p:sp>
      <p:sp>
        <p:nvSpPr>
          <p:cNvPr id="7" name="Freeform 7"/>
          <p:cNvSpPr/>
          <p:nvPr/>
        </p:nvSpPr>
        <p:spPr>
          <a:xfrm>
            <a:off x="12006407" y="2891983"/>
            <a:ext cx="5970816" cy="5428014"/>
          </a:xfrm>
          <a:custGeom>
            <a:avLst/>
            <a:gdLst/>
            <a:ahLst/>
            <a:cxnLst/>
            <a:rect l="l" t="t" r="r" b="b"/>
            <a:pathLst>
              <a:path w="5970816" h="5428014">
                <a:moveTo>
                  <a:pt x="0" y="0"/>
                </a:moveTo>
                <a:lnTo>
                  <a:pt x="5970815" y="0"/>
                </a:lnTo>
                <a:lnTo>
                  <a:pt x="5970815" y="5428014"/>
                </a:lnTo>
                <a:lnTo>
                  <a:pt x="0" y="5428014"/>
                </a:lnTo>
                <a:lnTo>
                  <a:pt x="0" y="0"/>
                </a:lnTo>
                <a:close/>
              </a:path>
            </a:pathLst>
          </a:custGeom>
          <a:blipFill>
            <a:blip r:embed="rId5"/>
            <a:stretch>
              <a:fillRect/>
            </a:stretch>
          </a:blipFill>
        </p:spPr>
        <p:txBody>
          <a:bodyPr/>
          <a:lstStyle/>
          <a:p>
            <a:endParaRPr lang="en-GB"/>
          </a:p>
        </p:txBody>
      </p:sp>
      <p:sp>
        <p:nvSpPr>
          <p:cNvPr id="8" name="TextBox 8"/>
          <p:cNvSpPr txBox="1"/>
          <p:nvPr/>
        </p:nvSpPr>
        <p:spPr>
          <a:xfrm>
            <a:off x="1366800" y="544496"/>
            <a:ext cx="13416000" cy="778355"/>
          </a:xfrm>
          <a:prstGeom prst="rect">
            <a:avLst/>
          </a:prstGeom>
        </p:spPr>
        <p:txBody>
          <a:bodyPr wrap="square" lIns="0" tIns="0" rIns="0" bIns="0" rtlCol="0" anchor="t">
            <a:spAutoFit/>
          </a:bodyPr>
          <a:lstStyle/>
          <a:p>
            <a:pPr algn="ctr">
              <a:lnSpc>
                <a:spcPts val="7000"/>
              </a:lnSpc>
              <a:spcBef>
                <a:spcPct val="0"/>
              </a:spcBef>
            </a:pPr>
            <a:r>
              <a:rPr lang="en-US" sz="3600" b="1" dirty="0">
                <a:solidFill>
                  <a:srgbClr val="000000"/>
                </a:solidFill>
                <a:latin typeface="Arial" panose="020B0604020202020204" pitchFamily="34" charset="0"/>
                <a:ea typeface="HK Grotesk Bold"/>
                <a:cs typeface="Arial" panose="020B0604020202020204" pitchFamily="34" charset="0"/>
                <a:sym typeface="HK Grotesk Bold"/>
              </a:rPr>
              <a:t>Emerging Digital and AI-Based Technologies</a:t>
            </a:r>
          </a:p>
        </p:txBody>
      </p:sp>
    </p:spTree>
  </p:cSld>
  <p:clrMapOvr>
    <a:masterClrMapping/>
  </p:clrMapOvr>
  <mc:AlternateContent xmlns:mc="http://schemas.openxmlformats.org/markup-compatibility/2006" xmlns:p14="http://schemas.microsoft.com/office/powerpoint/2010/main">
    <mc:Choice Requires="p14">
      <p:transition spd="slow" p14:dur="2000" advTm="64630"/>
    </mc:Choice>
    <mc:Fallback xmlns="">
      <p:transition spd="slow" advTm="64630"/>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rot="-10076630">
            <a:off x="12379735" y="-4815399"/>
            <a:ext cx="3849372" cy="10270906"/>
          </a:xfrm>
          <a:custGeom>
            <a:avLst/>
            <a:gdLst/>
            <a:ahLst/>
            <a:cxnLst/>
            <a:rect l="l" t="t" r="r" b="b"/>
            <a:pathLst>
              <a:path w="3849372" h="10270906">
                <a:moveTo>
                  <a:pt x="0" y="0"/>
                </a:moveTo>
                <a:lnTo>
                  <a:pt x="3849373" y="0"/>
                </a:lnTo>
                <a:lnTo>
                  <a:pt x="3849373" y="10270906"/>
                </a:lnTo>
                <a:lnTo>
                  <a:pt x="0" y="10270906"/>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3" name="Freeform 3"/>
          <p:cNvSpPr/>
          <p:nvPr/>
        </p:nvSpPr>
        <p:spPr>
          <a:xfrm>
            <a:off x="5641581" y="1791977"/>
            <a:ext cx="7175688" cy="7466323"/>
          </a:xfrm>
          <a:custGeom>
            <a:avLst/>
            <a:gdLst/>
            <a:ahLst/>
            <a:cxnLst/>
            <a:rect l="l" t="t" r="r" b="b"/>
            <a:pathLst>
              <a:path w="7175688" h="7466323">
                <a:moveTo>
                  <a:pt x="0" y="0"/>
                </a:moveTo>
                <a:lnTo>
                  <a:pt x="7175688" y="0"/>
                </a:lnTo>
                <a:lnTo>
                  <a:pt x="7175688" y="7466323"/>
                </a:lnTo>
                <a:lnTo>
                  <a:pt x="0" y="7466323"/>
                </a:lnTo>
                <a:lnTo>
                  <a:pt x="0" y="0"/>
                </a:lnTo>
                <a:close/>
              </a:path>
            </a:pathLst>
          </a:custGeom>
          <a:blipFill>
            <a:blip r:embed="rId5"/>
            <a:stretch>
              <a:fillRect/>
            </a:stretch>
          </a:blipFill>
        </p:spPr>
        <p:txBody>
          <a:bodyPr/>
          <a:lstStyle/>
          <a:p>
            <a:endParaRPr lang="en-GB"/>
          </a:p>
        </p:txBody>
      </p:sp>
      <p:sp>
        <p:nvSpPr>
          <p:cNvPr id="4" name="TextBox 4"/>
          <p:cNvSpPr txBox="1"/>
          <p:nvPr/>
        </p:nvSpPr>
        <p:spPr>
          <a:xfrm>
            <a:off x="3837970" y="544496"/>
            <a:ext cx="9878029" cy="778355"/>
          </a:xfrm>
          <a:prstGeom prst="rect">
            <a:avLst/>
          </a:prstGeom>
        </p:spPr>
        <p:txBody>
          <a:bodyPr wrap="square" lIns="0" tIns="0" rIns="0" bIns="0" rtlCol="0" anchor="t">
            <a:spAutoFit/>
          </a:bodyPr>
          <a:lstStyle/>
          <a:p>
            <a:pPr algn="ctr">
              <a:lnSpc>
                <a:spcPts val="7000"/>
              </a:lnSpc>
              <a:spcBef>
                <a:spcPct val="0"/>
              </a:spcBef>
            </a:pPr>
            <a:r>
              <a:rPr lang="en-US" sz="3600" b="1" dirty="0">
                <a:solidFill>
                  <a:srgbClr val="000000"/>
                </a:solidFill>
                <a:latin typeface="Arial" panose="020B0604020202020204" pitchFamily="34" charset="0"/>
                <a:ea typeface="HK Grotesk Bold"/>
                <a:cs typeface="Arial" panose="020B0604020202020204" pitchFamily="34" charset="0"/>
                <a:sym typeface="HK Grotesk Bold"/>
              </a:rPr>
              <a:t>Barriers to Technology Adoption</a:t>
            </a:r>
          </a:p>
        </p:txBody>
      </p:sp>
      <p:sp>
        <p:nvSpPr>
          <p:cNvPr id="5" name="TextBox 5"/>
          <p:cNvSpPr txBox="1"/>
          <p:nvPr/>
        </p:nvSpPr>
        <p:spPr>
          <a:xfrm>
            <a:off x="5415288" y="9210675"/>
            <a:ext cx="7175688" cy="542991"/>
          </a:xfrm>
          <a:prstGeom prst="rect">
            <a:avLst/>
          </a:prstGeom>
        </p:spPr>
        <p:txBody>
          <a:bodyPr lIns="0" tIns="0" rIns="0" bIns="0" rtlCol="0" anchor="t">
            <a:spAutoFit/>
          </a:bodyPr>
          <a:lstStyle/>
          <a:p>
            <a:pPr algn="ctr">
              <a:lnSpc>
                <a:spcPts val="2100"/>
              </a:lnSpc>
            </a:pPr>
            <a:r>
              <a:rPr lang="en-US" sz="1500">
                <a:solidFill>
                  <a:srgbClr val="000000"/>
                </a:solidFill>
                <a:latin typeface="Arimo"/>
                <a:ea typeface="Arimo"/>
                <a:cs typeface="Arimo"/>
                <a:sym typeface="Arimo"/>
              </a:rPr>
              <a:t>Techno-social challenges that inhibit older people's use of </a:t>
            </a:r>
          </a:p>
          <a:p>
            <a:pPr algn="ctr">
              <a:lnSpc>
                <a:spcPts val="2100"/>
              </a:lnSpc>
              <a:spcBef>
                <a:spcPct val="0"/>
              </a:spcBef>
            </a:pPr>
            <a:r>
              <a:rPr lang="en-US" sz="1500">
                <a:solidFill>
                  <a:srgbClr val="000000"/>
                </a:solidFill>
                <a:latin typeface="Arimo"/>
                <a:ea typeface="Arimo"/>
                <a:cs typeface="Arimo"/>
                <a:sym typeface="Arimo"/>
              </a:rPr>
              <a:t>AI-based voice-assistants</a:t>
            </a:r>
          </a:p>
        </p:txBody>
      </p:sp>
      <p:grpSp>
        <p:nvGrpSpPr>
          <p:cNvPr id="6" name="Group 6"/>
          <p:cNvGrpSpPr/>
          <p:nvPr/>
        </p:nvGrpSpPr>
        <p:grpSpPr>
          <a:xfrm>
            <a:off x="419572" y="2048981"/>
            <a:ext cx="5098184" cy="7882580"/>
            <a:chOff x="0" y="0"/>
            <a:chExt cx="1342732" cy="2076070"/>
          </a:xfrm>
        </p:grpSpPr>
        <p:sp>
          <p:nvSpPr>
            <p:cNvPr id="7" name="Freeform 7"/>
            <p:cNvSpPr/>
            <p:nvPr/>
          </p:nvSpPr>
          <p:spPr>
            <a:xfrm>
              <a:off x="0" y="0"/>
              <a:ext cx="1342732" cy="2076071"/>
            </a:xfrm>
            <a:custGeom>
              <a:avLst/>
              <a:gdLst/>
              <a:ahLst/>
              <a:cxnLst/>
              <a:rect l="l" t="t" r="r" b="b"/>
              <a:pathLst>
                <a:path w="1342732" h="2076071">
                  <a:moveTo>
                    <a:pt x="0" y="0"/>
                  </a:moveTo>
                  <a:lnTo>
                    <a:pt x="1342732" y="0"/>
                  </a:lnTo>
                  <a:lnTo>
                    <a:pt x="1342732" y="2076071"/>
                  </a:lnTo>
                  <a:lnTo>
                    <a:pt x="0" y="2076071"/>
                  </a:lnTo>
                  <a:close/>
                </a:path>
              </a:pathLst>
            </a:custGeom>
            <a:solidFill>
              <a:srgbClr val="4139B2"/>
            </a:solidFill>
          </p:spPr>
          <p:txBody>
            <a:bodyPr/>
            <a:lstStyle/>
            <a:p>
              <a:endParaRPr lang="en-GB"/>
            </a:p>
          </p:txBody>
        </p:sp>
        <p:sp>
          <p:nvSpPr>
            <p:cNvPr id="8" name="TextBox 8"/>
            <p:cNvSpPr txBox="1"/>
            <p:nvPr/>
          </p:nvSpPr>
          <p:spPr>
            <a:xfrm>
              <a:off x="0" y="-47625"/>
              <a:ext cx="1342732" cy="2123695"/>
            </a:xfrm>
            <a:prstGeom prst="rect">
              <a:avLst/>
            </a:prstGeom>
          </p:spPr>
          <p:txBody>
            <a:bodyPr lIns="50800" tIns="50800" rIns="50800" bIns="50800" rtlCol="0" anchor="ctr"/>
            <a:lstStyle/>
            <a:p>
              <a:pPr algn="ctr">
                <a:lnSpc>
                  <a:spcPts val="2659"/>
                </a:lnSpc>
                <a:spcBef>
                  <a:spcPct val="0"/>
                </a:spcBef>
              </a:pPr>
              <a:endParaRPr/>
            </a:p>
          </p:txBody>
        </p:sp>
      </p:grpSp>
      <p:sp>
        <p:nvSpPr>
          <p:cNvPr id="9" name="TextBox 9"/>
          <p:cNvSpPr txBox="1"/>
          <p:nvPr/>
        </p:nvSpPr>
        <p:spPr>
          <a:xfrm>
            <a:off x="543397" y="2651333"/>
            <a:ext cx="5098184" cy="5346848"/>
          </a:xfrm>
          <a:prstGeom prst="rect">
            <a:avLst/>
          </a:prstGeom>
        </p:spPr>
        <p:txBody>
          <a:bodyPr lIns="0" tIns="0" rIns="0" bIns="0" rtlCol="0" anchor="t">
            <a:spAutoFit/>
          </a:bodyPr>
          <a:lstStyle/>
          <a:p>
            <a:pPr marL="539749" lvl="1" indent="-269875" algn="l">
              <a:lnSpc>
                <a:spcPts val="3499"/>
              </a:lnSpc>
              <a:buFont typeface="Arial"/>
              <a:buChar char="•"/>
            </a:pPr>
            <a:r>
              <a:rPr lang="en-US" sz="2400" dirty="0">
                <a:solidFill>
                  <a:srgbClr val="FFFFFF"/>
                </a:solidFill>
                <a:latin typeface="Arial" panose="020B0604020202020204" pitchFamily="34" charset="0"/>
                <a:ea typeface="Arimo"/>
                <a:cs typeface="Arial" panose="020B0604020202020204" pitchFamily="34" charset="0"/>
                <a:sym typeface="Arimo"/>
              </a:rPr>
              <a:t>The figure represents the technological-social issues that keep older adults away from using AI-based voice assistants (Jnr, 2025).</a:t>
            </a:r>
          </a:p>
          <a:p>
            <a:pPr algn="l">
              <a:lnSpc>
                <a:spcPts val="3499"/>
              </a:lnSpc>
            </a:pPr>
            <a:endParaRPr lang="en-US" sz="2400" dirty="0">
              <a:solidFill>
                <a:srgbClr val="FFFFFF"/>
              </a:solidFill>
              <a:latin typeface="Arial" panose="020B0604020202020204" pitchFamily="34" charset="0"/>
              <a:ea typeface="Arimo"/>
              <a:cs typeface="Arial" panose="020B0604020202020204" pitchFamily="34" charset="0"/>
              <a:sym typeface="Arimo"/>
            </a:endParaRPr>
          </a:p>
          <a:p>
            <a:pPr marL="539749" lvl="1" indent="-269875" algn="l">
              <a:lnSpc>
                <a:spcPts val="3499"/>
              </a:lnSpc>
              <a:buFont typeface="Arial"/>
              <a:buChar char="•"/>
            </a:pPr>
            <a:r>
              <a:rPr lang="en-US" sz="2400" dirty="0">
                <a:solidFill>
                  <a:srgbClr val="FFFFFF"/>
                </a:solidFill>
                <a:latin typeface="Arial" panose="020B0604020202020204" pitchFamily="34" charset="0"/>
                <a:ea typeface="Arimo"/>
                <a:cs typeface="Arial" panose="020B0604020202020204" pitchFamily="34" charset="0"/>
                <a:sym typeface="Arimo"/>
              </a:rPr>
              <a:t>Social inhibitors, including lack of digital self-confidence, lack of trust, lack of affordability and lack of convenience of dealing with the devices (Abdi et al., 2021).</a:t>
            </a:r>
          </a:p>
          <a:p>
            <a:pPr algn="l">
              <a:lnSpc>
                <a:spcPts val="3499"/>
              </a:lnSpc>
              <a:spcBef>
                <a:spcPct val="0"/>
              </a:spcBef>
            </a:pPr>
            <a:endParaRPr lang="en-US" sz="2499" dirty="0">
              <a:solidFill>
                <a:srgbClr val="FFFFFF"/>
              </a:solidFill>
              <a:latin typeface="Arimo"/>
              <a:ea typeface="Arimo"/>
              <a:cs typeface="Arimo"/>
              <a:sym typeface="Arimo"/>
            </a:endParaRPr>
          </a:p>
        </p:txBody>
      </p:sp>
      <p:grpSp>
        <p:nvGrpSpPr>
          <p:cNvPr id="10" name="Group 10"/>
          <p:cNvGrpSpPr/>
          <p:nvPr/>
        </p:nvGrpSpPr>
        <p:grpSpPr>
          <a:xfrm>
            <a:off x="12590975" y="2048981"/>
            <a:ext cx="5448302" cy="7882580"/>
            <a:chOff x="0" y="0"/>
            <a:chExt cx="1434944" cy="2076070"/>
          </a:xfrm>
        </p:grpSpPr>
        <p:sp>
          <p:nvSpPr>
            <p:cNvPr id="11" name="Freeform 11"/>
            <p:cNvSpPr/>
            <p:nvPr/>
          </p:nvSpPr>
          <p:spPr>
            <a:xfrm>
              <a:off x="0" y="0"/>
              <a:ext cx="1434944" cy="2076071"/>
            </a:xfrm>
            <a:custGeom>
              <a:avLst/>
              <a:gdLst/>
              <a:ahLst/>
              <a:cxnLst/>
              <a:rect l="l" t="t" r="r" b="b"/>
              <a:pathLst>
                <a:path w="1434944" h="2076071">
                  <a:moveTo>
                    <a:pt x="0" y="0"/>
                  </a:moveTo>
                  <a:lnTo>
                    <a:pt x="1434944" y="0"/>
                  </a:lnTo>
                  <a:lnTo>
                    <a:pt x="1434944" y="2076071"/>
                  </a:lnTo>
                  <a:lnTo>
                    <a:pt x="0" y="2076071"/>
                  </a:lnTo>
                  <a:close/>
                </a:path>
              </a:pathLst>
            </a:custGeom>
            <a:solidFill>
              <a:srgbClr val="4139B2"/>
            </a:solidFill>
          </p:spPr>
          <p:txBody>
            <a:bodyPr/>
            <a:lstStyle/>
            <a:p>
              <a:endParaRPr lang="en-GB"/>
            </a:p>
          </p:txBody>
        </p:sp>
        <p:sp>
          <p:nvSpPr>
            <p:cNvPr id="12" name="TextBox 12"/>
            <p:cNvSpPr txBox="1"/>
            <p:nvPr/>
          </p:nvSpPr>
          <p:spPr>
            <a:xfrm>
              <a:off x="0" y="-47625"/>
              <a:ext cx="1434944" cy="2123695"/>
            </a:xfrm>
            <a:prstGeom prst="rect">
              <a:avLst/>
            </a:prstGeom>
          </p:spPr>
          <p:txBody>
            <a:bodyPr lIns="50800" tIns="50800" rIns="50800" bIns="50800" rtlCol="0" anchor="ctr"/>
            <a:lstStyle/>
            <a:p>
              <a:pPr algn="ctr">
                <a:lnSpc>
                  <a:spcPts val="2659"/>
                </a:lnSpc>
                <a:spcBef>
                  <a:spcPct val="0"/>
                </a:spcBef>
              </a:pPr>
              <a:endParaRPr/>
            </a:p>
          </p:txBody>
        </p:sp>
      </p:grpSp>
      <p:sp>
        <p:nvSpPr>
          <p:cNvPr id="13" name="TextBox 13"/>
          <p:cNvSpPr txBox="1"/>
          <p:nvPr/>
        </p:nvSpPr>
        <p:spPr>
          <a:xfrm>
            <a:off x="12590975" y="2474073"/>
            <a:ext cx="5214890" cy="7591052"/>
          </a:xfrm>
          <a:prstGeom prst="rect">
            <a:avLst/>
          </a:prstGeom>
        </p:spPr>
        <p:txBody>
          <a:bodyPr lIns="0" tIns="0" rIns="0" bIns="0" rtlCol="0" anchor="t">
            <a:spAutoFit/>
          </a:bodyPr>
          <a:lstStyle/>
          <a:p>
            <a:pPr marL="539749" lvl="1" indent="-269875" algn="l">
              <a:lnSpc>
                <a:spcPts val="3499"/>
              </a:lnSpc>
              <a:buFont typeface="Arial"/>
              <a:buChar char="•"/>
            </a:pPr>
            <a:r>
              <a:rPr lang="en-US" sz="2499" dirty="0">
                <a:solidFill>
                  <a:srgbClr val="FFFFFF"/>
                </a:solidFill>
                <a:latin typeface="Arimo"/>
                <a:ea typeface="Arimo"/>
                <a:cs typeface="Arimo"/>
                <a:sym typeface="Arimo"/>
              </a:rPr>
              <a:t> </a:t>
            </a:r>
            <a:r>
              <a:rPr lang="en-US" sz="2400" dirty="0">
                <a:solidFill>
                  <a:srgbClr val="FFFFFF"/>
                </a:solidFill>
                <a:latin typeface="Arial" panose="020B0604020202020204" pitchFamily="34" charset="0"/>
                <a:ea typeface="Arimo"/>
                <a:cs typeface="Arial" panose="020B0604020202020204" pitchFamily="34" charset="0"/>
                <a:sym typeface="Arimo"/>
              </a:rPr>
              <a:t>Technological deterrents: technical failures, complex installation, poor speech recognition, privacy, and lack of personalised support (Jnr, 2025).</a:t>
            </a:r>
          </a:p>
          <a:p>
            <a:pPr marL="539749" lvl="1" indent="-269875" algn="l">
              <a:lnSpc>
                <a:spcPts val="3499"/>
              </a:lnSpc>
              <a:buFont typeface="Arial"/>
              <a:buChar char="•"/>
            </a:pPr>
            <a:r>
              <a:rPr lang="en-US" sz="2400" dirty="0">
                <a:solidFill>
                  <a:srgbClr val="FFFFFF"/>
                </a:solidFill>
                <a:latin typeface="Arial" panose="020B0604020202020204" pitchFamily="34" charset="0"/>
                <a:ea typeface="Arimo"/>
                <a:cs typeface="Arial" panose="020B0604020202020204" pitchFamily="34" charset="0"/>
                <a:sym typeface="Arimo"/>
              </a:rPr>
              <a:t>These obstacles are limited, reduce the potential benefits of technology and the risk of more diversities amongst adults in old age (Abdi et al., 2021).</a:t>
            </a:r>
          </a:p>
          <a:p>
            <a:pPr marL="539749" lvl="1" indent="-269875" algn="l">
              <a:lnSpc>
                <a:spcPts val="3499"/>
              </a:lnSpc>
              <a:buFont typeface="Arial"/>
              <a:buChar char="•"/>
            </a:pPr>
            <a:r>
              <a:rPr lang="en-US" sz="2400" dirty="0">
                <a:solidFill>
                  <a:srgbClr val="FFFFFF"/>
                </a:solidFill>
                <a:latin typeface="Arial" panose="020B0604020202020204" pitchFamily="34" charset="0"/>
                <a:ea typeface="Arimo"/>
                <a:cs typeface="Arial" panose="020B0604020202020204" pitchFamily="34" charset="0"/>
                <a:sym typeface="Arimo"/>
              </a:rPr>
              <a:t>Generally, the figure observes that successful use of technology requires a two-way process that involves managing both social and technical simultaneously (Jnr, 2025).</a:t>
            </a:r>
          </a:p>
          <a:p>
            <a:pPr algn="l">
              <a:lnSpc>
                <a:spcPts val="3499"/>
              </a:lnSpc>
              <a:spcBef>
                <a:spcPct val="0"/>
              </a:spcBef>
            </a:pPr>
            <a:endParaRPr lang="en-US" sz="2499" dirty="0">
              <a:solidFill>
                <a:srgbClr val="FFFFFF"/>
              </a:solidFill>
              <a:latin typeface="Arimo"/>
              <a:ea typeface="Arimo"/>
              <a:cs typeface="Arimo"/>
              <a:sym typeface="Arimo"/>
            </a:endParaRPr>
          </a:p>
        </p:txBody>
      </p:sp>
    </p:spTree>
  </p:cSld>
  <p:clrMapOvr>
    <a:masterClrMapping/>
  </p:clrMapOvr>
  <mc:AlternateContent xmlns:mc="http://schemas.openxmlformats.org/markup-compatibility/2006" xmlns:p14="http://schemas.microsoft.com/office/powerpoint/2010/main">
    <mc:Choice Requires="p14">
      <p:transition spd="slow" p14:dur="2000" advTm="113583"/>
    </mc:Choice>
    <mc:Fallback xmlns="">
      <p:transition spd="slow" advTm="113583"/>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rot="-5399999">
            <a:off x="16833951" y="533389"/>
            <a:ext cx="850697" cy="990623"/>
          </a:xfrm>
          <a:custGeom>
            <a:avLst/>
            <a:gdLst/>
            <a:ahLst/>
            <a:cxnLst/>
            <a:rect l="l" t="t" r="r" b="b"/>
            <a:pathLst>
              <a:path w="850697" h="990623">
                <a:moveTo>
                  <a:pt x="0" y="0"/>
                </a:moveTo>
                <a:lnTo>
                  <a:pt x="850698" y="0"/>
                </a:lnTo>
                <a:lnTo>
                  <a:pt x="850698" y="990622"/>
                </a:lnTo>
                <a:lnTo>
                  <a:pt x="0" y="990622"/>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3" name="TextBox 3"/>
          <p:cNvSpPr txBox="1"/>
          <p:nvPr/>
        </p:nvSpPr>
        <p:spPr>
          <a:xfrm>
            <a:off x="318948" y="2509090"/>
            <a:ext cx="17435663" cy="3551485"/>
          </a:xfrm>
          <a:prstGeom prst="rect">
            <a:avLst/>
          </a:prstGeom>
        </p:spPr>
        <p:txBody>
          <a:bodyPr lIns="0" tIns="0" rIns="0" bIns="0" rtlCol="0" anchor="t">
            <a:spAutoFit/>
          </a:bodyPr>
          <a:lstStyle/>
          <a:p>
            <a:pPr marL="539749" lvl="1" indent="-269875" algn="l">
              <a:lnSpc>
                <a:spcPts val="3499"/>
              </a:lnSpc>
              <a:buFont typeface="Arial"/>
              <a:buChar char="•"/>
            </a:pPr>
            <a:r>
              <a:rPr lang="en-US" sz="2400" dirty="0">
                <a:solidFill>
                  <a:srgbClr val="000000"/>
                </a:solidFill>
                <a:latin typeface="Arial" panose="020B0604020202020204" pitchFamily="34" charset="0"/>
                <a:ea typeface="Arimo"/>
                <a:cs typeface="Arial" panose="020B0604020202020204" pitchFamily="34" charset="0"/>
                <a:sym typeface="Arimo"/>
              </a:rPr>
              <a:t>Older adults tend to be multimorbid and frail, becoming more reliant on care.</a:t>
            </a:r>
          </a:p>
          <a:p>
            <a:pPr marL="539749" lvl="1" indent="-269875" algn="l">
              <a:lnSpc>
                <a:spcPts val="3499"/>
              </a:lnSpc>
              <a:buFont typeface="Arial"/>
              <a:buChar char="•"/>
            </a:pPr>
            <a:r>
              <a:rPr lang="en-US" sz="2400" dirty="0">
                <a:solidFill>
                  <a:srgbClr val="000000"/>
                </a:solidFill>
                <a:latin typeface="Arial" panose="020B0604020202020204" pitchFamily="34" charset="0"/>
                <a:ea typeface="Arimo"/>
                <a:cs typeface="Arial" panose="020B0604020202020204" pitchFamily="34" charset="0"/>
                <a:sym typeface="Arimo"/>
              </a:rPr>
              <a:t>Disjointed health and social care services cause discontinuity and result in sporadic support (Djukanovic et al., 2024).</a:t>
            </a:r>
          </a:p>
          <a:p>
            <a:pPr marL="539749" lvl="1" indent="-269875" algn="l">
              <a:lnSpc>
                <a:spcPts val="3499"/>
              </a:lnSpc>
              <a:buFont typeface="Arial"/>
              <a:buChar char="•"/>
            </a:pPr>
            <a:r>
              <a:rPr lang="en-US" sz="2400" dirty="0">
                <a:solidFill>
                  <a:srgbClr val="000000"/>
                </a:solidFill>
                <a:latin typeface="Arial" panose="020B0604020202020204" pitchFamily="34" charset="0"/>
                <a:ea typeface="Arimo"/>
                <a:cs typeface="Arial" panose="020B0604020202020204" pitchFamily="34" charset="0"/>
                <a:sym typeface="Arimo"/>
              </a:rPr>
              <a:t>Reduced access to primary care worsens the lack of access and prevents preventive interventions (Reeves et al., 2023).</a:t>
            </a:r>
          </a:p>
          <a:p>
            <a:pPr marL="539749" lvl="1" indent="-269875" algn="l">
              <a:lnSpc>
                <a:spcPts val="3499"/>
              </a:lnSpc>
              <a:buFont typeface="Arial"/>
              <a:buChar char="•"/>
            </a:pPr>
            <a:r>
              <a:rPr lang="en-US" sz="2400" dirty="0">
                <a:solidFill>
                  <a:srgbClr val="000000"/>
                </a:solidFill>
                <a:latin typeface="Arial" panose="020B0604020202020204" pitchFamily="34" charset="0"/>
                <a:ea typeface="Arimo"/>
                <a:cs typeface="Arial" panose="020B0604020202020204" pitchFamily="34" charset="0"/>
                <a:sym typeface="Arimo"/>
              </a:rPr>
              <a:t>Digital exclusion restricts the adoption of supportive technology such as telecare and artificial intelligence (AI) based assistants.</a:t>
            </a:r>
          </a:p>
          <a:p>
            <a:pPr marL="539749" lvl="1" indent="-269875" algn="l">
              <a:lnSpc>
                <a:spcPts val="3499"/>
              </a:lnSpc>
              <a:buFont typeface="Arial"/>
              <a:buChar char="•"/>
            </a:pPr>
            <a:r>
              <a:rPr lang="en-US" sz="2400" dirty="0">
                <a:solidFill>
                  <a:srgbClr val="000000"/>
                </a:solidFill>
                <a:latin typeface="Arial" panose="020B0604020202020204" pitchFamily="34" charset="0"/>
                <a:ea typeface="Arimo"/>
                <a:cs typeface="Arial" panose="020B0604020202020204" pitchFamily="34" charset="0"/>
                <a:sym typeface="Arimo"/>
              </a:rPr>
              <a:t>The combination of these factors leads to a decline of independence, greater dependency on crisis-based care, and risk of hospitalisation and institutionalisation</a:t>
            </a:r>
            <a:r>
              <a:rPr lang="en-US" sz="2499" dirty="0">
                <a:solidFill>
                  <a:srgbClr val="000000"/>
                </a:solidFill>
                <a:latin typeface="Arimo"/>
                <a:ea typeface="Arimo"/>
                <a:cs typeface="Arimo"/>
                <a:sym typeface="Arimo"/>
              </a:rPr>
              <a:t>.</a:t>
            </a:r>
          </a:p>
          <a:p>
            <a:pPr algn="l">
              <a:lnSpc>
                <a:spcPts val="3499"/>
              </a:lnSpc>
              <a:spcBef>
                <a:spcPct val="0"/>
              </a:spcBef>
            </a:pPr>
            <a:endParaRPr lang="en-US" sz="2499" dirty="0">
              <a:solidFill>
                <a:srgbClr val="000000"/>
              </a:solidFill>
              <a:latin typeface="Arimo"/>
              <a:ea typeface="Arimo"/>
              <a:cs typeface="Arimo"/>
              <a:sym typeface="Arimo"/>
            </a:endParaRPr>
          </a:p>
        </p:txBody>
      </p:sp>
      <p:sp>
        <p:nvSpPr>
          <p:cNvPr id="4" name="Freeform 4"/>
          <p:cNvSpPr/>
          <p:nvPr/>
        </p:nvSpPr>
        <p:spPr>
          <a:xfrm>
            <a:off x="5355143" y="6243128"/>
            <a:ext cx="8758414" cy="3242116"/>
          </a:xfrm>
          <a:custGeom>
            <a:avLst/>
            <a:gdLst/>
            <a:ahLst/>
            <a:cxnLst/>
            <a:rect l="l" t="t" r="r" b="b"/>
            <a:pathLst>
              <a:path w="8758414" h="3242116">
                <a:moveTo>
                  <a:pt x="0" y="0"/>
                </a:moveTo>
                <a:lnTo>
                  <a:pt x="8758415" y="0"/>
                </a:lnTo>
                <a:lnTo>
                  <a:pt x="8758415" y="3242115"/>
                </a:lnTo>
                <a:lnTo>
                  <a:pt x="0" y="3242115"/>
                </a:lnTo>
                <a:lnTo>
                  <a:pt x="0" y="0"/>
                </a:lnTo>
                <a:close/>
              </a:path>
            </a:pathLst>
          </a:custGeom>
          <a:blipFill>
            <a:blip r:embed="rId5"/>
            <a:stretch>
              <a:fillRect t="-5781" b="-5781"/>
            </a:stretch>
          </a:blipFill>
        </p:spPr>
        <p:txBody>
          <a:bodyPr/>
          <a:lstStyle/>
          <a:p>
            <a:endParaRPr lang="en-GB"/>
          </a:p>
        </p:txBody>
      </p:sp>
      <p:sp>
        <p:nvSpPr>
          <p:cNvPr id="5" name="TextBox 5"/>
          <p:cNvSpPr txBox="1"/>
          <p:nvPr/>
        </p:nvSpPr>
        <p:spPr>
          <a:xfrm>
            <a:off x="790640" y="651699"/>
            <a:ext cx="11505407" cy="1718419"/>
          </a:xfrm>
          <a:prstGeom prst="rect">
            <a:avLst/>
          </a:prstGeom>
        </p:spPr>
        <p:txBody>
          <a:bodyPr lIns="0" tIns="0" rIns="0" bIns="0" rtlCol="0" anchor="t">
            <a:spAutoFit/>
          </a:bodyPr>
          <a:lstStyle/>
          <a:p>
            <a:pPr algn="ctr">
              <a:lnSpc>
                <a:spcPts val="7000"/>
              </a:lnSpc>
            </a:pPr>
            <a:r>
              <a:rPr lang="en-US" sz="3600" b="1" dirty="0">
                <a:solidFill>
                  <a:srgbClr val="000000"/>
                </a:solidFill>
                <a:latin typeface="Arial" panose="020B0604020202020204" pitchFamily="34" charset="0"/>
                <a:ea typeface="HK Grotesk Bold"/>
                <a:cs typeface="Arial" panose="020B0604020202020204" pitchFamily="34" charset="0"/>
                <a:sym typeface="HK Grotesk Bold"/>
              </a:rPr>
              <a:t>Challenges to Maintaining Independence</a:t>
            </a:r>
          </a:p>
          <a:p>
            <a:pPr algn="ctr">
              <a:lnSpc>
                <a:spcPts val="7000"/>
              </a:lnSpc>
              <a:spcBef>
                <a:spcPct val="0"/>
              </a:spcBef>
            </a:pPr>
            <a:endParaRPr lang="en-US" sz="5000" b="1" dirty="0">
              <a:solidFill>
                <a:srgbClr val="000000"/>
              </a:solidFill>
              <a:latin typeface="Franklin Gothic Medium Cond" panose="020B0606030402020204" pitchFamily="34" charset="0"/>
              <a:ea typeface="HK Grotesk Bold"/>
              <a:cs typeface="HK Grotesk Bold"/>
              <a:sym typeface="HK Grotesk Bold"/>
            </a:endParaRPr>
          </a:p>
        </p:txBody>
      </p:sp>
      <p:grpSp>
        <p:nvGrpSpPr>
          <p:cNvPr id="6" name="Group 6"/>
          <p:cNvGrpSpPr/>
          <p:nvPr/>
        </p:nvGrpSpPr>
        <p:grpSpPr>
          <a:xfrm>
            <a:off x="0" y="6985851"/>
            <a:ext cx="879223" cy="2623277"/>
            <a:chOff x="0" y="0"/>
            <a:chExt cx="231565" cy="690904"/>
          </a:xfrm>
        </p:grpSpPr>
        <p:sp>
          <p:nvSpPr>
            <p:cNvPr id="7" name="Freeform 7"/>
            <p:cNvSpPr/>
            <p:nvPr/>
          </p:nvSpPr>
          <p:spPr>
            <a:xfrm>
              <a:off x="0" y="0"/>
              <a:ext cx="231565" cy="690904"/>
            </a:xfrm>
            <a:custGeom>
              <a:avLst/>
              <a:gdLst/>
              <a:ahLst/>
              <a:cxnLst/>
              <a:rect l="l" t="t" r="r" b="b"/>
              <a:pathLst>
                <a:path w="231565" h="690904">
                  <a:moveTo>
                    <a:pt x="0" y="0"/>
                  </a:moveTo>
                  <a:lnTo>
                    <a:pt x="231565" y="0"/>
                  </a:lnTo>
                  <a:lnTo>
                    <a:pt x="231565" y="690904"/>
                  </a:lnTo>
                  <a:lnTo>
                    <a:pt x="0" y="690904"/>
                  </a:lnTo>
                  <a:close/>
                </a:path>
              </a:pathLst>
            </a:custGeom>
            <a:solidFill>
              <a:srgbClr val="4139B2"/>
            </a:solidFill>
          </p:spPr>
          <p:txBody>
            <a:bodyPr/>
            <a:lstStyle/>
            <a:p>
              <a:endParaRPr lang="en-GB"/>
            </a:p>
          </p:txBody>
        </p:sp>
        <p:sp>
          <p:nvSpPr>
            <p:cNvPr id="8" name="TextBox 8"/>
            <p:cNvSpPr txBox="1"/>
            <p:nvPr/>
          </p:nvSpPr>
          <p:spPr>
            <a:xfrm>
              <a:off x="0" y="-47625"/>
              <a:ext cx="231565" cy="738529"/>
            </a:xfrm>
            <a:prstGeom prst="rect">
              <a:avLst/>
            </a:prstGeom>
          </p:spPr>
          <p:txBody>
            <a:bodyPr lIns="50800" tIns="50800" rIns="50800" bIns="50800" rtlCol="0" anchor="ctr"/>
            <a:lstStyle/>
            <a:p>
              <a:pPr algn="ctr">
                <a:lnSpc>
                  <a:spcPts val="2659"/>
                </a:lnSpc>
                <a:spcBef>
                  <a:spcPct val="0"/>
                </a:spcBef>
              </a:pPr>
              <a:endParaRPr/>
            </a:p>
          </p:txBody>
        </p:sp>
      </p:grpSp>
    </p:spTree>
  </p:cSld>
  <p:clrMapOvr>
    <a:masterClrMapping/>
  </p:clrMapOvr>
  <mc:AlternateContent xmlns:mc="http://schemas.openxmlformats.org/markup-compatibility/2006" xmlns:p14="http://schemas.microsoft.com/office/powerpoint/2010/main">
    <mc:Choice Requires="p14">
      <p:transition spd="slow" p14:dur="2000" advTm="59910"/>
    </mc:Choice>
    <mc:Fallback xmlns="">
      <p:transition spd="slow" advTm="59910"/>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678018" y="1443712"/>
            <a:ext cx="17102022" cy="8018039"/>
            <a:chOff x="0" y="0"/>
            <a:chExt cx="4504236" cy="2111747"/>
          </a:xfrm>
        </p:grpSpPr>
        <p:sp>
          <p:nvSpPr>
            <p:cNvPr id="3" name="Freeform 3"/>
            <p:cNvSpPr/>
            <p:nvPr/>
          </p:nvSpPr>
          <p:spPr>
            <a:xfrm>
              <a:off x="0" y="0"/>
              <a:ext cx="4504236" cy="2111747"/>
            </a:xfrm>
            <a:custGeom>
              <a:avLst/>
              <a:gdLst/>
              <a:ahLst/>
              <a:cxnLst/>
              <a:rect l="l" t="t" r="r" b="b"/>
              <a:pathLst>
                <a:path w="4504236" h="2111747">
                  <a:moveTo>
                    <a:pt x="0" y="0"/>
                  </a:moveTo>
                  <a:lnTo>
                    <a:pt x="4504236" y="0"/>
                  </a:lnTo>
                  <a:lnTo>
                    <a:pt x="4504236" y="2111747"/>
                  </a:lnTo>
                  <a:lnTo>
                    <a:pt x="0" y="2111747"/>
                  </a:lnTo>
                  <a:close/>
                </a:path>
              </a:pathLst>
            </a:custGeom>
            <a:solidFill>
              <a:srgbClr val="4139B2"/>
            </a:solidFill>
          </p:spPr>
          <p:txBody>
            <a:bodyPr/>
            <a:lstStyle/>
            <a:p>
              <a:endParaRPr lang="en-GB"/>
            </a:p>
          </p:txBody>
        </p:sp>
        <p:sp>
          <p:nvSpPr>
            <p:cNvPr id="4" name="TextBox 4"/>
            <p:cNvSpPr txBox="1"/>
            <p:nvPr/>
          </p:nvSpPr>
          <p:spPr>
            <a:xfrm>
              <a:off x="0" y="-47625"/>
              <a:ext cx="4504236" cy="2159372"/>
            </a:xfrm>
            <a:prstGeom prst="rect">
              <a:avLst/>
            </a:prstGeom>
          </p:spPr>
          <p:txBody>
            <a:bodyPr lIns="50800" tIns="50800" rIns="50800" bIns="50800" rtlCol="0" anchor="ctr"/>
            <a:lstStyle/>
            <a:p>
              <a:pPr algn="ctr">
                <a:lnSpc>
                  <a:spcPts val="2659"/>
                </a:lnSpc>
                <a:spcBef>
                  <a:spcPct val="0"/>
                </a:spcBef>
              </a:pPr>
              <a:endParaRPr/>
            </a:p>
          </p:txBody>
        </p:sp>
      </p:grpSp>
      <p:sp>
        <p:nvSpPr>
          <p:cNvPr id="5" name="Freeform 5"/>
          <p:cNvSpPr/>
          <p:nvPr/>
        </p:nvSpPr>
        <p:spPr>
          <a:xfrm rot="7325955">
            <a:off x="223630" y="2655457"/>
            <a:ext cx="3549475" cy="9470718"/>
          </a:xfrm>
          <a:custGeom>
            <a:avLst/>
            <a:gdLst/>
            <a:ahLst/>
            <a:cxnLst/>
            <a:rect l="l" t="t" r="r" b="b"/>
            <a:pathLst>
              <a:path w="3549475" h="9470718">
                <a:moveTo>
                  <a:pt x="0" y="0"/>
                </a:moveTo>
                <a:lnTo>
                  <a:pt x="3549475" y="0"/>
                </a:lnTo>
                <a:lnTo>
                  <a:pt x="3549475" y="9470718"/>
                </a:lnTo>
                <a:lnTo>
                  <a:pt x="0" y="9470718"/>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6" name="Freeform 6"/>
          <p:cNvSpPr/>
          <p:nvPr/>
        </p:nvSpPr>
        <p:spPr>
          <a:xfrm>
            <a:off x="6952900" y="5561911"/>
            <a:ext cx="2743082" cy="3319129"/>
          </a:xfrm>
          <a:custGeom>
            <a:avLst/>
            <a:gdLst/>
            <a:ahLst/>
            <a:cxnLst/>
            <a:rect l="l" t="t" r="r" b="b"/>
            <a:pathLst>
              <a:path w="2743082" h="3319129">
                <a:moveTo>
                  <a:pt x="0" y="0"/>
                </a:moveTo>
                <a:lnTo>
                  <a:pt x="2743082" y="0"/>
                </a:lnTo>
                <a:lnTo>
                  <a:pt x="2743082" y="3319130"/>
                </a:lnTo>
                <a:lnTo>
                  <a:pt x="0" y="3319130"/>
                </a:lnTo>
                <a:lnTo>
                  <a:pt x="0" y="0"/>
                </a:lnTo>
                <a:close/>
              </a:path>
            </a:pathLst>
          </a:custGeom>
          <a:blipFill>
            <a:blip r:embed="rId5"/>
            <a:stretch>
              <a:fillRect/>
            </a:stretch>
          </a:blipFill>
        </p:spPr>
        <p:txBody>
          <a:bodyPr/>
          <a:lstStyle/>
          <a:p>
            <a:endParaRPr lang="en-GB"/>
          </a:p>
        </p:txBody>
      </p:sp>
      <p:sp>
        <p:nvSpPr>
          <p:cNvPr id="7" name="Freeform 7"/>
          <p:cNvSpPr/>
          <p:nvPr/>
        </p:nvSpPr>
        <p:spPr>
          <a:xfrm>
            <a:off x="10474179" y="5561911"/>
            <a:ext cx="6363054" cy="3175774"/>
          </a:xfrm>
          <a:custGeom>
            <a:avLst/>
            <a:gdLst/>
            <a:ahLst/>
            <a:cxnLst/>
            <a:rect l="l" t="t" r="r" b="b"/>
            <a:pathLst>
              <a:path w="6363054" h="3175774">
                <a:moveTo>
                  <a:pt x="0" y="0"/>
                </a:moveTo>
                <a:lnTo>
                  <a:pt x="6363054" y="0"/>
                </a:lnTo>
                <a:lnTo>
                  <a:pt x="6363054" y="3175774"/>
                </a:lnTo>
                <a:lnTo>
                  <a:pt x="0" y="3175774"/>
                </a:lnTo>
                <a:lnTo>
                  <a:pt x="0" y="0"/>
                </a:lnTo>
                <a:close/>
              </a:path>
            </a:pathLst>
          </a:custGeom>
          <a:blipFill>
            <a:blip r:embed="rId6"/>
            <a:stretch>
              <a:fillRect/>
            </a:stretch>
          </a:blipFill>
        </p:spPr>
        <p:txBody>
          <a:bodyPr/>
          <a:lstStyle/>
          <a:p>
            <a:endParaRPr lang="en-GB"/>
          </a:p>
        </p:txBody>
      </p:sp>
      <p:sp>
        <p:nvSpPr>
          <p:cNvPr id="8" name="TextBox 8"/>
          <p:cNvSpPr txBox="1"/>
          <p:nvPr/>
        </p:nvSpPr>
        <p:spPr>
          <a:xfrm>
            <a:off x="2732752" y="-591737"/>
            <a:ext cx="12368610" cy="2616101"/>
          </a:xfrm>
          <a:prstGeom prst="rect">
            <a:avLst/>
          </a:prstGeom>
        </p:spPr>
        <p:txBody>
          <a:bodyPr lIns="0" tIns="0" rIns="0" bIns="0" rtlCol="0" anchor="t">
            <a:spAutoFit/>
          </a:bodyPr>
          <a:lstStyle/>
          <a:p>
            <a:pPr algn="ctr">
              <a:lnSpc>
                <a:spcPts val="7000"/>
              </a:lnSpc>
              <a:spcBef>
                <a:spcPct val="0"/>
              </a:spcBef>
            </a:pPr>
            <a:endParaRPr dirty="0">
              <a:latin typeface="Franklin Gothic Medium Cond" panose="020B0606030402020204" pitchFamily="34" charset="0"/>
            </a:endParaRPr>
          </a:p>
          <a:p>
            <a:pPr algn="ctr">
              <a:lnSpc>
                <a:spcPts val="7000"/>
              </a:lnSpc>
              <a:spcBef>
                <a:spcPct val="0"/>
              </a:spcBef>
            </a:pPr>
            <a:r>
              <a:rPr lang="en-US" sz="3600" b="1" dirty="0">
                <a:solidFill>
                  <a:srgbClr val="070707"/>
                </a:solidFill>
                <a:latin typeface="Arial" panose="020B0604020202020204" pitchFamily="34" charset="0"/>
                <a:ea typeface="HK Grotesk Bold"/>
                <a:cs typeface="Arial" panose="020B0604020202020204" pitchFamily="34" charset="0"/>
                <a:sym typeface="HK Grotesk Bold"/>
              </a:rPr>
              <a:t>Recommendations for Service Improvement</a:t>
            </a:r>
          </a:p>
          <a:p>
            <a:pPr algn="ctr">
              <a:lnSpc>
                <a:spcPts val="7000"/>
              </a:lnSpc>
              <a:spcBef>
                <a:spcPct val="0"/>
              </a:spcBef>
            </a:pPr>
            <a:endParaRPr lang="en-US" sz="5000" b="1" dirty="0">
              <a:solidFill>
                <a:srgbClr val="070707"/>
              </a:solidFill>
              <a:latin typeface="Franklin Gothic Medium Cond" panose="020B0606030402020204" pitchFamily="34" charset="0"/>
              <a:ea typeface="HK Grotesk Bold"/>
              <a:cs typeface="HK Grotesk Bold"/>
              <a:sym typeface="HK Grotesk Bold"/>
            </a:endParaRPr>
          </a:p>
        </p:txBody>
      </p:sp>
      <p:sp>
        <p:nvSpPr>
          <p:cNvPr id="9" name="TextBox 9"/>
          <p:cNvSpPr txBox="1"/>
          <p:nvPr/>
        </p:nvSpPr>
        <p:spPr>
          <a:xfrm>
            <a:off x="836638" y="1767671"/>
            <a:ext cx="16784782" cy="3551485"/>
          </a:xfrm>
          <a:prstGeom prst="rect">
            <a:avLst/>
          </a:prstGeom>
        </p:spPr>
        <p:txBody>
          <a:bodyPr lIns="0" tIns="0" rIns="0" bIns="0" rtlCol="0" anchor="t">
            <a:spAutoFit/>
          </a:bodyPr>
          <a:lstStyle/>
          <a:p>
            <a:pPr marL="539749" lvl="1" indent="-269875" algn="l">
              <a:lnSpc>
                <a:spcPts val="3499"/>
              </a:lnSpc>
              <a:buFont typeface="Arial"/>
              <a:buChar char="•"/>
            </a:pPr>
            <a:r>
              <a:rPr lang="en-US" sz="2400" dirty="0">
                <a:solidFill>
                  <a:srgbClr val="FFFFFF"/>
                </a:solidFill>
                <a:latin typeface="Arial" panose="020B0604020202020204" pitchFamily="34" charset="0"/>
                <a:ea typeface="Arimo"/>
                <a:cs typeface="Arial" panose="020B0604020202020204" pitchFamily="34" charset="0"/>
                <a:sym typeface="Arimo"/>
              </a:rPr>
              <a:t>person-</a:t>
            </a:r>
            <a:r>
              <a:rPr lang="en-US" sz="2400" dirty="0" err="1">
                <a:solidFill>
                  <a:srgbClr val="FFFFFF"/>
                </a:solidFill>
                <a:latin typeface="Arial" panose="020B0604020202020204" pitchFamily="34" charset="0"/>
                <a:ea typeface="Arimo"/>
                <a:cs typeface="Arial" panose="020B0604020202020204" pitchFamily="34" charset="0"/>
                <a:sym typeface="Arimo"/>
              </a:rPr>
              <a:t>centred</a:t>
            </a:r>
            <a:r>
              <a:rPr lang="en-US" sz="2400" dirty="0">
                <a:solidFill>
                  <a:srgbClr val="FFFFFF"/>
                </a:solidFill>
                <a:latin typeface="Arial" panose="020B0604020202020204" pitchFamily="34" charset="0"/>
                <a:ea typeface="Arimo"/>
                <a:cs typeface="Arial" panose="020B0604020202020204" pitchFamily="34" charset="0"/>
                <a:sym typeface="Arimo"/>
              </a:rPr>
              <a:t> measurements which allow providing care and support to individual needs (Heaven et al., 2025).</a:t>
            </a:r>
          </a:p>
          <a:p>
            <a:pPr marL="539749" lvl="1" indent="-269875" algn="l">
              <a:lnSpc>
                <a:spcPts val="3499"/>
              </a:lnSpc>
              <a:buFont typeface="Arial"/>
              <a:buChar char="•"/>
            </a:pPr>
            <a:r>
              <a:rPr lang="en-US" sz="2400" dirty="0">
                <a:solidFill>
                  <a:srgbClr val="FFFFFF"/>
                </a:solidFill>
                <a:latin typeface="Arial" panose="020B0604020202020204" pitchFamily="34" charset="0"/>
                <a:ea typeface="Arimo"/>
                <a:cs typeface="Arial" panose="020B0604020202020204" pitchFamily="34" charset="0"/>
                <a:sym typeface="Arimo"/>
              </a:rPr>
              <a:t>Improve training of staff and older people on digital and telecare to boost the adoption and use of technology (Russell et al., 2025).</a:t>
            </a:r>
          </a:p>
          <a:p>
            <a:pPr marL="539749" lvl="1" indent="-269875">
              <a:lnSpc>
                <a:spcPts val="3499"/>
              </a:lnSpc>
              <a:buFont typeface="Arial"/>
              <a:buChar char="•"/>
            </a:pPr>
            <a:r>
              <a:rPr lang="en-US" sz="2400" dirty="0">
                <a:solidFill>
                  <a:srgbClr val="FFFFFF"/>
                </a:solidFill>
                <a:latin typeface="Arial" panose="020B0604020202020204" pitchFamily="34" charset="0"/>
                <a:ea typeface="Arimo"/>
                <a:cs typeface="Arial" panose="020B0604020202020204" pitchFamily="34" charset="0"/>
                <a:sym typeface="Arimo"/>
              </a:rPr>
              <a:t>EnhIntroduceance the integration of the health and social care to enhance continuity and minimise fragmentation.</a:t>
            </a:r>
          </a:p>
          <a:p>
            <a:pPr marL="539749" lvl="1" indent="-269875" algn="l">
              <a:lnSpc>
                <a:spcPts val="3499"/>
              </a:lnSpc>
              <a:buFont typeface="Arial"/>
              <a:buChar char="•"/>
            </a:pPr>
            <a:r>
              <a:rPr lang="en-US" sz="2400" dirty="0">
                <a:solidFill>
                  <a:srgbClr val="FFFFFF"/>
                </a:solidFill>
                <a:latin typeface="Arial" panose="020B0604020202020204" pitchFamily="34" charset="0"/>
                <a:ea typeface="Arimo"/>
                <a:cs typeface="Arial" panose="020B0604020202020204" pitchFamily="34" charset="0"/>
                <a:sym typeface="Arimo"/>
              </a:rPr>
              <a:t>Practically deal with stigma, and digital exclusion to provide equal access to interventions (Wale et al., 2024) </a:t>
            </a:r>
          </a:p>
          <a:p>
            <a:pPr marL="539749" lvl="1" indent="-269875" algn="l">
              <a:lnSpc>
                <a:spcPts val="3499"/>
              </a:lnSpc>
              <a:buFont typeface="Arial"/>
              <a:buChar char="•"/>
            </a:pPr>
            <a:r>
              <a:rPr lang="en-US" sz="2400" dirty="0">
                <a:solidFill>
                  <a:srgbClr val="FFFFFF"/>
                </a:solidFill>
                <a:latin typeface="Arial" panose="020B0604020202020204" pitchFamily="34" charset="0"/>
                <a:ea typeface="Arimo"/>
                <a:cs typeface="Arial" panose="020B0604020202020204" pitchFamily="34" charset="0"/>
                <a:sym typeface="Arimo"/>
              </a:rPr>
              <a:t>Encourage co-production and empowerment, which means older people participate in designing and decision-making of the service (Fothergill et al., 2025).</a:t>
            </a:r>
          </a:p>
          <a:p>
            <a:pPr algn="l">
              <a:lnSpc>
                <a:spcPts val="3499"/>
              </a:lnSpc>
              <a:spcBef>
                <a:spcPct val="0"/>
              </a:spcBef>
            </a:pPr>
            <a:endParaRPr lang="en-US" sz="2499" dirty="0">
              <a:solidFill>
                <a:srgbClr val="FFFFFF"/>
              </a:solidFill>
              <a:latin typeface="Arimo"/>
              <a:ea typeface="Arimo"/>
              <a:cs typeface="Arimo"/>
              <a:sym typeface="Arimo"/>
            </a:endParaRPr>
          </a:p>
        </p:txBody>
      </p:sp>
    </p:spTree>
  </p:cSld>
  <p:clrMapOvr>
    <a:masterClrMapping/>
  </p:clrMapOvr>
  <mc:AlternateContent xmlns:mc="http://schemas.openxmlformats.org/markup-compatibility/2006" xmlns:p14="http://schemas.microsoft.com/office/powerpoint/2010/main">
    <mc:Choice Requires="p14">
      <p:transition spd="slow" p14:dur="2000" advTm="113503"/>
    </mc:Choice>
    <mc:Fallback xmlns="">
      <p:transition spd="slow" advTm="113503"/>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2497470" y="3009900"/>
            <a:ext cx="13293061" cy="4898008"/>
          </a:xfrm>
          <a:prstGeom prst="rect">
            <a:avLst/>
          </a:prstGeom>
        </p:spPr>
        <p:txBody>
          <a:bodyPr lIns="0" tIns="0" rIns="0" bIns="0" rtlCol="0" anchor="t">
            <a:spAutoFit/>
          </a:bodyPr>
          <a:lstStyle/>
          <a:p>
            <a:pPr marL="539749" lvl="1" indent="-269875" algn="l">
              <a:lnSpc>
                <a:spcPts val="3499"/>
              </a:lnSpc>
              <a:buFont typeface="Arial"/>
              <a:buChar char="•"/>
            </a:pPr>
            <a:r>
              <a:rPr lang="en-US" sz="2400" dirty="0">
                <a:solidFill>
                  <a:srgbClr val="000000"/>
                </a:solidFill>
                <a:latin typeface="Arial" panose="020B0604020202020204" pitchFamily="34" charset="0"/>
                <a:ea typeface="Arimo"/>
                <a:cs typeface="Arial" panose="020B0604020202020204" pitchFamily="34" charset="0"/>
                <a:sym typeface="Arimo"/>
              </a:rPr>
              <a:t>Care needs of older adults are multidimensional, dynamic, and complex and are based in the health, social, and systemic realms.</a:t>
            </a:r>
          </a:p>
          <a:p>
            <a:pPr marL="539749" lvl="1" indent="-269875" algn="l">
              <a:lnSpc>
                <a:spcPts val="3499"/>
              </a:lnSpc>
              <a:buFont typeface="Arial"/>
              <a:buChar char="•"/>
            </a:pPr>
            <a:r>
              <a:rPr lang="en-US" sz="2400" dirty="0">
                <a:solidFill>
                  <a:srgbClr val="000000"/>
                </a:solidFill>
                <a:latin typeface="Arial" panose="020B0604020202020204" pitchFamily="34" charset="0"/>
                <a:ea typeface="Arimo"/>
                <a:cs typeface="Arial" panose="020B0604020202020204" pitchFamily="34" charset="0"/>
                <a:sym typeface="Arimo"/>
              </a:rPr>
              <a:t>Well-being and quality of life depend upon maintaining functional ability and being independent.</a:t>
            </a:r>
          </a:p>
          <a:p>
            <a:pPr marL="539749" lvl="1" indent="-269875" algn="l">
              <a:lnSpc>
                <a:spcPts val="3499"/>
              </a:lnSpc>
              <a:buFont typeface="Arial"/>
              <a:buChar char="•"/>
            </a:pPr>
            <a:r>
              <a:rPr lang="en-US" sz="2400" dirty="0">
                <a:solidFill>
                  <a:srgbClr val="000000"/>
                </a:solidFill>
                <a:latin typeface="Arial" panose="020B0604020202020204" pitchFamily="34" charset="0"/>
                <a:ea typeface="Arimo"/>
                <a:cs typeface="Arial" panose="020B0604020202020204" pitchFamily="34" charset="0"/>
                <a:sym typeface="Arimo"/>
              </a:rPr>
              <a:t>Such technologies as telecare and AI-based tools have potential but need to be personalised and trained.</a:t>
            </a:r>
          </a:p>
          <a:p>
            <a:pPr marL="539749" lvl="1" indent="-269875" algn="l">
              <a:lnSpc>
                <a:spcPts val="3499"/>
              </a:lnSpc>
              <a:buFont typeface="Arial"/>
              <a:buChar char="•"/>
            </a:pPr>
            <a:r>
              <a:rPr lang="en-US" sz="2400" dirty="0">
                <a:solidFill>
                  <a:srgbClr val="000000"/>
                </a:solidFill>
                <a:latin typeface="Arial" panose="020B0604020202020204" pitchFamily="34" charset="0"/>
                <a:ea typeface="Arimo"/>
                <a:cs typeface="Arial" panose="020B0604020202020204" pitchFamily="34" charset="0"/>
                <a:sym typeface="Arimo"/>
              </a:rPr>
              <a:t>Person centred, adequately funded, and integrated services are a necessity to avoid crisis care and empowerment.</a:t>
            </a:r>
          </a:p>
          <a:p>
            <a:pPr marL="539749" lvl="1" indent="-269875" algn="l">
              <a:lnSpc>
                <a:spcPts val="3499"/>
              </a:lnSpc>
              <a:buFont typeface="Arial"/>
              <a:buChar char="•"/>
            </a:pPr>
            <a:r>
              <a:rPr lang="en-US" sz="2400" dirty="0">
                <a:solidFill>
                  <a:srgbClr val="000000"/>
                </a:solidFill>
                <a:latin typeface="Arial" panose="020B0604020202020204" pitchFamily="34" charset="0"/>
                <a:ea typeface="Arimo"/>
                <a:cs typeface="Arial" panose="020B0604020202020204" pitchFamily="34" charset="0"/>
                <a:sym typeface="Arimo"/>
              </a:rPr>
              <a:t>Preventive and co-produced strategies are critical in the enhancement of the outcomes of older people.</a:t>
            </a:r>
          </a:p>
          <a:p>
            <a:pPr algn="l">
              <a:lnSpc>
                <a:spcPts val="3499"/>
              </a:lnSpc>
              <a:spcBef>
                <a:spcPct val="0"/>
              </a:spcBef>
            </a:pPr>
            <a:endParaRPr lang="en-US" sz="2499" dirty="0">
              <a:solidFill>
                <a:srgbClr val="000000"/>
              </a:solidFill>
              <a:latin typeface="Arimo"/>
              <a:ea typeface="Arimo"/>
              <a:cs typeface="Arimo"/>
              <a:sym typeface="Arimo"/>
            </a:endParaRPr>
          </a:p>
        </p:txBody>
      </p:sp>
      <p:sp>
        <p:nvSpPr>
          <p:cNvPr id="3" name="TextBox 3"/>
          <p:cNvSpPr txBox="1"/>
          <p:nvPr/>
        </p:nvSpPr>
        <p:spPr>
          <a:xfrm>
            <a:off x="6625487" y="1005209"/>
            <a:ext cx="5037026" cy="778355"/>
          </a:xfrm>
          <a:prstGeom prst="rect">
            <a:avLst/>
          </a:prstGeom>
        </p:spPr>
        <p:txBody>
          <a:bodyPr wrap="square" lIns="0" tIns="0" rIns="0" bIns="0" rtlCol="0" anchor="t">
            <a:spAutoFit/>
          </a:bodyPr>
          <a:lstStyle/>
          <a:p>
            <a:pPr algn="r">
              <a:lnSpc>
                <a:spcPts val="7000"/>
              </a:lnSpc>
              <a:spcBef>
                <a:spcPct val="0"/>
              </a:spcBef>
            </a:pPr>
            <a:r>
              <a:rPr lang="en-US" sz="3600" b="1" dirty="0">
                <a:solidFill>
                  <a:srgbClr val="000000"/>
                </a:solidFill>
                <a:latin typeface="Arial" panose="020B0604020202020204" pitchFamily="34" charset="0"/>
                <a:ea typeface="HK Grotesk Bold"/>
                <a:cs typeface="Arial" panose="020B0604020202020204" pitchFamily="34" charset="0"/>
                <a:sym typeface="HK Grotesk Bold"/>
              </a:rPr>
              <a:t>Conclusion</a:t>
            </a:r>
          </a:p>
        </p:txBody>
      </p:sp>
    </p:spTree>
  </p:cSld>
  <p:clrMapOvr>
    <a:masterClrMapping/>
  </p:clrMapOvr>
  <mc:AlternateContent xmlns:mc="http://schemas.openxmlformats.org/markup-compatibility/2006" xmlns:p14="http://schemas.microsoft.com/office/powerpoint/2010/main">
    <mc:Choice Requires="p14">
      <p:transition spd="slow" p14:dur="2000" advTm="44086"/>
    </mc:Choice>
    <mc:Fallback xmlns="">
      <p:transition spd="slow" advTm="44086"/>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110836" y="1181100"/>
            <a:ext cx="18398836" cy="10686580"/>
          </a:xfrm>
          <a:prstGeom prst="rect">
            <a:avLst/>
          </a:prstGeom>
        </p:spPr>
        <p:txBody>
          <a:bodyPr wrap="square" lIns="0" tIns="0" rIns="0" bIns="0" rtlCol="0" anchor="t">
            <a:spAutoFit/>
          </a:bodyPr>
          <a:lstStyle/>
          <a:p>
            <a:pPr marL="452838" lvl="1" indent="-226419" algn="l">
              <a:lnSpc>
                <a:spcPct val="150000"/>
              </a:lnSpc>
              <a:buFont typeface="Arial"/>
              <a:buChar char="•"/>
            </a:pPr>
            <a:r>
              <a:rPr lang="en-US" sz="1600" dirty="0">
                <a:solidFill>
                  <a:srgbClr val="000000"/>
                </a:solidFill>
                <a:latin typeface="Arial" panose="020B0604020202020204" pitchFamily="34" charset="0"/>
                <a:ea typeface="Arimo"/>
                <a:cs typeface="Arial" panose="020B0604020202020204" pitchFamily="34" charset="0"/>
                <a:sym typeface="Arimo"/>
              </a:rPr>
              <a:t>Abdi, S., Witte, L.D. and Hawley, M., 2021. Exploring the potential of emerging technologies to meet the care and support needs of older people: a delphi survey. Geriatrics, 6(1), p.19.</a:t>
            </a:r>
          </a:p>
          <a:p>
            <a:pPr marL="452838" lvl="1" indent="-226419" algn="l">
              <a:lnSpc>
                <a:spcPct val="150000"/>
              </a:lnSpc>
              <a:buFont typeface="Arial"/>
              <a:buChar char="•"/>
            </a:pPr>
            <a:r>
              <a:rPr lang="en-US" sz="1600" dirty="0">
                <a:solidFill>
                  <a:srgbClr val="000000"/>
                </a:solidFill>
                <a:latin typeface="Arial" panose="020B0604020202020204" pitchFamily="34" charset="0"/>
                <a:ea typeface="Arimo"/>
                <a:cs typeface="Arial" panose="020B0604020202020204" pitchFamily="34" charset="0"/>
                <a:sym typeface="Arimo"/>
              </a:rPr>
              <a:t>Aujla, N., Frost, H., Guthrie, B., Hanratty, B., Kaner, E., O'Donnell, A., Ogden, M.E., Pain, H.G., Shenkin, S.D. and Mercer, S.W., 2023. A comparative overview of health and social care policy for older people in England and Scotland, United Kingdom (UK). Health Policy, 132, p.104814.</a:t>
            </a:r>
          </a:p>
          <a:p>
            <a:pPr marL="452838" lvl="1" indent="-226419" algn="l">
              <a:lnSpc>
                <a:spcPct val="150000"/>
              </a:lnSpc>
              <a:buFont typeface="Arial"/>
              <a:buChar char="•"/>
            </a:pPr>
            <a:r>
              <a:rPr lang="en-US" sz="1600" dirty="0">
                <a:solidFill>
                  <a:srgbClr val="000000"/>
                </a:solidFill>
                <a:latin typeface="Arial" panose="020B0604020202020204" pitchFamily="34" charset="0"/>
                <a:ea typeface="Arimo"/>
                <a:cs typeface="Arial" panose="020B0604020202020204" pitchFamily="34" charset="0"/>
                <a:sym typeface="Arimo"/>
              </a:rPr>
              <a:t>Bengtsson, M.N., 2024. An exploration of older people’s perspectives of future homecare in the United Kingdom and principles for its design: A participatory approach (Doctoral dissertation, Bournemouth University).</a:t>
            </a:r>
          </a:p>
          <a:p>
            <a:pPr marL="452838" lvl="1" indent="-226419" algn="l">
              <a:lnSpc>
                <a:spcPct val="150000"/>
              </a:lnSpc>
              <a:buFont typeface="Arial"/>
              <a:buChar char="•"/>
            </a:pPr>
            <a:r>
              <a:rPr lang="en-US" sz="1600" dirty="0">
                <a:solidFill>
                  <a:srgbClr val="000000"/>
                </a:solidFill>
                <a:latin typeface="Arial" panose="020B0604020202020204" pitchFamily="34" charset="0"/>
                <a:ea typeface="Arimo"/>
                <a:cs typeface="Arial" panose="020B0604020202020204" pitchFamily="34" charset="0"/>
                <a:sym typeface="Arimo"/>
              </a:rPr>
              <a:t>Bramley, L., Seymour, J., Cox, K. and Samanta, J., 2024. Perspectives on autonomy and advance decision-making: A qualitative study based on older people living with frailty and their carers. Medical Law International, 24(1), pp.54-81.</a:t>
            </a:r>
          </a:p>
          <a:p>
            <a:pPr marL="452838" lvl="1" indent="-226419" algn="l">
              <a:lnSpc>
                <a:spcPct val="150000"/>
              </a:lnSpc>
              <a:buFont typeface="Arial"/>
              <a:buChar char="•"/>
            </a:pPr>
            <a:r>
              <a:rPr lang="en-US" sz="1600" dirty="0">
                <a:solidFill>
                  <a:srgbClr val="000000"/>
                </a:solidFill>
                <a:latin typeface="Arial" panose="020B0604020202020204" pitchFamily="34" charset="0"/>
                <a:ea typeface="Arimo"/>
                <a:cs typeface="Arial" panose="020B0604020202020204" pitchFamily="34" charset="0"/>
                <a:sym typeface="Arimo"/>
              </a:rPr>
              <a:t>Djukanovic, I., Hellström, A., Wolke, A. and Schildmeijer, K., 2024. The meaning of continuity of care from the perspective of older people with complex care needs–a scoping review. Geriatric Nursing, 55, pp.354-361.</a:t>
            </a:r>
          </a:p>
          <a:p>
            <a:pPr marL="452838" lvl="1" indent="-226419" algn="l">
              <a:lnSpc>
                <a:spcPct val="150000"/>
              </a:lnSpc>
              <a:buFont typeface="Arial"/>
              <a:buChar char="•"/>
            </a:pPr>
            <a:r>
              <a:rPr lang="en-US" sz="1600" dirty="0">
                <a:solidFill>
                  <a:srgbClr val="000000"/>
                </a:solidFill>
                <a:latin typeface="Arial" panose="020B0604020202020204" pitchFamily="34" charset="0"/>
                <a:ea typeface="Arimo"/>
                <a:cs typeface="Arial" panose="020B0604020202020204" pitchFamily="34" charset="0"/>
                <a:sym typeface="Arimo"/>
              </a:rPr>
              <a:t>Fothergill, L., Hayes, N., Latham, Y., Hamilton, J., Ahmed, S. and Holland, C., 2025. Understanding how, for whom and under what circumstances telecare can support independence in community-dwelling older adults: a realist review. BMC geriatrics, 25(1), p.59.</a:t>
            </a:r>
          </a:p>
          <a:p>
            <a:pPr marL="452838" lvl="1" indent="-226419" algn="l">
              <a:lnSpc>
                <a:spcPct val="150000"/>
              </a:lnSpc>
              <a:buFont typeface="Arial"/>
              <a:buChar char="•"/>
            </a:pPr>
            <a:r>
              <a:rPr lang="en-US" sz="1600" dirty="0">
                <a:solidFill>
                  <a:srgbClr val="000000"/>
                </a:solidFill>
                <a:latin typeface="Arial" panose="020B0604020202020204" pitchFamily="34" charset="0"/>
                <a:ea typeface="Arimo"/>
                <a:cs typeface="Arial" panose="020B0604020202020204" pitchFamily="34" charset="0"/>
                <a:sym typeface="Arimo"/>
              </a:rPr>
              <a:t>Gough, C., Damarell, R.A., Dizon, J., Ross, P.D. and Tieman, J., 2025. Rehabilitation, reablement, and restorative care approaches in the aged care sector: a scoping review of systematic reviews. BMC geriatrics, 25(1), p.44.</a:t>
            </a:r>
          </a:p>
          <a:p>
            <a:pPr marL="452838" lvl="1" indent="-226419" algn="l">
              <a:lnSpc>
                <a:spcPct val="150000"/>
              </a:lnSpc>
              <a:buFont typeface="Arial"/>
              <a:buChar char="•"/>
            </a:pPr>
            <a:r>
              <a:rPr lang="en-US" sz="1600" dirty="0">
                <a:solidFill>
                  <a:srgbClr val="000000"/>
                </a:solidFill>
                <a:latin typeface="Arial" panose="020B0604020202020204" pitchFamily="34" charset="0"/>
                <a:ea typeface="Arimo"/>
                <a:cs typeface="Arial" panose="020B0604020202020204" pitchFamily="34" charset="0"/>
                <a:sym typeface="Arimo"/>
              </a:rPr>
              <a:t>Gray-Miceli, D., Impaired Mobility and Functional Decline in Older Adults.</a:t>
            </a:r>
          </a:p>
          <a:p>
            <a:pPr marL="452838" lvl="1" indent="-226419" algn="l">
              <a:lnSpc>
                <a:spcPct val="150000"/>
              </a:lnSpc>
              <a:buFont typeface="Arial"/>
              <a:buChar char="•"/>
            </a:pPr>
            <a:r>
              <a:rPr lang="en-US" sz="1600" dirty="0">
                <a:solidFill>
                  <a:srgbClr val="000000"/>
                </a:solidFill>
                <a:latin typeface="Arial" panose="020B0604020202020204" pitchFamily="34" charset="0"/>
                <a:ea typeface="Arimo"/>
                <a:cs typeface="Arial" panose="020B0604020202020204" pitchFamily="34" charset="0"/>
                <a:sym typeface="Arimo"/>
              </a:rPr>
              <a:t>Heaven, A., Foster, M., Foy, R., Hawkins, R., Hulme, C., Humphrey, S., Smith, J. and Clegg, A.P., 2025. Personalised care planning for older people with frailty: a review of factors influencing implementation. BJGP open, 9(1).</a:t>
            </a:r>
          </a:p>
          <a:p>
            <a:pPr marL="226419" lvl="1" algn="l">
              <a:lnSpc>
                <a:spcPct val="150000"/>
              </a:lnSpc>
            </a:pPr>
            <a:r>
              <a:rPr lang="en-US" sz="1600" b="1" dirty="0">
                <a:solidFill>
                  <a:srgbClr val="000000"/>
                </a:solidFill>
                <a:latin typeface="Arial" panose="020B0604020202020204" pitchFamily="34" charset="0"/>
                <a:ea typeface="Arimo"/>
                <a:cs typeface="Arial" panose="020B0604020202020204" pitchFamily="34" charset="0"/>
                <a:sym typeface="Arimo"/>
              </a:rPr>
              <a:t> . </a:t>
            </a:r>
            <a:r>
              <a:rPr lang="en-GB" sz="1600" b="0" i="0" dirty="0">
                <a:solidFill>
                  <a:srgbClr val="222222"/>
                </a:solidFill>
                <a:effectLst/>
                <a:latin typeface="Arial" panose="020B0604020202020204" pitchFamily="34" charset="0"/>
                <a:cs typeface="Arial" panose="020B0604020202020204" pitchFamily="34" charset="0"/>
              </a:rPr>
              <a:t>Thompson, N. and Thompson, S., 2001. Empowering older people: Beyond the care model. </a:t>
            </a:r>
            <a:r>
              <a:rPr lang="en-GB" sz="1600" b="0" i="1" dirty="0">
                <a:solidFill>
                  <a:srgbClr val="222222"/>
                </a:solidFill>
                <a:effectLst/>
                <a:latin typeface="Arial" panose="020B0604020202020204" pitchFamily="34" charset="0"/>
                <a:cs typeface="Arial" panose="020B0604020202020204" pitchFamily="34" charset="0"/>
              </a:rPr>
              <a:t>Journal of Social Work</a:t>
            </a:r>
            <a:r>
              <a:rPr lang="en-GB" sz="1600" b="0" i="0" dirty="0">
                <a:solidFill>
                  <a:srgbClr val="222222"/>
                </a:solidFill>
                <a:effectLst/>
                <a:latin typeface="Arial" panose="020B0604020202020204" pitchFamily="34" charset="0"/>
                <a:cs typeface="Arial" panose="020B0604020202020204" pitchFamily="34" charset="0"/>
              </a:rPr>
              <a:t>, </a:t>
            </a:r>
            <a:r>
              <a:rPr lang="en-GB" sz="1600" b="0" i="1" dirty="0">
                <a:solidFill>
                  <a:srgbClr val="222222"/>
                </a:solidFill>
                <a:effectLst/>
                <a:latin typeface="Arial" panose="020B0604020202020204" pitchFamily="34" charset="0"/>
                <a:cs typeface="Arial" panose="020B0604020202020204" pitchFamily="34" charset="0"/>
              </a:rPr>
              <a:t>1</a:t>
            </a:r>
            <a:r>
              <a:rPr lang="en-GB" sz="1600" b="0" i="0" dirty="0">
                <a:solidFill>
                  <a:srgbClr val="222222"/>
                </a:solidFill>
                <a:effectLst/>
                <a:latin typeface="Arial" panose="020B0604020202020204" pitchFamily="34" charset="0"/>
                <a:cs typeface="Arial" panose="020B0604020202020204" pitchFamily="34" charset="0"/>
              </a:rPr>
              <a:t>(1), pp.61-76.</a:t>
            </a:r>
          </a:p>
          <a:p>
            <a:pPr marL="226419" lvl="1" algn="l">
              <a:lnSpc>
                <a:spcPct val="150000"/>
              </a:lnSpc>
            </a:pPr>
            <a:r>
              <a:rPr lang="en-GB" sz="1600" b="1" dirty="0">
                <a:solidFill>
                  <a:srgbClr val="222222"/>
                </a:solidFill>
                <a:latin typeface="Arial" panose="020B0604020202020204" pitchFamily="34" charset="0"/>
                <a:cs typeface="Arial" panose="020B0604020202020204" pitchFamily="34" charset="0"/>
              </a:rPr>
              <a:t> . </a:t>
            </a:r>
            <a:r>
              <a:rPr lang="en-GB" sz="1600" dirty="0">
                <a:solidFill>
                  <a:srgbClr val="222222"/>
                </a:solidFill>
                <a:latin typeface="Arial" panose="020B0604020202020204" pitchFamily="34" charset="0"/>
                <a:cs typeface="Arial" panose="020B0604020202020204" pitchFamily="34" charset="0"/>
              </a:rPr>
              <a:t> </a:t>
            </a:r>
            <a:r>
              <a:rPr lang="en-GB" sz="1600" b="0" i="0" dirty="0">
                <a:solidFill>
                  <a:srgbClr val="222222"/>
                </a:solidFill>
                <a:effectLst/>
                <a:latin typeface="Arial" panose="020B0604020202020204" pitchFamily="34" charset="0"/>
                <a:cs typeface="Arial" panose="020B0604020202020204" pitchFamily="34" charset="0"/>
              </a:rPr>
              <a:t>Dowling, M., 2008. Client empowerment and quality assurance. </a:t>
            </a:r>
            <a:r>
              <a:rPr lang="en-GB" sz="1600" b="0" i="1" dirty="0">
                <a:solidFill>
                  <a:srgbClr val="222222"/>
                </a:solidFill>
                <a:effectLst/>
                <a:latin typeface="Arial" panose="020B0604020202020204" pitchFamily="34" charset="0"/>
                <a:cs typeface="Arial" panose="020B0604020202020204" pitchFamily="34" charset="0"/>
              </a:rPr>
              <a:t>The innovation journal: The public sector innovation journal</a:t>
            </a:r>
            <a:r>
              <a:rPr lang="en-GB" sz="1600" b="0" i="0" dirty="0">
                <a:solidFill>
                  <a:srgbClr val="222222"/>
                </a:solidFill>
                <a:effectLst/>
                <a:latin typeface="Arial" panose="020B0604020202020204" pitchFamily="34" charset="0"/>
                <a:cs typeface="Arial" panose="020B0604020202020204" pitchFamily="34" charset="0"/>
              </a:rPr>
              <a:t>, </a:t>
            </a:r>
            <a:r>
              <a:rPr lang="en-GB" sz="1600" b="0" i="1" dirty="0">
                <a:solidFill>
                  <a:srgbClr val="222222"/>
                </a:solidFill>
                <a:effectLst/>
                <a:latin typeface="Arial" panose="020B0604020202020204" pitchFamily="34" charset="0"/>
                <a:cs typeface="Arial" panose="020B0604020202020204" pitchFamily="34" charset="0"/>
              </a:rPr>
              <a:t>13</a:t>
            </a:r>
            <a:r>
              <a:rPr lang="en-GB" sz="1600" b="0" i="0" dirty="0">
                <a:solidFill>
                  <a:srgbClr val="222222"/>
                </a:solidFill>
                <a:effectLst/>
                <a:latin typeface="Arial" panose="020B0604020202020204" pitchFamily="34" charset="0"/>
                <a:cs typeface="Arial" panose="020B0604020202020204" pitchFamily="34" charset="0"/>
              </a:rPr>
              <a:t>(1), p.3.</a:t>
            </a:r>
          </a:p>
          <a:p>
            <a:pPr marL="226419" lvl="1" algn="l">
              <a:lnSpc>
                <a:spcPct val="150000"/>
              </a:lnSpc>
            </a:pPr>
            <a:r>
              <a:rPr lang="en-GB" sz="1600" b="1" dirty="0">
                <a:solidFill>
                  <a:srgbClr val="222222"/>
                </a:solidFill>
                <a:latin typeface="Arial" panose="020B0604020202020204" pitchFamily="34" charset="0"/>
                <a:cs typeface="Arial" panose="020B0604020202020204" pitchFamily="34" charset="0"/>
              </a:rPr>
              <a:t>. </a:t>
            </a:r>
            <a:r>
              <a:rPr lang="en-GB" sz="1600" dirty="0">
                <a:solidFill>
                  <a:srgbClr val="222222"/>
                </a:solidFill>
                <a:latin typeface="Arial" panose="020B0604020202020204" pitchFamily="34" charset="0"/>
                <a:cs typeface="Arial" panose="020B0604020202020204" pitchFamily="34" charset="0"/>
              </a:rPr>
              <a:t>  </a:t>
            </a:r>
            <a:r>
              <a:rPr lang="en-GB" sz="1600" b="0" i="0" dirty="0">
                <a:solidFill>
                  <a:srgbClr val="222222"/>
                </a:solidFill>
                <a:effectLst/>
                <a:latin typeface="Arial" panose="020B0604020202020204" pitchFamily="34" charset="0"/>
                <a:cs typeface="Arial" panose="020B0604020202020204" pitchFamily="34" charset="0"/>
              </a:rPr>
              <a:t>McLaughlin, K., 2014. Empowering the people:‘empowerment’and the British Journal of Social Work, 1971–99. </a:t>
            </a:r>
            <a:r>
              <a:rPr lang="en-GB" sz="1600" b="0" i="1" dirty="0">
                <a:solidFill>
                  <a:srgbClr val="222222"/>
                </a:solidFill>
                <a:effectLst/>
                <a:latin typeface="Arial" panose="020B0604020202020204" pitchFamily="34" charset="0"/>
                <a:cs typeface="Arial" panose="020B0604020202020204" pitchFamily="34" charset="0"/>
              </a:rPr>
              <a:t>Critical and Radical Social Work</a:t>
            </a:r>
            <a:r>
              <a:rPr lang="en-GB" sz="1600" b="0" i="0" dirty="0">
                <a:solidFill>
                  <a:srgbClr val="222222"/>
                </a:solidFill>
                <a:effectLst/>
                <a:latin typeface="Arial" panose="020B0604020202020204" pitchFamily="34" charset="0"/>
                <a:cs typeface="Arial" panose="020B0604020202020204" pitchFamily="34" charset="0"/>
              </a:rPr>
              <a:t>, </a:t>
            </a:r>
            <a:r>
              <a:rPr lang="en-GB" sz="1600" b="0" i="1" dirty="0">
                <a:solidFill>
                  <a:srgbClr val="222222"/>
                </a:solidFill>
                <a:effectLst/>
                <a:latin typeface="Arial" panose="020B0604020202020204" pitchFamily="34" charset="0"/>
                <a:cs typeface="Arial" panose="020B0604020202020204" pitchFamily="34" charset="0"/>
              </a:rPr>
              <a:t>2</a:t>
            </a:r>
            <a:r>
              <a:rPr lang="en-GB" sz="1600" b="0" i="0" dirty="0">
                <a:solidFill>
                  <a:srgbClr val="222222"/>
                </a:solidFill>
                <a:effectLst/>
                <a:latin typeface="Arial" panose="020B0604020202020204" pitchFamily="34" charset="0"/>
                <a:cs typeface="Arial" panose="020B0604020202020204" pitchFamily="34" charset="0"/>
              </a:rPr>
              <a:t>(2), pp.203-216.</a:t>
            </a:r>
          </a:p>
          <a:p>
            <a:pPr marL="226419" lvl="1" algn="l">
              <a:lnSpc>
                <a:spcPct val="150000"/>
              </a:lnSpc>
            </a:pPr>
            <a:r>
              <a:rPr lang="en-GB" sz="1600" b="1" dirty="0">
                <a:solidFill>
                  <a:srgbClr val="222222"/>
                </a:solidFill>
                <a:latin typeface="Arial" panose="020B0604020202020204" pitchFamily="34" charset="0"/>
                <a:cs typeface="Arial" panose="020B0604020202020204" pitchFamily="34" charset="0"/>
              </a:rPr>
              <a:t>. </a:t>
            </a:r>
            <a:r>
              <a:rPr lang="en-GB" sz="1600" dirty="0">
                <a:solidFill>
                  <a:srgbClr val="222222"/>
                </a:solidFill>
                <a:latin typeface="Arial" panose="020B0604020202020204" pitchFamily="34" charset="0"/>
                <a:cs typeface="Arial" panose="020B0604020202020204" pitchFamily="34" charset="0"/>
              </a:rPr>
              <a:t> </a:t>
            </a:r>
            <a:r>
              <a:rPr lang="en-GB" sz="1600" b="0" i="0" dirty="0">
                <a:solidFill>
                  <a:srgbClr val="222222"/>
                </a:solidFill>
                <a:effectLst/>
                <a:latin typeface="Arial" panose="020B0604020202020204" pitchFamily="34" charset="0"/>
                <a:cs typeface="Arial" panose="020B0604020202020204" pitchFamily="34" charset="0"/>
              </a:rPr>
              <a:t>Wang, Y., Shao, Z., Tian, Z. and Chen, J., 2025, July. Advancements and innovation trends of information technology empowering elderly care community services based on CiteSpace and         VOSViewer. In </a:t>
            </a:r>
            <a:r>
              <a:rPr lang="en-GB" sz="1600" b="0" i="1" dirty="0">
                <a:solidFill>
                  <a:srgbClr val="222222"/>
                </a:solidFill>
                <a:effectLst/>
                <a:latin typeface="Arial" panose="020B0604020202020204" pitchFamily="34" charset="0"/>
                <a:cs typeface="Arial" panose="020B0604020202020204" pitchFamily="34" charset="0"/>
              </a:rPr>
              <a:t>Healthcare</a:t>
            </a:r>
            <a:r>
              <a:rPr lang="en-GB" sz="1600" b="0" i="0" dirty="0">
                <a:solidFill>
                  <a:srgbClr val="222222"/>
                </a:solidFill>
                <a:effectLst/>
                <a:latin typeface="Arial" panose="020B0604020202020204" pitchFamily="34" charset="0"/>
                <a:cs typeface="Arial" panose="020B0604020202020204" pitchFamily="34" charset="0"/>
              </a:rPr>
              <a:t> (Vol. 13, No. 13, p. 1628). MDPI.</a:t>
            </a:r>
          </a:p>
          <a:p>
            <a:pPr marL="226419" lvl="1" algn="l">
              <a:lnSpc>
                <a:spcPct val="150000"/>
              </a:lnSpc>
            </a:pPr>
            <a:r>
              <a:rPr lang="en-US" sz="1600" dirty="0">
                <a:solidFill>
                  <a:srgbClr val="000000"/>
                </a:solidFill>
                <a:latin typeface="Arial" panose="020B0604020202020204" pitchFamily="34" charset="0"/>
                <a:ea typeface="Arimo"/>
                <a:cs typeface="Arial" panose="020B0604020202020204" pitchFamily="34" charset="0"/>
                <a:sym typeface="Arimo"/>
              </a:rPr>
              <a:t>. </a:t>
            </a:r>
            <a:r>
              <a:rPr lang="en-GB" sz="1600" b="0" i="0" dirty="0">
                <a:solidFill>
                  <a:srgbClr val="222222"/>
                </a:solidFill>
                <a:effectLst/>
                <a:latin typeface="Arial" panose="020B0604020202020204" pitchFamily="34" charset="0"/>
                <a:cs typeface="Arial" panose="020B0604020202020204" pitchFamily="34" charset="0"/>
              </a:rPr>
              <a:t>Benoit, O., Marc, K., Fernand, F., Dieter, F. and Martine, H., 2009, April. User- </a:t>
            </a:r>
            <a:r>
              <a:rPr lang="en-GB" sz="1600" b="0" i="0" dirty="0" err="1">
                <a:solidFill>
                  <a:srgbClr val="222222"/>
                </a:solidFill>
                <a:effectLst/>
                <a:latin typeface="Arial" panose="020B0604020202020204" pitchFamily="34" charset="0"/>
                <a:cs typeface="Arial" panose="020B0604020202020204" pitchFamily="34" charset="0"/>
              </a:rPr>
              <a:t>centered</a:t>
            </a:r>
            <a:r>
              <a:rPr lang="en-GB" sz="1600" b="0" i="0" dirty="0">
                <a:solidFill>
                  <a:srgbClr val="222222"/>
                </a:solidFill>
                <a:effectLst/>
                <a:latin typeface="Arial" panose="020B0604020202020204" pitchFamily="34" charset="0"/>
                <a:cs typeface="Arial" panose="020B0604020202020204" pitchFamily="34" charset="0"/>
              </a:rPr>
              <a:t> activity management system for elderly people Empowering older people with interactive technologies to manage their activities at the retirement home. In </a:t>
            </a:r>
            <a:r>
              <a:rPr lang="en-GB" sz="1600" b="0" i="1" dirty="0">
                <a:solidFill>
                  <a:srgbClr val="222222"/>
                </a:solidFill>
                <a:effectLst/>
                <a:latin typeface="Arial" panose="020B0604020202020204" pitchFamily="34" charset="0"/>
                <a:cs typeface="Arial" panose="020B0604020202020204" pitchFamily="34" charset="0"/>
              </a:rPr>
              <a:t>2009 3rd International Conference on Pervasive Computing Technologies for Healthcare</a:t>
            </a:r>
            <a:r>
              <a:rPr lang="en-GB" sz="1600" b="0" i="0" dirty="0">
                <a:solidFill>
                  <a:srgbClr val="222222"/>
                </a:solidFill>
                <a:effectLst/>
                <a:latin typeface="Arial" panose="020B0604020202020204" pitchFamily="34" charset="0"/>
                <a:cs typeface="Arial" panose="020B0604020202020204" pitchFamily="34" charset="0"/>
              </a:rPr>
              <a:t> (pp. 1-4). IEEE.</a:t>
            </a:r>
          </a:p>
          <a:p>
            <a:pPr marL="226419" lvl="1" algn="l">
              <a:lnSpc>
                <a:spcPct val="150000"/>
              </a:lnSpc>
            </a:pPr>
            <a:r>
              <a:rPr lang="en-GB" sz="1600" b="1" i="0" dirty="0">
                <a:solidFill>
                  <a:srgbClr val="222222"/>
                </a:solidFill>
                <a:effectLst/>
                <a:latin typeface="Arial" panose="020B0604020202020204" pitchFamily="34" charset="0"/>
                <a:cs typeface="Arial" panose="020B0604020202020204" pitchFamily="34" charset="0"/>
              </a:rPr>
              <a:t>, </a:t>
            </a:r>
            <a:r>
              <a:rPr lang="en-GB" sz="1600" b="0" i="0" dirty="0">
                <a:solidFill>
                  <a:srgbClr val="222222"/>
                </a:solidFill>
                <a:effectLst/>
                <a:latin typeface="Arial" panose="020B0604020202020204" pitchFamily="34" charset="0"/>
                <a:cs typeface="Arial" panose="020B0604020202020204" pitchFamily="34" charset="0"/>
              </a:rPr>
              <a:t>Benoit, O., Marc, K., Fernand, F., Dieter, F. and Martine, H., 2009, April. User -</a:t>
            </a:r>
            <a:r>
              <a:rPr lang="en-GB" sz="1600" b="0" i="0" dirty="0" err="1">
                <a:solidFill>
                  <a:srgbClr val="222222"/>
                </a:solidFill>
                <a:effectLst/>
                <a:latin typeface="Arial" panose="020B0604020202020204" pitchFamily="34" charset="0"/>
                <a:cs typeface="Arial" panose="020B0604020202020204" pitchFamily="34" charset="0"/>
              </a:rPr>
              <a:t>centered</a:t>
            </a:r>
            <a:r>
              <a:rPr lang="en-GB" sz="1600" b="0" i="0" dirty="0">
                <a:solidFill>
                  <a:srgbClr val="222222"/>
                </a:solidFill>
                <a:effectLst/>
                <a:latin typeface="Arial" panose="020B0604020202020204" pitchFamily="34" charset="0"/>
                <a:cs typeface="Arial" panose="020B0604020202020204" pitchFamily="34" charset="0"/>
              </a:rPr>
              <a:t> activity management system for elderly people Empowering older people with interactive technologies to manage their activities at the retirement home. In </a:t>
            </a:r>
            <a:r>
              <a:rPr lang="en-GB" sz="1600" b="0" i="1" dirty="0">
                <a:solidFill>
                  <a:srgbClr val="222222"/>
                </a:solidFill>
                <a:effectLst/>
                <a:latin typeface="Arial" panose="020B0604020202020204" pitchFamily="34" charset="0"/>
                <a:cs typeface="Arial" panose="020B0604020202020204" pitchFamily="34" charset="0"/>
              </a:rPr>
              <a:t>2009 3rd International Conference on Pervasive Computing Technologies for Healthcare</a:t>
            </a:r>
            <a:r>
              <a:rPr lang="en-GB" sz="1600" b="0" i="0" dirty="0">
                <a:solidFill>
                  <a:srgbClr val="222222"/>
                </a:solidFill>
                <a:effectLst/>
                <a:latin typeface="Arial" panose="020B0604020202020204" pitchFamily="34" charset="0"/>
                <a:cs typeface="Arial" panose="020B0604020202020204" pitchFamily="34" charset="0"/>
              </a:rPr>
              <a:t> (pp. 1-4). IEEE.</a:t>
            </a:r>
          </a:p>
          <a:p>
            <a:pPr marL="226419" lvl="1" algn="l">
              <a:lnSpc>
                <a:spcPct val="150000"/>
              </a:lnSpc>
            </a:pPr>
            <a:r>
              <a:rPr lang="en-GB" sz="1600" dirty="0">
                <a:solidFill>
                  <a:srgbClr val="222222"/>
                </a:solidFill>
                <a:latin typeface="Arial" panose="020B0604020202020204" pitchFamily="34" charset="0"/>
                <a:ea typeface="Arimo"/>
                <a:cs typeface="Arial" panose="020B0604020202020204" pitchFamily="34" charset="0"/>
                <a:sym typeface="Arimo"/>
              </a:rPr>
              <a:t>&gt;</a:t>
            </a:r>
            <a:endParaRPr lang="en-US" sz="1600" dirty="0">
              <a:solidFill>
                <a:srgbClr val="000000"/>
              </a:solidFill>
              <a:latin typeface="Arial" panose="020B0604020202020204" pitchFamily="34" charset="0"/>
              <a:ea typeface="Arimo"/>
              <a:cs typeface="Arial" panose="020B0604020202020204" pitchFamily="34" charset="0"/>
              <a:sym typeface="Arimo"/>
            </a:endParaRPr>
          </a:p>
          <a:p>
            <a:pPr algn="l">
              <a:lnSpc>
                <a:spcPts val="2936"/>
              </a:lnSpc>
            </a:pPr>
            <a:endParaRPr lang="en-US" sz="2097" dirty="0">
              <a:solidFill>
                <a:srgbClr val="000000"/>
              </a:solidFill>
              <a:latin typeface="Arial" panose="020B0604020202020204" pitchFamily="34" charset="0"/>
              <a:ea typeface="Arimo"/>
              <a:cs typeface="Arial" panose="020B0604020202020204" pitchFamily="34" charset="0"/>
              <a:sym typeface="Arimo"/>
            </a:endParaRPr>
          </a:p>
          <a:p>
            <a:pPr algn="l">
              <a:lnSpc>
                <a:spcPts val="2936"/>
              </a:lnSpc>
            </a:pPr>
            <a:endParaRPr lang="en-US" sz="2097" dirty="0">
              <a:solidFill>
                <a:srgbClr val="000000"/>
              </a:solidFill>
              <a:latin typeface="Arial" panose="020B0604020202020204" pitchFamily="34" charset="0"/>
              <a:ea typeface="Arimo"/>
              <a:cs typeface="Arial" panose="020B0604020202020204" pitchFamily="34" charset="0"/>
              <a:sym typeface="Arimo"/>
            </a:endParaRPr>
          </a:p>
          <a:p>
            <a:pPr algn="l">
              <a:lnSpc>
                <a:spcPts val="2936"/>
              </a:lnSpc>
              <a:spcBef>
                <a:spcPct val="0"/>
              </a:spcBef>
            </a:pPr>
            <a:endParaRPr lang="en-US" sz="2097" dirty="0">
              <a:solidFill>
                <a:srgbClr val="000000"/>
              </a:solidFill>
              <a:latin typeface="Arimo"/>
              <a:ea typeface="Arimo"/>
              <a:cs typeface="Arimo"/>
              <a:sym typeface="Arimo"/>
            </a:endParaRPr>
          </a:p>
        </p:txBody>
      </p:sp>
      <p:sp>
        <p:nvSpPr>
          <p:cNvPr id="3" name="TextBox 3"/>
          <p:cNvSpPr txBox="1"/>
          <p:nvPr/>
        </p:nvSpPr>
        <p:spPr>
          <a:xfrm>
            <a:off x="7576178" y="544496"/>
            <a:ext cx="3135643" cy="819199"/>
          </a:xfrm>
          <a:prstGeom prst="rect">
            <a:avLst/>
          </a:prstGeom>
        </p:spPr>
        <p:txBody>
          <a:bodyPr lIns="0" tIns="0" rIns="0" bIns="0" rtlCol="0" anchor="t">
            <a:spAutoFit/>
          </a:bodyPr>
          <a:lstStyle/>
          <a:p>
            <a:pPr algn="ctr">
              <a:lnSpc>
                <a:spcPts val="7000"/>
              </a:lnSpc>
              <a:spcBef>
                <a:spcPct val="0"/>
              </a:spcBef>
            </a:pPr>
            <a:r>
              <a:rPr lang="en-US" sz="4000" b="1" dirty="0">
                <a:solidFill>
                  <a:srgbClr val="000000"/>
                </a:solidFill>
                <a:latin typeface="Arial" panose="020B0604020202020204" pitchFamily="34" charset="0"/>
                <a:ea typeface="HK Grotesk Bold"/>
                <a:cs typeface="Arial" panose="020B0604020202020204" pitchFamily="34" charset="0"/>
                <a:sym typeface="HK Grotesk Bold"/>
              </a:rPr>
              <a:t>References</a:t>
            </a:r>
          </a:p>
        </p:txBody>
      </p:sp>
    </p:spTree>
  </p:cSld>
  <p:clrMapOvr>
    <a:masterClrMapping/>
  </p:clrMapOvr>
  <mc:AlternateContent xmlns:mc="http://schemas.openxmlformats.org/markup-compatibility/2006" xmlns:p14="http://schemas.microsoft.com/office/powerpoint/2010/main">
    <mc:Choice Requires="p14">
      <p:transition spd="slow" p14:dur="2000" advTm="2591"/>
    </mc:Choice>
    <mc:Fallback xmlns="">
      <p:transition spd="slow" advTm="2591"/>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070707"/>
        </a:solidFill>
        <a:effectLst/>
      </p:bgPr>
    </p:bg>
    <p:spTree>
      <p:nvGrpSpPr>
        <p:cNvPr id="1" name=""/>
        <p:cNvGrpSpPr/>
        <p:nvPr/>
      </p:nvGrpSpPr>
      <p:grpSpPr>
        <a:xfrm>
          <a:off x="0" y="0"/>
          <a:ext cx="0" cy="0"/>
          <a:chOff x="0" y="0"/>
          <a:chExt cx="0" cy="0"/>
        </a:xfrm>
      </p:grpSpPr>
      <p:grpSp>
        <p:nvGrpSpPr>
          <p:cNvPr id="2" name="Group 2"/>
          <p:cNvGrpSpPr/>
          <p:nvPr/>
        </p:nvGrpSpPr>
        <p:grpSpPr>
          <a:xfrm>
            <a:off x="3371346" y="3436016"/>
            <a:ext cx="11545307" cy="3414969"/>
            <a:chOff x="0" y="0"/>
            <a:chExt cx="3040739" cy="899416"/>
          </a:xfrm>
        </p:grpSpPr>
        <p:sp>
          <p:nvSpPr>
            <p:cNvPr id="3" name="Freeform 3"/>
            <p:cNvSpPr/>
            <p:nvPr/>
          </p:nvSpPr>
          <p:spPr>
            <a:xfrm>
              <a:off x="0" y="0"/>
              <a:ext cx="3040739" cy="899416"/>
            </a:xfrm>
            <a:custGeom>
              <a:avLst/>
              <a:gdLst/>
              <a:ahLst/>
              <a:cxnLst/>
              <a:rect l="l" t="t" r="r" b="b"/>
              <a:pathLst>
                <a:path w="3040739" h="899416">
                  <a:moveTo>
                    <a:pt x="0" y="0"/>
                  </a:moveTo>
                  <a:lnTo>
                    <a:pt x="3040739" y="0"/>
                  </a:lnTo>
                  <a:lnTo>
                    <a:pt x="3040739" y="899416"/>
                  </a:lnTo>
                  <a:lnTo>
                    <a:pt x="0" y="899416"/>
                  </a:lnTo>
                  <a:close/>
                </a:path>
              </a:pathLst>
            </a:custGeom>
            <a:solidFill>
              <a:srgbClr val="4139B2"/>
            </a:solidFill>
          </p:spPr>
          <p:txBody>
            <a:bodyPr/>
            <a:lstStyle/>
            <a:p>
              <a:endParaRPr lang="en-GB"/>
            </a:p>
          </p:txBody>
        </p:sp>
        <p:sp>
          <p:nvSpPr>
            <p:cNvPr id="4" name="TextBox 4"/>
            <p:cNvSpPr txBox="1"/>
            <p:nvPr/>
          </p:nvSpPr>
          <p:spPr>
            <a:xfrm>
              <a:off x="0" y="-47625"/>
              <a:ext cx="3040739" cy="947041"/>
            </a:xfrm>
            <a:prstGeom prst="rect">
              <a:avLst/>
            </a:prstGeom>
          </p:spPr>
          <p:txBody>
            <a:bodyPr lIns="50800" tIns="50800" rIns="50800" bIns="50800" rtlCol="0" anchor="ctr"/>
            <a:lstStyle/>
            <a:p>
              <a:pPr algn="ctr">
                <a:lnSpc>
                  <a:spcPts val="2659"/>
                </a:lnSpc>
                <a:spcBef>
                  <a:spcPct val="0"/>
                </a:spcBef>
              </a:pPr>
              <a:endParaRPr/>
            </a:p>
          </p:txBody>
        </p:sp>
      </p:grpSp>
      <p:sp>
        <p:nvSpPr>
          <p:cNvPr id="5" name="TextBox 5"/>
          <p:cNvSpPr txBox="1"/>
          <p:nvPr/>
        </p:nvSpPr>
        <p:spPr>
          <a:xfrm>
            <a:off x="4319694" y="4673486"/>
            <a:ext cx="9648612" cy="1121974"/>
          </a:xfrm>
          <a:prstGeom prst="rect">
            <a:avLst/>
          </a:prstGeom>
        </p:spPr>
        <p:txBody>
          <a:bodyPr lIns="0" tIns="0" rIns="0" bIns="0" rtlCol="0" anchor="t">
            <a:spAutoFit/>
          </a:bodyPr>
          <a:lstStyle/>
          <a:p>
            <a:pPr algn="ctr">
              <a:lnSpc>
                <a:spcPts val="8705"/>
              </a:lnSpc>
            </a:pPr>
            <a:r>
              <a:rPr lang="en-US" sz="9672" b="1" dirty="0">
                <a:solidFill>
                  <a:srgbClr val="FFFFFF"/>
                </a:solidFill>
                <a:latin typeface="Franklin Gothic Medium Cond" panose="020B0606030402020204" pitchFamily="34" charset="0"/>
                <a:ea typeface="HK Grotesk Bold"/>
                <a:cs typeface="HK Grotesk Bold"/>
                <a:sym typeface="HK Grotesk Bold"/>
              </a:rPr>
              <a:t>THANK YOU!</a:t>
            </a:r>
          </a:p>
        </p:txBody>
      </p:sp>
      <p:sp>
        <p:nvSpPr>
          <p:cNvPr id="6" name="Freeform 6"/>
          <p:cNvSpPr/>
          <p:nvPr/>
        </p:nvSpPr>
        <p:spPr>
          <a:xfrm rot="-8369133">
            <a:off x="14786216" y="2825228"/>
            <a:ext cx="3549475" cy="9470718"/>
          </a:xfrm>
          <a:custGeom>
            <a:avLst/>
            <a:gdLst/>
            <a:ahLst/>
            <a:cxnLst/>
            <a:rect l="l" t="t" r="r" b="b"/>
            <a:pathLst>
              <a:path w="3549475" h="9470718">
                <a:moveTo>
                  <a:pt x="0" y="0"/>
                </a:moveTo>
                <a:lnTo>
                  <a:pt x="3549474" y="0"/>
                </a:lnTo>
                <a:lnTo>
                  <a:pt x="3549474" y="9470718"/>
                </a:lnTo>
                <a:lnTo>
                  <a:pt x="0" y="9470718"/>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7" name="Freeform 7"/>
          <p:cNvSpPr/>
          <p:nvPr/>
        </p:nvSpPr>
        <p:spPr>
          <a:xfrm rot="3233172">
            <a:off x="-746037" y="-1927732"/>
            <a:ext cx="3549475" cy="9470718"/>
          </a:xfrm>
          <a:custGeom>
            <a:avLst/>
            <a:gdLst/>
            <a:ahLst/>
            <a:cxnLst/>
            <a:rect l="l" t="t" r="r" b="b"/>
            <a:pathLst>
              <a:path w="3549475" h="9470718">
                <a:moveTo>
                  <a:pt x="0" y="0"/>
                </a:moveTo>
                <a:lnTo>
                  <a:pt x="3549474" y="0"/>
                </a:lnTo>
                <a:lnTo>
                  <a:pt x="3549474" y="9470718"/>
                </a:lnTo>
                <a:lnTo>
                  <a:pt x="0" y="9470718"/>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Tree>
  </p:cSld>
  <p:clrMapOvr>
    <a:masterClrMapping/>
  </p:clrMapOvr>
  <mc:AlternateContent xmlns:mc="http://schemas.openxmlformats.org/markup-compatibility/2006" xmlns:p14="http://schemas.microsoft.com/office/powerpoint/2010/main">
    <mc:Choice Requires="p14">
      <p:transition spd="slow" p14:dur="2000" advTm="1654"/>
    </mc:Choice>
    <mc:Fallback xmlns="">
      <p:transition spd="slow" advTm="1654"/>
    </mc:Fallback>
  </mc:AlternateContent>
</p:sld>
</file>

<file path=ppt/theme/theme1.xml><?xml version="1.0" encoding="utf-8"?>
<a:theme xmlns:a="http://schemas.openxmlformats.org/drawingml/2006/main" name="Slice">
  <a:themeElements>
    <a:clrScheme name="Slice">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Slice</Template>
  <TotalTime>12407</TotalTime>
  <Words>4998</Words>
  <Application>Microsoft Office PowerPoint</Application>
  <PresentationFormat>Custom</PresentationFormat>
  <Paragraphs>181</Paragraphs>
  <Slides>17</Slides>
  <Notes>17</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17</vt:i4>
      </vt:variant>
    </vt:vector>
  </HeadingPairs>
  <TitlesOfParts>
    <vt:vector size="25" baseType="lpstr">
      <vt:lpstr>Franklin Gothic Medium</vt:lpstr>
      <vt:lpstr>Arial</vt:lpstr>
      <vt:lpstr>Franklin Gothic Medium Cond</vt:lpstr>
      <vt:lpstr>Wingdings 3</vt:lpstr>
      <vt:lpstr>Calibri</vt:lpstr>
      <vt:lpstr>Century Gothic</vt:lpstr>
      <vt:lpstr>Arimo</vt:lpstr>
      <vt:lpstr>Slice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HP</dc:creator>
  <cp:lastModifiedBy>Joe Ansah (2247737)</cp:lastModifiedBy>
  <cp:revision>13</cp:revision>
  <dcterms:created xsi:type="dcterms:W3CDTF">2006-08-16T00:00:00Z</dcterms:created>
  <dcterms:modified xsi:type="dcterms:W3CDTF">2026-03-01T10:26:30Z</dcterms:modified>
  <dc:identifier>DAG_D7uMESE</dc:identifier>
</cp:coreProperties>
</file>