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A6710-462E-42EA-BDFB-90F38C2CE840}" v="5" dt="2024-02-29T17:18:52.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drscottsaunders.com/about_this_sit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macomb-mi.gov/200/Human-Resources" TargetMode="External"/><Relationship Id="rId3" Type="http://schemas.openxmlformats.org/officeDocument/2006/relationships/hyperlink" Target="https://ivypanda.com/essays/employment-relationships-and-factors-affecting-them/#:~:text=There%20are%20many%20factors%20affecting" TargetMode="External"/><Relationship Id="rId7" Type="http://schemas.openxmlformats.org/officeDocument/2006/relationships/hyperlink" Target="http://www.macomb-mi.gov" TargetMode="External"/><Relationship Id="rId2" Type="http://schemas.openxmlformats.org/officeDocument/2006/relationships/hyperlink" Target="https://www.personneltoday.com/hr/cipd-unveils-new-hr-profession-map-at-annual-conference/" TargetMode="External"/><Relationship Id="rId1" Type="http://schemas.openxmlformats.org/officeDocument/2006/relationships/slideLayout" Target="../slideLayouts/slideLayout2.xml"/><Relationship Id="rId6" Type="http://schemas.openxmlformats.org/officeDocument/2006/relationships/hyperlink" Target="https://www.aihr.com/blog/employee-employer-relationship/" TargetMode="External"/><Relationship Id="rId5" Type="http://schemas.openxmlformats.org/officeDocument/2006/relationships/hyperlink" Target="https://truelist.co/blog/employee-engagement-statistics/" TargetMode="External"/><Relationship Id="rId4" Type="http://schemas.openxmlformats.org/officeDocument/2006/relationships/hyperlink" Target="https://iwgservices.ca/the-success-of-your-company-depends-on-your-people-human-resources-is-the-lifeblood-of-your-compa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5B8903E-F251-58CE-3778-270E4A8F4358}"/>
              </a:ext>
            </a:extLst>
          </p:cNvPr>
          <p:cNvSpPr txBox="1"/>
          <p:nvPr/>
        </p:nvSpPr>
        <p:spPr>
          <a:xfrm>
            <a:off x="-1142" y="2517"/>
            <a:ext cx="669742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US" sz="5400" b="1" kern="1200" dirty="0">
                <a:solidFill>
                  <a:schemeClr val="bg1"/>
                </a:solidFill>
                <a:latin typeface="Arial"/>
                <a:ea typeface="+mn-ea"/>
                <a:cs typeface="Arial"/>
              </a:rPr>
              <a:t>Managing People</a:t>
            </a:r>
            <a:endParaRPr lang="en-US" sz="5400" b="1" dirty="0">
              <a:solidFill>
                <a:schemeClr val="bg1"/>
              </a:solidFill>
              <a:latin typeface="Arial"/>
              <a:cs typeface="Arial"/>
            </a:endParaRPr>
          </a:p>
        </p:txBody>
      </p:sp>
      <p:sp>
        <p:nvSpPr>
          <p:cNvPr id="7" name="TextBox 6">
            <a:extLst>
              <a:ext uri="{FF2B5EF4-FFF2-40B4-BE49-F238E27FC236}">
                <a16:creationId xmlns:a16="http://schemas.microsoft.com/office/drawing/2014/main" id="{831ADBFA-342B-010D-F10C-233C5ABA75E2}"/>
              </a:ext>
            </a:extLst>
          </p:cNvPr>
          <p:cNvSpPr txBox="1"/>
          <p:nvPr/>
        </p:nvSpPr>
        <p:spPr>
          <a:xfrm>
            <a:off x="8062159" y="4917516"/>
            <a:ext cx="412830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defTabSz="868680">
              <a:spcAft>
                <a:spcPts val="600"/>
              </a:spcAft>
            </a:pPr>
            <a:r>
              <a:rPr lang="en-US" sz="2000">
                <a:solidFill>
                  <a:schemeClr val="bg1"/>
                </a:solidFill>
                <a:latin typeface="Arial"/>
                <a:cs typeface="Arial"/>
              </a:rPr>
              <a:t>Module: Managing People</a:t>
            </a:r>
            <a:endParaRPr lang="en-US" sz="2000" dirty="0">
              <a:solidFill>
                <a:schemeClr val="bg1"/>
              </a:solidFill>
              <a:latin typeface="Arial"/>
              <a:cs typeface="Arial"/>
            </a:endParaRPr>
          </a:p>
          <a:p>
            <a:pPr algn="r" defTabSz="868680">
              <a:spcAft>
                <a:spcPts val="600"/>
              </a:spcAft>
            </a:pPr>
            <a:r>
              <a:rPr lang="en-US" sz="2000">
                <a:solidFill>
                  <a:schemeClr val="bg1"/>
                </a:solidFill>
                <a:latin typeface="Arial"/>
                <a:cs typeface="Arial"/>
              </a:rPr>
              <a:t>Module Code: LCBB5004</a:t>
            </a:r>
            <a:endParaRPr lang="en-US" sz="2000" dirty="0">
              <a:solidFill>
                <a:schemeClr val="bg1"/>
              </a:solidFill>
              <a:latin typeface="Arial"/>
              <a:cs typeface="Arial"/>
            </a:endParaRPr>
          </a:p>
          <a:p>
            <a:pPr algn="r" defTabSz="868680">
              <a:spcAft>
                <a:spcPts val="600"/>
              </a:spcAft>
            </a:pPr>
            <a:r>
              <a:rPr lang="en-US" sz="2000" dirty="0">
                <a:solidFill>
                  <a:schemeClr val="bg1"/>
                </a:solidFill>
                <a:latin typeface="Arial"/>
                <a:cs typeface="Arial"/>
              </a:rPr>
              <a:t>Lecturer: Imo Enang</a:t>
            </a:r>
          </a:p>
          <a:p>
            <a:pPr algn="r" defTabSz="868680">
              <a:spcAft>
                <a:spcPts val="600"/>
              </a:spcAft>
            </a:pPr>
            <a:r>
              <a:rPr lang="en-US" sz="2000" dirty="0">
                <a:solidFill>
                  <a:schemeClr val="bg1"/>
                </a:solidFill>
                <a:latin typeface="Arial"/>
                <a:cs typeface="Arial"/>
              </a:rPr>
              <a:t>Student Number: 2228224</a:t>
            </a:r>
          </a:p>
          <a:p>
            <a:pPr defTabSz="868680">
              <a:spcAft>
                <a:spcPts val="600"/>
              </a:spcAft>
            </a:pPr>
            <a:r>
              <a:rPr lang="en-US" sz="2000" dirty="0">
                <a:solidFill>
                  <a:schemeClr val="bg1"/>
                </a:solidFill>
                <a:latin typeface="Arial"/>
                <a:cs typeface="Arial"/>
              </a:rPr>
              <a:t>                          </a:t>
            </a:r>
            <a:r>
              <a:rPr lang="en-US" sz="2000" kern="1200" dirty="0">
                <a:solidFill>
                  <a:schemeClr val="bg1"/>
                </a:solidFill>
                <a:latin typeface="Arial"/>
                <a:ea typeface="+mn-ea"/>
                <a:cs typeface="Arial"/>
              </a:rPr>
              <a:t>By Catalina </a:t>
            </a:r>
            <a:r>
              <a:rPr lang="en-US" sz="2000" kern="1200" dirty="0" err="1">
                <a:solidFill>
                  <a:schemeClr val="bg1"/>
                </a:solidFill>
                <a:latin typeface="Arial"/>
                <a:ea typeface="+mn-ea"/>
                <a:cs typeface="Arial"/>
              </a:rPr>
              <a:t>Vilcea</a:t>
            </a:r>
            <a:endParaRPr lang="en-US" sz="2000"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538D758-79CF-1CA5-FDD7-F42315264AFC}"/>
              </a:ext>
            </a:extLst>
          </p:cNvPr>
          <p:cNvSpPr txBox="1"/>
          <p:nvPr/>
        </p:nvSpPr>
        <p:spPr>
          <a:xfrm>
            <a:off x="0" y="2412564"/>
            <a:ext cx="438192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defTabSz="896112">
              <a:spcAft>
                <a:spcPts val="600"/>
              </a:spcAft>
              <a:buFont typeface="Arial"/>
              <a:buChar char="•"/>
            </a:pPr>
            <a:r>
              <a:rPr lang="en-US" sz="2800" b="1" kern="1200" dirty="0">
                <a:solidFill>
                  <a:schemeClr val="bg1"/>
                </a:solidFill>
                <a:latin typeface="Arial"/>
                <a:cs typeface="Arial"/>
              </a:rPr>
              <a:t>The role of a Human Resources professional</a:t>
            </a:r>
            <a:r>
              <a:rPr lang="en-US" sz="2800" kern="1200" dirty="0">
                <a:solidFill>
                  <a:schemeClr val="bg1"/>
                </a:solidFill>
                <a:latin typeface="Arial"/>
                <a:cs typeface="Arial"/>
              </a:rPr>
              <a:t> </a:t>
            </a:r>
            <a:endParaRPr lang="en-US" sz="2800" dirty="0">
              <a:solidFill>
                <a:schemeClr val="bg1"/>
              </a:solidFill>
              <a:latin typeface="Arial"/>
              <a:cs typeface="Arial"/>
            </a:endParaRPr>
          </a:p>
        </p:txBody>
      </p:sp>
      <p:sp>
        <p:nvSpPr>
          <p:cNvPr id="7" name="TextBox 6">
            <a:extLst>
              <a:ext uri="{FF2B5EF4-FFF2-40B4-BE49-F238E27FC236}">
                <a16:creationId xmlns:a16="http://schemas.microsoft.com/office/drawing/2014/main" id="{3EB2BFAB-468B-EDD8-F81B-CE7BF46F9EE2}"/>
              </a:ext>
            </a:extLst>
          </p:cNvPr>
          <p:cNvSpPr txBox="1"/>
          <p:nvPr/>
        </p:nvSpPr>
        <p:spPr>
          <a:xfrm>
            <a:off x="7594" y="4278398"/>
            <a:ext cx="462715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defTabSz="896112">
              <a:spcAft>
                <a:spcPts val="600"/>
              </a:spcAft>
              <a:buFont typeface="Arial" panose="020B0604020202020204" pitchFamily="34" charset="0"/>
              <a:buChar char="•"/>
            </a:pPr>
            <a:r>
              <a:rPr lang="en-US" sz="2800" b="1" kern="1200" dirty="0">
                <a:solidFill>
                  <a:schemeClr val="bg1"/>
                </a:solidFill>
                <a:latin typeface="Arial"/>
                <a:cs typeface="Arial"/>
              </a:rPr>
              <a:t>Factors that can influence a good relationship between employers and employees</a:t>
            </a:r>
            <a:endParaRPr lang="en-US" sz="2800">
              <a:solidFill>
                <a:schemeClr val="bg1"/>
              </a:solidFill>
            </a:endParaRPr>
          </a:p>
        </p:txBody>
      </p:sp>
      <p:pic>
        <p:nvPicPr>
          <p:cNvPr id="9" name="Picture 8" descr="A drawing of gears and text&#10;&#10;Description automatically generated">
            <a:extLst>
              <a:ext uri="{FF2B5EF4-FFF2-40B4-BE49-F238E27FC236}">
                <a16:creationId xmlns:a16="http://schemas.microsoft.com/office/drawing/2014/main" id="{AC7CA679-1926-BA91-C8A2-0D253F8FA053}"/>
              </a:ext>
            </a:extLst>
          </p:cNvPr>
          <p:cNvPicPr>
            <a:picLocks noChangeAspect="1"/>
          </p:cNvPicPr>
          <p:nvPr/>
        </p:nvPicPr>
        <p:blipFill>
          <a:blip r:embed="rId2"/>
          <a:stretch>
            <a:fillRect/>
          </a:stretch>
        </p:blipFill>
        <p:spPr>
          <a:xfrm>
            <a:off x="4418650" y="1966627"/>
            <a:ext cx="7774833" cy="4889138"/>
          </a:xfrm>
          <a:prstGeom prst="rect">
            <a:avLst/>
          </a:prstGeom>
        </p:spPr>
      </p:pic>
      <p:sp>
        <p:nvSpPr>
          <p:cNvPr id="10" name="TextBox 9">
            <a:extLst>
              <a:ext uri="{FF2B5EF4-FFF2-40B4-BE49-F238E27FC236}">
                <a16:creationId xmlns:a16="http://schemas.microsoft.com/office/drawing/2014/main" id="{C0F41C4F-9476-0BA6-8CB9-A2164270707D}"/>
              </a:ext>
            </a:extLst>
          </p:cNvPr>
          <p:cNvSpPr txBox="1"/>
          <p:nvPr/>
        </p:nvSpPr>
        <p:spPr>
          <a:xfrm>
            <a:off x="-5977" y="-554"/>
            <a:ext cx="118390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latin typeface="Arial"/>
                <a:cs typeface="Arial"/>
              </a:rPr>
              <a:t>In this presentation it will be discussed about:</a:t>
            </a:r>
          </a:p>
        </p:txBody>
      </p:sp>
    </p:spTree>
    <p:extLst>
      <p:ext uri="{BB962C8B-B14F-4D97-AF65-F5344CB8AC3E}">
        <p14:creationId xmlns:p14="http://schemas.microsoft.com/office/powerpoint/2010/main" val="2291875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uman Resources | Macomb, MI">
            <a:extLst>
              <a:ext uri="{FF2B5EF4-FFF2-40B4-BE49-F238E27FC236}">
                <a16:creationId xmlns:a16="http://schemas.microsoft.com/office/drawing/2014/main" id="{A0BE116D-73E6-1153-3C74-24C182135485}"/>
              </a:ext>
            </a:extLst>
          </p:cNvPr>
          <p:cNvPicPr>
            <a:picLocks noChangeAspect="1"/>
          </p:cNvPicPr>
          <p:nvPr/>
        </p:nvPicPr>
        <p:blipFill>
          <a:blip r:embed="rId2"/>
          <a:stretch>
            <a:fillRect/>
          </a:stretch>
        </p:blipFill>
        <p:spPr>
          <a:xfrm>
            <a:off x="4683632" y="457642"/>
            <a:ext cx="6971964" cy="5943600"/>
          </a:xfrm>
          <a:prstGeom prst="rect">
            <a:avLst/>
          </a:prstGeom>
        </p:spPr>
      </p:pic>
      <p:sp>
        <p:nvSpPr>
          <p:cNvPr id="7" name="TextBox 6">
            <a:extLst>
              <a:ext uri="{FF2B5EF4-FFF2-40B4-BE49-F238E27FC236}">
                <a16:creationId xmlns:a16="http://schemas.microsoft.com/office/drawing/2014/main" id="{6093C835-3710-4F0C-2DD6-21CD00161247}"/>
              </a:ext>
            </a:extLst>
          </p:cNvPr>
          <p:cNvSpPr txBox="1"/>
          <p:nvPr/>
        </p:nvSpPr>
        <p:spPr>
          <a:xfrm>
            <a:off x="-1534" y="5307"/>
            <a:ext cx="4052635" cy="7602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Role of a Human Resources professional:</a:t>
            </a:r>
          </a:p>
          <a:p>
            <a:endParaRPr lang="en-GB" sz="1600" dirty="0">
              <a:latin typeface="Arial"/>
              <a:cs typeface="Arial"/>
            </a:endParaRPr>
          </a:p>
          <a:p>
            <a:endParaRPr lang="en-GB" sz="1600" dirty="0">
              <a:latin typeface="Arial"/>
              <a:cs typeface="Arial"/>
            </a:endParaRPr>
          </a:p>
          <a:p>
            <a:pPr marL="285750" indent="-285750">
              <a:buFont typeface="Arial"/>
              <a:buChar char="•"/>
            </a:pPr>
            <a:r>
              <a:rPr lang="en-GB" sz="1600" dirty="0">
                <a:latin typeface="Arial"/>
                <a:cs typeface="Arial"/>
              </a:rPr>
              <a:t>Find and employ possible candidates that could improve the organisation's efficiency and profitability for open spaces in the organisation</a:t>
            </a:r>
          </a:p>
          <a:p>
            <a:pPr marL="285750" indent="-285750">
              <a:buFont typeface="Arial"/>
              <a:buChar char="•"/>
            </a:pPr>
            <a:endParaRPr lang="en-GB" sz="1600" dirty="0">
              <a:latin typeface="Arial"/>
              <a:cs typeface="Arial"/>
            </a:endParaRPr>
          </a:p>
          <a:p>
            <a:pPr marL="285750" indent="-285750">
              <a:buFont typeface="Arial"/>
              <a:buChar char="•"/>
            </a:pPr>
            <a:r>
              <a:rPr lang="en-GB" sz="1600" dirty="0">
                <a:latin typeface="Arial"/>
                <a:cs typeface="Arial"/>
              </a:rPr>
              <a:t>Ensure that there is a good relationship with good communication between employers and employees</a:t>
            </a:r>
          </a:p>
          <a:p>
            <a:pPr marL="285750" indent="-285750">
              <a:buFont typeface="Arial"/>
              <a:buChar char="•"/>
            </a:pPr>
            <a:endParaRPr lang="en-GB" sz="1600" dirty="0">
              <a:latin typeface="Arial"/>
              <a:cs typeface="Arial"/>
            </a:endParaRPr>
          </a:p>
          <a:p>
            <a:pPr marL="285750" indent="-285750">
              <a:buFont typeface="Arial"/>
              <a:buChar char="•"/>
            </a:pPr>
            <a:r>
              <a:rPr lang="en-GB" sz="1600" dirty="0">
                <a:latin typeface="Arial"/>
                <a:cs typeface="Arial"/>
              </a:rPr>
              <a:t>Identify if training is needed for employees and organise what is needed to support their training and develop their skills for the organisation's benefit</a:t>
            </a:r>
          </a:p>
          <a:p>
            <a:pPr marL="285750" indent="-285750">
              <a:buFont typeface="Arial"/>
              <a:buChar char="•"/>
            </a:pPr>
            <a:endParaRPr lang="en-GB" sz="1600" dirty="0">
              <a:latin typeface="Arial"/>
              <a:cs typeface="Arial"/>
            </a:endParaRPr>
          </a:p>
          <a:p>
            <a:pPr marL="285750" indent="-285750">
              <a:buFont typeface="Arial"/>
              <a:buChar char="•"/>
            </a:pPr>
            <a:r>
              <a:rPr lang="en-GB" sz="1600" dirty="0">
                <a:latin typeface="Arial"/>
                <a:cs typeface="Arial"/>
              </a:rPr>
              <a:t>Maintain a fair yet competitive environment to stimulate employees to do their best in the workplace while still benefitting the organisation</a:t>
            </a:r>
          </a:p>
          <a:p>
            <a:pPr marL="285750" indent="-285750">
              <a:buFont typeface="Arial"/>
              <a:buChar char="•"/>
            </a:pPr>
            <a:endParaRPr lang="en-GB" sz="1600" dirty="0">
              <a:latin typeface="Arial"/>
              <a:cs typeface="Arial"/>
            </a:endParaRPr>
          </a:p>
          <a:p>
            <a:pPr marL="285750" indent="-285750">
              <a:buFont typeface="Arial"/>
              <a:buChar char="•"/>
            </a:pPr>
            <a:r>
              <a:rPr lang="en-GB" sz="1600" dirty="0">
                <a:latin typeface="Arial"/>
                <a:cs typeface="Arial"/>
              </a:rPr>
              <a:t>Manage human resources documents and make sure that all employees fulfil and reach the organisation's targets</a:t>
            </a:r>
          </a:p>
          <a:p>
            <a:endParaRPr lang="en-US" sz="1600" dirty="0">
              <a:latin typeface="Arial"/>
              <a:cs typeface="Arial"/>
            </a:endParaRPr>
          </a:p>
          <a:p>
            <a:endParaRPr lang="en-US" sz="1600" dirty="0">
              <a:latin typeface="Arial"/>
              <a:cs typeface="Arial"/>
            </a:endParaRPr>
          </a:p>
          <a:p>
            <a:endParaRPr lang="en-US" sz="1600" dirty="0">
              <a:latin typeface="Arial"/>
              <a:cs typeface="Arial"/>
            </a:endParaRPr>
          </a:p>
        </p:txBody>
      </p:sp>
    </p:spTree>
    <p:extLst>
      <p:ext uri="{BB962C8B-B14F-4D97-AF65-F5344CB8AC3E}">
        <p14:creationId xmlns:p14="http://schemas.microsoft.com/office/powerpoint/2010/main" val="4043386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PD unveils new HR profession map at annual conference - Personnel Today">
            <a:extLst>
              <a:ext uri="{FF2B5EF4-FFF2-40B4-BE49-F238E27FC236}">
                <a16:creationId xmlns:a16="http://schemas.microsoft.com/office/drawing/2014/main" id="{F8A8E77B-003E-5965-C708-5DF871A383A6}"/>
              </a:ext>
            </a:extLst>
          </p:cNvPr>
          <p:cNvPicPr>
            <a:picLocks noChangeAspect="1"/>
          </p:cNvPicPr>
          <p:nvPr/>
        </p:nvPicPr>
        <p:blipFill rotWithShape="1">
          <a:blip r:embed="rId2"/>
          <a:srcRect t="6306"/>
          <a:stretch/>
        </p:blipFill>
        <p:spPr>
          <a:xfrm>
            <a:off x="2103903" y="2314455"/>
            <a:ext cx="8139364" cy="4289259"/>
          </a:xfrm>
          <a:prstGeom prst="rect">
            <a:avLst/>
          </a:prstGeom>
        </p:spPr>
      </p:pic>
      <p:sp>
        <p:nvSpPr>
          <p:cNvPr id="2" name="TextBox 1">
            <a:extLst>
              <a:ext uri="{FF2B5EF4-FFF2-40B4-BE49-F238E27FC236}">
                <a16:creationId xmlns:a16="http://schemas.microsoft.com/office/drawing/2014/main" id="{69FA26B4-E269-250A-4FD0-5713590780FD}"/>
              </a:ext>
            </a:extLst>
          </p:cNvPr>
          <p:cNvSpPr txBox="1"/>
          <p:nvPr/>
        </p:nvSpPr>
        <p:spPr>
          <a:xfrm>
            <a:off x="0" y="-1"/>
            <a:ext cx="63499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Arial"/>
              </a:rPr>
              <a:t>CIPD – The Profession Map</a:t>
            </a:r>
          </a:p>
        </p:txBody>
      </p:sp>
      <p:sp>
        <p:nvSpPr>
          <p:cNvPr id="3" name="TextBox 2">
            <a:extLst>
              <a:ext uri="{FF2B5EF4-FFF2-40B4-BE49-F238E27FC236}">
                <a16:creationId xmlns:a16="http://schemas.microsoft.com/office/drawing/2014/main" id="{C4B62B9D-EF36-D752-3273-D4C5C463D648}"/>
              </a:ext>
            </a:extLst>
          </p:cNvPr>
          <p:cNvSpPr txBox="1"/>
          <p:nvPr/>
        </p:nvSpPr>
        <p:spPr>
          <a:xfrm>
            <a:off x="-1" y="480785"/>
            <a:ext cx="1202871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Arial"/>
                <a:cs typeface="Arial"/>
              </a:rPr>
              <a:t>This profession map from CIPD could be very helpful, not just for Human Resources professionals, but for any profession as it helps with driving change into better, by considering everyone's purposes and learn more about themselves and others</a:t>
            </a:r>
          </a:p>
          <a:p>
            <a:endParaRPr lang="en-US" dirty="0">
              <a:solidFill>
                <a:schemeClr val="bg1"/>
              </a:solidFill>
              <a:latin typeface="Arial"/>
              <a:cs typeface="Arial"/>
            </a:endParaRPr>
          </a:p>
          <a:p>
            <a:r>
              <a:rPr lang="en-US" dirty="0">
                <a:solidFill>
                  <a:schemeClr val="bg1"/>
                </a:solidFill>
                <a:latin typeface="Arial"/>
                <a:cs typeface="Arial"/>
              </a:rPr>
              <a:t>Learning different </a:t>
            </a:r>
            <a:r>
              <a:rPr lang="en-GB" dirty="0">
                <a:solidFill>
                  <a:schemeClr val="bg1"/>
                </a:solidFill>
                <a:latin typeface="Arial"/>
                <a:cs typeface="Arial"/>
              </a:rPr>
              <a:t>behaviours</a:t>
            </a:r>
            <a:r>
              <a:rPr lang="en-US" dirty="0">
                <a:solidFill>
                  <a:schemeClr val="bg1"/>
                </a:solidFill>
                <a:latin typeface="Arial"/>
                <a:cs typeface="Arial"/>
              </a:rPr>
              <a:t>, knowledge and how employees or employers could react in different situations while still trying to pursue their purpose can make communication much easier and clearer for everyone</a:t>
            </a:r>
          </a:p>
        </p:txBody>
      </p:sp>
    </p:spTree>
    <p:extLst>
      <p:ext uri="{BB962C8B-B14F-4D97-AF65-F5344CB8AC3E}">
        <p14:creationId xmlns:p14="http://schemas.microsoft.com/office/powerpoint/2010/main" val="3460760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9 Employee Engagement Statistics to Know in 2024 | TrueList">
            <a:extLst>
              <a:ext uri="{FF2B5EF4-FFF2-40B4-BE49-F238E27FC236}">
                <a16:creationId xmlns:a16="http://schemas.microsoft.com/office/drawing/2014/main" id="{5E319965-D8AE-CB97-0749-64AC04316517}"/>
              </a:ext>
            </a:extLst>
          </p:cNvPr>
          <p:cNvPicPr>
            <a:picLocks noChangeAspect="1"/>
          </p:cNvPicPr>
          <p:nvPr/>
        </p:nvPicPr>
        <p:blipFill>
          <a:blip r:embed="rId2"/>
          <a:stretch>
            <a:fillRect/>
          </a:stretch>
        </p:blipFill>
        <p:spPr>
          <a:xfrm>
            <a:off x="4078941" y="2397341"/>
            <a:ext cx="7736542" cy="4017623"/>
          </a:xfrm>
          <a:prstGeom prst="rect">
            <a:avLst/>
          </a:prstGeom>
        </p:spPr>
      </p:pic>
      <p:sp>
        <p:nvSpPr>
          <p:cNvPr id="2" name="TextBox 1">
            <a:extLst>
              <a:ext uri="{FF2B5EF4-FFF2-40B4-BE49-F238E27FC236}">
                <a16:creationId xmlns:a16="http://schemas.microsoft.com/office/drawing/2014/main" id="{E4FF2098-163E-FFBD-861F-F5AF501CF60E}"/>
              </a:ext>
            </a:extLst>
          </p:cNvPr>
          <p:cNvSpPr txBox="1"/>
          <p:nvPr/>
        </p:nvSpPr>
        <p:spPr>
          <a:xfrm>
            <a:off x="-1295" y="-1096"/>
            <a:ext cx="1193222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bg1"/>
                </a:solidFill>
                <a:latin typeface="Arial"/>
                <a:cs typeface="Arial"/>
              </a:rPr>
              <a:t>Why communication between employer and employees is important</a:t>
            </a:r>
          </a:p>
        </p:txBody>
      </p:sp>
      <p:sp>
        <p:nvSpPr>
          <p:cNvPr id="6" name="TextBox 5">
            <a:extLst>
              <a:ext uri="{FF2B5EF4-FFF2-40B4-BE49-F238E27FC236}">
                <a16:creationId xmlns:a16="http://schemas.microsoft.com/office/drawing/2014/main" id="{541B2C58-0B81-CB5A-7EAE-BABBB5231310}"/>
              </a:ext>
            </a:extLst>
          </p:cNvPr>
          <p:cNvSpPr txBox="1"/>
          <p:nvPr/>
        </p:nvSpPr>
        <p:spPr>
          <a:xfrm>
            <a:off x="-1394" y="666550"/>
            <a:ext cx="387061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Having a clear understanding of responsibilities and what needs to be done within the organisation</a:t>
            </a:r>
            <a:endParaRPr lang="en-GB" dirty="0">
              <a:solidFill>
                <a:schemeClr val="bg1"/>
              </a:solidFill>
              <a:latin typeface="Arial"/>
              <a:cs typeface="Arial"/>
            </a:endParaRPr>
          </a:p>
          <a:p>
            <a:pPr marL="285750" indent="-285750">
              <a:buFont typeface="Arial"/>
              <a:buChar char="•"/>
            </a:pPr>
            <a:endParaRPr lang="en-GB" dirty="0">
              <a:solidFill>
                <a:schemeClr val="bg1"/>
              </a:solidFill>
              <a:latin typeface="Arial"/>
              <a:cs typeface="Arial"/>
            </a:endParaRPr>
          </a:p>
          <a:p>
            <a:pPr marL="285750" indent="-285750">
              <a:buFont typeface="Arial"/>
              <a:buChar char="•"/>
            </a:pPr>
            <a:r>
              <a:rPr lang="en-GB" dirty="0">
                <a:solidFill>
                  <a:schemeClr val="bg1"/>
                </a:solidFill>
                <a:latin typeface="Arial"/>
                <a:cs typeface="Arial"/>
              </a:rPr>
              <a:t>Engaging with employees as their employer can increase their engagement and commitment to the organisation's goals.</a:t>
            </a:r>
          </a:p>
          <a:p>
            <a:pPr marL="285750" indent="-285750">
              <a:buFont typeface="Arial"/>
              <a:buChar char="•"/>
            </a:pPr>
            <a:endParaRPr lang="en-GB" dirty="0">
              <a:solidFill>
                <a:schemeClr val="bg1"/>
              </a:solidFill>
              <a:latin typeface="Arial"/>
              <a:cs typeface="Arial"/>
            </a:endParaRPr>
          </a:p>
          <a:p>
            <a:pPr marL="285750" indent="-285750">
              <a:buFont typeface="Arial"/>
              <a:buChar char="•"/>
            </a:pPr>
            <a:r>
              <a:rPr lang="en-GB" dirty="0">
                <a:solidFill>
                  <a:schemeClr val="bg1"/>
                </a:solidFill>
                <a:latin typeface="Arial"/>
                <a:cs typeface="Arial"/>
              </a:rPr>
              <a:t>Having trust between employer and employees is another important factor as it will improve openness and respect within the organisation</a:t>
            </a:r>
          </a:p>
          <a:p>
            <a:pPr marL="285750" indent="-285750">
              <a:buFont typeface="Arial"/>
              <a:buChar char="•"/>
            </a:pPr>
            <a:endParaRPr lang="en-GB" dirty="0">
              <a:solidFill>
                <a:schemeClr val="bg1"/>
              </a:solidFill>
              <a:latin typeface="Arial"/>
              <a:cs typeface="Arial"/>
            </a:endParaRPr>
          </a:p>
          <a:p>
            <a:pPr marL="285750" indent="-285750">
              <a:buFont typeface="Arial"/>
              <a:buChar char="•"/>
            </a:pPr>
            <a:r>
              <a:rPr lang="en-GB" dirty="0">
                <a:solidFill>
                  <a:schemeClr val="bg1"/>
                </a:solidFill>
                <a:latin typeface="Arial"/>
                <a:cs typeface="Arial"/>
              </a:rPr>
              <a:t>The image below shows that the more feedback and communication there is between employer and employee, the more engaged the employees are</a:t>
            </a:r>
          </a:p>
        </p:txBody>
      </p:sp>
    </p:spTree>
    <p:extLst>
      <p:ext uri="{BB962C8B-B14F-4D97-AF65-F5344CB8AC3E}">
        <p14:creationId xmlns:p14="http://schemas.microsoft.com/office/powerpoint/2010/main" val="2798028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ployee-Employer Relationship: What HR Needs To Work On - AIHR">
            <a:extLst>
              <a:ext uri="{FF2B5EF4-FFF2-40B4-BE49-F238E27FC236}">
                <a16:creationId xmlns:a16="http://schemas.microsoft.com/office/drawing/2014/main" id="{7AF375AE-0B11-28D5-26E4-ECA3FBE31F8B}"/>
              </a:ext>
            </a:extLst>
          </p:cNvPr>
          <p:cNvPicPr>
            <a:picLocks noChangeAspect="1"/>
          </p:cNvPicPr>
          <p:nvPr/>
        </p:nvPicPr>
        <p:blipFill rotWithShape="1">
          <a:blip r:embed="rId2"/>
          <a:srcRect l="859" r="-1" b="-1"/>
          <a:stretch/>
        </p:blipFill>
        <p:spPr>
          <a:xfrm>
            <a:off x="547436" y="2302734"/>
            <a:ext cx="7978942" cy="4209045"/>
          </a:xfrm>
          <a:prstGeom prst="rect">
            <a:avLst/>
          </a:prstGeom>
        </p:spPr>
      </p:pic>
      <p:sp>
        <p:nvSpPr>
          <p:cNvPr id="2" name="TextBox 1">
            <a:extLst>
              <a:ext uri="{FF2B5EF4-FFF2-40B4-BE49-F238E27FC236}">
                <a16:creationId xmlns:a16="http://schemas.microsoft.com/office/drawing/2014/main" id="{62C1D221-04BF-7702-447A-9F47E085C0AA}"/>
              </a:ext>
            </a:extLst>
          </p:cNvPr>
          <p:cNvSpPr txBox="1"/>
          <p:nvPr/>
        </p:nvSpPr>
        <p:spPr>
          <a:xfrm>
            <a:off x="7265" y="-1493"/>
            <a:ext cx="12194886"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b="1" dirty="0">
                <a:solidFill>
                  <a:schemeClr val="bg1"/>
                </a:solidFill>
                <a:latin typeface="Arial"/>
                <a:cs typeface="Arial"/>
              </a:rPr>
              <a:t>Why a good relationship between employers and employees is important</a:t>
            </a:r>
          </a:p>
        </p:txBody>
      </p:sp>
      <p:sp>
        <p:nvSpPr>
          <p:cNvPr id="3" name="TextBox 2">
            <a:extLst>
              <a:ext uri="{FF2B5EF4-FFF2-40B4-BE49-F238E27FC236}">
                <a16:creationId xmlns:a16="http://schemas.microsoft.com/office/drawing/2014/main" id="{A2C4B159-D8AD-4B50-A409-8D4B8E3D01EE}"/>
              </a:ext>
            </a:extLst>
          </p:cNvPr>
          <p:cNvSpPr txBox="1"/>
          <p:nvPr/>
        </p:nvSpPr>
        <p:spPr>
          <a:xfrm>
            <a:off x="8816248" y="877852"/>
            <a:ext cx="337704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schemeClr val="bg1"/>
                </a:solidFill>
                <a:latin typeface="Arial"/>
                <a:cs typeface="Arial"/>
              </a:rPr>
              <a:t>A positive relationship can result in better productivity and efficiency within the organisation</a:t>
            </a:r>
          </a:p>
          <a:p>
            <a:pPr marL="285750" indent="-285750">
              <a:buFont typeface="Arial"/>
              <a:buChar char="•"/>
            </a:pPr>
            <a:endParaRPr lang="en-US" dirty="0">
              <a:solidFill>
                <a:schemeClr val="bg1"/>
              </a:solidFill>
              <a:latin typeface="Arial"/>
              <a:cs typeface="Arial"/>
            </a:endParaRPr>
          </a:p>
          <a:p>
            <a:pPr marL="285750" indent="-285750">
              <a:buFont typeface="Arial"/>
              <a:buChar char="•"/>
            </a:pPr>
            <a:r>
              <a:rPr lang="en-US" dirty="0">
                <a:solidFill>
                  <a:schemeClr val="bg1"/>
                </a:solidFill>
                <a:latin typeface="Arial"/>
                <a:cs typeface="Arial"/>
              </a:rPr>
              <a:t>A better job satisfaction and the well-being of employees due to a good relationship between employers and employees can result in employees not wanting to leave the company as they would feel more valued</a:t>
            </a:r>
          </a:p>
          <a:p>
            <a:pPr marL="285750" indent="-285750">
              <a:buFont typeface="Arial"/>
              <a:buChar char="•"/>
            </a:pPr>
            <a:endParaRPr lang="en-US" dirty="0">
              <a:solidFill>
                <a:schemeClr val="bg1"/>
              </a:solidFill>
              <a:latin typeface="Arial"/>
              <a:cs typeface="Arial"/>
            </a:endParaRPr>
          </a:p>
          <a:p>
            <a:pPr marL="285750" indent="-285750">
              <a:buFont typeface="Arial"/>
              <a:buChar char="•"/>
            </a:pPr>
            <a:r>
              <a:rPr lang="en-US" dirty="0">
                <a:solidFill>
                  <a:schemeClr val="bg1"/>
                </a:solidFill>
                <a:latin typeface="Arial"/>
                <a:cs typeface="Arial"/>
              </a:rPr>
              <a:t>A good relationship will help teamwork and communication between employees, resulting to more ideas benefitting the company</a:t>
            </a:r>
          </a:p>
        </p:txBody>
      </p:sp>
    </p:spTree>
    <p:extLst>
      <p:ext uri="{BB962C8B-B14F-4D97-AF65-F5344CB8AC3E}">
        <p14:creationId xmlns:p14="http://schemas.microsoft.com/office/powerpoint/2010/main" val="797136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4CB6482-A96F-73A5-8FC0-18A1D0951075}"/>
              </a:ext>
            </a:extLst>
          </p:cNvPr>
          <p:cNvSpPr txBox="1"/>
          <p:nvPr/>
        </p:nvSpPr>
        <p:spPr>
          <a:xfrm>
            <a:off x="1951" y="-235"/>
            <a:ext cx="5572338" cy="222542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a:lnSpc>
                <a:spcPct val="90000"/>
              </a:lnSpc>
              <a:spcBef>
                <a:spcPct val="0"/>
              </a:spcBef>
              <a:spcAft>
                <a:spcPts val="600"/>
              </a:spcAft>
            </a:pPr>
            <a:r>
              <a:rPr lang="en-US" sz="4000" b="1" kern="1200" dirty="0">
                <a:solidFill>
                  <a:srgbClr val="FFFFFF"/>
                </a:solidFill>
                <a:latin typeface="Arial"/>
                <a:ea typeface="+mj-ea"/>
                <a:cs typeface="Arial"/>
              </a:rPr>
              <a:t>Factors that can affect relationships between employers and employees</a:t>
            </a:r>
            <a:endParaRPr lang="en-US" dirty="0">
              <a:latin typeface="Arial"/>
              <a:ea typeface="+mj-ea"/>
              <a:cs typeface="Arial"/>
            </a:endParaRPr>
          </a:p>
        </p:txBody>
      </p:sp>
      <p:pic>
        <p:nvPicPr>
          <p:cNvPr id="6" name="Graphic 5" descr="Connections">
            <a:extLst>
              <a:ext uri="{FF2B5EF4-FFF2-40B4-BE49-F238E27FC236}">
                <a16:creationId xmlns:a16="http://schemas.microsoft.com/office/drawing/2014/main" id="{A4CD2544-3BB1-218F-066F-1C45A5EC6C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602615"/>
            <a:ext cx="5608320" cy="5608320"/>
          </a:xfrm>
          <a:prstGeom prst="rect">
            <a:avLst/>
          </a:prstGeom>
        </p:spPr>
      </p:pic>
      <p:sp>
        <p:nvSpPr>
          <p:cNvPr id="3" name="TextBox 2">
            <a:extLst>
              <a:ext uri="{FF2B5EF4-FFF2-40B4-BE49-F238E27FC236}">
                <a16:creationId xmlns:a16="http://schemas.microsoft.com/office/drawing/2014/main" id="{C9B3A4C2-7048-246A-3E10-8B411EA11E8B}"/>
              </a:ext>
            </a:extLst>
          </p:cNvPr>
          <p:cNvSpPr txBox="1"/>
          <p:nvPr/>
        </p:nvSpPr>
        <p:spPr>
          <a:xfrm>
            <a:off x="-8660" y="2459181"/>
            <a:ext cx="557645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If there is poor communication between employers and employees, it could result in misunderstandings and conflicts within the organisation that could affect its efficiency and productivity</a:t>
            </a:r>
          </a:p>
          <a:p>
            <a:pPr marL="285750" indent="-285750">
              <a:buFont typeface="Arial"/>
              <a:buChar char="•"/>
            </a:pPr>
            <a:endParaRPr lang="en-US" dirty="0">
              <a:solidFill>
                <a:schemeClr val="bg1"/>
              </a:solidFill>
              <a:latin typeface="Arial"/>
              <a:cs typeface="Arial"/>
            </a:endParaRPr>
          </a:p>
          <a:p>
            <a:pPr marL="285750" indent="-285750">
              <a:buFont typeface="Arial"/>
              <a:buChar char="•"/>
            </a:pPr>
            <a:r>
              <a:rPr lang="en-US" dirty="0">
                <a:solidFill>
                  <a:schemeClr val="bg1"/>
                </a:solidFill>
                <a:latin typeface="Arial"/>
                <a:cs typeface="Arial"/>
              </a:rPr>
              <a:t>Toxic and hostile work environment will also result in conflicts and destroy workers' trust and morale in the workplace</a:t>
            </a:r>
          </a:p>
          <a:p>
            <a:pPr marL="285750" indent="-285750">
              <a:buFont typeface="Arial"/>
              <a:buChar char="•"/>
            </a:pPr>
            <a:endParaRPr lang="en-US" dirty="0">
              <a:solidFill>
                <a:schemeClr val="bg1"/>
              </a:solidFill>
              <a:latin typeface="Arial"/>
              <a:cs typeface="Arial"/>
            </a:endParaRPr>
          </a:p>
          <a:p>
            <a:pPr marL="285750" indent="-285750">
              <a:buFont typeface="Arial"/>
              <a:buChar char="•"/>
            </a:pPr>
            <a:r>
              <a:rPr lang="en-US" dirty="0">
                <a:solidFill>
                  <a:schemeClr val="bg1"/>
                </a:solidFill>
                <a:latin typeface="Arial"/>
                <a:cs typeface="Arial"/>
              </a:rPr>
              <a:t>Different leadership styles can make the difference between a good and bad relationship between employers and employees, as just giving orders without support or feedback could destroy relationships instead of reinforcing them</a:t>
            </a:r>
          </a:p>
        </p:txBody>
      </p:sp>
    </p:spTree>
    <p:extLst>
      <p:ext uri="{BB962C8B-B14F-4D97-AF65-F5344CB8AC3E}">
        <p14:creationId xmlns:p14="http://schemas.microsoft.com/office/powerpoint/2010/main" val="1578197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B2BD5C1-D934-C33A-AA77-9C553AC48040}"/>
              </a:ext>
            </a:extLst>
          </p:cNvPr>
          <p:cNvSpPr txBox="1"/>
          <p:nvPr/>
        </p:nvSpPr>
        <p:spPr>
          <a:xfrm>
            <a:off x="3976" y="540"/>
            <a:ext cx="12184245" cy="49835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b="1" kern="1200" dirty="0">
                <a:solidFill>
                  <a:srgbClr val="FFFFFF"/>
                </a:solidFill>
                <a:latin typeface="Arial"/>
                <a:ea typeface="+mj-ea"/>
                <a:cs typeface="Arial"/>
              </a:rPr>
              <a:t>How good communication helps in my workplace</a:t>
            </a:r>
            <a:endParaRPr lang="en-US" sz="2800" b="1" dirty="0">
              <a:latin typeface="Arial"/>
              <a:ea typeface="+mj-ea"/>
              <a:cs typeface="Arial"/>
            </a:endParaRP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sign&#10;&#10;Description automatically generated">
            <a:extLst>
              <a:ext uri="{FF2B5EF4-FFF2-40B4-BE49-F238E27FC236}">
                <a16:creationId xmlns:a16="http://schemas.microsoft.com/office/drawing/2014/main" id="{D247D6B4-F920-DAC1-92F1-88FD21F4F2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31690" y="1353160"/>
            <a:ext cx="6663170" cy="4469822"/>
          </a:xfrm>
          <a:prstGeom prst="rect">
            <a:avLst/>
          </a:prstGeom>
        </p:spPr>
      </p:pic>
      <p:sp>
        <p:nvSpPr>
          <p:cNvPr id="7" name="TextBox 6">
            <a:extLst>
              <a:ext uri="{FF2B5EF4-FFF2-40B4-BE49-F238E27FC236}">
                <a16:creationId xmlns:a16="http://schemas.microsoft.com/office/drawing/2014/main" id="{8D79F5E1-0074-B3A1-E653-5A59AFABC2A2}"/>
              </a:ext>
            </a:extLst>
          </p:cNvPr>
          <p:cNvSpPr txBox="1"/>
          <p:nvPr/>
        </p:nvSpPr>
        <p:spPr>
          <a:xfrm>
            <a:off x="8659" y="822614"/>
            <a:ext cx="5593772"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dirty="0">
                <a:solidFill>
                  <a:schemeClr val="bg1"/>
                </a:solidFill>
                <a:latin typeface="Arial"/>
                <a:cs typeface="Arial"/>
              </a:rPr>
              <a:t>Clear communication helps me understand what I need to do and what needs to be done </a:t>
            </a:r>
          </a:p>
          <a:p>
            <a:pPr marL="285750" indent="-285750">
              <a:buFont typeface="Arial"/>
              <a:buChar char="•"/>
            </a:pPr>
            <a:endParaRPr lang="en-US" sz="2000" dirty="0">
              <a:solidFill>
                <a:schemeClr val="bg1"/>
              </a:solidFill>
              <a:latin typeface="Arial"/>
              <a:cs typeface="Arial"/>
            </a:endParaRPr>
          </a:p>
          <a:p>
            <a:pPr marL="285750" indent="-285750">
              <a:buFont typeface="Arial"/>
              <a:buChar char="•"/>
            </a:pPr>
            <a:r>
              <a:rPr lang="en-US" sz="2000" dirty="0">
                <a:solidFill>
                  <a:schemeClr val="bg1"/>
                </a:solidFill>
                <a:latin typeface="Arial"/>
                <a:cs typeface="Arial"/>
              </a:rPr>
              <a:t>Getting a clear explanation of what needs to be done makes me feel more valued and understand the task that needs to be done better</a:t>
            </a:r>
          </a:p>
          <a:p>
            <a:pPr marL="285750" indent="-285750">
              <a:buFont typeface="Arial"/>
              <a:buChar char="•"/>
            </a:pPr>
            <a:endParaRPr lang="en-US" sz="2000" dirty="0">
              <a:solidFill>
                <a:schemeClr val="bg1"/>
              </a:solidFill>
              <a:latin typeface="Arial"/>
              <a:cs typeface="Arial"/>
            </a:endParaRPr>
          </a:p>
          <a:p>
            <a:pPr marL="285750" indent="-285750">
              <a:buFont typeface="Arial"/>
              <a:buChar char="•"/>
            </a:pPr>
            <a:r>
              <a:rPr lang="en-US" sz="2000" dirty="0">
                <a:solidFill>
                  <a:schemeClr val="bg1"/>
                </a:solidFill>
                <a:latin typeface="Arial"/>
                <a:cs typeface="Arial"/>
              </a:rPr>
              <a:t>Receiving feedback makes me feel more confident about what I am doing at work</a:t>
            </a:r>
          </a:p>
          <a:p>
            <a:pPr marL="285750" indent="-285750">
              <a:buFont typeface="Arial"/>
              <a:buChar char="•"/>
            </a:pPr>
            <a:endParaRPr lang="en-US" sz="2000" dirty="0">
              <a:solidFill>
                <a:schemeClr val="bg1"/>
              </a:solidFill>
              <a:latin typeface="Arial"/>
              <a:cs typeface="Arial"/>
            </a:endParaRPr>
          </a:p>
          <a:p>
            <a:pPr marL="285750" indent="-285750">
              <a:buFont typeface="Arial"/>
              <a:buChar char="•"/>
            </a:pPr>
            <a:r>
              <a:rPr lang="en-US" sz="2000" dirty="0">
                <a:solidFill>
                  <a:schemeClr val="bg1"/>
                </a:solidFill>
                <a:latin typeface="Arial"/>
                <a:cs typeface="Arial"/>
              </a:rPr>
              <a:t>Good communication makes work environment seem more friendly and makes me feel more comfortable while being at work</a:t>
            </a:r>
          </a:p>
          <a:p>
            <a:pPr marL="285750" indent="-285750">
              <a:buFont typeface="Arial"/>
              <a:buChar char="•"/>
            </a:pPr>
            <a:endParaRPr lang="en-US" sz="2000" dirty="0">
              <a:solidFill>
                <a:schemeClr val="bg1"/>
              </a:solidFill>
              <a:latin typeface="Arial"/>
              <a:cs typeface="Arial"/>
            </a:endParaRPr>
          </a:p>
          <a:p>
            <a:pPr marL="285750" indent="-285750">
              <a:buFont typeface="Arial"/>
              <a:buChar char="•"/>
            </a:pPr>
            <a:r>
              <a:rPr lang="en-US" sz="2000" dirty="0">
                <a:solidFill>
                  <a:schemeClr val="bg1"/>
                </a:solidFill>
                <a:latin typeface="Arial"/>
                <a:cs typeface="Arial"/>
              </a:rPr>
              <a:t>Communication with others, not just my employer, makes me feel more included in the company and what needs to be done</a:t>
            </a:r>
          </a:p>
        </p:txBody>
      </p:sp>
    </p:spTree>
    <p:extLst>
      <p:ext uri="{BB962C8B-B14F-4D97-AF65-F5344CB8AC3E}">
        <p14:creationId xmlns:p14="http://schemas.microsoft.com/office/powerpoint/2010/main" val="2962794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2C15108C-124D-BB13-2E4A-0AA54A09270A}"/>
              </a:ext>
            </a:extLst>
          </p:cNvPr>
          <p:cNvSpPr txBox="1"/>
          <p:nvPr/>
        </p:nvSpPr>
        <p:spPr>
          <a:xfrm>
            <a:off x="826396" y="586855"/>
            <a:ext cx="4230100"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Conclusion</a:t>
            </a:r>
          </a:p>
        </p:txBody>
      </p:sp>
      <p:sp>
        <p:nvSpPr>
          <p:cNvPr id="2" name="TextBox 1">
            <a:extLst>
              <a:ext uri="{FF2B5EF4-FFF2-40B4-BE49-F238E27FC236}">
                <a16:creationId xmlns:a16="http://schemas.microsoft.com/office/drawing/2014/main" id="{58DD6262-FEFE-9838-DF51-4D80C61B5980}"/>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2000" dirty="0">
                <a:latin typeface="Arial"/>
                <a:cs typeface="Arial"/>
              </a:rPr>
              <a:t>In conclusion, Human Resources professionals are playing a crucial role in every organisation as without them many communication and organisational problems would be in place between employees and the goals of the company.</a:t>
            </a:r>
          </a:p>
          <a:p>
            <a:pPr indent="-228600">
              <a:lnSpc>
                <a:spcPct val="90000"/>
              </a:lnSpc>
              <a:spcAft>
                <a:spcPts val="600"/>
              </a:spcAft>
              <a:buFont typeface="Arial" panose="020B0604020202020204" pitchFamily="34" charset="0"/>
              <a:buChar char="•"/>
            </a:pPr>
            <a:endParaRPr lang="en-GB" sz="2000" dirty="0">
              <a:latin typeface="Arial"/>
              <a:cs typeface="Arial"/>
            </a:endParaRPr>
          </a:p>
          <a:p>
            <a:pPr indent="-228600">
              <a:lnSpc>
                <a:spcPct val="90000"/>
              </a:lnSpc>
              <a:spcAft>
                <a:spcPts val="600"/>
              </a:spcAft>
              <a:buFont typeface="Arial" panose="020B0604020202020204" pitchFamily="34" charset="0"/>
              <a:buChar char="•"/>
            </a:pPr>
            <a:r>
              <a:rPr lang="en-GB" sz="2000" dirty="0">
                <a:latin typeface="Arial"/>
                <a:cs typeface="Arial"/>
              </a:rPr>
              <a:t>Also another crucial factor that includes Human Resources professionals is how important communication and the environment in a workplace can make a huge difference in any company when it comes to productivity and efficiency, therefore both being very important in any company.</a:t>
            </a:r>
          </a:p>
        </p:txBody>
      </p:sp>
    </p:spTree>
    <p:extLst>
      <p:ext uri="{BB962C8B-B14F-4D97-AF65-F5344CB8AC3E}">
        <p14:creationId xmlns:p14="http://schemas.microsoft.com/office/powerpoint/2010/main" val="2527207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0CB1D8-2536-F519-034C-A2DCB38B942D}"/>
              </a:ext>
            </a:extLst>
          </p:cNvPr>
          <p:cNvSpPr txBox="1"/>
          <p:nvPr/>
        </p:nvSpPr>
        <p:spPr>
          <a:xfrm>
            <a:off x="1935" y="550819"/>
            <a:ext cx="10399058" cy="9233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latin typeface="Arial"/>
                <a:ea typeface="+mn-lt"/>
                <a:cs typeface="Times New Roman"/>
              </a:rPr>
              <a:t>Faragher, J. (2018). </a:t>
            </a:r>
            <a:r>
              <a:rPr lang="en-US" i="1" dirty="0">
                <a:latin typeface="Arial"/>
                <a:ea typeface="+mn-lt"/>
                <a:cs typeface="Times New Roman"/>
              </a:rPr>
              <a:t>CIPD unveils new HR profession map at annual conference - Personnel Today</a:t>
            </a:r>
            <a:r>
              <a:rPr lang="en-US" dirty="0">
                <a:latin typeface="Arial"/>
                <a:ea typeface="+mn-lt"/>
                <a:cs typeface="Times New Roman"/>
              </a:rPr>
              <a:t>. [online] Personnel Today. Available at: </a:t>
            </a:r>
            <a:r>
              <a:rPr lang="en-US" dirty="0">
                <a:latin typeface="Arial"/>
                <a:ea typeface="+mn-lt"/>
                <a:cs typeface="Times New Roman"/>
                <a:hlinkClick r:id="rId2"/>
              </a:rPr>
              <a:t>https://www.personneltoday.com/hr/cipd-unveils-new-hr-profession-map-at-annual-conference/</a:t>
            </a:r>
            <a:r>
              <a:rPr lang="en-US" dirty="0">
                <a:latin typeface="Arial"/>
                <a:ea typeface="+mn-lt"/>
                <a:cs typeface="Times New Roman"/>
              </a:rPr>
              <a:t>.</a:t>
            </a:r>
            <a:endParaRPr lang="en-US">
              <a:latin typeface="Arial"/>
              <a:cs typeface="Arial"/>
            </a:endParaRPr>
          </a:p>
          <a:p>
            <a:pPr marL="342900" indent="-342900">
              <a:buAutoNum type="arabicPeriod"/>
            </a:pPr>
            <a:endParaRPr lang="en-US" dirty="0">
              <a:latin typeface="Arial"/>
              <a:ea typeface="+mn-lt"/>
              <a:cs typeface="Times New Roman"/>
            </a:endParaRPr>
          </a:p>
          <a:p>
            <a:pPr marL="342900" indent="-342900">
              <a:buAutoNum type="arabicPeriod"/>
            </a:pPr>
            <a:r>
              <a:rPr lang="en-US" dirty="0">
                <a:latin typeface="Arial"/>
                <a:ea typeface="+mn-lt"/>
                <a:cs typeface="Times New Roman"/>
              </a:rPr>
              <a:t>Free Essays. (n.d.). </a:t>
            </a:r>
            <a:r>
              <a:rPr lang="en-US" i="1" dirty="0">
                <a:latin typeface="Arial"/>
                <a:ea typeface="+mn-lt"/>
                <a:cs typeface="Times New Roman"/>
              </a:rPr>
              <a:t>Employment Relationships and Factors Affecting Them - 6901 Words | Coursework Example</a:t>
            </a:r>
            <a:r>
              <a:rPr lang="en-US" dirty="0">
                <a:latin typeface="Arial"/>
                <a:ea typeface="+mn-lt"/>
                <a:cs typeface="Times New Roman"/>
              </a:rPr>
              <a:t>. [online] Available at: </a:t>
            </a:r>
            <a:r>
              <a:rPr lang="en-US" dirty="0">
                <a:latin typeface="Arial"/>
                <a:ea typeface="+mn-lt"/>
                <a:cs typeface="Times New Roman"/>
                <a:hlinkClick r:id="rId3"/>
              </a:rPr>
              <a:t>https://ivypanda.com/essays/employment-relationships-and-factors-affecting-them/#:~:text=There%20are%20many%20factors%20affecting</a:t>
            </a:r>
            <a:r>
              <a:rPr lang="en-US" dirty="0">
                <a:latin typeface="Arial"/>
                <a:ea typeface="+mn-lt"/>
                <a:cs typeface="Times New Roman"/>
              </a:rPr>
              <a:t>.</a:t>
            </a:r>
            <a:endParaRPr lang="en-US">
              <a:latin typeface="Arial"/>
              <a:cs typeface="Arial"/>
            </a:endParaRPr>
          </a:p>
          <a:p>
            <a:pPr marL="342900" indent="-342900">
              <a:buAutoNum type="arabicPeriod"/>
            </a:pPr>
            <a:endParaRPr lang="en-US" dirty="0">
              <a:latin typeface="Arial"/>
              <a:ea typeface="+mn-lt"/>
              <a:cs typeface="Times New Roman"/>
            </a:endParaRPr>
          </a:p>
          <a:p>
            <a:pPr marL="342900" indent="-342900">
              <a:buAutoNum type="arabicPeriod"/>
            </a:pPr>
            <a:r>
              <a:rPr lang="en-US" dirty="0">
                <a:latin typeface="Arial"/>
                <a:ea typeface="+mn-lt"/>
                <a:cs typeface="Times New Roman"/>
              </a:rPr>
              <a:t>Services, I.C. (2020). </a:t>
            </a:r>
            <a:r>
              <a:rPr lang="en-US" i="1" dirty="0">
                <a:latin typeface="Arial"/>
                <a:ea typeface="+mn-lt"/>
                <a:cs typeface="Times New Roman"/>
              </a:rPr>
              <a:t>The Success of your Company depends on your people – Human Resources is the lifeblood of your company.</a:t>
            </a:r>
            <a:r>
              <a:rPr lang="en-US" dirty="0">
                <a:latin typeface="Arial"/>
                <a:ea typeface="+mn-lt"/>
                <a:cs typeface="Times New Roman"/>
              </a:rPr>
              <a:t> [online] Business Consultant Kelowna | IWG Corporate Services. Available at: </a:t>
            </a:r>
            <a:r>
              <a:rPr lang="en-US" dirty="0">
                <a:latin typeface="Arial"/>
                <a:ea typeface="+mn-lt"/>
                <a:cs typeface="Times New Roman"/>
                <a:hlinkClick r:id="rId4"/>
              </a:rPr>
              <a:t>https://iwgservices.ca/the-success-of-your-company-depends-on-your-people-human-resources-is-the-lifeblood-of-your-company/</a:t>
            </a:r>
            <a:r>
              <a:rPr lang="en-US" dirty="0">
                <a:latin typeface="Arial"/>
                <a:ea typeface="+mn-lt"/>
                <a:cs typeface="Times New Roman"/>
              </a:rPr>
              <a:t>.</a:t>
            </a:r>
            <a:endParaRPr lang="en-US">
              <a:latin typeface="Arial"/>
              <a:cs typeface="Arial"/>
            </a:endParaRPr>
          </a:p>
          <a:p>
            <a:pPr marL="342900" indent="-342900">
              <a:buAutoNum type="arabicPeriod"/>
            </a:pPr>
            <a:endParaRPr lang="en-US" dirty="0">
              <a:latin typeface="Arial"/>
              <a:ea typeface="+mn-lt"/>
              <a:cs typeface="Times New Roman"/>
            </a:endParaRPr>
          </a:p>
          <a:p>
            <a:pPr marL="342900" indent="-342900">
              <a:buAutoNum type="arabicPeriod"/>
            </a:pPr>
            <a:r>
              <a:rPr lang="en-US" dirty="0" err="1">
                <a:latin typeface="Arial"/>
                <a:ea typeface="+mn-lt"/>
                <a:cs typeface="Times New Roman"/>
              </a:rPr>
              <a:t>TrueList</a:t>
            </a:r>
            <a:r>
              <a:rPr lang="en-US" dirty="0">
                <a:latin typeface="Arial"/>
                <a:ea typeface="+mn-lt"/>
                <a:cs typeface="Times New Roman"/>
              </a:rPr>
              <a:t>. (n.d.). </a:t>
            </a:r>
            <a:r>
              <a:rPr lang="en-US" i="1" dirty="0">
                <a:latin typeface="Arial"/>
                <a:ea typeface="+mn-lt"/>
                <a:cs typeface="Times New Roman"/>
              </a:rPr>
              <a:t>19 Employee Engagement Statistics to Know in 2023</a:t>
            </a:r>
            <a:r>
              <a:rPr lang="en-US" dirty="0">
                <a:latin typeface="Arial"/>
                <a:ea typeface="+mn-lt"/>
                <a:cs typeface="Times New Roman"/>
              </a:rPr>
              <a:t>. [online] Available at: </a:t>
            </a:r>
            <a:r>
              <a:rPr lang="en-US" dirty="0">
                <a:latin typeface="Arial"/>
                <a:ea typeface="+mn-lt"/>
                <a:cs typeface="Times New Roman"/>
                <a:hlinkClick r:id="rId5"/>
              </a:rPr>
              <a:t>https://truelist.co/blog/employee-engagement-statistics/</a:t>
            </a:r>
            <a:r>
              <a:rPr lang="en-US" dirty="0">
                <a:latin typeface="Arial"/>
                <a:ea typeface="+mn-lt"/>
                <a:cs typeface="Times New Roman"/>
              </a:rPr>
              <a:t>.</a:t>
            </a:r>
            <a:endParaRPr lang="en-US">
              <a:latin typeface="Arial"/>
              <a:cs typeface="Arial"/>
            </a:endParaRPr>
          </a:p>
          <a:p>
            <a:pPr marL="342900" indent="-342900">
              <a:buAutoNum type="arabicPeriod"/>
            </a:pPr>
            <a:endParaRPr lang="en-US" dirty="0">
              <a:latin typeface="Arial"/>
              <a:ea typeface="+mn-lt"/>
              <a:cs typeface="Times New Roman"/>
            </a:endParaRPr>
          </a:p>
          <a:p>
            <a:pPr marL="342900" indent="-342900">
              <a:buAutoNum type="arabicPeriod"/>
            </a:pPr>
            <a:r>
              <a:rPr lang="en-US" dirty="0" err="1">
                <a:latin typeface="Arial"/>
                <a:ea typeface="+mn-lt"/>
                <a:cs typeface="Times New Roman"/>
              </a:rPr>
              <a:t>Veldsman</a:t>
            </a:r>
            <a:r>
              <a:rPr lang="en-US" dirty="0">
                <a:latin typeface="Arial"/>
                <a:ea typeface="+mn-lt"/>
                <a:cs typeface="Times New Roman"/>
              </a:rPr>
              <a:t>, D. (2023). </a:t>
            </a:r>
            <a:r>
              <a:rPr lang="en-US" i="1" dirty="0">
                <a:latin typeface="Arial"/>
                <a:ea typeface="+mn-lt"/>
                <a:cs typeface="Times New Roman"/>
              </a:rPr>
              <a:t>Employee-Employer Relationship: What HR Needs to Work on in 2023</a:t>
            </a:r>
            <a:r>
              <a:rPr lang="en-US" dirty="0">
                <a:latin typeface="Arial"/>
                <a:ea typeface="+mn-lt"/>
                <a:cs typeface="Times New Roman"/>
              </a:rPr>
              <a:t>. [online] AIHR. Available at: </a:t>
            </a:r>
            <a:r>
              <a:rPr lang="en-US" dirty="0">
                <a:latin typeface="Arial"/>
                <a:ea typeface="+mn-lt"/>
                <a:cs typeface="Times New Roman"/>
                <a:hlinkClick r:id="rId6"/>
              </a:rPr>
              <a:t>https://www.aihr.com/blog/employee-employer-relationship/</a:t>
            </a:r>
            <a:r>
              <a:rPr lang="en-US" dirty="0">
                <a:latin typeface="Arial"/>
                <a:ea typeface="+mn-lt"/>
                <a:cs typeface="Times New Roman"/>
              </a:rPr>
              <a:t>.</a:t>
            </a:r>
            <a:endParaRPr lang="en-US">
              <a:latin typeface="Arial"/>
              <a:cs typeface="Arial"/>
            </a:endParaRPr>
          </a:p>
          <a:p>
            <a:pPr marL="342900" indent="-342900">
              <a:buAutoNum type="arabicPeriod"/>
            </a:pPr>
            <a:endParaRPr lang="en-US" dirty="0">
              <a:latin typeface="Arial"/>
              <a:ea typeface="+mn-lt"/>
              <a:cs typeface="Times New Roman"/>
            </a:endParaRPr>
          </a:p>
          <a:p>
            <a:pPr marL="342900" indent="-342900">
              <a:buAutoNum type="arabicPeriod"/>
            </a:pPr>
            <a:r>
              <a:rPr lang="en-US" dirty="0">
                <a:latin typeface="Arial"/>
                <a:ea typeface="+mn-lt"/>
                <a:cs typeface="Times New Roman"/>
                <a:hlinkClick r:id="rId7"/>
              </a:rPr>
              <a:t>www.macomb-mi.gov</a:t>
            </a:r>
            <a:r>
              <a:rPr lang="en-US" dirty="0">
                <a:latin typeface="Arial"/>
                <a:ea typeface="+mn-lt"/>
                <a:cs typeface="Times New Roman"/>
              </a:rPr>
              <a:t>. (n.d.). </a:t>
            </a:r>
            <a:r>
              <a:rPr lang="en-US" i="1" dirty="0">
                <a:latin typeface="Arial"/>
                <a:ea typeface="+mn-lt"/>
                <a:cs typeface="Times New Roman"/>
              </a:rPr>
              <a:t>Human Resources | Macomb, MI</a:t>
            </a:r>
            <a:r>
              <a:rPr lang="en-US" dirty="0">
                <a:latin typeface="Arial"/>
                <a:ea typeface="+mn-lt"/>
                <a:cs typeface="Times New Roman"/>
              </a:rPr>
              <a:t>. [online] Available at: </a:t>
            </a:r>
            <a:r>
              <a:rPr lang="en-US" dirty="0">
                <a:latin typeface="Arial"/>
                <a:ea typeface="+mn-lt"/>
                <a:cs typeface="Times New Roman"/>
                <a:hlinkClick r:id="rId8"/>
              </a:rPr>
              <a:t>https://www.macomb-mi.gov/200/Human-Resources</a:t>
            </a:r>
            <a:r>
              <a:rPr lang="en-US" dirty="0">
                <a:latin typeface="Arial"/>
                <a:ea typeface="+mn-lt"/>
                <a:cs typeface="Times New Roman"/>
              </a:rPr>
              <a:t>.</a:t>
            </a:r>
            <a:endParaRPr lang="en-US">
              <a:latin typeface="Arial"/>
              <a:cs typeface="Arial"/>
            </a:endParaRPr>
          </a:p>
          <a:p>
            <a:pPr algn="l"/>
            <a:endParaRPr lang="en-US" dirty="0">
              <a:ea typeface="+mn-lt"/>
              <a:cs typeface="+mn-lt"/>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2" name="TextBox 1">
            <a:extLst>
              <a:ext uri="{FF2B5EF4-FFF2-40B4-BE49-F238E27FC236}">
                <a16:creationId xmlns:a16="http://schemas.microsoft.com/office/drawing/2014/main" id="{44AD3FEC-01E9-4540-51CB-D89890D22148}"/>
              </a:ext>
            </a:extLst>
          </p:cNvPr>
          <p:cNvSpPr txBox="1"/>
          <p:nvPr/>
        </p:nvSpPr>
        <p:spPr>
          <a:xfrm>
            <a:off x="0" y="0"/>
            <a:ext cx="1131207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u="sng" dirty="0">
                <a:latin typeface="Arial"/>
                <a:cs typeface="Arial"/>
              </a:rPr>
              <a:t>References</a:t>
            </a:r>
          </a:p>
        </p:txBody>
      </p:sp>
    </p:spTree>
    <p:extLst>
      <p:ext uri="{BB962C8B-B14F-4D97-AF65-F5344CB8AC3E}">
        <p14:creationId xmlns:p14="http://schemas.microsoft.com/office/powerpoint/2010/main" val="1570660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475</cp:revision>
  <dcterms:created xsi:type="dcterms:W3CDTF">2024-02-10T12:15:36Z</dcterms:created>
  <dcterms:modified xsi:type="dcterms:W3CDTF">2024-02-29T22:08:44Z</dcterms:modified>
</cp:coreProperties>
</file>