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59" r:id="rId6"/>
    <p:sldId id="260" r:id="rId7"/>
    <p:sldId id="261" r:id="rId8"/>
    <p:sldId id="265" r:id="rId9"/>
    <p:sldId id="266" r:id="rId10"/>
    <p:sldId id="267" r:id="rId11"/>
    <p:sldId id="268" r:id="rId12"/>
    <p:sldId id="270" r:id="rId13"/>
    <p:sldId id="263" r:id="rId14"/>
    <p:sldId id="264" r:id="rId15"/>
    <p:sldId id="26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44" d="100"/>
          <a:sy n="44" d="100"/>
        </p:scale>
        <p:origin x="86"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191326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342827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2600409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D7EE45-A546-4870-8939-9395FDFBD269}" type="datetimeFigureOut">
              <a:rPr lang="en-GB" smtClean="0"/>
              <a:t>09/06/2020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3788255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D7EE45-A546-4870-8939-9395FDFBD269}" type="datetimeFigureOut">
              <a:rPr lang="en-GB" smtClean="0"/>
              <a:t>09/06/2020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2251542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D7EE45-A546-4870-8939-9395FDFBD269}" type="datetimeFigureOut">
              <a:rPr lang="en-GB" smtClean="0"/>
              <a:t>09/06/2020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650427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D7EE45-A546-4870-8939-9395FDFBD269}" type="datetimeFigureOut">
              <a:rPr lang="en-GB" smtClean="0"/>
              <a:t>09/06/2020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842882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D7EE45-A546-4870-8939-9395FDFBD269}" type="datetimeFigureOut">
              <a:rPr lang="en-GB" smtClean="0"/>
              <a:t>09/06/2020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3464337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D7EE45-A546-4870-8939-9395FDFBD269}" type="datetimeFigureOut">
              <a:rPr lang="en-GB" smtClean="0"/>
              <a:t>09/06/2020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1198423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146814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263552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2402807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319030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2702734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14093319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D7EE45-A546-4870-8939-9395FDFBD269}" type="datetimeFigureOut">
              <a:rPr lang="en-GB" smtClean="0"/>
              <a:t>09/06/2020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1582E-F550-49C4-B2DD-9B17720B8E54}" type="slidenum">
              <a:rPr lang="en-GB" smtClean="0"/>
              <a:t>‹#›</a:t>
            </a:fld>
            <a:endParaRPr lang="en-GB"/>
          </a:p>
        </p:txBody>
      </p:sp>
    </p:spTree>
    <p:extLst>
      <p:ext uri="{BB962C8B-B14F-4D97-AF65-F5344CB8AC3E}">
        <p14:creationId xmlns:p14="http://schemas.microsoft.com/office/powerpoint/2010/main" val="1562171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6D7EE45-A546-4870-8939-9395FDFBD269}" type="datetimeFigureOut">
              <a:rPr lang="en-GB" smtClean="0"/>
              <a:t>09/06/2020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331582E-F550-49C4-B2DD-9B17720B8E54}" type="slidenum">
              <a:rPr lang="en-GB" smtClean="0"/>
              <a:t>‹#›</a:t>
            </a:fld>
            <a:endParaRPr lang="en-GB"/>
          </a:p>
        </p:txBody>
      </p:sp>
    </p:spTree>
    <p:extLst>
      <p:ext uri="{BB962C8B-B14F-4D97-AF65-F5344CB8AC3E}">
        <p14:creationId xmlns:p14="http://schemas.microsoft.com/office/powerpoint/2010/main" val="1807733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Status_of_Jerusalem" TargetMode="External"/><Relationship Id="rId2" Type="http://schemas.openxmlformats.org/officeDocument/2006/relationships/hyperlink" Target="https://www.google.com/search?q=masada&amp;rlz=1C1CHBF_en-GBGB783GB783&amp;sxsrf=ALeKk03kiCRqqh8Dc3XxD_p0CcEcQuODNw:1591644297998&amp;source=lnms&amp;tbm=isch&amp;sa=X&amp;ved=2ahUKEwj0pPaH-fLpAhULYsAKHSEIB4IQ_AUoAXoECB0QAw&amp;biw=796&amp;bih=707#imgrc=xOd1LN2ciabk8M" TargetMode="External"/><Relationship Id="rId1" Type="http://schemas.openxmlformats.org/officeDocument/2006/relationships/slideLayout" Target="../slideLayouts/slideLayout2.xml"/><Relationship Id="rId5" Type="http://schemas.openxmlformats.org/officeDocument/2006/relationships/hyperlink" Target="https://en.wikipedia.org/wiki/Vespasian" TargetMode="External"/><Relationship Id="rId4" Type="http://schemas.openxmlformats.org/officeDocument/2006/relationships/hyperlink" Target="https://en.wikipedia.org/wiki/Josephu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posing for the camera&#10;&#10;Description automatically generated">
            <a:extLst>
              <a:ext uri="{FF2B5EF4-FFF2-40B4-BE49-F238E27FC236}">
                <a16:creationId xmlns:a16="http://schemas.microsoft.com/office/drawing/2014/main" id="{1FD6D491-FDED-481B-A54C-F7EA0AB48030}"/>
              </a:ext>
            </a:extLst>
          </p:cNvPr>
          <p:cNvPicPr>
            <a:picLocks noChangeAspect="1"/>
          </p:cNvPicPr>
          <p:nvPr/>
        </p:nvPicPr>
        <p:blipFill rotWithShape="1">
          <a:blip r:embed="rId2">
            <a:extLst>
              <a:ext uri="{28A0092B-C50C-407E-A947-70E740481C1C}">
                <a14:useLocalDpi xmlns:a14="http://schemas.microsoft.com/office/drawing/2010/main" val="0"/>
              </a:ext>
            </a:extLst>
          </a:blip>
          <a:srcRect l="9091" t="13299" b="2452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77880E6-A6DD-45F7-8483-6B181A418617}"/>
              </a:ext>
            </a:extLst>
          </p:cNvPr>
          <p:cNvSpPr>
            <a:spLocks noGrp="1"/>
          </p:cNvSpPr>
          <p:nvPr>
            <p:ph type="ctrTitle"/>
          </p:nvPr>
        </p:nvSpPr>
        <p:spPr>
          <a:xfrm>
            <a:off x="668867" y="1678666"/>
            <a:ext cx="4088190" cy="2369093"/>
          </a:xfrm>
        </p:spPr>
        <p:txBody>
          <a:bodyPr>
            <a:normAutofit/>
          </a:bodyPr>
          <a:lstStyle/>
          <a:p>
            <a:r>
              <a:rPr lang="en-GB" sz="4400"/>
              <a:t>Josephus and the Jewish revolt 66-73 CE</a:t>
            </a:r>
          </a:p>
        </p:txBody>
      </p:sp>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10262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017CA-B681-4192-994E-38BD7DBE7A92}"/>
              </a:ext>
            </a:extLst>
          </p:cNvPr>
          <p:cNvSpPr>
            <a:spLocks noGrp="1"/>
          </p:cNvSpPr>
          <p:nvPr>
            <p:ph type="title"/>
          </p:nvPr>
        </p:nvSpPr>
        <p:spPr/>
        <p:txBody>
          <a:bodyPr/>
          <a:lstStyle/>
          <a:p>
            <a:r>
              <a:rPr lang="en-GB" dirty="0"/>
              <a:t>Who was Josephus?</a:t>
            </a:r>
          </a:p>
        </p:txBody>
      </p:sp>
      <p:sp>
        <p:nvSpPr>
          <p:cNvPr id="3" name="Content Placeholder 2">
            <a:extLst>
              <a:ext uri="{FF2B5EF4-FFF2-40B4-BE49-F238E27FC236}">
                <a16:creationId xmlns:a16="http://schemas.microsoft.com/office/drawing/2014/main" id="{335C1539-8A33-4885-9140-9674984C89BC}"/>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Josephus was a first-century Jewish priest, scholar, and historian born in Judaea c. 37 CE</a:t>
            </a:r>
          </a:p>
          <a:p>
            <a:r>
              <a:rPr lang="en-GB" sz="2400" dirty="0">
                <a:latin typeface="Times New Roman" panose="02020603050405020304" pitchFamily="18" charset="0"/>
                <a:cs typeface="Times New Roman" panose="02020603050405020304" pitchFamily="18" charset="0"/>
              </a:rPr>
              <a:t>Josephus is credited with writing several works comprising of multiple books on:  </a:t>
            </a:r>
            <a:r>
              <a:rPr lang="en-GB" sz="2400" i="1" dirty="0">
                <a:latin typeface="Times New Roman" panose="02020603050405020304" pitchFamily="18" charset="0"/>
                <a:cs typeface="Times New Roman" panose="02020603050405020304" pitchFamily="18" charset="0"/>
              </a:rPr>
              <a:t>Jewish Antiquities, Jewish War, </a:t>
            </a:r>
            <a:r>
              <a:rPr lang="en-GB" sz="2400" dirty="0">
                <a:latin typeface="Times New Roman" panose="02020603050405020304" pitchFamily="18" charset="0"/>
                <a:cs typeface="Times New Roman" panose="02020603050405020304" pitchFamily="18" charset="0"/>
              </a:rPr>
              <a:t>and </a:t>
            </a:r>
            <a:r>
              <a:rPr lang="en-GB" sz="2400" i="1" dirty="0">
                <a:latin typeface="Times New Roman" panose="02020603050405020304" pitchFamily="18" charset="0"/>
                <a:cs typeface="Times New Roman" panose="02020603050405020304" pitchFamily="18" charset="0"/>
              </a:rPr>
              <a:t>Apion.</a:t>
            </a:r>
          </a:p>
          <a:p>
            <a:r>
              <a:rPr lang="en-GB" sz="2400" dirty="0">
                <a:latin typeface="Times New Roman" panose="02020603050405020304" pitchFamily="18" charset="0"/>
                <a:cs typeface="Times New Roman" panose="02020603050405020304" pitchFamily="18" charset="0"/>
              </a:rPr>
              <a:t>According to Josephus’ own account he was involved in the revolt in 66 CE and was appointed military commander of Galilee and was eventually defeated and captured. Josephus predicted his captor, Vespasian, would eventually become emperor and was allowed his freedom.</a:t>
            </a:r>
          </a:p>
        </p:txBody>
      </p:sp>
    </p:spTree>
    <p:extLst>
      <p:ext uri="{BB962C8B-B14F-4D97-AF65-F5344CB8AC3E}">
        <p14:creationId xmlns:p14="http://schemas.microsoft.com/office/powerpoint/2010/main" val="4225165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4E5AF-F8C1-4792-A854-CDE0B615AE43}"/>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2FFA917A-B910-4B65-9272-23874B44748C}"/>
              </a:ext>
            </a:extLst>
          </p:cNvPr>
          <p:cNvSpPr>
            <a:spLocks noGrp="1"/>
          </p:cNvSpPr>
          <p:nvPr>
            <p:ph idx="1"/>
          </p:nvPr>
        </p:nvSpPr>
        <p:spPr/>
        <p:txBody>
          <a:bodyPr>
            <a:normAutofit lnSpcReduction="10000"/>
          </a:bodyPr>
          <a:lstStyle/>
          <a:p>
            <a:r>
              <a:rPr lang="en-GB" sz="2400" dirty="0">
                <a:latin typeface="Times New Roman" panose="02020603050405020304" pitchFamily="18" charset="0"/>
                <a:cs typeface="Times New Roman" panose="02020603050405020304" pitchFamily="18" charset="0"/>
              </a:rPr>
              <a:t>From 69 CE Josephus adopted the name Flavius, married for the third time and would eventually join Titus in 70 CE at the siege of Jerusalem to act as a mediator.</a:t>
            </a:r>
          </a:p>
          <a:p>
            <a:r>
              <a:rPr lang="en-GB" sz="2400" dirty="0">
                <a:latin typeface="Times New Roman" panose="02020603050405020304" pitchFamily="18" charset="0"/>
                <a:cs typeface="Times New Roman" panose="02020603050405020304" pitchFamily="18" charset="0"/>
              </a:rPr>
              <a:t>Josephus went on to spend the rest of his life in Rome devoted to his literary pursuits under imperial patronage, this is likely to have impacted his bias towards Roman events.</a:t>
            </a:r>
          </a:p>
          <a:p>
            <a:r>
              <a:rPr lang="en-GB" sz="2400" dirty="0">
                <a:latin typeface="Times New Roman" panose="02020603050405020304" pitchFamily="18" charset="0"/>
                <a:cs typeface="Times New Roman" panose="02020603050405020304" pitchFamily="18" charset="0"/>
              </a:rPr>
              <a:t>Josephus has often been described as “the Greek Livy” because of his writing style, and is able to combine the traditions of Judaism and Hellenism allowing a connection of the bible and secular Rome to be formed within his work. (Poole, G. W. 2020)</a:t>
            </a:r>
          </a:p>
          <a:p>
            <a:endParaRPr lang="en-GB" dirty="0"/>
          </a:p>
        </p:txBody>
      </p:sp>
    </p:spTree>
    <p:extLst>
      <p:ext uri="{BB962C8B-B14F-4D97-AF65-F5344CB8AC3E}">
        <p14:creationId xmlns:p14="http://schemas.microsoft.com/office/powerpoint/2010/main" val="1276133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854FF-1D60-45CE-8197-ABF89C861767}"/>
              </a:ext>
            </a:extLst>
          </p:cNvPr>
          <p:cNvSpPr>
            <a:spLocks noGrp="1"/>
          </p:cNvSpPr>
          <p:nvPr>
            <p:ph type="title"/>
          </p:nvPr>
        </p:nvSpPr>
        <p:spPr/>
        <p:txBody>
          <a:bodyPr/>
          <a:lstStyle/>
          <a:p>
            <a:r>
              <a:rPr lang="en-GB" dirty="0"/>
              <a:t>Bias within Josephus and later opinions of his work</a:t>
            </a:r>
          </a:p>
        </p:txBody>
      </p:sp>
      <p:sp>
        <p:nvSpPr>
          <p:cNvPr id="3" name="Content Placeholder 2">
            <a:extLst>
              <a:ext uri="{FF2B5EF4-FFF2-40B4-BE49-F238E27FC236}">
                <a16:creationId xmlns:a16="http://schemas.microsoft.com/office/drawing/2014/main" id="{0D6FF6D4-4F4E-4A8E-A7B8-221551130DB1}"/>
              </a:ext>
            </a:extLst>
          </p:cNvPr>
          <p:cNvSpPr>
            <a:spLocks noGrp="1"/>
          </p:cNvSpPr>
          <p:nvPr>
            <p:ph idx="1"/>
          </p:nvPr>
        </p:nvSpPr>
        <p:spPr/>
        <p:txBody>
          <a:bodyPr>
            <a:normAutofit fontScale="92500" lnSpcReduction="20000"/>
          </a:bodyPr>
          <a:lstStyle/>
          <a:p>
            <a:r>
              <a:rPr lang="en-GB" sz="2400" dirty="0">
                <a:latin typeface="Times New Roman" panose="02020603050405020304" pitchFamily="18" charset="0"/>
                <a:cs typeface="Times New Roman" panose="02020603050405020304" pitchFamily="18" charset="0"/>
              </a:rPr>
              <a:t>Josephus’ bias towards the Flavian dynasty is rather positive, given the way in which the Jews regarded the Flavians, although it is uncertain whether this bias was accurate of Josephus’ opinion or the pressure of writing under them has exaggerated this somewhat. (Simkovich, M. Z. 2018: 189.)</a:t>
            </a:r>
          </a:p>
          <a:p>
            <a:r>
              <a:rPr lang="en-GB" sz="2400" dirty="0">
                <a:latin typeface="Times New Roman" panose="02020603050405020304" pitchFamily="18" charset="0"/>
                <a:cs typeface="Times New Roman" panose="02020603050405020304" pitchFamily="18" charset="0"/>
              </a:rPr>
              <a:t>Criticism of Josephus begins with his reference to only two Sadducees in which they are only mentioned four times amongst his works, but also makes incredible and generalising judgements. (Botha, P. J. J. 1997: 6; Josephus. </a:t>
            </a:r>
            <a:r>
              <a:rPr lang="en-GB" sz="2400" i="1" dirty="0">
                <a:latin typeface="Times New Roman" panose="02020603050405020304" pitchFamily="18" charset="0"/>
                <a:cs typeface="Times New Roman" panose="02020603050405020304" pitchFamily="18" charset="0"/>
              </a:rPr>
              <a:t>Jewish war. </a:t>
            </a:r>
            <a:r>
              <a:rPr lang="en-GB" sz="2400" dirty="0">
                <a:latin typeface="Times New Roman" panose="02020603050405020304" pitchFamily="18" charset="0"/>
                <a:cs typeface="Times New Roman" panose="02020603050405020304" pitchFamily="18" charset="0"/>
              </a:rPr>
              <a:t>2.166.)</a:t>
            </a:r>
          </a:p>
          <a:p>
            <a:r>
              <a:rPr lang="en-GB" sz="2400" dirty="0">
                <a:latin typeface="Times New Roman" panose="02020603050405020304" pitchFamily="18" charset="0"/>
                <a:cs typeface="Times New Roman" panose="02020603050405020304" pitchFamily="18" charset="0"/>
              </a:rPr>
              <a:t>Mason has also described Josephus’ works as “</a:t>
            </a:r>
            <a:r>
              <a:rPr lang="en-GB" sz="2400" i="1" dirty="0">
                <a:latin typeface="Times New Roman" panose="02020603050405020304" pitchFamily="18" charset="0"/>
                <a:cs typeface="Times New Roman" panose="02020603050405020304" pitchFamily="18" charset="0"/>
              </a:rPr>
              <a:t>sometimes inaccurate, somewhat evasive, prone to tangents, and even sloppy in his writing</a:t>
            </a:r>
            <a:r>
              <a:rPr lang="en-GB" sz="2400" dirty="0">
                <a:latin typeface="Times New Roman" panose="02020603050405020304" pitchFamily="18" charset="0"/>
                <a:cs typeface="Times New Roman" panose="02020603050405020304" pitchFamily="18" charset="0"/>
              </a:rPr>
              <a:t>”. (Mason, S. 1992: 29.</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57209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85E70-7049-4D44-AAB1-E88CB3DD2211}"/>
              </a:ext>
            </a:extLst>
          </p:cNvPr>
          <p:cNvSpPr>
            <a:spLocks noGrp="1"/>
          </p:cNvSpPr>
          <p:nvPr>
            <p:ph type="title"/>
          </p:nvPr>
        </p:nvSpPr>
        <p:spPr/>
        <p:txBody>
          <a:bodyPr/>
          <a:lstStyle/>
          <a:p>
            <a:r>
              <a:rPr lang="en-GB" dirty="0"/>
              <a:t>The Jewish revolt: Causes </a:t>
            </a:r>
          </a:p>
        </p:txBody>
      </p:sp>
      <p:sp>
        <p:nvSpPr>
          <p:cNvPr id="3" name="Content Placeholder 2">
            <a:extLst>
              <a:ext uri="{FF2B5EF4-FFF2-40B4-BE49-F238E27FC236}">
                <a16:creationId xmlns:a16="http://schemas.microsoft.com/office/drawing/2014/main" id="{7D62900D-117B-435E-9DBD-710405D4F99A}"/>
              </a:ext>
            </a:extLst>
          </p:cNvPr>
          <p:cNvSpPr>
            <a:spLocks noGrp="1"/>
          </p:cNvSpPr>
          <p:nvPr>
            <p:ph idx="1"/>
          </p:nvPr>
        </p:nvSpPr>
        <p:spPr/>
        <p:txBody>
          <a:bodyPr>
            <a:normAutofit fontScale="92500"/>
          </a:bodyPr>
          <a:lstStyle/>
          <a:p>
            <a:r>
              <a:rPr lang="en-GB" sz="2400" dirty="0">
                <a:latin typeface="Times New Roman" panose="02020603050405020304" pitchFamily="18" charset="0"/>
                <a:cs typeface="Times New Roman" panose="02020603050405020304" pitchFamily="18" charset="0"/>
              </a:rPr>
              <a:t>Ferda, writes in relation to Josephus’ works and his consultation with the bible that Josephus saw the events of the First Jewish War through the lens of Jeremiah’s temple sermon (73-74). (Ferda, T. S. 2013: 158.)</a:t>
            </a:r>
          </a:p>
          <a:p>
            <a:r>
              <a:rPr lang="en-GB" sz="2400" dirty="0">
                <a:latin typeface="Times New Roman" panose="02020603050405020304" pitchFamily="18" charset="0"/>
                <a:cs typeface="Times New Roman" panose="02020603050405020304" pitchFamily="18" charset="0"/>
              </a:rPr>
              <a:t>The First Jewish Revolt was the consequence of a long lasting conflict between small groups of Jews who resisted their Roman occupation which in turn was countered by severe countermeasures.</a:t>
            </a:r>
          </a:p>
          <a:p>
            <a:r>
              <a:rPr lang="en-GB" sz="2400" dirty="0">
                <a:latin typeface="Times New Roman" panose="02020603050405020304" pitchFamily="18" charset="0"/>
                <a:cs typeface="Times New Roman" panose="02020603050405020304" pitchFamily="18" charset="0"/>
              </a:rPr>
              <a:t>Nero had wasted most of the Imperial treasury and after the fire of 64 was in need of money. Nero ordered Florus, a Roman procurator, to confiscate money from the Second Temple.</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2450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AEE1F-B225-4D28-A1CD-D7D2D6A872CC}"/>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C41734A1-E5DC-4C0D-8F51-789CF005FBEB}"/>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Lendering, adds that religious tension between the Jewish population and the Roman government along with the sixty years of taxation, the impoverishment of the Jewish people and the unemployment rate after 63 CE were the main reasons for the Jewish war. (Lendering, J. 1998.)</a:t>
            </a:r>
          </a:p>
          <a:p>
            <a:r>
              <a:rPr lang="en-GB" sz="2400" dirty="0">
                <a:latin typeface="Times New Roman" panose="02020603050405020304" pitchFamily="18" charset="0"/>
                <a:cs typeface="Times New Roman" panose="02020603050405020304" pitchFamily="18" charset="0"/>
              </a:rPr>
              <a:t>Josephus writes that the conflict escalated because of anti-taxation protests and attacks by the Jews on Roman citizens in Judaea. (Josephus. </a:t>
            </a:r>
            <a:r>
              <a:rPr lang="en-GB" sz="2400" i="1" dirty="0">
                <a:latin typeface="Times New Roman" panose="02020603050405020304" pitchFamily="18" charset="0"/>
                <a:cs typeface="Times New Roman" panose="02020603050405020304" pitchFamily="18" charset="0"/>
              </a:rPr>
              <a:t>Judean War</a:t>
            </a:r>
            <a:r>
              <a:rPr lang="en-GB" sz="2400" dirty="0">
                <a:latin typeface="Times New Roman" panose="02020603050405020304" pitchFamily="18" charset="0"/>
                <a:cs typeface="Times New Roman" panose="02020603050405020304" pitchFamily="18" charset="0"/>
              </a:rPr>
              <a:t>. 2.8.11; 2.13.7.)</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094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23400-DEC8-4E18-9E87-DAEBBD408D11}"/>
              </a:ext>
            </a:extLst>
          </p:cNvPr>
          <p:cNvSpPr>
            <a:spLocks noGrp="1"/>
          </p:cNvSpPr>
          <p:nvPr>
            <p:ph type="title"/>
          </p:nvPr>
        </p:nvSpPr>
        <p:spPr/>
        <p:txBody>
          <a:bodyPr/>
          <a:lstStyle/>
          <a:p>
            <a:r>
              <a:rPr lang="en-GB" dirty="0"/>
              <a:t>The chronology of the Jewish revolt</a:t>
            </a:r>
          </a:p>
        </p:txBody>
      </p:sp>
      <p:sp>
        <p:nvSpPr>
          <p:cNvPr id="3" name="Content Placeholder 2">
            <a:extLst>
              <a:ext uri="{FF2B5EF4-FFF2-40B4-BE49-F238E27FC236}">
                <a16:creationId xmlns:a16="http://schemas.microsoft.com/office/drawing/2014/main" id="{CF3079B9-2F20-4E79-A729-996FF7BDD5B4}"/>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Josephus writes that the beginning of the conflict began at Caesarea in 66 CE because of merchant Greeks performing sacrifices in front of a synagogue which led to riots by some of the Jewish people. (Josephus. </a:t>
            </a:r>
            <a:r>
              <a:rPr lang="en-GB" sz="2400" i="1" dirty="0">
                <a:latin typeface="Times New Roman" panose="02020603050405020304" pitchFamily="18" charset="0"/>
                <a:cs typeface="Times New Roman" panose="02020603050405020304" pitchFamily="18" charset="0"/>
              </a:rPr>
              <a:t>Jewish war. </a:t>
            </a:r>
            <a:r>
              <a:rPr lang="en-GB" sz="2400" dirty="0">
                <a:latin typeface="Times New Roman" panose="02020603050405020304" pitchFamily="18" charset="0"/>
                <a:cs typeface="Times New Roman" panose="02020603050405020304" pitchFamily="18" charset="0"/>
              </a:rPr>
              <a:t>2.14.5.)</a:t>
            </a:r>
          </a:p>
          <a:p>
            <a:r>
              <a:rPr lang="en-GB" sz="2400" dirty="0">
                <a:latin typeface="Times New Roman" panose="02020603050405020304" pitchFamily="18" charset="0"/>
                <a:cs typeface="Times New Roman" panose="02020603050405020304" pitchFamily="18" charset="0"/>
              </a:rPr>
              <a:t>At this time in Jerusalem, Florus plundered the Second Temple of 17 talents of silver and gold and afterwards executed thousands of Jews because of the jokes that were made at his expense. The Jews resisted Roman soldiers and then reinforcements forcing them out of the city. This resulted in the great Jewish revolt.</a:t>
            </a:r>
          </a:p>
        </p:txBody>
      </p:sp>
    </p:spTree>
    <p:extLst>
      <p:ext uri="{BB962C8B-B14F-4D97-AF65-F5344CB8AC3E}">
        <p14:creationId xmlns:p14="http://schemas.microsoft.com/office/powerpoint/2010/main" val="1309504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505A3-8EBA-40C4-863B-159667A580C1}"/>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E17EA1B3-08D6-4EB1-8727-826F21A03215}"/>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The Sicarii, a Jewish sect, proceeded to invade the mountain fort of Masada, killing 700 Romans garrisoned there.</a:t>
            </a:r>
          </a:p>
          <a:p>
            <a:r>
              <a:rPr lang="en-GB" sz="2400" dirty="0">
                <a:latin typeface="Times New Roman" panose="02020603050405020304" pitchFamily="18" charset="0"/>
                <a:cs typeface="Times New Roman" panose="02020603050405020304" pitchFamily="18" charset="0"/>
              </a:rPr>
              <a:t>Roman soldiers who were suing for peace and surrendering were massacred by a faction of Jews in Jerusalem. Another faction of Jews then proceeded to capture two forts south of Jerusalem.</a:t>
            </a:r>
          </a:p>
          <a:p>
            <a:r>
              <a:rPr lang="en-GB" sz="2400" dirty="0">
                <a:latin typeface="Times New Roman" panose="02020603050405020304" pitchFamily="18" charset="0"/>
                <a:cs typeface="Times New Roman" panose="02020603050405020304" pitchFamily="18" charset="0"/>
              </a:rPr>
              <a:t>Gallus, the procurator of Syria, attempted to siege Jerusalem with 30,000 men but failed and were subsequently attacked by lightly armed Jewish rebels, siege equipment lost, one legion destroyed and one legions standards captured.</a:t>
            </a:r>
          </a:p>
        </p:txBody>
      </p:sp>
    </p:spTree>
    <p:extLst>
      <p:ext uri="{BB962C8B-B14F-4D97-AF65-F5344CB8AC3E}">
        <p14:creationId xmlns:p14="http://schemas.microsoft.com/office/powerpoint/2010/main" val="2271739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2947A-F7FD-4CDA-A826-C93B0FB7D37D}"/>
              </a:ext>
            </a:extLst>
          </p:cNvPr>
          <p:cNvSpPr>
            <a:spLocks noGrp="1"/>
          </p:cNvSpPr>
          <p:nvPr>
            <p:ph type="title"/>
          </p:nvPr>
        </p:nvSpPr>
        <p:spPr>
          <a:xfrm>
            <a:off x="5536734" y="609600"/>
            <a:ext cx="3737268" cy="1320800"/>
          </a:xfrm>
        </p:spPr>
        <p:txBody>
          <a:bodyPr>
            <a:normAutofit/>
          </a:bodyPr>
          <a:lstStyle/>
          <a:p>
            <a:r>
              <a:rPr lang="en-GB" dirty="0"/>
              <a:t>Year of the Four Emperors </a:t>
            </a:r>
          </a:p>
        </p:txBody>
      </p:sp>
      <p:sp>
        <p:nvSpPr>
          <p:cNvPr id="3" name="Content Placeholder 2">
            <a:extLst>
              <a:ext uri="{FF2B5EF4-FFF2-40B4-BE49-F238E27FC236}">
                <a16:creationId xmlns:a16="http://schemas.microsoft.com/office/drawing/2014/main" id="{12EA72C7-6D47-480C-90B3-9BC66EAC4CD9}"/>
              </a:ext>
            </a:extLst>
          </p:cNvPr>
          <p:cNvSpPr>
            <a:spLocks noGrp="1"/>
          </p:cNvSpPr>
          <p:nvPr>
            <p:ph idx="1"/>
          </p:nvPr>
        </p:nvSpPr>
        <p:spPr>
          <a:xfrm>
            <a:off x="5086471" y="2160589"/>
            <a:ext cx="4884006" cy="4451226"/>
          </a:xfrm>
        </p:spPr>
        <p:txBody>
          <a:bodyPr>
            <a:normAutofit/>
          </a:bodyPr>
          <a:lstStyle/>
          <a:p>
            <a:pPr>
              <a:lnSpc>
                <a:spcPct val="90000"/>
              </a:lnSpc>
            </a:pPr>
            <a:r>
              <a:rPr lang="en-GB" sz="2000" dirty="0">
                <a:latin typeface="Times New Roman" panose="02020603050405020304" pitchFamily="18" charset="0"/>
                <a:cs typeface="Times New Roman" panose="02020603050405020304" pitchFamily="18" charset="0"/>
              </a:rPr>
              <a:t>Nero appointed Vespasian at the head of the army headed for Judaea, estimated 60,000 men in this army to crush the revolt.</a:t>
            </a:r>
          </a:p>
          <a:p>
            <a:pPr>
              <a:lnSpc>
                <a:spcPct val="90000"/>
              </a:lnSpc>
            </a:pPr>
            <a:r>
              <a:rPr lang="en-GB" sz="2000" dirty="0">
                <a:latin typeface="Times New Roman" panose="02020603050405020304" pitchFamily="18" charset="0"/>
                <a:cs typeface="Times New Roman" panose="02020603050405020304" pitchFamily="18" charset="0"/>
              </a:rPr>
              <a:t>Vespasian had subdued the area of Galilee which resulted in conflict between two factions of the Jewish people in Jerusalem.</a:t>
            </a:r>
          </a:p>
          <a:p>
            <a:pPr>
              <a:lnSpc>
                <a:spcPct val="90000"/>
              </a:lnSpc>
            </a:pPr>
            <a:r>
              <a:rPr lang="en-GB" sz="2000" dirty="0">
                <a:latin typeface="Times New Roman" panose="02020603050405020304" pitchFamily="18" charset="0"/>
                <a:cs typeface="Times New Roman" panose="02020603050405020304" pitchFamily="18" charset="0"/>
              </a:rPr>
              <a:t>68 CE suicide of Nero</a:t>
            </a:r>
          </a:p>
          <a:p>
            <a:pPr>
              <a:lnSpc>
                <a:spcPct val="90000"/>
              </a:lnSpc>
            </a:pPr>
            <a:r>
              <a:rPr lang="en-GB" sz="2000" dirty="0">
                <a:latin typeface="Times New Roman" panose="02020603050405020304" pitchFamily="18" charset="0"/>
                <a:cs typeface="Times New Roman" panose="02020603050405020304" pitchFamily="18" charset="0"/>
              </a:rPr>
              <a:t>68/9 CE Year of the four Emperors – Galba, Otho, Vitellius and Vespasian</a:t>
            </a:r>
          </a:p>
          <a:p>
            <a:pPr>
              <a:lnSpc>
                <a:spcPct val="90000"/>
              </a:lnSpc>
            </a:pPr>
            <a:r>
              <a:rPr lang="en-GB" sz="2000" dirty="0">
                <a:latin typeface="Times New Roman" panose="02020603050405020304" pitchFamily="18" charset="0"/>
                <a:cs typeface="Times New Roman" panose="02020603050405020304" pitchFamily="18" charset="0"/>
              </a:rPr>
              <a:t>Vespasian declared emperor in 69 CE (Suet. </a:t>
            </a:r>
            <a:r>
              <a:rPr lang="en-GB" sz="2000" i="1" dirty="0" err="1">
                <a:latin typeface="Times New Roman" panose="02020603050405020304" pitchFamily="18" charset="0"/>
                <a:cs typeface="Times New Roman" panose="02020603050405020304" pitchFamily="18" charset="0"/>
              </a:rPr>
              <a:t>Vesp</a:t>
            </a:r>
            <a:r>
              <a:rPr lang="en-GB" sz="2000" dirty="0">
                <a:latin typeface="Times New Roman" panose="02020603050405020304" pitchFamily="18" charset="0"/>
                <a:cs typeface="Times New Roman" panose="02020603050405020304" pitchFamily="18" charset="0"/>
              </a:rPr>
              <a:t>. </a:t>
            </a:r>
          </a:p>
          <a:p>
            <a:pPr>
              <a:lnSpc>
                <a:spcPct val="90000"/>
              </a:lnSpc>
            </a:pPr>
            <a:endParaRPr lang="en-GB" dirty="0">
              <a:latin typeface="Times New Roman" panose="02020603050405020304" pitchFamily="18" charset="0"/>
              <a:cs typeface="Times New Roman" panose="02020603050405020304" pitchFamily="18" charset="0"/>
            </a:endParaRPr>
          </a:p>
        </p:txBody>
      </p:sp>
      <p:pic>
        <p:nvPicPr>
          <p:cNvPr id="7" name="Picture 6" descr="A statue of a person&#10;&#10;Description automatically generated">
            <a:extLst>
              <a:ext uri="{FF2B5EF4-FFF2-40B4-BE49-F238E27FC236}">
                <a16:creationId xmlns:a16="http://schemas.microsoft.com/office/drawing/2014/main" id="{F3B52005-FA5B-494D-9694-70D899EBCB4C}"/>
              </a:ext>
            </a:extLst>
          </p:cNvPr>
          <p:cNvPicPr>
            <a:picLocks noChangeAspect="1"/>
          </p:cNvPicPr>
          <p:nvPr/>
        </p:nvPicPr>
        <p:blipFill rotWithShape="1">
          <a:blip r:embed="rId2">
            <a:extLst>
              <a:ext uri="{28A0092B-C50C-407E-A947-70E740481C1C}">
                <a14:useLocalDpi xmlns:a14="http://schemas.microsoft.com/office/drawing/2010/main" val="0"/>
              </a:ext>
            </a:extLst>
          </a:blip>
          <a:srcRect l="42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3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7806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outdoor&#10;&#10;Description automatically generated">
            <a:extLst>
              <a:ext uri="{FF2B5EF4-FFF2-40B4-BE49-F238E27FC236}">
                <a16:creationId xmlns:a16="http://schemas.microsoft.com/office/drawing/2014/main" id="{809C812B-5DD6-4D02-BF38-B9BD4A98C917}"/>
              </a:ext>
            </a:extLst>
          </p:cNvPr>
          <p:cNvPicPr>
            <a:picLocks noChangeAspect="1"/>
          </p:cNvPicPr>
          <p:nvPr/>
        </p:nvPicPr>
        <p:blipFill rotWithShape="1">
          <a:blip r:embed="rId2">
            <a:extLst>
              <a:ext uri="{28A0092B-C50C-407E-A947-70E740481C1C}">
                <a14:useLocalDpi xmlns:a14="http://schemas.microsoft.com/office/drawing/2010/main" val="0"/>
              </a:ext>
            </a:extLst>
          </a:blip>
          <a:srcRect l="4952" r="8410"/>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EC13F44-AE6E-48E4-885D-1EF97A9A9A74}"/>
              </a:ext>
            </a:extLst>
          </p:cNvPr>
          <p:cNvSpPr>
            <a:spLocks noGrp="1"/>
          </p:cNvSpPr>
          <p:nvPr>
            <p:ph type="title"/>
          </p:nvPr>
        </p:nvSpPr>
        <p:spPr>
          <a:xfrm>
            <a:off x="677333" y="609600"/>
            <a:ext cx="3851123" cy="1320800"/>
          </a:xfrm>
        </p:spPr>
        <p:txBody>
          <a:bodyPr>
            <a:normAutofit/>
          </a:bodyPr>
          <a:lstStyle/>
          <a:p>
            <a:r>
              <a:rPr lang="en-GB" dirty="0"/>
              <a:t>Siege of Jerusalem</a:t>
            </a:r>
          </a:p>
        </p:txBody>
      </p:sp>
      <p:sp>
        <p:nvSpPr>
          <p:cNvPr id="3" name="Content Placeholder 2">
            <a:extLst>
              <a:ext uri="{FF2B5EF4-FFF2-40B4-BE49-F238E27FC236}">
                <a16:creationId xmlns:a16="http://schemas.microsoft.com/office/drawing/2014/main" id="{0A298E28-511C-4842-BAFC-9D4E90B9DF8B}"/>
              </a:ext>
            </a:extLst>
          </p:cNvPr>
          <p:cNvSpPr>
            <a:spLocks noGrp="1"/>
          </p:cNvSpPr>
          <p:nvPr>
            <p:ph idx="1"/>
          </p:nvPr>
        </p:nvSpPr>
        <p:spPr>
          <a:xfrm>
            <a:off x="677334" y="2160589"/>
            <a:ext cx="3851122" cy="3880773"/>
          </a:xfrm>
        </p:spPr>
        <p:txBody>
          <a:bodyPr>
            <a:normAutofit lnSpcReduction="10000"/>
          </a:bodyPr>
          <a:lstStyle/>
          <a:p>
            <a:pPr>
              <a:lnSpc>
                <a:spcPct val="90000"/>
              </a:lnSpc>
            </a:pPr>
            <a:r>
              <a:rPr lang="en-GB" sz="1700" dirty="0">
                <a:latin typeface="Times New Roman" panose="02020603050405020304" pitchFamily="18" charset="0"/>
                <a:cs typeface="Times New Roman" panose="02020603050405020304" pitchFamily="18" charset="0"/>
              </a:rPr>
              <a:t>Titus sieged Jerusalem in 70 CE, skirmishes took place outside of the walls. (Tac. </a:t>
            </a:r>
            <a:r>
              <a:rPr lang="en-GB" sz="1700" i="1" dirty="0">
                <a:latin typeface="Times New Roman" panose="02020603050405020304" pitchFamily="18" charset="0"/>
                <a:cs typeface="Times New Roman" panose="02020603050405020304" pitchFamily="18" charset="0"/>
              </a:rPr>
              <a:t>Hist</a:t>
            </a:r>
            <a:r>
              <a:rPr lang="en-GB" sz="1700" dirty="0">
                <a:latin typeface="Times New Roman" panose="02020603050405020304" pitchFamily="18" charset="0"/>
                <a:cs typeface="Times New Roman" panose="02020603050405020304" pitchFamily="18" charset="0"/>
              </a:rPr>
              <a:t>. 5.1.1.; Dio. 66.4.)</a:t>
            </a:r>
          </a:p>
          <a:p>
            <a:pPr>
              <a:lnSpc>
                <a:spcPct val="90000"/>
              </a:lnSpc>
            </a:pPr>
            <a:r>
              <a:rPr lang="en-GB" sz="1700" dirty="0">
                <a:latin typeface="Times New Roman" panose="02020603050405020304" pitchFamily="18" charset="0"/>
                <a:cs typeface="Times New Roman" panose="02020603050405020304" pitchFamily="18" charset="0"/>
              </a:rPr>
              <a:t>The third wall was breached by the use of battering rams and siege towers, shortly after the Romans broke into the Second City. A wall was subsequently built around Jerusalem which helped starve the Jews.</a:t>
            </a:r>
          </a:p>
          <a:p>
            <a:pPr>
              <a:lnSpc>
                <a:spcPct val="90000"/>
              </a:lnSpc>
            </a:pPr>
            <a:r>
              <a:rPr lang="en-GB" sz="1700" dirty="0">
                <a:latin typeface="Times New Roman" panose="02020603050405020304" pitchFamily="18" charset="0"/>
                <a:cs typeface="Times New Roman" panose="02020603050405020304" pitchFamily="18" charset="0"/>
              </a:rPr>
              <a:t>The Second Temple caught on fire due to the arid conditions and flammable materials and is destroyed. This resulted in the defeat of the Jewish rebels and the fall of Jerusalem. (Dio. 66.6.)</a:t>
            </a:r>
          </a:p>
          <a:p>
            <a:pPr>
              <a:lnSpc>
                <a:spcPct val="90000"/>
              </a:lnSpc>
            </a:pPr>
            <a:endParaRPr lang="en-GB" sz="1700" dirty="0">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10185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48FF8-39D7-4E0B-8206-C643E26B8487}"/>
              </a:ext>
            </a:extLst>
          </p:cNvPr>
          <p:cNvSpPr>
            <a:spLocks noGrp="1"/>
          </p:cNvSpPr>
          <p:nvPr>
            <p:ph type="title"/>
          </p:nvPr>
        </p:nvSpPr>
        <p:spPr/>
        <p:txBody>
          <a:bodyPr/>
          <a:lstStyle/>
          <a:p>
            <a:r>
              <a:rPr lang="en-GB" dirty="0"/>
              <a:t>Siege of Masada 73 – 74 CE?</a:t>
            </a:r>
          </a:p>
        </p:txBody>
      </p:sp>
      <p:sp>
        <p:nvSpPr>
          <p:cNvPr id="3" name="Content Placeholder 2">
            <a:extLst>
              <a:ext uri="{FF2B5EF4-FFF2-40B4-BE49-F238E27FC236}">
                <a16:creationId xmlns:a16="http://schemas.microsoft.com/office/drawing/2014/main" id="{C6A41405-7422-45FE-A654-AE1791FF55E6}"/>
              </a:ext>
            </a:extLst>
          </p:cNvPr>
          <p:cNvSpPr>
            <a:spLocks noGrp="1"/>
          </p:cNvSpPr>
          <p:nvPr>
            <p:ph idx="1"/>
          </p:nvPr>
        </p:nvSpPr>
        <p:spPr/>
        <p:txBody>
          <a:bodyPr>
            <a:normAutofit lnSpcReduction="10000"/>
          </a:bodyPr>
          <a:lstStyle/>
          <a:p>
            <a:r>
              <a:rPr lang="en-GB" sz="2400" dirty="0">
                <a:latin typeface="Times New Roman" panose="02020603050405020304" pitchFamily="18" charset="0"/>
                <a:cs typeface="Times New Roman" panose="02020603050405020304" pitchFamily="18" charset="0"/>
              </a:rPr>
              <a:t>The Siege of Masada and mass suicide of its inhabitants is recorded by Josephus, he is the only literary source we have on the siege but archaeological evidence has survived. Therefore, his account cannot be used as complete fact due to him not actually being at Masada and being the only written source on it, the archaeological evidence cannot completely back up his account either. (Campbell, D. B. 1988: 158.)</a:t>
            </a:r>
          </a:p>
          <a:p>
            <a:r>
              <a:rPr lang="en-GB" sz="2400" dirty="0">
                <a:latin typeface="Times New Roman" panose="02020603050405020304" pitchFamily="18" charset="0"/>
                <a:cs typeface="Times New Roman" panose="02020603050405020304" pitchFamily="18" charset="0"/>
              </a:rPr>
              <a:t>The exact date of the final event of the First Jewish war but opinion is divided about the date: the canonical date is 73 CE whilst epigraphical evidence suggests 74 but this view is less favoured among scholars. (Campbell, D. B. 1988: 156.)</a:t>
            </a:r>
          </a:p>
        </p:txBody>
      </p:sp>
    </p:spTree>
    <p:extLst>
      <p:ext uri="{BB962C8B-B14F-4D97-AF65-F5344CB8AC3E}">
        <p14:creationId xmlns:p14="http://schemas.microsoft.com/office/powerpoint/2010/main" val="622462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81AA6-9143-4B94-B493-E01FF991FEC1}"/>
              </a:ext>
            </a:extLst>
          </p:cNvPr>
          <p:cNvSpPr>
            <a:spLocks noGrp="1"/>
          </p:cNvSpPr>
          <p:nvPr>
            <p:ph type="title"/>
          </p:nvPr>
        </p:nvSpPr>
        <p:spPr>
          <a:xfrm>
            <a:off x="5536734" y="609600"/>
            <a:ext cx="3737268" cy="1320800"/>
          </a:xfrm>
        </p:spPr>
        <p:txBody>
          <a:bodyPr>
            <a:normAutofit/>
          </a:bodyPr>
          <a:lstStyle/>
          <a:p>
            <a:r>
              <a:rPr lang="en-GB" dirty="0"/>
              <a:t>The Siege</a:t>
            </a:r>
          </a:p>
        </p:txBody>
      </p:sp>
      <p:sp>
        <p:nvSpPr>
          <p:cNvPr id="3" name="Content Placeholder 2">
            <a:extLst>
              <a:ext uri="{FF2B5EF4-FFF2-40B4-BE49-F238E27FC236}">
                <a16:creationId xmlns:a16="http://schemas.microsoft.com/office/drawing/2014/main" id="{C81B67B5-752F-402F-87A8-6C8511A1AC24}"/>
              </a:ext>
            </a:extLst>
          </p:cNvPr>
          <p:cNvSpPr>
            <a:spLocks noGrp="1"/>
          </p:cNvSpPr>
          <p:nvPr>
            <p:ph idx="1"/>
          </p:nvPr>
        </p:nvSpPr>
        <p:spPr>
          <a:xfrm>
            <a:off x="5209563" y="1793631"/>
            <a:ext cx="4532314" cy="4624754"/>
          </a:xfrm>
        </p:spPr>
        <p:txBody>
          <a:bodyPr>
            <a:normAutofit/>
          </a:bodyPr>
          <a:lstStyle/>
          <a:p>
            <a:r>
              <a:rPr lang="en-GB" sz="2000" dirty="0">
                <a:latin typeface="Times New Roman" panose="02020603050405020304" pitchFamily="18" charset="0"/>
                <a:cs typeface="Times New Roman" panose="02020603050405020304" pitchFamily="18" charset="0"/>
              </a:rPr>
              <a:t>The siege is believed to have began in c.73 CE</a:t>
            </a:r>
          </a:p>
          <a:p>
            <a:r>
              <a:rPr lang="en-GB" sz="2000" dirty="0">
                <a:latin typeface="Times New Roman" panose="02020603050405020304" pitchFamily="18" charset="0"/>
                <a:cs typeface="Times New Roman" panose="02020603050405020304" pitchFamily="18" charset="0"/>
              </a:rPr>
              <a:t>This was the last remaining group of Jewish resistance consisting mainly of the Sicarii (knife/dagger men)</a:t>
            </a:r>
          </a:p>
          <a:p>
            <a:r>
              <a:rPr lang="en-GB" sz="2000" dirty="0">
                <a:latin typeface="Times New Roman" panose="02020603050405020304" pitchFamily="18" charset="0"/>
                <a:cs typeface="Times New Roman" panose="02020603050405020304" pitchFamily="18" charset="0"/>
              </a:rPr>
              <a:t>Romans built several camps surrounding the fortress, remains of these camps still survive</a:t>
            </a:r>
          </a:p>
          <a:p>
            <a:r>
              <a:rPr lang="en-GB" sz="2000" dirty="0">
                <a:latin typeface="Times New Roman" panose="02020603050405020304" pitchFamily="18" charset="0"/>
                <a:cs typeface="Times New Roman" panose="02020603050405020304" pitchFamily="18" charset="0"/>
              </a:rPr>
              <a:t>The Romans built a massive ramp up to the fortress which allowed for the transport of siege towers, its remains are still visible today</a:t>
            </a:r>
          </a:p>
          <a:p>
            <a:endParaRPr lang="en-GB" dirty="0">
              <a:latin typeface="Times New Roman" panose="02020603050405020304" pitchFamily="18" charset="0"/>
              <a:cs typeface="Times New Roman" panose="02020603050405020304" pitchFamily="18" charset="0"/>
            </a:endParaRPr>
          </a:p>
        </p:txBody>
      </p:sp>
      <p:pic>
        <p:nvPicPr>
          <p:cNvPr id="5" name="Picture 4" descr="A picture containing nature, outdoor, mountain, standing&#10;&#10;Description automatically generated">
            <a:extLst>
              <a:ext uri="{FF2B5EF4-FFF2-40B4-BE49-F238E27FC236}">
                <a16:creationId xmlns:a16="http://schemas.microsoft.com/office/drawing/2014/main" id="{C7BC9916-AF1B-4BC0-80BB-211026EB264E}"/>
              </a:ext>
            </a:extLst>
          </p:cNvPr>
          <p:cNvPicPr>
            <a:picLocks noChangeAspect="1"/>
          </p:cNvPicPr>
          <p:nvPr/>
        </p:nvPicPr>
        <p:blipFill rotWithShape="1">
          <a:blip r:embed="rId2">
            <a:extLst>
              <a:ext uri="{28A0092B-C50C-407E-A947-70E740481C1C}">
                <a14:useLocalDpi xmlns:a14="http://schemas.microsoft.com/office/drawing/2010/main" val="0"/>
              </a:ext>
            </a:extLst>
          </a:blip>
          <a:srcRect l="30154" r="1753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85344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341FF-64EF-4706-BCDB-381ACF0E550A}"/>
              </a:ext>
            </a:extLst>
          </p:cNvPr>
          <p:cNvSpPr>
            <a:spLocks noGrp="1"/>
          </p:cNvSpPr>
          <p:nvPr>
            <p:ph type="title"/>
          </p:nvPr>
        </p:nvSpPr>
        <p:spPr/>
        <p:txBody>
          <a:bodyPr/>
          <a:lstStyle/>
          <a:p>
            <a:r>
              <a:rPr lang="en-GB" dirty="0"/>
              <a:t>The outcome of the Jewish revolt</a:t>
            </a:r>
          </a:p>
        </p:txBody>
      </p:sp>
      <p:sp>
        <p:nvSpPr>
          <p:cNvPr id="3" name="Content Placeholder 2">
            <a:extLst>
              <a:ext uri="{FF2B5EF4-FFF2-40B4-BE49-F238E27FC236}">
                <a16:creationId xmlns:a16="http://schemas.microsoft.com/office/drawing/2014/main" id="{704F264E-2E5B-46B9-A388-856E4CD73CCA}"/>
              </a:ext>
            </a:extLst>
          </p:cNvPr>
          <p:cNvSpPr>
            <a:spLocks noGrp="1"/>
          </p:cNvSpPr>
          <p:nvPr>
            <p:ph idx="1"/>
          </p:nvPr>
        </p:nvSpPr>
        <p:spPr/>
        <p:txBody>
          <a:bodyPr>
            <a:normAutofit fontScale="92500" lnSpcReduction="10000"/>
          </a:bodyPr>
          <a:lstStyle/>
          <a:p>
            <a:r>
              <a:rPr lang="en-GB" sz="2400" dirty="0">
                <a:latin typeface="Times New Roman" panose="02020603050405020304" pitchFamily="18" charset="0"/>
                <a:cs typeface="Times New Roman" panose="02020603050405020304" pitchFamily="18" charset="0"/>
              </a:rPr>
              <a:t>The defeat of the Jewish revolt did not stop the desire for independence from the Romans, and resulted in the Bar Kokhba revolt in c.132-136 CE. (Schiffman, L. 1991: 161-2.)</a:t>
            </a:r>
          </a:p>
          <a:p>
            <a:r>
              <a:rPr lang="en-GB" sz="2400" dirty="0">
                <a:latin typeface="Times New Roman" panose="02020603050405020304" pitchFamily="18" charset="0"/>
                <a:cs typeface="Times New Roman" panose="02020603050405020304" pitchFamily="18" charset="0"/>
              </a:rPr>
              <a:t>Josephus claims that 1,100,000 people were killed through fighting or hunger during the siege and a further 97,000 were sold into slavery: “</a:t>
            </a:r>
            <a:r>
              <a:rPr lang="en-GB" sz="2400" i="1" dirty="0">
                <a:latin typeface="Times New Roman" panose="02020603050405020304" pitchFamily="18" charset="0"/>
                <a:cs typeface="Times New Roman" panose="02020603050405020304" pitchFamily="18" charset="0"/>
              </a:rPr>
              <a:t>destruction upon them, and soon after a famine</a:t>
            </a:r>
            <a:r>
              <a:rPr lang="en-GB" sz="2400" dirty="0">
                <a:latin typeface="Times New Roman" panose="02020603050405020304" pitchFamily="18" charset="0"/>
                <a:cs typeface="Times New Roman" panose="02020603050405020304" pitchFamily="18" charset="0"/>
              </a:rPr>
              <a:t>” this would have largely affected the demographic of the area. Although this number is highly contested by modern scholars. (Josephus. </a:t>
            </a:r>
            <a:r>
              <a:rPr lang="en-GB" sz="2400" i="1" dirty="0">
                <a:latin typeface="Times New Roman" panose="02020603050405020304" pitchFamily="18" charset="0"/>
                <a:cs typeface="Times New Roman" panose="02020603050405020304" pitchFamily="18" charset="0"/>
              </a:rPr>
              <a:t>Judean war</a:t>
            </a:r>
            <a:r>
              <a:rPr lang="en-GB" sz="2400" dirty="0">
                <a:latin typeface="Times New Roman" panose="02020603050405020304" pitchFamily="18" charset="0"/>
                <a:cs typeface="Times New Roman" panose="02020603050405020304" pitchFamily="18" charset="0"/>
              </a:rPr>
              <a:t>. 6.9.3.)</a:t>
            </a:r>
          </a:p>
          <a:p>
            <a:r>
              <a:rPr lang="en-GB" sz="2400" dirty="0">
                <a:latin typeface="Times New Roman" panose="02020603050405020304" pitchFamily="18" charset="0"/>
                <a:cs typeface="Times New Roman" panose="02020603050405020304" pitchFamily="18" charset="0"/>
              </a:rPr>
              <a:t>Josephus’ account of the end of the siege of Masada has also been questioned by scholars as there is some archaeological evidence that the people fled to the inner complex.</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2666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A4419-0D25-44E9-B6F5-68C7A7BE10B6}"/>
              </a:ext>
            </a:extLst>
          </p:cNvPr>
          <p:cNvSpPr>
            <a:spLocks noGrp="1"/>
          </p:cNvSpPr>
          <p:nvPr>
            <p:ph type="title"/>
          </p:nvPr>
        </p:nvSpPr>
        <p:spPr/>
        <p:txBody>
          <a:bodyPr/>
          <a:lstStyle/>
          <a:p>
            <a:r>
              <a:rPr lang="en-GB" dirty="0"/>
              <a:t>Bibliography: Pictures</a:t>
            </a:r>
          </a:p>
        </p:txBody>
      </p:sp>
      <p:sp>
        <p:nvSpPr>
          <p:cNvPr id="3" name="Content Placeholder 2">
            <a:extLst>
              <a:ext uri="{FF2B5EF4-FFF2-40B4-BE49-F238E27FC236}">
                <a16:creationId xmlns:a16="http://schemas.microsoft.com/office/drawing/2014/main" id="{1AB2AB0E-7E21-42D8-A93B-54F658DF0F3C}"/>
              </a:ext>
            </a:extLst>
          </p:cNvPr>
          <p:cNvSpPr>
            <a:spLocks noGrp="1"/>
          </p:cNvSpPr>
          <p:nvPr>
            <p:ph idx="1"/>
          </p:nvPr>
        </p:nvSpPr>
        <p:spPr/>
        <p:txBody>
          <a:bodyPr>
            <a:normAutofit fontScale="92500" lnSpcReduction="20000"/>
          </a:bodyPr>
          <a:lstStyle/>
          <a:p>
            <a:pPr marL="0" indent="0">
              <a:buNone/>
            </a:pPr>
            <a:r>
              <a:rPr lang="en-GB" sz="2200" dirty="0">
                <a:latin typeface="Times New Roman" panose="02020603050405020304" pitchFamily="18" charset="0"/>
                <a:cs typeface="Times New Roman" panose="02020603050405020304" pitchFamily="18" charset="0"/>
              </a:rPr>
              <a:t>Masada: Date accessed: 08/06/2020 </a:t>
            </a:r>
            <a:r>
              <a:rPr lang="en-GB" sz="1900" dirty="0">
                <a:latin typeface="Times New Roman" panose="02020603050405020304" pitchFamily="18" charset="0"/>
                <a:cs typeface="Times New Roman" panose="02020603050405020304" pitchFamily="18" charset="0"/>
                <a:hlinkClick r:id="rId2"/>
              </a:rPr>
              <a:t>https://www.google.com/search?q=masada&amp;rlz=1C1CHBF_en-GBGB783GB783&amp;sxsrf=ALeKk03kiCRqqh8Dc3XxD_p0CcEcQuODNw:1591644297998&amp;source=lnms&amp;tbm=isch&amp;sa=X&amp;ved=2ahUKEwj0pPaH-fLpAhULYsAKHSEIB4IQ_AUoAXoECB0QAw&amp;biw=796&amp;bih=707#imgrc=xOd1LN2ciabk8M</a:t>
            </a:r>
            <a:endParaRPr lang="en-GB" sz="19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rPr>
              <a:t>Jerusalem: Date accessed: 08/06/2020</a:t>
            </a:r>
          </a:p>
          <a:p>
            <a:pPr marL="0" indent="0">
              <a:buNone/>
            </a:pPr>
            <a:r>
              <a:rPr lang="en-GB" sz="1900" dirty="0">
                <a:latin typeface="Times New Roman" panose="02020603050405020304" pitchFamily="18" charset="0"/>
                <a:cs typeface="Times New Roman" panose="02020603050405020304" pitchFamily="18" charset="0"/>
                <a:hlinkClick r:id="rId3"/>
              </a:rPr>
              <a:t>https://en.wikipedia.org/wiki/Status_of_Jerusalem</a:t>
            </a:r>
            <a:endParaRPr lang="en-GB" sz="19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rPr>
              <a:t>Josephus: Date accessed: 08/06/2020</a:t>
            </a:r>
          </a:p>
          <a:p>
            <a:pPr marL="0" indent="0">
              <a:buNone/>
            </a:pPr>
            <a:r>
              <a:rPr lang="en-GB" sz="1900" dirty="0">
                <a:latin typeface="Times New Roman" panose="02020603050405020304" pitchFamily="18" charset="0"/>
                <a:cs typeface="Times New Roman" panose="02020603050405020304" pitchFamily="18" charset="0"/>
                <a:hlinkClick r:id="rId4"/>
              </a:rPr>
              <a:t>https://en.wikipedia.org/wiki/Josephus</a:t>
            </a:r>
            <a:endParaRPr lang="en-GB" sz="19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Vespasian: Date accessed: 08/06/2020</a:t>
            </a:r>
          </a:p>
          <a:p>
            <a:pPr marL="0" indent="0">
              <a:buNone/>
            </a:pPr>
            <a:r>
              <a:rPr lang="en-GB" sz="1900" dirty="0">
                <a:latin typeface="Times New Roman" panose="02020603050405020304" pitchFamily="18" charset="0"/>
                <a:cs typeface="Times New Roman" panose="02020603050405020304" pitchFamily="18" charset="0"/>
                <a:hlinkClick r:id="rId5"/>
              </a:rPr>
              <a:t>https://en.wikipedia.org/wiki/Vespasian</a:t>
            </a:r>
            <a:endParaRPr lang="en-GB" sz="19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6442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9849F-AED8-4810-950F-E3FDE0CE9096}"/>
              </a:ext>
            </a:extLst>
          </p:cNvPr>
          <p:cNvSpPr>
            <a:spLocks noGrp="1"/>
          </p:cNvSpPr>
          <p:nvPr>
            <p:ph type="title"/>
          </p:nvPr>
        </p:nvSpPr>
        <p:spPr/>
        <p:txBody>
          <a:bodyPr/>
          <a:lstStyle/>
          <a:p>
            <a:r>
              <a:rPr lang="en-GB" dirty="0"/>
              <a:t>Bibliography: Modern</a:t>
            </a:r>
          </a:p>
        </p:txBody>
      </p:sp>
      <p:sp>
        <p:nvSpPr>
          <p:cNvPr id="3" name="Content Placeholder 2">
            <a:extLst>
              <a:ext uri="{FF2B5EF4-FFF2-40B4-BE49-F238E27FC236}">
                <a16:creationId xmlns:a16="http://schemas.microsoft.com/office/drawing/2014/main" id="{8B63BAE8-7A2A-413D-8506-672F4123E9AA}"/>
              </a:ext>
            </a:extLst>
          </p:cNvPr>
          <p:cNvSpPr>
            <a:spLocks noGrp="1"/>
          </p:cNvSpPr>
          <p:nvPr>
            <p:ph idx="1"/>
          </p:nvPr>
        </p:nvSpPr>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Botha, P. J. J. 1997. ‘History, rhetoric and the writings of Josephus’, </a:t>
            </a:r>
            <a:r>
              <a:rPr lang="en-GB" i="1" dirty="0" err="1">
                <a:latin typeface="Times New Roman" panose="02020603050405020304" pitchFamily="18" charset="0"/>
                <a:cs typeface="Times New Roman" panose="02020603050405020304" pitchFamily="18" charset="0"/>
              </a:rPr>
              <a:t>Neotestam</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entica</a:t>
            </a:r>
            <a:r>
              <a:rPr lang="en-GB" dirty="0">
                <a:latin typeface="Times New Roman" panose="02020603050405020304" pitchFamily="18" charset="0"/>
                <a:cs typeface="Times New Roman" panose="02020603050405020304" pitchFamily="18" charset="0"/>
              </a:rPr>
              <a:t>, 31.1: 1-20.</a:t>
            </a:r>
          </a:p>
          <a:p>
            <a:r>
              <a:rPr lang="en-GB" dirty="0">
                <a:latin typeface="Times New Roman" panose="02020603050405020304" pitchFamily="18" charset="0"/>
                <a:cs typeface="Times New Roman" panose="02020603050405020304" pitchFamily="18" charset="0"/>
              </a:rPr>
              <a:t>Campbell, D. B. 1988. ‘Dating the Siege of Masada’, </a:t>
            </a:r>
            <a:r>
              <a:rPr lang="en-GB" i="1" dirty="0">
                <a:latin typeface="Times New Roman" panose="02020603050405020304" pitchFamily="18" charset="0"/>
                <a:cs typeface="Times New Roman" panose="02020603050405020304" pitchFamily="18" charset="0"/>
              </a:rPr>
              <a:t>Zeitschrift fur Papyrologie und Epigraphik</a:t>
            </a:r>
            <a:r>
              <a:rPr lang="en-GB" dirty="0">
                <a:latin typeface="Times New Roman" panose="02020603050405020304" pitchFamily="18" charset="0"/>
                <a:cs typeface="Times New Roman" panose="02020603050405020304" pitchFamily="18" charset="0"/>
              </a:rPr>
              <a:t>, 73: 156-8.</a:t>
            </a:r>
          </a:p>
          <a:p>
            <a:r>
              <a:rPr lang="en-GB" dirty="0">
                <a:latin typeface="Times New Roman" panose="02020603050405020304" pitchFamily="18" charset="0"/>
                <a:cs typeface="Times New Roman" panose="02020603050405020304" pitchFamily="18" charset="0"/>
              </a:rPr>
              <a:t>Ferda, T. S. 2013. ‘Jeremiah 7 and Flavius Josephus on the First Jewish War’, </a:t>
            </a:r>
            <a:r>
              <a:rPr lang="en-GB" i="1" dirty="0">
                <a:latin typeface="Times New Roman" panose="02020603050405020304" pitchFamily="18" charset="0"/>
                <a:cs typeface="Times New Roman" panose="02020603050405020304" pitchFamily="18" charset="0"/>
              </a:rPr>
              <a:t>Journal for the Study of Judaism in the Persian, Hellenistic, and Roman Period</a:t>
            </a:r>
            <a:r>
              <a:rPr lang="en-GB" dirty="0">
                <a:latin typeface="Times New Roman" panose="02020603050405020304" pitchFamily="18" charset="0"/>
                <a:cs typeface="Times New Roman" panose="02020603050405020304" pitchFamily="18" charset="0"/>
              </a:rPr>
              <a:t>, 44.2: 158-173.</a:t>
            </a:r>
          </a:p>
          <a:p>
            <a:r>
              <a:rPr lang="en-GB" dirty="0">
                <a:latin typeface="Times New Roman" panose="02020603050405020304" pitchFamily="18" charset="0"/>
                <a:cs typeface="Times New Roman" panose="02020603050405020304" pitchFamily="18" charset="0"/>
              </a:rPr>
              <a:t>Huntsman, E. D. 1996. ‘The Reliability of Josephus: Can He Be Trusted?’, </a:t>
            </a:r>
            <a:r>
              <a:rPr lang="en-GB" i="1" dirty="0">
                <a:latin typeface="Times New Roman" panose="02020603050405020304" pitchFamily="18" charset="0"/>
                <a:cs typeface="Times New Roman" panose="02020603050405020304" pitchFamily="18" charset="0"/>
              </a:rPr>
              <a:t>BYU Studies Quarterly</a:t>
            </a:r>
            <a:r>
              <a:rPr lang="en-GB" dirty="0">
                <a:latin typeface="Times New Roman" panose="02020603050405020304" pitchFamily="18" charset="0"/>
                <a:cs typeface="Times New Roman" panose="02020603050405020304" pitchFamily="18" charset="0"/>
              </a:rPr>
              <a:t>, 36.3: 392-402.</a:t>
            </a:r>
          </a:p>
          <a:p>
            <a:r>
              <a:rPr lang="en-GB" dirty="0">
                <a:latin typeface="Times New Roman" panose="02020603050405020304" pitchFamily="18" charset="0"/>
                <a:cs typeface="Times New Roman" panose="02020603050405020304" pitchFamily="18" charset="0"/>
              </a:rPr>
              <a:t>Mason, S. 1992. </a:t>
            </a:r>
            <a:r>
              <a:rPr lang="en-GB" i="1" dirty="0">
                <a:latin typeface="Times New Roman" panose="02020603050405020304" pitchFamily="18" charset="0"/>
                <a:cs typeface="Times New Roman" panose="02020603050405020304" pitchFamily="18" charset="0"/>
              </a:rPr>
              <a:t>Josephus and the New Testament</a:t>
            </a:r>
            <a:r>
              <a:rPr lang="en-GB" dirty="0">
                <a:latin typeface="Times New Roman" panose="02020603050405020304" pitchFamily="18" charset="0"/>
                <a:cs typeface="Times New Roman" panose="02020603050405020304" pitchFamily="18" charset="0"/>
              </a:rPr>
              <a:t>. Massachusetts: Hendrickson Publishers.</a:t>
            </a:r>
          </a:p>
          <a:p>
            <a:r>
              <a:rPr lang="en-GB" dirty="0">
                <a:latin typeface="Times New Roman" panose="02020603050405020304" pitchFamily="18" charset="0"/>
                <a:cs typeface="Times New Roman" panose="02020603050405020304" pitchFamily="18" charset="0"/>
              </a:rPr>
              <a:t>Miller, S. S. 2001. ‘Josephus on the Cities of Galilee: Factions, Rivalries and Alliances in the First Jewish Revolt’, </a:t>
            </a:r>
            <a:r>
              <a:rPr lang="en-GB" i="1" dirty="0">
                <a:latin typeface="Times New Roman" panose="02020603050405020304" pitchFamily="18" charset="0"/>
                <a:cs typeface="Times New Roman" panose="02020603050405020304" pitchFamily="18" charset="0"/>
              </a:rPr>
              <a:t>Historia: Zeitschrift fur Alte Geschichte</a:t>
            </a:r>
            <a:r>
              <a:rPr lang="en-GB" dirty="0">
                <a:latin typeface="Times New Roman" panose="02020603050405020304" pitchFamily="18" charset="0"/>
                <a:cs typeface="Times New Roman" panose="02020603050405020304" pitchFamily="18" charset="0"/>
              </a:rPr>
              <a:t>, 50.4: 453-467.</a:t>
            </a:r>
          </a:p>
          <a:p>
            <a:r>
              <a:rPr lang="en-GB" dirty="0">
                <a:latin typeface="Times New Roman" panose="02020603050405020304" pitchFamily="18" charset="0"/>
                <a:cs typeface="Times New Roman" panose="02020603050405020304" pitchFamily="18" charset="0"/>
              </a:rPr>
              <a:t>Simkovich, M. Z. 2018. </a:t>
            </a:r>
            <a:r>
              <a:rPr lang="en-GB" i="1" dirty="0">
                <a:latin typeface="Times New Roman" panose="02020603050405020304" pitchFamily="18" charset="0"/>
                <a:cs typeface="Times New Roman" panose="02020603050405020304" pitchFamily="18" charset="0"/>
              </a:rPr>
              <a:t>Discovering Second Temple Literature: The Scriptures and Stories that Shaped Early Judaism.</a:t>
            </a:r>
            <a:r>
              <a:rPr lang="en-GB" dirty="0">
                <a:latin typeface="Times New Roman" panose="02020603050405020304" pitchFamily="18" charset="0"/>
                <a:cs typeface="Times New Roman" panose="02020603050405020304" pitchFamily="18" charset="0"/>
              </a:rPr>
              <a:t> Philadelphia: The Jewish Publication Society.</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6412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89A8E-6352-42E1-B135-3E3C6D798116}"/>
              </a:ext>
            </a:extLst>
          </p:cNvPr>
          <p:cNvSpPr>
            <a:spLocks noGrp="1"/>
          </p:cNvSpPr>
          <p:nvPr>
            <p:ph type="title"/>
          </p:nvPr>
        </p:nvSpPr>
        <p:spPr/>
        <p:txBody>
          <a:bodyPr/>
          <a:lstStyle/>
          <a:p>
            <a:r>
              <a:rPr lang="en-GB" dirty="0"/>
              <a:t>Bibliography: Ancient</a:t>
            </a:r>
          </a:p>
        </p:txBody>
      </p:sp>
      <p:sp>
        <p:nvSpPr>
          <p:cNvPr id="3" name="Content Placeholder 2">
            <a:extLst>
              <a:ext uri="{FF2B5EF4-FFF2-40B4-BE49-F238E27FC236}">
                <a16:creationId xmlns:a16="http://schemas.microsoft.com/office/drawing/2014/main" id="{A90EB65B-DD68-4D92-AD70-8810946CE9F7}"/>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Cassius Dio. </a:t>
            </a:r>
            <a:r>
              <a:rPr lang="en-GB" i="1" dirty="0">
                <a:latin typeface="Times New Roman" panose="02020603050405020304" pitchFamily="18" charset="0"/>
                <a:cs typeface="Times New Roman" panose="02020603050405020304" pitchFamily="18" charset="0"/>
              </a:rPr>
              <a:t>Roman history. </a:t>
            </a:r>
            <a:r>
              <a:rPr lang="en-GB" dirty="0">
                <a:latin typeface="Times New Roman" panose="02020603050405020304" pitchFamily="18" charset="0"/>
                <a:cs typeface="Times New Roman" panose="02020603050405020304" pitchFamily="18" charset="0"/>
              </a:rPr>
              <a:t>E. Cary (trans.). 1914. Cambridge: Harvard University Press.</a:t>
            </a:r>
          </a:p>
          <a:p>
            <a:pPr fontAlgn="base"/>
            <a:r>
              <a:rPr lang="en-GB" dirty="0">
                <a:latin typeface="Times New Roman" panose="02020603050405020304" pitchFamily="18" charset="0"/>
                <a:cs typeface="Times New Roman" panose="02020603050405020304" pitchFamily="18" charset="0"/>
              </a:rPr>
              <a:t>Josephus. </a:t>
            </a:r>
            <a:r>
              <a:rPr lang="en-GB" i="1" dirty="0">
                <a:latin typeface="Times New Roman" panose="02020603050405020304" pitchFamily="18" charset="0"/>
                <a:cs typeface="Times New Roman" panose="02020603050405020304" pitchFamily="18" charset="0"/>
              </a:rPr>
              <a:t>The Jewish War. </a:t>
            </a:r>
            <a:r>
              <a:rPr lang="en-GB" dirty="0">
                <a:latin typeface="Times New Roman" panose="02020603050405020304" pitchFamily="18" charset="0"/>
                <a:cs typeface="Times New Roman" panose="02020603050405020304" pitchFamily="18" charset="0"/>
              </a:rPr>
              <a:t>G. Williamson (trans.). 1981. London: Penguin Classics.</a:t>
            </a:r>
          </a:p>
          <a:p>
            <a:pPr fontAlgn="base"/>
            <a:r>
              <a:rPr lang="en-GB" dirty="0">
                <a:latin typeface="Times New Roman" panose="02020603050405020304" pitchFamily="18" charset="0"/>
                <a:cs typeface="Times New Roman" panose="02020603050405020304" pitchFamily="18" charset="0"/>
              </a:rPr>
              <a:t>Suetonius. </a:t>
            </a:r>
            <a:r>
              <a:rPr lang="en-GB" i="1" dirty="0">
                <a:latin typeface="Times New Roman" panose="02020603050405020304" pitchFamily="18" charset="0"/>
                <a:cs typeface="Times New Roman" panose="02020603050405020304" pitchFamily="18" charset="0"/>
              </a:rPr>
              <a:t>The Twelve Caesars</a:t>
            </a:r>
            <a:r>
              <a:rPr lang="en-GB" dirty="0">
                <a:latin typeface="Times New Roman" panose="02020603050405020304" pitchFamily="18" charset="0"/>
                <a:cs typeface="Times New Roman" panose="02020603050405020304" pitchFamily="18" charset="0"/>
              </a:rPr>
              <a:t>. R. Graves (trans.). 2007. London: Penguin Classics.  </a:t>
            </a:r>
          </a:p>
          <a:p>
            <a:pPr fontAlgn="base"/>
            <a:r>
              <a:rPr lang="en-GB" dirty="0">
                <a:latin typeface="Times New Roman" panose="02020603050405020304" pitchFamily="18" charset="0"/>
                <a:cs typeface="Times New Roman" panose="02020603050405020304" pitchFamily="18" charset="0"/>
              </a:rPr>
              <a:t>Tacitus. </a:t>
            </a:r>
            <a:r>
              <a:rPr lang="en-GB" i="1" dirty="0">
                <a:latin typeface="Times New Roman" panose="02020603050405020304" pitchFamily="18" charset="0"/>
                <a:cs typeface="Times New Roman" panose="02020603050405020304" pitchFamily="18" charset="0"/>
              </a:rPr>
              <a:t>The Annals of Imperial Rome</a:t>
            </a:r>
            <a:r>
              <a:rPr lang="en-GB" dirty="0">
                <a:latin typeface="Times New Roman" panose="02020603050405020304" pitchFamily="18" charset="0"/>
                <a:cs typeface="Times New Roman" panose="02020603050405020304" pitchFamily="18" charset="0"/>
              </a:rPr>
              <a:t>. M. Grant (trans.). 1996. London: Penguins Classics.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856381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38</TotalTime>
  <Words>1722</Words>
  <Application>Microsoft Office PowerPoint</Application>
  <PresentationFormat>Widescreen</PresentationFormat>
  <Paragraphs>70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Times New Roman</vt:lpstr>
      <vt:lpstr>Trebuchet MS</vt:lpstr>
      <vt:lpstr>Wingdings 3</vt:lpstr>
      <vt:lpstr>Facet</vt:lpstr>
      <vt:lpstr>Josephus and the Jewish revolt 66-73 CE</vt:lpstr>
      <vt:lpstr>Who was Josephus?</vt:lpstr>
      <vt:lpstr>Continued</vt:lpstr>
      <vt:lpstr>Bias within Josephus and later opinions of his work</vt:lpstr>
      <vt:lpstr>The Jewish revolt: Causes </vt:lpstr>
      <vt:lpstr>Continued</vt:lpstr>
      <vt:lpstr>The chronology of the Jewish revolt</vt:lpstr>
      <vt:lpstr>Continued </vt:lpstr>
      <vt:lpstr>Year of the Four Emperors </vt:lpstr>
      <vt:lpstr>Siege of Jerusalem</vt:lpstr>
      <vt:lpstr>Siege of Masada 73 – 74 CE?</vt:lpstr>
      <vt:lpstr>The Siege</vt:lpstr>
      <vt:lpstr>The outcome of the Jewish revolt</vt:lpstr>
      <vt:lpstr>Bibliography: Pictures</vt:lpstr>
      <vt:lpstr>Bibliography: Modern</vt:lpstr>
      <vt:lpstr>Bibliography: Ancient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Josephus and the Jewish revolt 66-73 CE</dc:title>
  <dc:creator>james mills</dc:creator>
  <cp:lastModifiedBy>james mills</cp:lastModifiedBy>
  <cp:revision>7</cp:revision>
  <dcterms:created xsi:type="dcterms:W3CDTF">2020-06-09T11:16:27Z</dcterms:created>
  <dcterms:modified xsi:type="dcterms:W3CDTF">2020-06-09T11:54:57Z</dcterms:modified>
</cp:coreProperties>
</file>