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57" r:id="rId3"/>
    <p:sldId id="258" r:id="rId4"/>
    <p:sldId id="266" r:id="rId5"/>
    <p:sldId id="259" r:id="rId6"/>
    <p:sldId id="260" r:id="rId7"/>
    <p:sldId id="267" r:id="rId8"/>
    <p:sldId id="261" r:id="rId9"/>
    <p:sldId id="262" r:id="rId10"/>
    <p:sldId id="273" r:id="rId11"/>
    <p:sldId id="263" r:id="rId12"/>
    <p:sldId id="268" r:id="rId13"/>
    <p:sldId id="275" r:id="rId14"/>
    <p:sldId id="264" r:id="rId15"/>
    <p:sldId id="265" r:id="rId16"/>
    <p:sldId id="274"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2371BD-D8E1-3BEB-B087-29054299127B}" v="44" dt="2026-04-17T17:56:36.534"/>
    <p1510:client id="{AF02CE72-EB41-0093-B730-85C56ED47BA3}" v="92" dt="2026-04-17T10:01:30.056"/>
    <p1510:client id="{B06A77B4-CFFF-4651-82C7-E51B361334F7}" v="111" dt="2026-04-17T14:24:15.179"/>
    <p1510:client id="{C0E9DE96-A9B9-247F-45EF-CBDB65C132A5}" v="35" dt="2026-04-17T17:49:48.8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0" d="100"/>
          <a:sy n="70" d="100"/>
        </p:scale>
        <p:origin x="178" y="2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D1CA18-2811-4650-8F9A-89E0F3DD6765}" type="datetimeFigureOut">
              <a:rPr lang="en-GB" smtClean="0"/>
              <a:t>17/04/2026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953F3F-466B-43F3-9931-11EFC697FEA9}" type="slidenum">
              <a:rPr lang="en-GB" smtClean="0"/>
              <a:t>‹#›</a:t>
            </a:fld>
            <a:endParaRPr lang="en-GB"/>
          </a:p>
        </p:txBody>
      </p:sp>
    </p:spTree>
    <p:extLst>
      <p:ext uri="{BB962C8B-B14F-4D97-AF65-F5344CB8AC3E}">
        <p14:creationId xmlns:p14="http://schemas.microsoft.com/office/powerpoint/2010/main" val="38420323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953F3F-466B-43F3-9931-11EFC697FEA9}" type="slidenum">
              <a:rPr lang="en-GB" smtClean="0"/>
              <a:t>2</a:t>
            </a:fld>
            <a:endParaRPr lang="en-GB"/>
          </a:p>
        </p:txBody>
      </p:sp>
    </p:spTree>
    <p:extLst>
      <p:ext uri="{BB962C8B-B14F-4D97-AF65-F5344CB8AC3E}">
        <p14:creationId xmlns:p14="http://schemas.microsoft.com/office/powerpoint/2010/main" val="29149798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267D8DD-6E11-E047-889A-7C7CD086BF26}" type="datetimeFigureOut">
              <a:rPr lang="en-US" smtClean="0"/>
              <a:t>4/17/2026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C11FD5-533C-5D49-A510-99C6B1229721}" type="slidenum">
              <a:rPr lang="en-US" smtClean="0"/>
              <a:t>‹#›</a:t>
            </a:fld>
            <a:endParaRPr lang="en-US"/>
          </a:p>
        </p:txBody>
      </p:sp>
    </p:spTree>
    <p:extLst>
      <p:ext uri="{BB962C8B-B14F-4D97-AF65-F5344CB8AC3E}">
        <p14:creationId xmlns:p14="http://schemas.microsoft.com/office/powerpoint/2010/main" val="2235481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67D8DD-6E11-E047-889A-7C7CD086BF26}" type="datetimeFigureOut">
              <a:rPr lang="en-US" smtClean="0"/>
              <a:t>4/17/2026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C11FD5-533C-5D49-A510-99C6B1229721}" type="slidenum">
              <a:rPr lang="en-US" smtClean="0"/>
              <a:t>‹#›</a:t>
            </a:fld>
            <a:endParaRPr lang="en-US"/>
          </a:p>
        </p:txBody>
      </p:sp>
    </p:spTree>
    <p:extLst>
      <p:ext uri="{BB962C8B-B14F-4D97-AF65-F5344CB8AC3E}">
        <p14:creationId xmlns:p14="http://schemas.microsoft.com/office/powerpoint/2010/main" val="19962794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67D8DD-6E11-E047-889A-7C7CD086BF26}" type="datetimeFigureOut">
              <a:rPr lang="en-US" smtClean="0"/>
              <a:t>4/17/2026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C11FD5-533C-5D49-A510-99C6B1229721}" type="slidenum">
              <a:rPr lang="en-US" smtClean="0"/>
              <a:t>‹#›</a:t>
            </a:fld>
            <a:endParaRPr lang="en-US"/>
          </a:p>
        </p:txBody>
      </p:sp>
    </p:spTree>
    <p:extLst>
      <p:ext uri="{BB962C8B-B14F-4D97-AF65-F5344CB8AC3E}">
        <p14:creationId xmlns:p14="http://schemas.microsoft.com/office/powerpoint/2010/main" val="4959907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67D8DD-6E11-E047-889A-7C7CD086BF26}" type="datetimeFigureOut">
              <a:rPr lang="en-US" smtClean="0"/>
              <a:t>4/17/2026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6C11FD5-533C-5D49-A510-99C6B1229721}" type="slidenum">
              <a:rPr lang="en-US" smtClean="0"/>
              <a:t>‹#›</a:t>
            </a:fld>
            <a:endParaRPr lang="en-US"/>
          </a:p>
        </p:txBody>
      </p:sp>
    </p:spTree>
    <p:extLst>
      <p:ext uri="{BB962C8B-B14F-4D97-AF65-F5344CB8AC3E}">
        <p14:creationId xmlns:p14="http://schemas.microsoft.com/office/powerpoint/2010/main" val="36660217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267D8DD-6E11-E047-889A-7C7CD086BF26}" type="datetimeFigureOut">
              <a:rPr lang="en-US" smtClean="0"/>
              <a:t>4/17/2026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6C11FD5-533C-5D49-A510-99C6B1229721}" type="slidenum">
              <a:rPr lang="en-US" smtClean="0"/>
              <a:t>‹#›</a:t>
            </a:fld>
            <a:endParaRPr lang="en-US"/>
          </a:p>
        </p:txBody>
      </p:sp>
    </p:spTree>
    <p:extLst>
      <p:ext uri="{BB962C8B-B14F-4D97-AF65-F5344CB8AC3E}">
        <p14:creationId xmlns:p14="http://schemas.microsoft.com/office/powerpoint/2010/main" val="38125861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267D8DD-6E11-E047-889A-7C7CD086BF26}" type="datetimeFigureOut">
              <a:rPr lang="en-US" smtClean="0"/>
              <a:t>4/17/2026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6C11FD5-533C-5D49-A510-99C6B1229721}" type="slidenum">
              <a:rPr lang="en-US" smtClean="0"/>
              <a:t>‹#›</a:t>
            </a:fld>
            <a:endParaRPr lang="en-US"/>
          </a:p>
        </p:txBody>
      </p:sp>
    </p:spTree>
    <p:extLst>
      <p:ext uri="{BB962C8B-B14F-4D97-AF65-F5344CB8AC3E}">
        <p14:creationId xmlns:p14="http://schemas.microsoft.com/office/powerpoint/2010/main" val="371895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267D8DD-6E11-E047-889A-7C7CD086BF26}" type="datetimeFigureOut">
              <a:rPr lang="en-US" smtClean="0"/>
              <a:t>4/17/2026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6C11FD5-533C-5D49-A510-99C6B1229721}" type="slidenum">
              <a:rPr lang="en-US" smtClean="0"/>
              <a:t>‹#›</a:t>
            </a:fld>
            <a:endParaRPr lang="en-US"/>
          </a:p>
        </p:txBody>
      </p:sp>
    </p:spTree>
    <p:extLst>
      <p:ext uri="{BB962C8B-B14F-4D97-AF65-F5344CB8AC3E}">
        <p14:creationId xmlns:p14="http://schemas.microsoft.com/office/powerpoint/2010/main" val="25412220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67D8DD-6E11-E047-889A-7C7CD086BF26}" type="datetimeFigureOut">
              <a:rPr lang="en-US" smtClean="0"/>
              <a:t>4/17/2026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6C11FD5-533C-5D49-A510-99C6B1229721}" type="slidenum">
              <a:rPr lang="en-US" smtClean="0"/>
              <a:t>‹#›</a:t>
            </a:fld>
            <a:endParaRPr lang="en-US"/>
          </a:p>
        </p:txBody>
      </p:sp>
    </p:spTree>
    <p:extLst>
      <p:ext uri="{BB962C8B-B14F-4D97-AF65-F5344CB8AC3E}">
        <p14:creationId xmlns:p14="http://schemas.microsoft.com/office/powerpoint/2010/main" val="41299287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67D8DD-6E11-E047-889A-7C7CD086BF26}" type="datetimeFigureOut">
              <a:rPr lang="en-US" smtClean="0"/>
              <a:t>4/17/2026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6C11FD5-533C-5D49-A510-99C6B1229721}" type="slidenum">
              <a:rPr lang="en-US" smtClean="0"/>
              <a:t>‹#›</a:t>
            </a:fld>
            <a:endParaRPr lang="en-US"/>
          </a:p>
        </p:txBody>
      </p:sp>
    </p:spTree>
    <p:extLst>
      <p:ext uri="{BB962C8B-B14F-4D97-AF65-F5344CB8AC3E}">
        <p14:creationId xmlns:p14="http://schemas.microsoft.com/office/powerpoint/2010/main" val="39990390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67D8DD-6E11-E047-889A-7C7CD086BF26}" type="datetimeFigureOut">
              <a:rPr lang="en-US" smtClean="0"/>
              <a:t>4/17/2026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C11FD5-533C-5D49-A510-99C6B1229721}" type="slidenum">
              <a:rPr lang="en-US" smtClean="0"/>
              <a:t>‹#›</a:t>
            </a:fld>
            <a:endParaRPr lang="en-US"/>
          </a:p>
        </p:txBody>
      </p:sp>
    </p:spTree>
    <p:extLst>
      <p:ext uri="{BB962C8B-B14F-4D97-AF65-F5344CB8AC3E}">
        <p14:creationId xmlns:p14="http://schemas.microsoft.com/office/powerpoint/2010/main" val="17048122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67D8DD-6E11-E047-889A-7C7CD086BF26}" type="datetimeFigureOut">
              <a:rPr lang="en-US" smtClean="0"/>
              <a:t>4/17/2026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C11FD5-533C-5D49-A510-99C6B1229721}"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320930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67D8DD-6E11-E047-889A-7C7CD086BF26}" type="datetimeFigureOut">
              <a:rPr lang="en-US" smtClean="0"/>
              <a:t>4/17/2026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C11FD5-533C-5D49-A510-99C6B1229721}" type="slidenum">
              <a:rPr lang="en-US" smtClean="0"/>
              <a:t>‹#›</a:t>
            </a:fld>
            <a:endParaRPr lang="en-US"/>
          </a:p>
        </p:txBody>
      </p:sp>
    </p:spTree>
    <p:extLst>
      <p:ext uri="{BB962C8B-B14F-4D97-AF65-F5344CB8AC3E}">
        <p14:creationId xmlns:p14="http://schemas.microsoft.com/office/powerpoint/2010/main" val="15445248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67D8DD-6E11-E047-889A-7C7CD086BF26}" type="datetimeFigureOut">
              <a:rPr lang="en-US" smtClean="0"/>
              <a:t>4/17/2026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C11FD5-533C-5D49-A510-99C6B1229721}"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474826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67D8DD-6E11-E047-889A-7C7CD086BF26}" type="datetimeFigureOut">
              <a:rPr lang="en-US" smtClean="0"/>
              <a:t>4/17/2026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C11FD5-533C-5D49-A510-99C6B1229721}" type="slidenum">
              <a:rPr lang="en-US" smtClean="0"/>
              <a:t>‹#›</a:t>
            </a:fld>
            <a:endParaRPr lang="en-US"/>
          </a:p>
        </p:txBody>
      </p:sp>
    </p:spTree>
    <p:extLst>
      <p:ext uri="{BB962C8B-B14F-4D97-AF65-F5344CB8AC3E}">
        <p14:creationId xmlns:p14="http://schemas.microsoft.com/office/powerpoint/2010/main" val="9106841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67D8DD-6E11-E047-889A-7C7CD086BF26}" type="datetimeFigureOut">
              <a:rPr lang="en-US" smtClean="0"/>
              <a:t>4/17/2026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C11FD5-533C-5D49-A510-99C6B1229721}" type="slidenum">
              <a:rPr lang="en-US" smtClean="0"/>
              <a:t>‹#›</a:t>
            </a:fld>
            <a:endParaRPr lang="en-US"/>
          </a:p>
        </p:txBody>
      </p:sp>
    </p:spTree>
    <p:extLst>
      <p:ext uri="{BB962C8B-B14F-4D97-AF65-F5344CB8AC3E}">
        <p14:creationId xmlns:p14="http://schemas.microsoft.com/office/powerpoint/2010/main" val="11784005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67D8DD-6E11-E047-889A-7C7CD086BF26}" type="datetimeFigureOut">
              <a:rPr lang="en-US" smtClean="0"/>
              <a:t>4/17/2026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C11FD5-533C-5D49-A510-99C6B1229721}" type="slidenum">
              <a:rPr lang="en-US" smtClean="0"/>
              <a:t>‹#›</a:t>
            </a:fld>
            <a:endParaRPr lang="en-US"/>
          </a:p>
        </p:txBody>
      </p:sp>
    </p:spTree>
    <p:extLst>
      <p:ext uri="{BB962C8B-B14F-4D97-AF65-F5344CB8AC3E}">
        <p14:creationId xmlns:p14="http://schemas.microsoft.com/office/powerpoint/2010/main" val="19948164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267D8DD-6E11-E047-889A-7C7CD086BF26}" type="datetimeFigureOut">
              <a:rPr lang="en-US" smtClean="0"/>
              <a:t>4/17/2026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6C11FD5-533C-5D49-A510-99C6B1229721}" type="slidenum">
              <a:rPr lang="en-US" smtClean="0"/>
              <a:t>‹#›</a:t>
            </a:fld>
            <a:endParaRPr lang="en-US"/>
          </a:p>
        </p:txBody>
      </p:sp>
    </p:spTree>
    <p:extLst>
      <p:ext uri="{BB962C8B-B14F-4D97-AF65-F5344CB8AC3E}">
        <p14:creationId xmlns:p14="http://schemas.microsoft.com/office/powerpoint/2010/main" val="13828122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C3355-B978-AF97-A1B5-37F6CDC1C2E1}"/>
              </a:ext>
            </a:extLst>
          </p:cNvPr>
          <p:cNvSpPr>
            <a:spLocks noGrp="1"/>
          </p:cNvSpPr>
          <p:nvPr>
            <p:ph type="ctrTitle"/>
          </p:nvPr>
        </p:nvSpPr>
        <p:spPr>
          <a:xfrm>
            <a:off x="487993" y="484979"/>
            <a:ext cx="9445752" cy="3427693"/>
          </a:xfrm>
        </p:spPr>
        <p:txBody>
          <a:bodyPr>
            <a:normAutofit fontScale="90000"/>
          </a:bodyPr>
          <a:lstStyle/>
          <a:p>
            <a:pPr algn="ctr"/>
            <a:r>
              <a:rPr lang="en-GB" sz="4400" b="1" dirty="0">
                <a:solidFill>
                  <a:srgbClr val="000000"/>
                </a:solidFill>
                <a:latin typeface=".SFUI-Regular"/>
              </a:rPr>
              <a:t>Application For Role Of  </a:t>
            </a:r>
            <a:br>
              <a:rPr lang="en-GB" sz="4400" b="1" dirty="0">
                <a:solidFill>
                  <a:srgbClr val="000000"/>
                </a:solidFill>
                <a:latin typeface=".SFUI-Regular"/>
              </a:rPr>
            </a:br>
            <a:r>
              <a:rPr lang="en-GB" sz="4400" b="1" dirty="0">
                <a:solidFill>
                  <a:srgbClr val="000000"/>
                </a:solidFill>
                <a:latin typeface=".SFUI-Regular"/>
              </a:rPr>
              <a:t>HR Manager At </a:t>
            </a:r>
            <a:r>
              <a:rPr lang="en-GB" sz="4400" b="1" dirty="0" err="1">
                <a:solidFill>
                  <a:srgbClr val="000000"/>
                </a:solidFill>
                <a:latin typeface=".SFUI-Regular"/>
              </a:rPr>
              <a:t>Havencares</a:t>
            </a:r>
            <a:r>
              <a:rPr lang="en-GB" sz="4400" b="1" dirty="0">
                <a:solidFill>
                  <a:srgbClr val="000000"/>
                </a:solidFill>
                <a:latin typeface=".SFUI-Regular"/>
              </a:rPr>
              <a:t> Insurance </a:t>
            </a:r>
            <a:br>
              <a:rPr lang="en-GB" sz="4400" b="1" dirty="0">
                <a:solidFill>
                  <a:srgbClr val="000000"/>
                </a:solidFill>
                <a:latin typeface=".SFUI-Regular"/>
              </a:rPr>
            </a:br>
            <a:r>
              <a:rPr lang="en-GB" sz="4400" b="1" i="0" dirty="0">
                <a:solidFill>
                  <a:srgbClr val="000000"/>
                </a:solidFill>
                <a:effectLst/>
                <a:latin typeface=".SFUI-Regular"/>
              </a:rPr>
              <a:t>A Critical Analysis Of </a:t>
            </a:r>
            <a:br>
              <a:rPr lang="en-GB" sz="4400" b="1" i="0" dirty="0">
                <a:solidFill>
                  <a:srgbClr val="000000"/>
                </a:solidFill>
                <a:effectLst/>
                <a:latin typeface=".SFUI-Regular"/>
              </a:rPr>
            </a:br>
            <a:r>
              <a:rPr lang="en-GB" sz="4400" b="1" i="0" dirty="0">
                <a:solidFill>
                  <a:srgbClr val="000000"/>
                </a:solidFill>
                <a:effectLst/>
                <a:latin typeface=".SFUI-Regular"/>
              </a:rPr>
              <a:t>My Leadership Style And </a:t>
            </a:r>
            <a:br>
              <a:rPr lang="en-GB" sz="4400" b="1" i="0" dirty="0">
                <a:solidFill>
                  <a:srgbClr val="000000"/>
                </a:solidFill>
                <a:effectLst/>
                <a:latin typeface=".SFUI-Regular"/>
              </a:rPr>
            </a:br>
            <a:r>
              <a:rPr lang="en-GB" sz="4400" b="1" i="0" dirty="0">
                <a:solidFill>
                  <a:srgbClr val="000000"/>
                </a:solidFill>
                <a:effectLst/>
                <a:latin typeface=".SFUI-Regular"/>
              </a:rPr>
              <a:t>Development </a:t>
            </a:r>
            <a:r>
              <a:rPr lang="en-GB" sz="4400" b="1" dirty="0">
                <a:solidFill>
                  <a:srgbClr val="000000"/>
                </a:solidFill>
                <a:latin typeface=".SFUI-Regular"/>
              </a:rPr>
              <a:t>Support Requirements</a:t>
            </a:r>
            <a:endParaRPr lang="en-GB" sz="4400" b="1" dirty="0">
              <a:solidFill>
                <a:srgbClr val="000000"/>
              </a:solidFill>
              <a:effectLst/>
              <a:latin typeface=".SF UI"/>
            </a:endParaRPr>
          </a:p>
        </p:txBody>
      </p:sp>
      <p:sp>
        <p:nvSpPr>
          <p:cNvPr id="3" name="Subtitle 2">
            <a:extLst>
              <a:ext uri="{FF2B5EF4-FFF2-40B4-BE49-F238E27FC236}">
                <a16:creationId xmlns:a16="http://schemas.microsoft.com/office/drawing/2014/main" id="{814847FF-DAA5-9594-BC25-6897333D964F}"/>
              </a:ext>
            </a:extLst>
          </p:cNvPr>
          <p:cNvSpPr>
            <a:spLocks noGrp="1"/>
          </p:cNvSpPr>
          <p:nvPr>
            <p:ph type="subTitle" idx="1"/>
          </p:nvPr>
        </p:nvSpPr>
        <p:spPr>
          <a:xfrm>
            <a:off x="1068916" y="4615543"/>
            <a:ext cx="8281913" cy="2077864"/>
          </a:xfrm>
        </p:spPr>
        <p:txBody>
          <a:bodyPr>
            <a:normAutofit/>
          </a:bodyPr>
          <a:lstStyle/>
          <a:p>
            <a:r>
              <a:rPr lang="en-GB" sz="1600" b="1" i="0" dirty="0">
                <a:solidFill>
                  <a:srgbClr val="000000"/>
                </a:solidFill>
                <a:effectLst/>
                <a:latin typeface=".SFUI-Regular"/>
              </a:rPr>
              <a:t>BMBM6023 – Leading and Developing People</a:t>
            </a:r>
            <a:endParaRPr lang="en-GB" sz="1600" b="1" dirty="0">
              <a:solidFill>
                <a:srgbClr val="000000"/>
              </a:solidFill>
              <a:effectLst/>
              <a:latin typeface=".SF UI"/>
            </a:endParaRPr>
          </a:p>
          <a:p>
            <a:r>
              <a:rPr lang="en-GB" sz="1600" b="1" i="0" dirty="0">
                <a:solidFill>
                  <a:srgbClr val="000000"/>
                </a:solidFill>
                <a:effectLst/>
                <a:latin typeface=".SFUI-Regular"/>
              </a:rPr>
              <a:t>Nathan Barlow</a:t>
            </a:r>
            <a:endParaRPr lang="en-GB" sz="1600" b="1" dirty="0">
              <a:solidFill>
                <a:srgbClr val="000000"/>
              </a:solidFill>
              <a:effectLst/>
              <a:latin typeface=".SF UI"/>
            </a:endParaRPr>
          </a:p>
          <a:p>
            <a:r>
              <a:rPr lang="en-GB" sz="1600" b="1" i="0" dirty="0">
                <a:solidFill>
                  <a:srgbClr val="000000"/>
                </a:solidFill>
                <a:effectLst/>
                <a:latin typeface=".SFUI-Regular"/>
              </a:rPr>
              <a:t>2318300</a:t>
            </a:r>
            <a:endParaRPr lang="en-GB" sz="1600" b="1" dirty="0">
              <a:solidFill>
                <a:srgbClr val="000000"/>
              </a:solidFill>
              <a:effectLst/>
              <a:latin typeface=".SF UI"/>
            </a:endParaRPr>
          </a:p>
          <a:p>
            <a:r>
              <a:rPr lang="en-GB" sz="1600" b="1" i="0" dirty="0">
                <a:solidFill>
                  <a:srgbClr val="000000"/>
                </a:solidFill>
                <a:effectLst/>
                <a:latin typeface=".SFUI-Regular"/>
              </a:rPr>
              <a:t>17 April 2026</a:t>
            </a:r>
          </a:p>
          <a:p>
            <a:pPr algn="l"/>
            <a:r>
              <a:rPr lang="en-GB" sz="1300" dirty="0"/>
              <a:t>This presentation applies established leadership theory and development research, </a:t>
            </a:r>
            <a:r>
              <a:rPr lang="en-GB" sz="1300"/>
              <a:t>particularly (Yuki,2020</a:t>
            </a:r>
            <a:r>
              <a:rPr lang="en-GB" sz="1300" dirty="0"/>
              <a:t>), CCL, ILM and CIPD guidance</a:t>
            </a:r>
            <a:endParaRPr lang="en-GB" sz="1300" b="0" i="0" dirty="0">
              <a:solidFill>
                <a:srgbClr val="000000"/>
              </a:solidFill>
              <a:effectLst/>
              <a:latin typeface=".SFUI-Regular"/>
            </a:endParaRPr>
          </a:p>
          <a:p>
            <a:endParaRPr lang="en-GB" dirty="0">
              <a:solidFill>
                <a:srgbClr val="000000"/>
              </a:solidFill>
              <a:effectLst/>
              <a:latin typeface=".SF UI"/>
            </a:endParaRPr>
          </a:p>
        </p:txBody>
      </p:sp>
    </p:spTree>
    <p:extLst>
      <p:ext uri="{BB962C8B-B14F-4D97-AF65-F5344CB8AC3E}">
        <p14:creationId xmlns:p14="http://schemas.microsoft.com/office/powerpoint/2010/main" val="29163385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EB836-7A9F-C332-6C67-30024E149A0D}"/>
              </a:ext>
            </a:extLst>
          </p:cNvPr>
          <p:cNvSpPr>
            <a:spLocks noGrp="1"/>
          </p:cNvSpPr>
          <p:nvPr>
            <p:ph type="title"/>
          </p:nvPr>
        </p:nvSpPr>
        <p:spPr>
          <a:xfrm>
            <a:off x="677334" y="609600"/>
            <a:ext cx="8596668" cy="816429"/>
          </a:xfrm>
        </p:spPr>
        <p:txBody>
          <a:bodyPr/>
          <a:lstStyle/>
          <a:p>
            <a:r>
              <a:rPr lang="en-GB" b="1" i="0" dirty="0">
                <a:solidFill>
                  <a:srgbClr val="000000"/>
                </a:solidFill>
                <a:effectLst/>
                <a:latin typeface=".SFUI-Semibold"/>
              </a:rPr>
              <a:t>Presentation Overview</a:t>
            </a:r>
            <a:endParaRPr lang="en-GB" dirty="0">
              <a:solidFill>
                <a:srgbClr val="000000"/>
              </a:solidFill>
              <a:effectLst/>
              <a:latin typeface=".SF UI"/>
            </a:endParaRPr>
          </a:p>
        </p:txBody>
      </p:sp>
      <p:sp>
        <p:nvSpPr>
          <p:cNvPr id="3" name="Content Placeholder 2">
            <a:extLst>
              <a:ext uri="{FF2B5EF4-FFF2-40B4-BE49-F238E27FC236}">
                <a16:creationId xmlns:a16="http://schemas.microsoft.com/office/drawing/2014/main" id="{47B8BEB2-2253-9220-CCCB-AC96CAD79FF7}"/>
              </a:ext>
            </a:extLst>
          </p:cNvPr>
          <p:cNvSpPr>
            <a:spLocks noGrp="1"/>
          </p:cNvSpPr>
          <p:nvPr>
            <p:ph idx="1"/>
          </p:nvPr>
        </p:nvSpPr>
        <p:spPr>
          <a:xfrm>
            <a:off x="677334" y="1567544"/>
            <a:ext cx="8596668" cy="5290456"/>
          </a:xfrm>
        </p:spPr>
        <p:txBody>
          <a:bodyPr>
            <a:normAutofit fontScale="92500" lnSpcReduction="20000"/>
          </a:bodyPr>
          <a:lstStyle/>
          <a:p>
            <a:r>
              <a:rPr lang="en-GB" sz="2400" i="0" dirty="0">
                <a:solidFill>
                  <a:srgbClr val="000000"/>
                </a:solidFill>
                <a:effectLst/>
                <a:latin typeface=".SFUI-Regular"/>
              </a:rPr>
              <a:t>My leadership style – questionnaire results and peer feedback</a:t>
            </a:r>
          </a:p>
          <a:p>
            <a:endParaRPr lang="en-GB" sz="2400" dirty="0">
              <a:solidFill>
                <a:srgbClr val="000000"/>
              </a:solidFill>
              <a:effectLst/>
              <a:latin typeface=".SF UI"/>
            </a:endParaRPr>
          </a:p>
          <a:p>
            <a:r>
              <a:rPr lang="en-GB" sz="2400" i="0" dirty="0">
                <a:solidFill>
                  <a:srgbClr val="000000"/>
                </a:solidFill>
                <a:effectLst/>
                <a:latin typeface=".SFUI-Regular"/>
              </a:rPr>
              <a:t>Critical analysis of my style in the context of Cardiff call-centre </a:t>
            </a:r>
          </a:p>
          <a:p>
            <a:endParaRPr lang="en-GB" sz="2400" dirty="0">
              <a:solidFill>
                <a:srgbClr val="000000"/>
              </a:solidFill>
              <a:effectLst/>
              <a:latin typeface=".SF UI"/>
            </a:endParaRPr>
          </a:p>
          <a:p>
            <a:r>
              <a:rPr lang="en-GB" sz="2400" i="0" dirty="0">
                <a:solidFill>
                  <a:srgbClr val="000000"/>
                </a:solidFill>
                <a:effectLst/>
                <a:latin typeface=".SFUI-Regular"/>
              </a:rPr>
              <a:t>Current and future challenges facing </a:t>
            </a:r>
            <a:r>
              <a:rPr lang="en-GB" sz="2400" i="0" dirty="0" err="1">
                <a:solidFill>
                  <a:srgbClr val="000000"/>
                </a:solidFill>
                <a:effectLst/>
                <a:latin typeface=".SFUI-Regular"/>
              </a:rPr>
              <a:t>Havencares</a:t>
            </a:r>
            <a:r>
              <a:rPr lang="en-GB" sz="2400" i="0" dirty="0">
                <a:solidFill>
                  <a:srgbClr val="000000"/>
                </a:solidFill>
                <a:effectLst/>
                <a:latin typeface=".SFUI-Regular"/>
              </a:rPr>
              <a:t> Insurance</a:t>
            </a:r>
          </a:p>
          <a:p>
            <a:endParaRPr lang="en-GB" sz="2400" dirty="0">
              <a:solidFill>
                <a:srgbClr val="000000"/>
              </a:solidFill>
              <a:effectLst/>
              <a:latin typeface=".SF UI"/>
            </a:endParaRPr>
          </a:p>
          <a:p>
            <a:r>
              <a:rPr lang="en-GB" sz="2400" i="0" dirty="0">
                <a:solidFill>
                  <a:srgbClr val="000000"/>
                </a:solidFill>
                <a:effectLst/>
                <a:latin typeface=".SFUI-Regular"/>
              </a:rPr>
              <a:t>Why my leadership style is best suited to these challenges</a:t>
            </a:r>
          </a:p>
          <a:p>
            <a:endParaRPr lang="en-GB" sz="2400" i="0" dirty="0">
              <a:solidFill>
                <a:srgbClr val="000000"/>
              </a:solidFill>
              <a:effectLst/>
              <a:latin typeface=".SFUI-Regular"/>
            </a:endParaRPr>
          </a:p>
          <a:p>
            <a:r>
              <a:rPr lang="en-GB" sz="2400" i="0" dirty="0">
                <a:solidFill>
                  <a:srgbClr val="000000"/>
                </a:solidFill>
                <a:effectLst/>
                <a:latin typeface=".SFUI-Regular"/>
              </a:rPr>
              <a:t>My approach to the challenges and opportunities </a:t>
            </a:r>
          </a:p>
          <a:p>
            <a:endParaRPr lang="en-GB" sz="2400" dirty="0">
              <a:solidFill>
                <a:srgbClr val="000000"/>
              </a:solidFill>
              <a:effectLst/>
              <a:latin typeface=".SF UI"/>
            </a:endParaRPr>
          </a:p>
          <a:p>
            <a:r>
              <a:rPr lang="en-GB" sz="2400" dirty="0">
                <a:solidFill>
                  <a:srgbClr val="000000"/>
                </a:solidFill>
                <a:latin typeface=".SFUI-Regular"/>
              </a:rPr>
              <a:t>O</a:t>
            </a:r>
            <a:r>
              <a:rPr lang="en-GB" sz="2400" i="0" dirty="0">
                <a:solidFill>
                  <a:srgbClr val="000000"/>
                </a:solidFill>
                <a:effectLst/>
                <a:latin typeface=".SFUI-Regular"/>
              </a:rPr>
              <a:t>rganisation </a:t>
            </a:r>
            <a:r>
              <a:rPr lang="en-GB" sz="2400" dirty="0">
                <a:solidFill>
                  <a:srgbClr val="000000"/>
                </a:solidFill>
                <a:latin typeface=".SFUI-Regular"/>
              </a:rPr>
              <a:t>support for my </a:t>
            </a:r>
            <a:r>
              <a:rPr lang="en-GB" sz="2400" i="0" dirty="0">
                <a:solidFill>
                  <a:srgbClr val="000000"/>
                </a:solidFill>
                <a:effectLst/>
                <a:latin typeface=".SFUI-Regular"/>
              </a:rPr>
              <a:t>development in this first senior role</a:t>
            </a:r>
          </a:p>
          <a:p>
            <a:endParaRPr lang="en-GB" sz="2400" dirty="0">
              <a:solidFill>
                <a:srgbClr val="000000"/>
              </a:solidFill>
              <a:effectLst/>
              <a:latin typeface=".SF UI"/>
            </a:endParaRPr>
          </a:p>
          <a:p>
            <a:r>
              <a:rPr lang="en-GB" sz="2400" i="0" dirty="0">
                <a:solidFill>
                  <a:srgbClr val="000000"/>
                </a:solidFill>
                <a:effectLst/>
                <a:latin typeface=".SFUI-Regular"/>
              </a:rPr>
              <a:t>Conclusion and personal commitment</a:t>
            </a:r>
          </a:p>
          <a:p>
            <a:endParaRPr lang="en-GB" sz="2400" dirty="0">
              <a:solidFill>
                <a:srgbClr val="000000"/>
              </a:solidFill>
              <a:effectLst/>
              <a:latin typeface=".SF UI"/>
            </a:endParaRPr>
          </a:p>
        </p:txBody>
      </p:sp>
    </p:spTree>
    <p:extLst>
      <p:ext uri="{BB962C8B-B14F-4D97-AF65-F5344CB8AC3E}">
        <p14:creationId xmlns:p14="http://schemas.microsoft.com/office/powerpoint/2010/main" val="2124406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00E8D-01DB-F6B2-7043-F8EC7F93F552}"/>
              </a:ext>
            </a:extLst>
          </p:cNvPr>
          <p:cNvSpPr>
            <a:spLocks noGrp="1"/>
          </p:cNvSpPr>
          <p:nvPr>
            <p:ph type="title"/>
          </p:nvPr>
        </p:nvSpPr>
        <p:spPr/>
        <p:txBody>
          <a:bodyPr/>
          <a:lstStyle/>
          <a:p>
            <a:r>
              <a:rPr lang="en-GB" b="1" i="0" dirty="0">
                <a:solidFill>
                  <a:srgbClr val="000000"/>
                </a:solidFill>
                <a:effectLst/>
                <a:latin typeface=".SFUI-Semibold"/>
              </a:rPr>
              <a:t>My Leadership Style – Questionnaire Results</a:t>
            </a:r>
            <a:endParaRPr lang="en-GB" dirty="0">
              <a:solidFill>
                <a:srgbClr val="000000"/>
              </a:solidFill>
              <a:effectLst/>
              <a:latin typeface=".SF UI"/>
            </a:endParaRPr>
          </a:p>
        </p:txBody>
      </p:sp>
      <p:sp>
        <p:nvSpPr>
          <p:cNvPr id="3" name="Content Placeholder 2">
            <a:extLst>
              <a:ext uri="{FF2B5EF4-FFF2-40B4-BE49-F238E27FC236}">
                <a16:creationId xmlns:a16="http://schemas.microsoft.com/office/drawing/2014/main" id="{7B68F79A-CF53-F896-9A17-F5003F7AD46F}"/>
              </a:ext>
            </a:extLst>
          </p:cNvPr>
          <p:cNvSpPr>
            <a:spLocks noGrp="1"/>
          </p:cNvSpPr>
          <p:nvPr>
            <p:ph idx="1"/>
          </p:nvPr>
        </p:nvSpPr>
        <p:spPr>
          <a:xfrm>
            <a:off x="677334" y="2160589"/>
            <a:ext cx="9065380" cy="3880773"/>
          </a:xfrm>
        </p:spPr>
        <p:txBody>
          <a:bodyPr vert="horz" lIns="91440" tIns="45720" rIns="91440" bIns="45720" rtlCol="0" anchor="t">
            <a:normAutofit lnSpcReduction="10000"/>
          </a:bodyPr>
          <a:lstStyle/>
          <a:p>
            <a:pPr marL="0" indent="0">
              <a:buNone/>
            </a:pPr>
            <a:r>
              <a:rPr lang="en-GB" sz="2400" b="1" i="0" dirty="0">
                <a:solidFill>
                  <a:srgbClr val="000000"/>
                </a:solidFill>
                <a:effectLst/>
                <a:latin typeface=".SFUI-Semibold"/>
              </a:rPr>
              <a:t>Leadership Traits &amp; Style Questionnaire</a:t>
            </a:r>
          </a:p>
          <a:p>
            <a:pPr marL="0" indent="0">
              <a:buNone/>
            </a:pPr>
            <a:endParaRPr lang="en-GB" sz="2400" b="1" i="0" dirty="0">
              <a:solidFill>
                <a:srgbClr val="000000"/>
              </a:solidFill>
              <a:effectLst/>
              <a:latin typeface=".SFUI-Semibold"/>
            </a:endParaRPr>
          </a:p>
          <a:p>
            <a:r>
              <a:rPr lang="en-GB" sz="2400" i="0" dirty="0">
                <a:solidFill>
                  <a:srgbClr val="000000"/>
                </a:solidFill>
                <a:effectLst/>
                <a:latin typeface=".SFUI-Regular"/>
              </a:rPr>
              <a:t>Democratic leadership: </a:t>
            </a:r>
            <a:r>
              <a:rPr lang="en-GB" sz="2400" i="0" dirty="0">
                <a:solidFill>
                  <a:srgbClr val="000000"/>
                </a:solidFill>
                <a:effectLst/>
                <a:latin typeface=".SFUI-Semibold"/>
              </a:rPr>
              <a:t>24 (high range)</a:t>
            </a:r>
          </a:p>
          <a:p>
            <a:pPr marL="0" indent="0">
              <a:buNone/>
            </a:pPr>
            <a:endParaRPr lang="en-GB" sz="2400" dirty="0">
              <a:solidFill>
                <a:srgbClr val="000000"/>
              </a:solidFill>
              <a:effectLst/>
              <a:latin typeface=".SF UI"/>
            </a:endParaRPr>
          </a:p>
          <a:p>
            <a:r>
              <a:rPr lang="en-GB" sz="2400" i="0" dirty="0">
                <a:solidFill>
                  <a:srgbClr val="000000"/>
                </a:solidFill>
                <a:effectLst/>
                <a:latin typeface=".SFUI-Regular"/>
              </a:rPr>
              <a:t>Relationship S</a:t>
            </a:r>
            <a:r>
              <a:rPr lang="en-GB" sz="2400" dirty="0">
                <a:solidFill>
                  <a:srgbClr val="000000"/>
                </a:solidFill>
                <a:latin typeface=".SFUI-Regular"/>
              </a:rPr>
              <a:t>core</a:t>
            </a:r>
            <a:r>
              <a:rPr lang="en-GB" sz="2400" i="0" dirty="0">
                <a:solidFill>
                  <a:srgbClr val="000000"/>
                </a:solidFill>
                <a:effectLst/>
                <a:latin typeface=".SFUI-Regular"/>
              </a:rPr>
              <a:t>: </a:t>
            </a:r>
            <a:r>
              <a:rPr lang="en-GB" sz="2400" i="0" dirty="0">
                <a:solidFill>
                  <a:srgbClr val="000000"/>
                </a:solidFill>
                <a:effectLst/>
                <a:latin typeface=".SFUI-Semibold"/>
              </a:rPr>
              <a:t>40 (high range)</a:t>
            </a:r>
            <a:r>
              <a:rPr lang="en-GB" sz="2400" i="0" dirty="0">
                <a:solidFill>
                  <a:srgbClr val="000000"/>
                </a:solidFill>
                <a:effectLst/>
                <a:latin typeface=".SFUI-Regular"/>
              </a:rPr>
              <a:t> / Task </a:t>
            </a:r>
            <a:r>
              <a:rPr lang="en-GB" sz="2400" dirty="0">
                <a:solidFill>
                  <a:srgbClr val="000000"/>
                </a:solidFill>
                <a:latin typeface=".SFUI-Regular"/>
              </a:rPr>
              <a:t>Score</a:t>
            </a:r>
            <a:r>
              <a:rPr lang="en-GB" sz="2400" i="0" dirty="0">
                <a:solidFill>
                  <a:srgbClr val="000000"/>
                </a:solidFill>
                <a:effectLst/>
                <a:latin typeface=".SFUI-Regular"/>
              </a:rPr>
              <a:t>: </a:t>
            </a:r>
            <a:r>
              <a:rPr lang="en-GB" sz="2400" i="0" dirty="0">
                <a:solidFill>
                  <a:srgbClr val="000000"/>
                </a:solidFill>
                <a:effectLst/>
                <a:latin typeface=".SFUI-Semibold"/>
              </a:rPr>
              <a:t>37 (moderately high)</a:t>
            </a:r>
          </a:p>
          <a:p>
            <a:endParaRPr lang="en-GB" sz="2400" dirty="0">
              <a:solidFill>
                <a:srgbClr val="000000"/>
              </a:solidFill>
              <a:effectLst/>
              <a:latin typeface=".SF UI"/>
            </a:endParaRPr>
          </a:p>
          <a:p>
            <a:r>
              <a:rPr lang="en-GB" sz="2400" i="0" dirty="0">
                <a:solidFill>
                  <a:srgbClr val="000000"/>
                </a:solidFill>
                <a:effectLst/>
                <a:latin typeface=".SFUI-Regular"/>
              </a:rPr>
              <a:t>Key traits: Persistent (5), Friendly (5), Self-confident / Self-assured / Determined (all 4–5</a:t>
            </a:r>
            <a:r>
              <a:rPr lang="en-GB" sz="2400" b="0" i="0" dirty="0">
                <a:solidFill>
                  <a:srgbClr val="000000"/>
                </a:solidFill>
                <a:effectLst/>
                <a:latin typeface=".SFUI-Regular"/>
              </a:rPr>
              <a:t>)</a:t>
            </a:r>
          </a:p>
          <a:p>
            <a:pPr marL="0" indent="0">
              <a:buNone/>
            </a:pPr>
            <a:endParaRPr lang="en-GB" sz="2400" dirty="0">
              <a:solidFill>
                <a:srgbClr val="000000"/>
              </a:solidFill>
              <a:effectLst/>
              <a:latin typeface=".SF UI"/>
            </a:endParaRPr>
          </a:p>
        </p:txBody>
      </p:sp>
    </p:spTree>
    <p:extLst>
      <p:ext uri="{BB962C8B-B14F-4D97-AF65-F5344CB8AC3E}">
        <p14:creationId xmlns:p14="http://schemas.microsoft.com/office/powerpoint/2010/main" val="22572243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67B85A-0C0A-BBAA-84E3-D449C7005D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386797D-39F5-D139-EC87-7B5128C7D2F7}"/>
              </a:ext>
            </a:extLst>
          </p:cNvPr>
          <p:cNvSpPr>
            <a:spLocks noGrp="1"/>
          </p:cNvSpPr>
          <p:nvPr>
            <p:ph type="title"/>
          </p:nvPr>
        </p:nvSpPr>
        <p:spPr/>
        <p:txBody>
          <a:bodyPr/>
          <a:lstStyle/>
          <a:p>
            <a:r>
              <a:rPr lang="en-GB" b="1" i="0" dirty="0">
                <a:solidFill>
                  <a:srgbClr val="000000"/>
                </a:solidFill>
                <a:effectLst/>
                <a:latin typeface=".SFUI-Semibold"/>
              </a:rPr>
              <a:t> My Leadership Style – Questionnaire Results</a:t>
            </a:r>
            <a:endParaRPr lang="en-GB" dirty="0">
              <a:solidFill>
                <a:srgbClr val="000000"/>
              </a:solidFill>
              <a:effectLst/>
              <a:latin typeface=".SF UI"/>
            </a:endParaRPr>
          </a:p>
        </p:txBody>
      </p:sp>
      <p:sp>
        <p:nvSpPr>
          <p:cNvPr id="3" name="Content Placeholder 2">
            <a:extLst>
              <a:ext uri="{FF2B5EF4-FFF2-40B4-BE49-F238E27FC236}">
                <a16:creationId xmlns:a16="http://schemas.microsoft.com/office/drawing/2014/main" id="{305FE0FC-ADE9-C150-40A2-E91478E46AF2}"/>
              </a:ext>
            </a:extLst>
          </p:cNvPr>
          <p:cNvSpPr>
            <a:spLocks noGrp="1"/>
          </p:cNvSpPr>
          <p:nvPr>
            <p:ph idx="1"/>
          </p:nvPr>
        </p:nvSpPr>
        <p:spPr>
          <a:xfrm>
            <a:off x="677334" y="2160589"/>
            <a:ext cx="8596668" cy="4207554"/>
          </a:xfrm>
        </p:spPr>
        <p:txBody>
          <a:bodyPr>
            <a:normAutofit lnSpcReduction="10000"/>
          </a:bodyPr>
          <a:lstStyle/>
          <a:p>
            <a:pPr marL="0" indent="0">
              <a:buNone/>
            </a:pPr>
            <a:r>
              <a:rPr lang="en-GB" sz="2400" b="1" i="0" dirty="0">
                <a:solidFill>
                  <a:srgbClr val="000000"/>
                </a:solidFill>
                <a:effectLst/>
                <a:latin typeface=".SFUI-Semibold"/>
              </a:rPr>
              <a:t>Leadership Skills &amp; Team-Role Preference</a:t>
            </a:r>
          </a:p>
          <a:p>
            <a:pPr marL="0" indent="0">
              <a:buNone/>
            </a:pPr>
            <a:endParaRPr lang="en-GB" sz="2400" b="1" i="0" dirty="0">
              <a:solidFill>
                <a:srgbClr val="000000"/>
              </a:solidFill>
              <a:effectLst/>
              <a:latin typeface=".SFUI-Semibold"/>
            </a:endParaRPr>
          </a:p>
          <a:p>
            <a:r>
              <a:rPr lang="en-GB" sz="2400" b="0" i="0" dirty="0">
                <a:solidFill>
                  <a:srgbClr val="000000"/>
                </a:solidFill>
                <a:effectLst/>
                <a:latin typeface=".SFUI-Regular"/>
              </a:rPr>
              <a:t> Conceptual skill: </a:t>
            </a:r>
            <a:r>
              <a:rPr lang="en-GB" sz="2400" b="1" i="0" dirty="0">
                <a:solidFill>
                  <a:srgbClr val="000000"/>
                </a:solidFill>
                <a:effectLst/>
                <a:latin typeface=".SFUI-Semibold"/>
              </a:rPr>
              <a:t>22 (high range)</a:t>
            </a:r>
          </a:p>
          <a:p>
            <a:endParaRPr lang="en-GB" sz="2400" dirty="0">
              <a:solidFill>
                <a:srgbClr val="000000"/>
              </a:solidFill>
              <a:effectLst/>
              <a:latin typeface=".SF UI"/>
            </a:endParaRPr>
          </a:p>
          <a:p>
            <a:r>
              <a:rPr lang="en-GB" sz="2400" dirty="0">
                <a:solidFill>
                  <a:srgbClr val="000000"/>
                </a:solidFill>
                <a:latin typeface=".SFUI-Regular"/>
              </a:rPr>
              <a:t> </a:t>
            </a:r>
            <a:r>
              <a:rPr lang="en-GB" sz="2400" b="0" i="0" dirty="0">
                <a:solidFill>
                  <a:srgbClr val="000000"/>
                </a:solidFill>
                <a:effectLst/>
                <a:latin typeface=".SFUI-Regular"/>
              </a:rPr>
              <a:t>Encourager role: </a:t>
            </a:r>
            <a:r>
              <a:rPr lang="en-GB" sz="2400" b="1" i="0" dirty="0">
                <a:solidFill>
                  <a:srgbClr val="000000"/>
                </a:solidFill>
                <a:effectLst/>
                <a:latin typeface=".SFUI-Semibold"/>
              </a:rPr>
              <a:t>27 (very high range)</a:t>
            </a:r>
          </a:p>
          <a:p>
            <a:endParaRPr lang="en-GB" sz="2400" dirty="0">
              <a:solidFill>
                <a:srgbClr val="000000"/>
              </a:solidFill>
              <a:effectLst/>
              <a:latin typeface=".SF UI"/>
            </a:endParaRPr>
          </a:p>
          <a:p>
            <a:r>
              <a:rPr lang="en-GB" sz="2400" b="0" i="0" dirty="0">
                <a:solidFill>
                  <a:srgbClr val="000000"/>
                </a:solidFill>
                <a:effectLst/>
                <a:latin typeface=".SFUI-Regular"/>
              </a:rPr>
              <a:t>Innovator </a:t>
            </a:r>
            <a:r>
              <a:rPr lang="en-GB" sz="2400" b="1" i="0" dirty="0">
                <a:solidFill>
                  <a:srgbClr val="000000"/>
                </a:solidFill>
                <a:effectLst/>
                <a:latin typeface=".SFUI-Regular"/>
              </a:rPr>
              <a:t>(25 very high</a:t>
            </a:r>
            <a:r>
              <a:rPr lang="en-GB" sz="2400" b="0" i="0" dirty="0">
                <a:solidFill>
                  <a:srgbClr val="000000"/>
                </a:solidFill>
                <a:effectLst/>
                <a:latin typeface=".SFUI-Regular"/>
              </a:rPr>
              <a:t>) </a:t>
            </a:r>
          </a:p>
          <a:p>
            <a:pPr marL="0" indent="0">
              <a:buNone/>
            </a:pPr>
            <a:endParaRPr lang="en-GB" sz="2400" b="0" i="0" dirty="0">
              <a:solidFill>
                <a:srgbClr val="000000"/>
              </a:solidFill>
              <a:effectLst/>
              <a:latin typeface=".SFUI-Regular"/>
            </a:endParaRPr>
          </a:p>
          <a:p>
            <a:r>
              <a:rPr lang="en-GB" sz="2400" b="0" i="0" dirty="0">
                <a:solidFill>
                  <a:srgbClr val="000000"/>
                </a:solidFill>
                <a:effectLst/>
                <a:latin typeface=".SFUI-Regular"/>
              </a:rPr>
              <a:t> Mediator </a:t>
            </a:r>
            <a:r>
              <a:rPr lang="en-GB" sz="2400" b="1" i="0" dirty="0">
                <a:solidFill>
                  <a:srgbClr val="000000"/>
                </a:solidFill>
                <a:effectLst/>
                <a:latin typeface=".SFUI-Regular"/>
              </a:rPr>
              <a:t>(24 high)</a:t>
            </a:r>
            <a:endParaRPr lang="en-GB" sz="2400" b="1" dirty="0">
              <a:solidFill>
                <a:srgbClr val="000000"/>
              </a:solidFill>
              <a:effectLst/>
              <a:latin typeface=".SF UI"/>
            </a:endParaRPr>
          </a:p>
        </p:txBody>
      </p:sp>
    </p:spTree>
    <p:extLst>
      <p:ext uri="{BB962C8B-B14F-4D97-AF65-F5344CB8AC3E}">
        <p14:creationId xmlns:p14="http://schemas.microsoft.com/office/powerpoint/2010/main" val="30410080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734F4-0419-D9BD-1450-07A86F05C2CE}"/>
              </a:ext>
            </a:extLst>
          </p:cNvPr>
          <p:cNvSpPr>
            <a:spLocks noGrp="1"/>
          </p:cNvSpPr>
          <p:nvPr>
            <p:ph type="title"/>
          </p:nvPr>
        </p:nvSpPr>
        <p:spPr>
          <a:xfrm>
            <a:off x="677334" y="620485"/>
            <a:ext cx="8596668" cy="816429"/>
          </a:xfrm>
        </p:spPr>
        <p:txBody>
          <a:bodyPr>
            <a:normAutofit/>
          </a:bodyPr>
          <a:lstStyle/>
          <a:p>
            <a:r>
              <a:rPr lang="en-GB" b="1" i="0" dirty="0">
                <a:solidFill>
                  <a:srgbClr val="000000"/>
                </a:solidFill>
                <a:effectLst/>
                <a:latin typeface=".SFUI-Semibold"/>
              </a:rPr>
              <a:t>Feedback from People Who Know Me</a:t>
            </a:r>
            <a:endParaRPr lang="en-GB" dirty="0">
              <a:solidFill>
                <a:srgbClr val="000000"/>
              </a:solidFill>
              <a:effectLst/>
              <a:latin typeface=".SF UI"/>
            </a:endParaRPr>
          </a:p>
        </p:txBody>
      </p:sp>
      <p:sp>
        <p:nvSpPr>
          <p:cNvPr id="3" name="Content Placeholder 2">
            <a:extLst>
              <a:ext uri="{FF2B5EF4-FFF2-40B4-BE49-F238E27FC236}">
                <a16:creationId xmlns:a16="http://schemas.microsoft.com/office/drawing/2014/main" id="{65FA0CE7-6564-C2F4-96DA-24446036B609}"/>
              </a:ext>
            </a:extLst>
          </p:cNvPr>
          <p:cNvSpPr>
            <a:spLocks noGrp="1"/>
          </p:cNvSpPr>
          <p:nvPr>
            <p:ph idx="1"/>
          </p:nvPr>
        </p:nvSpPr>
        <p:spPr>
          <a:xfrm>
            <a:off x="677334" y="1436914"/>
            <a:ext cx="8596668" cy="5290457"/>
          </a:xfrm>
        </p:spPr>
        <p:txBody>
          <a:bodyPr vert="horz" lIns="91440" tIns="45720" rIns="91440" bIns="45720" rtlCol="0" anchor="t">
            <a:normAutofit lnSpcReduction="10000"/>
          </a:bodyPr>
          <a:lstStyle/>
          <a:p>
            <a:endParaRPr lang="en-GB" b="0" i="0" dirty="0">
              <a:solidFill>
                <a:srgbClr val="000000"/>
              </a:solidFill>
              <a:effectLst/>
              <a:latin typeface=".SFUI-Regular"/>
            </a:endParaRPr>
          </a:p>
          <a:p>
            <a:r>
              <a:rPr lang="en-GB" sz="2400" dirty="0">
                <a:solidFill>
                  <a:srgbClr val="000000"/>
                </a:solidFill>
                <a:latin typeface=".SFUI-Regular"/>
              </a:rPr>
              <a:t>"He regularly seeks advice and information from others before making decisions. He accepts feedback without judgement helping colleagues to share ideas and concerns."</a:t>
            </a:r>
            <a:endParaRPr lang="en-GB" sz="2400" dirty="0">
              <a:solidFill>
                <a:srgbClr val="000000"/>
              </a:solidFill>
              <a:effectLst/>
              <a:latin typeface=".SF UI"/>
            </a:endParaRPr>
          </a:p>
          <a:p>
            <a:pPr marL="0" indent="0">
              <a:buNone/>
            </a:pPr>
            <a:endParaRPr lang="en-GB" sz="2400" b="0" i="0" dirty="0">
              <a:solidFill>
                <a:srgbClr val="FF0000"/>
              </a:solidFill>
              <a:effectLst/>
              <a:latin typeface=".SFUI-Regular"/>
            </a:endParaRPr>
          </a:p>
          <a:p>
            <a:r>
              <a:rPr lang="en-GB" sz="2400" dirty="0">
                <a:solidFill>
                  <a:srgbClr val="000000"/>
                </a:solidFill>
                <a:latin typeface=".SFUI-Regular"/>
              </a:rPr>
              <a:t>"Nathan is approachable and really supportive, particularly in times of pressure, which has a positive impact on our team morale and motivation." </a:t>
            </a:r>
            <a:endParaRPr lang="en-GB" sz="2400" dirty="0">
              <a:solidFill>
                <a:srgbClr val="000000"/>
              </a:solidFill>
              <a:latin typeface=".SF UI"/>
            </a:endParaRPr>
          </a:p>
          <a:p>
            <a:pPr marL="0" indent="0">
              <a:buNone/>
            </a:pPr>
            <a:endParaRPr lang="en-GB" sz="2400" b="0" i="0" dirty="0">
              <a:solidFill>
                <a:srgbClr val="FF0000"/>
              </a:solidFill>
              <a:effectLst/>
              <a:latin typeface=".SFUI-Regular"/>
            </a:endParaRPr>
          </a:p>
          <a:p>
            <a:r>
              <a:rPr lang="en-GB" sz="2400">
                <a:solidFill>
                  <a:srgbClr val="000000"/>
                </a:solidFill>
                <a:latin typeface=".SFUI-Regular"/>
              </a:rPr>
              <a:t>"He shares the bigger organisational picture helping us </a:t>
            </a:r>
            <a:r>
              <a:rPr lang="en-GB" sz="2400" dirty="0">
                <a:solidFill>
                  <a:srgbClr val="000000"/>
                </a:solidFill>
                <a:latin typeface=".SFUI-Regular"/>
              </a:rPr>
              <a:t>understand how our team and roles connect to business performance and not see team and individual challenges in isolation"</a:t>
            </a:r>
          </a:p>
          <a:p>
            <a:pPr marL="0" indent="0">
              <a:buNone/>
            </a:pPr>
            <a:endParaRPr lang="en-GB" dirty="0">
              <a:solidFill>
                <a:srgbClr val="FF0000"/>
              </a:solidFill>
              <a:effectLst/>
              <a:latin typeface=".SFUI-Regular"/>
            </a:endParaRPr>
          </a:p>
        </p:txBody>
      </p:sp>
    </p:spTree>
    <p:extLst>
      <p:ext uri="{BB962C8B-B14F-4D97-AF65-F5344CB8AC3E}">
        <p14:creationId xmlns:p14="http://schemas.microsoft.com/office/powerpoint/2010/main" val="36215531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5F96-E73A-A11C-6AE9-9EAF2F36E087}"/>
              </a:ext>
            </a:extLst>
          </p:cNvPr>
          <p:cNvSpPr>
            <a:spLocks noGrp="1"/>
          </p:cNvSpPr>
          <p:nvPr>
            <p:ph type="title"/>
          </p:nvPr>
        </p:nvSpPr>
        <p:spPr>
          <a:xfrm>
            <a:off x="677334" y="609600"/>
            <a:ext cx="8596668" cy="903514"/>
          </a:xfrm>
        </p:spPr>
        <p:txBody>
          <a:bodyPr/>
          <a:lstStyle/>
          <a:p>
            <a:r>
              <a:rPr lang="en-GB" b="1" i="0" dirty="0">
                <a:solidFill>
                  <a:srgbClr val="000000"/>
                </a:solidFill>
                <a:effectLst/>
                <a:latin typeface=".SFUI-Semibold"/>
              </a:rPr>
              <a:t>Critical Analysis of My Leadership Style</a:t>
            </a:r>
            <a:endParaRPr lang="en-GB" dirty="0">
              <a:solidFill>
                <a:srgbClr val="000000"/>
              </a:solidFill>
              <a:effectLst/>
              <a:latin typeface=".SF UI"/>
            </a:endParaRPr>
          </a:p>
        </p:txBody>
      </p:sp>
      <p:sp>
        <p:nvSpPr>
          <p:cNvPr id="3" name="Content Placeholder 2">
            <a:extLst>
              <a:ext uri="{FF2B5EF4-FFF2-40B4-BE49-F238E27FC236}">
                <a16:creationId xmlns:a16="http://schemas.microsoft.com/office/drawing/2014/main" id="{9220F7FD-86FE-D7F7-1A81-5E96D5ED64C0}"/>
              </a:ext>
            </a:extLst>
          </p:cNvPr>
          <p:cNvSpPr>
            <a:spLocks noGrp="1"/>
          </p:cNvSpPr>
          <p:nvPr>
            <p:ph idx="1"/>
          </p:nvPr>
        </p:nvSpPr>
        <p:spPr>
          <a:xfrm>
            <a:off x="677334" y="1687287"/>
            <a:ext cx="8596668" cy="4909456"/>
          </a:xfrm>
        </p:spPr>
        <p:txBody>
          <a:bodyPr>
            <a:normAutofit/>
          </a:bodyPr>
          <a:lstStyle/>
          <a:p>
            <a:endParaRPr lang="en-GB" b="1" i="0" dirty="0">
              <a:solidFill>
                <a:srgbClr val="000000"/>
              </a:solidFill>
              <a:effectLst/>
              <a:latin typeface=".SFUI-Semibold"/>
            </a:endParaRPr>
          </a:p>
          <a:p>
            <a:pPr marL="0" indent="0">
              <a:buNone/>
            </a:pPr>
            <a:r>
              <a:rPr lang="en-GB" sz="2400" b="1" i="0" dirty="0">
                <a:solidFill>
                  <a:srgbClr val="000000"/>
                </a:solidFill>
                <a:effectLst/>
                <a:latin typeface=".SFUI-Semibold"/>
              </a:rPr>
              <a:t>Strengths (</a:t>
            </a:r>
            <a:r>
              <a:rPr lang="en-GB" sz="2400" b="1" dirty="0">
                <a:solidFill>
                  <a:srgbClr val="000000"/>
                </a:solidFill>
                <a:latin typeface=".SFUI-Semibold"/>
              </a:rPr>
              <a:t>appropriate </a:t>
            </a:r>
            <a:r>
              <a:rPr lang="en-GB" sz="2400" b="1" i="0" dirty="0">
                <a:solidFill>
                  <a:srgbClr val="000000"/>
                </a:solidFill>
                <a:effectLst/>
                <a:latin typeface=".SFUI-Semibold"/>
              </a:rPr>
              <a:t>to HR Manager call-centre):</a:t>
            </a:r>
          </a:p>
          <a:p>
            <a:pPr marL="0" indent="0">
              <a:buNone/>
            </a:pPr>
            <a:endParaRPr lang="en-GB" sz="2400" b="1" i="0" dirty="0">
              <a:solidFill>
                <a:srgbClr val="000000"/>
              </a:solidFill>
              <a:effectLst/>
              <a:latin typeface=".SFUI-Semibold"/>
            </a:endParaRPr>
          </a:p>
          <a:p>
            <a:r>
              <a:rPr lang="en-GB" sz="2400" b="0" i="0" dirty="0">
                <a:solidFill>
                  <a:srgbClr val="000000"/>
                </a:solidFill>
                <a:effectLst/>
                <a:latin typeface=".SFUI-Regular"/>
              </a:rPr>
              <a:t>High democratic + relationship orientation builds engagement and reduces turnover/absence (Yukl, 2020)</a:t>
            </a:r>
            <a:endParaRPr lang="en-GB" sz="2400" dirty="0">
              <a:solidFill>
                <a:srgbClr val="000000"/>
              </a:solidFill>
              <a:effectLst/>
              <a:latin typeface=".SF UI"/>
            </a:endParaRPr>
          </a:p>
          <a:p>
            <a:pPr marL="0" indent="0">
              <a:buNone/>
            </a:pPr>
            <a:endParaRPr lang="en-GB" sz="2400" b="0" i="1" dirty="0">
              <a:solidFill>
                <a:srgbClr val="000000"/>
              </a:solidFill>
              <a:effectLst/>
              <a:latin typeface=".SFUI-Regular"/>
            </a:endParaRPr>
          </a:p>
          <a:p>
            <a:r>
              <a:rPr lang="en-GB" sz="2400" b="0" i="0" dirty="0">
                <a:solidFill>
                  <a:srgbClr val="000000"/>
                </a:solidFill>
                <a:effectLst/>
                <a:latin typeface=".SFUI-Regular"/>
              </a:rPr>
              <a:t>Very high Encourager role + strong conceptual skills support wellbeing and innovation in repetitive, high-pressure claims work.</a:t>
            </a:r>
          </a:p>
        </p:txBody>
      </p:sp>
    </p:spTree>
    <p:extLst>
      <p:ext uri="{BB962C8B-B14F-4D97-AF65-F5344CB8AC3E}">
        <p14:creationId xmlns:p14="http://schemas.microsoft.com/office/powerpoint/2010/main" val="9399050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45F20F-ACF9-8E0C-87ED-659B1E2EC9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D353FC-8EA4-4A35-2A44-BF10341B639D}"/>
              </a:ext>
            </a:extLst>
          </p:cNvPr>
          <p:cNvSpPr>
            <a:spLocks noGrp="1"/>
          </p:cNvSpPr>
          <p:nvPr>
            <p:ph type="title"/>
          </p:nvPr>
        </p:nvSpPr>
        <p:spPr>
          <a:xfrm>
            <a:off x="677334" y="609599"/>
            <a:ext cx="8596668" cy="718457"/>
          </a:xfrm>
        </p:spPr>
        <p:txBody>
          <a:bodyPr>
            <a:normAutofit/>
          </a:bodyPr>
          <a:lstStyle/>
          <a:p>
            <a:r>
              <a:rPr lang="en-GB" b="1" i="0" dirty="0">
                <a:solidFill>
                  <a:srgbClr val="000000"/>
                </a:solidFill>
                <a:effectLst/>
                <a:latin typeface=".SFUI-Semibold"/>
              </a:rPr>
              <a:t>Critical Analysis of My Leadership Style</a:t>
            </a:r>
            <a:endParaRPr lang="en-GB" dirty="0">
              <a:solidFill>
                <a:srgbClr val="000000"/>
              </a:solidFill>
              <a:effectLst/>
              <a:latin typeface=".SF UI"/>
            </a:endParaRPr>
          </a:p>
        </p:txBody>
      </p:sp>
      <p:sp>
        <p:nvSpPr>
          <p:cNvPr id="3" name="Content Placeholder 2">
            <a:extLst>
              <a:ext uri="{FF2B5EF4-FFF2-40B4-BE49-F238E27FC236}">
                <a16:creationId xmlns:a16="http://schemas.microsoft.com/office/drawing/2014/main" id="{330EECE3-41AE-0096-1BA2-FCCA6D819C6C}"/>
              </a:ext>
            </a:extLst>
          </p:cNvPr>
          <p:cNvSpPr>
            <a:spLocks noGrp="1"/>
          </p:cNvSpPr>
          <p:nvPr>
            <p:ph idx="1"/>
          </p:nvPr>
        </p:nvSpPr>
        <p:spPr>
          <a:xfrm>
            <a:off x="457200" y="1592159"/>
            <a:ext cx="9372600" cy="4895728"/>
          </a:xfrm>
        </p:spPr>
        <p:txBody>
          <a:bodyPr vert="horz" lIns="91440" tIns="45720" rIns="91440" bIns="45720" rtlCol="0" anchor="t">
            <a:noAutofit/>
          </a:bodyPr>
          <a:lstStyle/>
          <a:p>
            <a:pPr marL="0" indent="0">
              <a:buNone/>
            </a:pPr>
            <a:r>
              <a:rPr lang="en-GB" sz="2400" b="1" dirty="0">
                <a:solidFill>
                  <a:srgbClr val="000000"/>
                </a:solidFill>
                <a:latin typeface=".SFUI-Semibold"/>
              </a:rPr>
              <a:t>Considerat</a:t>
            </a:r>
            <a:r>
              <a:rPr lang="en-GB" sz="2400" b="1" i="0" dirty="0">
                <a:solidFill>
                  <a:srgbClr val="000000"/>
                </a:solidFill>
                <a:effectLst/>
                <a:latin typeface=".SFUI-Semibold"/>
              </a:rPr>
              <a:t>ions (</a:t>
            </a:r>
            <a:r>
              <a:rPr lang="en-GB" sz="2400" b="1" dirty="0">
                <a:solidFill>
                  <a:srgbClr val="000000"/>
                </a:solidFill>
                <a:latin typeface=".SFUI-Semibold"/>
              </a:rPr>
              <a:t>appropriate to HR Manager call-centre</a:t>
            </a:r>
            <a:r>
              <a:rPr lang="en-GB" sz="2400" b="1" i="0" dirty="0">
                <a:solidFill>
                  <a:srgbClr val="000000"/>
                </a:solidFill>
                <a:effectLst/>
                <a:latin typeface=".SFUI-Semibold"/>
              </a:rPr>
              <a:t>):</a:t>
            </a:r>
          </a:p>
          <a:p>
            <a:r>
              <a:rPr lang="en-GB" sz="2000" dirty="0">
                <a:solidFill>
                  <a:schemeClr val="tx1"/>
                </a:solidFill>
                <a:latin typeface=".SFUI-Regular"/>
              </a:rPr>
              <a:t>Consultation/Interpersonal relationships with colleagues may slow decision taking in situations requiring quick, decisive decisions and will need to be tailored to circumstances for example KPI periods when additional support may be necessary</a:t>
            </a:r>
          </a:p>
          <a:p>
            <a:endParaRPr lang="en-GB" sz="2000" b="0" dirty="0">
              <a:solidFill>
                <a:schemeClr val="tx1"/>
              </a:solidFill>
              <a:effectLst/>
              <a:latin typeface=".SFUI-Regular"/>
            </a:endParaRPr>
          </a:p>
          <a:p>
            <a:r>
              <a:rPr lang="en-GB" sz="2000" dirty="0">
                <a:solidFill>
                  <a:schemeClr val="tx1"/>
                </a:solidFill>
                <a:latin typeface=".SFUI-Regular"/>
              </a:rPr>
              <a:t>As a Relationship focussed leader clear task focus and performance management to be maintained to deliver accountability and demonstrate leader role  </a:t>
            </a:r>
          </a:p>
          <a:p>
            <a:endParaRPr lang="en-GB" sz="2000" dirty="0">
              <a:solidFill>
                <a:schemeClr val="tx1"/>
              </a:solidFill>
              <a:latin typeface=".SF UI"/>
            </a:endParaRPr>
          </a:p>
          <a:p>
            <a:pPr marL="0" indent="0">
              <a:buNone/>
            </a:pPr>
            <a:r>
              <a:rPr lang="en-GB" sz="2000" b="1" i="0" dirty="0">
                <a:solidFill>
                  <a:srgbClr val="000000"/>
                </a:solidFill>
                <a:effectLst/>
                <a:latin typeface=".SFUI-Semibold"/>
              </a:rPr>
              <a:t>Overall:</a:t>
            </a:r>
            <a:r>
              <a:rPr lang="en-GB" sz="2000" b="0" i="0" dirty="0">
                <a:solidFill>
                  <a:srgbClr val="000000"/>
                </a:solidFill>
                <a:effectLst/>
                <a:latin typeface=".SFUI-Regular"/>
              </a:rPr>
              <a:t> My style is people-centred yet decisive – ideal for the Cardiff site’s mental-health and retention challenges.</a:t>
            </a:r>
            <a:endParaRPr lang="en-GB" sz="2000" dirty="0">
              <a:solidFill>
                <a:srgbClr val="000000"/>
              </a:solidFill>
              <a:effectLst/>
              <a:latin typeface=".SF UI"/>
            </a:endParaRPr>
          </a:p>
        </p:txBody>
      </p:sp>
    </p:spTree>
    <p:extLst>
      <p:ext uri="{BB962C8B-B14F-4D97-AF65-F5344CB8AC3E}">
        <p14:creationId xmlns:p14="http://schemas.microsoft.com/office/powerpoint/2010/main" val="31049510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D4676-5923-2C3A-CFD3-3AD18C4DC1AC}"/>
              </a:ext>
            </a:extLst>
          </p:cNvPr>
          <p:cNvSpPr>
            <a:spLocks noGrp="1"/>
          </p:cNvSpPr>
          <p:nvPr>
            <p:ph type="title"/>
          </p:nvPr>
        </p:nvSpPr>
        <p:spPr>
          <a:xfrm>
            <a:off x="677334" y="609600"/>
            <a:ext cx="8596668" cy="892629"/>
          </a:xfrm>
        </p:spPr>
        <p:txBody>
          <a:bodyPr/>
          <a:lstStyle/>
          <a:p>
            <a:r>
              <a:rPr lang="en-GB" b="1" i="0" dirty="0">
                <a:solidFill>
                  <a:srgbClr val="000000"/>
                </a:solidFill>
                <a:effectLst/>
                <a:latin typeface=".SFUI-Regular"/>
              </a:rPr>
              <a:t>Current Internal </a:t>
            </a:r>
            <a:r>
              <a:rPr lang="en-GB" b="1" dirty="0">
                <a:solidFill>
                  <a:srgbClr val="000000"/>
                </a:solidFill>
                <a:latin typeface=".SFUI-Regular"/>
              </a:rPr>
              <a:t>B</a:t>
            </a:r>
            <a:r>
              <a:rPr lang="en-GB" b="1" i="0" dirty="0">
                <a:solidFill>
                  <a:srgbClr val="000000"/>
                </a:solidFill>
                <a:effectLst/>
                <a:latin typeface=".SFUI-Regular"/>
              </a:rPr>
              <a:t>usiness Challenges</a:t>
            </a:r>
            <a:endParaRPr lang="en-US" b="1" dirty="0"/>
          </a:p>
        </p:txBody>
      </p:sp>
      <p:sp>
        <p:nvSpPr>
          <p:cNvPr id="3" name="Content Placeholder 2">
            <a:extLst>
              <a:ext uri="{FF2B5EF4-FFF2-40B4-BE49-F238E27FC236}">
                <a16:creationId xmlns:a16="http://schemas.microsoft.com/office/drawing/2014/main" id="{32E038EC-E017-2FAD-43D3-E794765C6BB9}"/>
              </a:ext>
            </a:extLst>
          </p:cNvPr>
          <p:cNvSpPr>
            <a:spLocks noGrp="1"/>
          </p:cNvSpPr>
          <p:nvPr>
            <p:ph idx="1"/>
          </p:nvPr>
        </p:nvSpPr>
        <p:spPr>
          <a:xfrm>
            <a:off x="677334" y="1763486"/>
            <a:ext cx="8596668" cy="4691743"/>
          </a:xfrm>
        </p:spPr>
        <p:txBody>
          <a:bodyPr>
            <a:normAutofit/>
          </a:bodyPr>
          <a:lstStyle/>
          <a:p>
            <a:r>
              <a:rPr lang="en-GB" sz="2400" b="0" i="0" dirty="0">
                <a:solidFill>
                  <a:srgbClr val="000000"/>
                </a:solidFill>
                <a:effectLst/>
                <a:latin typeface=".SFUI-Regular"/>
              </a:rPr>
              <a:t>High staff turnover</a:t>
            </a:r>
          </a:p>
          <a:p>
            <a:endParaRPr lang="en-GB" sz="2400" dirty="0">
              <a:solidFill>
                <a:srgbClr val="000000"/>
              </a:solidFill>
              <a:effectLst/>
              <a:latin typeface=".SF UI"/>
            </a:endParaRPr>
          </a:p>
          <a:p>
            <a:r>
              <a:rPr lang="en-GB" sz="2400" b="0" i="0" dirty="0">
                <a:solidFill>
                  <a:srgbClr val="000000"/>
                </a:solidFill>
                <a:effectLst/>
                <a:latin typeface=".SFUI-Regular"/>
              </a:rPr>
              <a:t>High absence rates (mental health + colds/flu)</a:t>
            </a:r>
          </a:p>
          <a:p>
            <a:endParaRPr lang="en-GB" sz="2400" dirty="0">
              <a:solidFill>
                <a:srgbClr val="000000"/>
              </a:solidFill>
              <a:effectLst/>
              <a:latin typeface=".SF UI"/>
            </a:endParaRPr>
          </a:p>
          <a:p>
            <a:r>
              <a:rPr lang="en-GB" sz="2400" b="0" i="0" dirty="0">
                <a:solidFill>
                  <a:srgbClr val="000000"/>
                </a:solidFill>
                <a:effectLst/>
                <a:latin typeface=".SFUI-Regular"/>
              </a:rPr>
              <a:t>Poor performance and long-term illness among longer-serving claims handlers</a:t>
            </a:r>
          </a:p>
          <a:p>
            <a:endParaRPr lang="en-GB" sz="2400" dirty="0">
              <a:solidFill>
                <a:srgbClr val="000000"/>
              </a:solidFill>
              <a:effectLst/>
              <a:latin typeface=".SF UI"/>
            </a:endParaRPr>
          </a:p>
          <a:p>
            <a:r>
              <a:rPr lang="en-GB" sz="2400" b="0" i="0" dirty="0">
                <a:solidFill>
                  <a:srgbClr val="000000"/>
                </a:solidFill>
                <a:effectLst/>
                <a:latin typeface=".SFUI-Regular"/>
              </a:rPr>
              <a:t>300 employees in a high-pressure, target driven, emotionally demanding environment </a:t>
            </a:r>
            <a:endParaRPr lang="en-GB" sz="2400" dirty="0">
              <a:solidFill>
                <a:srgbClr val="000000"/>
              </a:solidFill>
              <a:effectLst/>
              <a:latin typeface=".SF UI"/>
            </a:endParaRPr>
          </a:p>
        </p:txBody>
      </p:sp>
    </p:spTree>
    <p:extLst>
      <p:ext uri="{BB962C8B-B14F-4D97-AF65-F5344CB8AC3E}">
        <p14:creationId xmlns:p14="http://schemas.microsoft.com/office/powerpoint/2010/main" val="8878258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59397-9F38-54DD-CAC1-E244EF8FB6EF}"/>
              </a:ext>
            </a:extLst>
          </p:cNvPr>
          <p:cNvSpPr>
            <a:spLocks noGrp="1"/>
          </p:cNvSpPr>
          <p:nvPr>
            <p:ph type="title"/>
          </p:nvPr>
        </p:nvSpPr>
        <p:spPr>
          <a:xfrm>
            <a:off x="677334" y="306532"/>
            <a:ext cx="8596668" cy="881743"/>
          </a:xfrm>
        </p:spPr>
        <p:txBody>
          <a:bodyPr/>
          <a:lstStyle/>
          <a:p>
            <a:r>
              <a:rPr lang="en-GB" b="1" i="0" dirty="0">
                <a:solidFill>
                  <a:srgbClr val="000000"/>
                </a:solidFill>
                <a:effectLst/>
                <a:latin typeface=".SFUI-Semibold"/>
              </a:rPr>
              <a:t>External &amp; Future Business Challenges</a:t>
            </a:r>
            <a:endParaRPr lang="en-GB" dirty="0">
              <a:solidFill>
                <a:srgbClr val="000000"/>
              </a:solidFill>
              <a:effectLst/>
              <a:latin typeface=".SF UI"/>
            </a:endParaRPr>
          </a:p>
        </p:txBody>
      </p:sp>
      <p:sp>
        <p:nvSpPr>
          <p:cNvPr id="3" name="Content Placeholder 2">
            <a:extLst>
              <a:ext uri="{FF2B5EF4-FFF2-40B4-BE49-F238E27FC236}">
                <a16:creationId xmlns:a16="http://schemas.microsoft.com/office/drawing/2014/main" id="{D8720C33-56A4-AEF2-F1EF-60B9505741C9}"/>
              </a:ext>
            </a:extLst>
          </p:cNvPr>
          <p:cNvSpPr>
            <a:spLocks noGrp="1"/>
          </p:cNvSpPr>
          <p:nvPr>
            <p:ph idx="1"/>
          </p:nvPr>
        </p:nvSpPr>
        <p:spPr>
          <a:xfrm>
            <a:off x="677334" y="1393371"/>
            <a:ext cx="8596668" cy="5464629"/>
          </a:xfrm>
        </p:spPr>
        <p:txBody>
          <a:bodyPr>
            <a:normAutofit/>
          </a:bodyPr>
          <a:lstStyle/>
          <a:p>
            <a:pPr>
              <a:buFont typeface="Wingdings 3" panose="05040102010807070707" pitchFamily="18" charset="2"/>
              <a:buChar char="u"/>
            </a:pPr>
            <a:r>
              <a:rPr lang="en-GB" sz="2400" b="0" i="0" dirty="0">
                <a:solidFill>
                  <a:srgbClr val="000000"/>
                </a:solidFill>
                <a:effectLst/>
                <a:latin typeface=".SFUI-Regular"/>
              </a:rPr>
              <a:t>Integrating new </a:t>
            </a:r>
            <a:r>
              <a:rPr lang="en-GB" sz="2400" dirty="0">
                <a:solidFill>
                  <a:srgbClr val="000000"/>
                </a:solidFill>
                <a:latin typeface=".SFUI-Regular"/>
              </a:rPr>
              <a:t>Technologies </a:t>
            </a:r>
            <a:r>
              <a:rPr lang="en-GB" sz="2400" b="0" i="0" dirty="0">
                <a:solidFill>
                  <a:srgbClr val="000000"/>
                </a:solidFill>
                <a:effectLst/>
                <a:latin typeface=".SFUI-Regular"/>
              </a:rPr>
              <a:t>(AI/robotics in </a:t>
            </a:r>
            <a:r>
              <a:rPr lang="en-GB" sz="2400" b="0" i="0" u="sng" dirty="0">
                <a:solidFill>
                  <a:srgbClr val="000000"/>
                </a:solidFill>
                <a:effectLst/>
                <a:latin typeface=".SFUI-Regular"/>
              </a:rPr>
              <a:t>claims processing and HR service</a:t>
            </a:r>
            <a:r>
              <a:rPr lang="en-GB" sz="2400" b="0" i="0" dirty="0">
                <a:solidFill>
                  <a:srgbClr val="000000"/>
                </a:solidFill>
                <a:effectLst/>
                <a:latin typeface=".SFUI-Regular"/>
              </a:rPr>
              <a:t>)</a:t>
            </a:r>
          </a:p>
          <a:p>
            <a:pPr>
              <a:buFont typeface="Wingdings 3" panose="05040102010807070707" pitchFamily="18" charset="2"/>
              <a:buChar char="u"/>
            </a:pPr>
            <a:endParaRPr lang="en-GB" sz="2400" b="0" i="0" dirty="0">
              <a:solidFill>
                <a:srgbClr val="000000"/>
              </a:solidFill>
              <a:effectLst/>
              <a:latin typeface=".SFUI-Regular"/>
            </a:endParaRPr>
          </a:p>
          <a:p>
            <a:r>
              <a:rPr lang="en-GB" sz="2400" dirty="0">
                <a:solidFill>
                  <a:srgbClr val="000000"/>
                </a:solidFill>
                <a:latin typeface=".SFUI-Regular"/>
              </a:rPr>
              <a:t>Workforce </a:t>
            </a:r>
            <a:r>
              <a:rPr lang="en-GB" sz="2400" b="0" i="0" dirty="0">
                <a:solidFill>
                  <a:srgbClr val="000000"/>
                </a:solidFill>
                <a:effectLst/>
                <a:latin typeface=".SFUI-Regular"/>
              </a:rPr>
              <a:t>expectations</a:t>
            </a:r>
            <a:r>
              <a:rPr lang="en-GB" sz="2400" dirty="0">
                <a:solidFill>
                  <a:srgbClr val="000000"/>
                </a:solidFill>
                <a:latin typeface=".SFUI-Regular"/>
              </a:rPr>
              <a:t>: flexible hours and home working, inclusion</a:t>
            </a:r>
            <a:r>
              <a:rPr lang="en-GB" sz="2400" b="0" i="0" dirty="0">
                <a:solidFill>
                  <a:srgbClr val="000000"/>
                </a:solidFill>
                <a:effectLst/>
                <a:latin typeface=".SFUI-Regular"/>
              </a:rPr>
              <a:t> and diversity issues, pay rates</a:t>
            </a:r>
          </a:p>
          <a:p>
            <a:endParaRPr lang="en-GB" sz="2400" b="0" i="0" dirty="0">
              <a:solidFill>
                <a:srgbClr val="000000"/>
              </a:solidFill>
              <a:effectLst/>
              <a:latin typeface=".SFUI-Regular"/>
            </a:endParaRPr>
          </a:p>
          <a:p>
            <a:r>
              <a:rPr lang="en-GB" sz="2400" b="0" i="0" dirty="0">
                <a:solidFill>
                  <a:srgbClr val="000000"/>
                </a:solidFill>
                <a:effectLst/>
                <a:latin typeface=".SFUI-Regular"/>
              </a:rPr>
              <a:t>South Wales</a:t>
            </a:r>
            <a:r>
              <a:rPr lang="en-GB" sz="2400" dirty="0">
                <a:solidFill>
                  <a:srgbClr val="000000"/>
                </a:solidFill>
                <a:latin typeface=".SFUI-Regular"/>
              </a:rPr>
              <a:t> </a:t>
            </a:r>
            <a:r>
              <a:rPr lang="en-GB" sz="2400" b="0" i="0" dirty="0">
                <a:solidFill>
                  <a:srgbClr val="000000"/>
                </a:solidFill>
                <a:effectLst/>
                <a:latin typeface=".SFUI-Regular"/>
              </a:rPr>
              <a:t>economic pressures and post-pandemic wellbeing demands</a:t>
            </a:r>
          </a:p>
          <a:p>
            <a:endParaRPr lang="en-GB" sz="2400" b="0" i="0" dirty="0">
              <a:solidFill>
                <a:srgbClr val="000000"/>
              </a:solidFill>
              <a:effectLst/>
              <a:latin typeface=".SFUI-Regular"/>
            </a:endParaRPr>
          </a:p>
          <a:p>
            <a:r>
              <a:rPr lang="en-GB" sz="2400" dirty="0">
                <a:solidFill>
                  <a:srgbClr val="000000"/>
                </a:solidFill>
                <a:latin typeface=".SFUI-Regular"/>
              </a:rPr>
              <a:t>Attracting and retaining skilled staff (Insurance Journal, 2025; ICMIF, 2025) to build resilient, engaged teams to gain competitive advantage</a:t>
            </a:r>
            <a:endParaRPr lang="en-US" sz="2400" dirty="0"/>
          </a:p>
          <a:p>
            <a:endParaRPr lang="en-GB" sz="2400" dirty="0">
              <a:solidFill>
                <a:srgbClr val="000000"/>
              </a:solidFill>
              <a:latin typeface=".SF UI"/>
            </a:endParaRPr>
          </a:p>
        </p:txBody>
      </p:sp>
    </p:spTree>
    <p:extLst>
      <p:ext uri="{BB962C8B-B14F-4D97-AF65-F5344CB8AC3E}">
        <p14:creationId xmlns:p14="http://schemas.microsoft.com/office/powerpoint/2010/main" val="20989926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59397-9F38-54DD-CAC1-E244EF8FB6EF}"/>
              </a:ext>
            </a:extLst>
          </p:cNvPr>
          <p:cNvSpPr>
            <a:spLocks noGrp="1"/>
          </p:cNvSpPr>
          <p:nvPr>
            <p:ph type="title"/>
          </p:nvPr>
        </p:nvSpPr>
        <p:spPr>
          <a:xfrm>
            <a:off x="677334" y="609600"/>
            <a:ext cx="8596668" cy="881743"/>
          </a:xfrm>
        </p:spPr>
        <p:txBody>
          <a:bodyPr>
            <a:normAutofit/>
          </a:bodyPr>
          <a:lstStyle/>
          <a:p>
            <a:r>
              <a:rPr lang="en-GB" b="1" dirty="0">
                <a:solidFill>
                  <a:srgbClr val="000000"/>
                </a:solidFill>
                <a:latin typeface="SFUI-Semibold"/>
              </a:rPr>
              <a:t>External Insurance Market Pressures</a:t>
            </a:r>
            <a:endParaRPr lang="en-GB" dirty="0">
              <a:solidFill>
                <a:srgbClr val="000000"/>
              </a:solidFill>
              <a:effectLst/>
              <a:latin typeface=".SFUI-Semibold"/>
            </a:endParaRPr>
          </a:p>
        </p:txBody>
      </p:sp>
      <p:sp>
        <p:nvSpPr>
          <p:cNvPr id="3" name="Content Placeholder 2">
            <a:extLst>
              <a:ext uri="{FF2B5EF4-FFF2-40B4-BE49-F238E27FC236}">
                <a16:creationId xmlns:a16="http://schemas.microsoft.com/office/drawing/2014/main" id="{D8720C33-56A4-AEF2-F1EF-60B9505741C9}"/>
              </a:ext>
            </a:extLst>
          </p:cNvPr>
          <p:cNvSpPr>
            <a:spLocks noGrp="1"/>
          </p:cNvSpPr>
          <p:nvPr>
            <p:ph idx="1"/>
          </p:nvPr>
        </p:nvSpPr>
        <p:spPr>
          <a:xfrm>
            <a:off x="660016" y="1295400"/>
            <a:ext cx="8613986" cy="5532911"/>
          </a:xfrm>
        </p:spPr>
        <p:txBody>
          <a:bodyPr vert="horz" lIns="91440" tIns="45720" rIns="91440" bIns="45720" rtlCol="0" anchor="t">
            <a:normAutofit/>
          </a:bodyPr>
          <a:lstStyle/>
          <a:p>
            <a:r>
              <a:rPr lang="en-GB" sz="2000" dirty="0">
                <a:solidFill>
                  <a:srgbClr val="000000"/>
                </a:solidFill>
                <a:latin typeface="SFUI-Regular"/>
              </a:rPr>
              <a:t>Responding to increasing regulation</a:t>
            </a:r>
            <a:r>
              <a:rPr lang="en-GB" sz="2000" b="0" i="0" u="none" dirty="0">
                <a:solidFill>
                  <a:srgbClr val="000000"/>
                </a:solidFill>
                <a:effectLst/>
                <a:latin typeface="SFUI-Regular"/>
              </a:rPr>
              <a:t>: consumer </a:t>
            </a:r>
            <a:r>
              <a:rPr lang="en-GB" sz="2000" dirty="0">
                <a:solidFill>
                  <a:srgbClr val="000000"/>
                </a:solidFill>
                <a:latin typeface="SFUI-Regular"/>
              </a:rPr>
              <a:t>legislation and </a:t>
            </a:r>
            <a:r>
              <a:rPr lang="en-GB" sz="2000" b="0" i="0" u="none" dirty="0">
                <a:solidFill>
                  <a:srgbClr val="000000"/>
                </a:solidFill>
                <a:effectLst/>
                <a:latin typeface="SFUI-Regular"/>
              </a:rPr>
              <a:t>ESG </a:t>
            </a:r>
            <a:r>
              <a:rPr lang="en-GB" sz="2000" dirty="0">
                <a:solidFill>
                  <a:srgbClr val="000000"/>
                </a:solidFill>
                <a:latin typeface="SFUI-Regular"/>
              </a:rPr>
              <a:t>requirements </a:t>
            </a:r>
            <a:r>
              <a:rPr lang="en-GB" sz="2000" b="0" i="0" u="none" dirty="0">
                <a:solidFill>
                  <a:srgbClr val="000000"/>
                </a:solidFill>
                <a:effectLst/>
                <a:latin typeface="SFUI-Regular"/>
              </a:rPr>
              <a:t>(REG Technologies, </a:t>
            </a:r>
            <a:r>
              <a:rPr lang="en-GB" sz="2000" dirty="0">
                <a:solidFill>
                  <a:srgbClr val="000000"/>
                </a:solidFill>
                <a:latin typeface="SFUI-Regular"/>
              </a:rPr>
              <a:t>2025; </a:t>
            </a:r>
            <a:r>
              <a:rPr lang="en-GB" sz="2000" b="0" i="0" u="none" dirty="0">
                <a:solidFill>
                  <a:srgbClr val="000000"/>
                </a:solidFill>
                <a:effectLst/>
                <a:latin typeface="SFUI-Regular"/>
              </a:rPr>
              <a:t>PwC, 2025)</a:t>
            </a:r>
          </a:p>
          <a:p>
            <a:endParaRPr lang="en-GB" sz="2000" dirty="0">
              <a:solidFill>
                <a:srgbClr val="000000"/>
              </a:solidFill>
              <a:effectLst/>
              <a:latin typeface="SFUI-Regular"/>
            </a:endParaRPr>
          </a:p>
          <a:p>
            <a:r>
              <a:rPr lang="en-GB" sz="2000" b="0" i="0" u="none" dirty="0">
                <a:solidFill>
                  <a:srgbClr val="000000"/>
                </a:solidFill>
                <a:effectLst/>
                <a:latin typeface="SFUI-Regular"/>
              </a:rPr>
              <a:t>Climate </a:t>
            </a:r>
            <a:r>
              <a:rPr lang="en-GB" sz="2000" dirty="0">
                <a:solidFill>
                  <a:srgbClr val="000000"/>
                </a:solidFill>
                <a:latin typeface="SFUI-Regular"/>
              </a:rPr>
              <a:t>change–related </a:t>
            </a:r>
            <a:r>
              <a:rPr lang="en-GB" sz="2000" b="0" i="0" u="none" dirty="0">
                <a:solidFill>
                  <a:srgbClr val="000000"/>
                </a:solidFill>
                <a:effectLst/>
                <a:latin typeface="SFUI-Regular"/>
              </a:rPr>
              <a:t>risks (ABI, </a:t>
            </a:r>
            <a:r>
              <a:rPr lang="en-GB" sz="2000" dirty="0">
                <a:solidFill>
                  <a:srgbClr val="000000"/>
                </a:solidFill>
                <a:latin typeface="SFUI-Regular"/>
              </a:rPr>
              <a:t>2025; </a:t>
            </a:r>
            <a:r>
              <a:rPr lang="en-GB" sz="2000" b="0" i="0" u="none" dirty="0">
                <a:solidFill>
                  <a:srgbClr val="000000"/>
                </a:solidFill>
                <a:effectLst/>
                <a:latin typeface="SFUI-Regular"/>
              </a:rPr>
              <a:t>World Economic Forum, </a:t>
            </a:r>
            <a:r>
              <a:rPr lang="en-GB" sz="2000" dirty="0">
                <a:solidFill>
                  <a:srgbClr val="000000"/>
                </a:solidFill>
                <a:latin typeface="SFUI-Regular"/>
              </a:rPr>
              <a:t>2026)</a:t>
            </a:r>
          </a:p>
          <a:p>
            <a:endParaRPr lang="en-US" sz="2000" dirty="0"/>
          </a:p>
          <a:p>
            <a:r>
              <a:rPr lang="en-GB" sz="2000" dirty="0">
                <a:solidFill>
                  <a:srgbClr val="000000"/>
                </a:solidFill>
                <a:latin typeface="SFUI-Regular"/>
              </a:rPr>
              <a:t>Economic pressures and cost-of-living issues for customers (PwC, 2025; ABI, 2025)</a:t>
            </a:r>
          </a:p>
          <a:p>
            <a:endParaRPr lang="en-US" sz="2000" dirty="0"/>
          </a:p>
          <a:p>
            <a:r>
              <a:rPr lang="en-GB" sz="2000" dirty="0">
                <a:solidFill>
                  <a:srgbClr val="000000"/>
                </a:solidFill>
                <a:latin typeface="SFUI-Regular"/>
              </a:rPr>
              <a:t>Attracting and retaining customers </a:t>
            </a:r>
            <a:r>
              <a:rPr lang="en-GB" sz="2000" b="0" i="0" u="none" dirty="0">
                <a:solidFill>
                  <a:srgbClr val="000000"/>
                </a:solidFill>
                <a:effectLst/>
                <a:latin typeface="SFUI-Regular"/>
              </a:rPr>
              <a:t>(PwC,</a:t>
            </a:r>
            <a:r>
              <a:rPr lang="en-GB" sz="2000" dirty="0">
                <a:solidFill>
                  <a:srgbClr val="000000"/>
                </a:solidFill>
                <a:latin typeface="SFUI-Regular"/>
              </a:rPr>
              <a:t> 2025;</a:t>
            </a:r>
            <a:r>
              <a:rPr lang="en-GB" sz="2000" b="0" i="0" u="none" dirty="0">
                <a:solidFill>
                  <a:srgbClr val="000000"/>
                </a:solidFill>
                <a:effectLst/>
                <a:latin typeface="SFUI-Regular"/>
              </a:rPr>
              <a:t> ABI, 2025)</a:t>
            </a:r>
          </a:p>
          <a:p>
            <a:endParaRPr lang="en-GB" sz="2000" b="0" i="0" u="none" dirty="0">
              <a:solidFill>
                <a:srgbClr val="000000"/>
              </a:solidFill>
              <a:effectLst/>
              <a:latin typeface="SFUI-Regular"/>
            </a:endParaRPr>
          </a:p>
          <a:p>
            <a:r>
              <a:rPr lang="en-GB" sz="2000" dirty="0">
                <a:solidFill>
                  <a:srgbClr val="000000"/>
                </a:solidFill>
                <a:effectLst/>
                <a:latin typeface="SFUI-Regular"/>
              </a:rPr>
              <a:t>AI-Generated Images for Fake Insurance Claims and Other Frauds </a:t>
            </a:r>
            <a:r>
              <a:rPr lang="en-GB" sz="2000" dirty="0">
                <a:solidFill>
                  <a:schemeClr val="tx1"/>
                </a:solidFill>
                <a:effectLst/>
                <a:latin typeface="SFUI-Regular"/>
              </a:rPr>
              <a:t>(</a:t>
            </a:r>
            <a:r>
              <a:rPr lang="en-GB" sz="2000" dirty="0">
                <a:solidFill>
                  <a:schemeClr val="tx1"/>
                </a:solidFill>
                <a:latin typeface="SFUI-Regular"/>
              </a:rPr>
              <a:t>Debevoise &amp; Plimpton LLP, 2026) </a:t>
            </a:r>
            <a:endParaRPr lang="en-GB" sz="2000" dirty="0">
              <a:solidFill>
                <a:schemeClr val="tx1"/>
              </a:solidFill>
              <a:effectLst/>
              <a:latin typeface="SFUI-Regular"/>
            </a:endParaRPr>
          </a:p>
        </p:txBody>
      </p:sp>
    </p:spTree>
    <p:extLst>
      <p:ext uri="{BB962C8B-B14F-4D97-AF65-F5344CB8AC3E}">
        <p14:creationId xmlns:p14="http://schemas.microsoft.com/office/powerpoint/2010/main" val="20989926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241D6-A4B0-E83A-41FC-DBC2FB256E1E}"/>
              </a:ext>
            </a:extLst>
          </p:cNvPr>
          <p:cNvSpPr>
            <a:spLocks noGrp="1"/>
          </p:cNvSpPr>
          <p:nvPr>
            <p:ph type="title"/>
          </p:nvPr>
        </p:nvSpPr>
        <p:spPr>
          <a:xfrm>
            <a:off x="677334" y="609599"/>
            <a:ext cx="8596668" cy="1273629"/>
          </a:xfrm>
        </p:spPr>
        <p:txBody>
          <a:bodyPr>
            <a:normAutofit/>
          </a:bodyPr>
          <a:lstStyle/>
          <a:p>
            <a:r>
              <a:rPr lang="en-GB" b="1" i="0" dirty="0">
                <a:solidFill>
                  <a:srgbClr val="000000"/>
                </a:solidFill>
                <a:effectLst/>
                <a:latin typeface=".SFUI-Semibold"/>
              </a:rPr>
              <a:t>Why My Leadership Style Is Best Suited to Role of HR Manager</a:t>
            </a:r>
            <a:endParaRPr lang="en-GB" dirty="0">
              <a:solidFill>
                <a:srgbClr val="000000"/>
              </a:solidFill>
              <a:effectLst/>
              <a:latin typeface=".SF UI"/>
            </a:endParaRPr>
          </a:p>
        </p:txBody>
      </p:sp>
      <p:sp>
        <p:nvSpPr>
          <p:cNvPr id="3" name="Content Placeholder 2">
            <a:extLst>
              <a:ext uri="{FF2B5EF4-FFF2-40B4-BE49-F238E27FC236}">
                <a16:creationId xmlns:a16="http://schemas.microsoft.com/office/drawing/2014/main" id="{B2AE9563-3D4F-D84E-8B94-B67BDD8F2032}"/>
              </a:ext>
            </a:extLst>
          </p:cNvPr>
          <p:cNvSpPr>
            <a:spLocks noGrp="1"/>
          </p:cNvSpPr>
          <p:nvPr>
            <p:ph idx="1"/>
          </p:nvPr>
        </p:nvSpPr>
        <p:spPr>
          <a:xfrm>
            <a:off x="489857" y="2160589"/>
            <a:ext cx="9241972" cy="4577668"/>
          </a:xfrm>
        </p:spPr>
        <p:txBody>
          <a:bodyPr vert="horz" lIns="91440" tIns="45720" rIns="91440" bIns="45720" rtlCol="0" anchor="t">
            <a:normAutofit/>
          </a:bodyPr>
          <a:lstStyle/>
          <a:p>
            <a:endParaRPr lang="en-GB" sz="2000" b="0" i="0" dirty="0">
              <a:solidFill>
                <a:srgbClr val="000000"/>
              </a:solidFill>
              <a:effectLst/>
              <a:latin typeface=".SFUI-Regular"/>
            </a:endParaRPr>
          </a:p>
          <a:p>
            <a:r>
              <a:rPr lang="en-GB" sz="2000" b="0" i="0" dirty="0">
                <a:solidFill>
                  <a:srgbClr val="000000"/>
                </a:solidFill>
                <a:effectLst/>
                <a:latin typeface=".SFUI-Regular"/>
              </a:rPr>
              <a:t>High democratic + relationship focus directly addresses mental health absence and turnover (Northouse, 2019)</a:t>
            </a:r>
          </a:p>
          <a:p>
            <a:endParaRPr lang="en-GB" sz="2000" b="0" i="0" dirty="0">
              <a:solidFill>
                <a:srgbClr val="000000"/>
              </a:solidFill>
              <a:effectLst/>
              <a:latin typeface=".SFUI-Regular"/>
            </a:endParaRPr>
          </a:p>
          <a:p>
            <a:r>
              <a:rPr lang="en-GB" sz="2000" b="0" i="0" dirty="0">
                <a:solidFill>
                  <a:srgbClr val="000000"/>
                </a:solidFill>
                <a:effectLst/>
                <a:latin typeface=".SFUI-Regular"/>
              </a:rPr>
              <a:t>Very high Encourager role + conceptual skill will lead the wellbeing strategy and support AI transition</a:t>
            </a:r>
          </a:p>
          <a:p>
            <a:endParaRPr lang="en-GB" sz="2000" b="0" i="0" dirty="0">
              <a:solidFill>
                <a:srgbClr val="000000"/>
              </a:solidFill>
              <a:effectLst/>
              <a:latin typeface=".SFUI-Regular"/>
            </a:endParaRPr>
          </a:p>
          <a:p>
            <a:r>
              <a:rPr lang="en-GB" sz="2000" b="0" i="0" dirty="0">
                <a:solidFill>
                  <a:srgbClr val="000000"/>
                </a:solidFill>
                <a:effectLst/>
                <a:latin typeface=".SFUI-Regular"/>
              </a:rPr>
              <a:t>Authentic, supportive approach builds trust in a monitored call-centre environment (Watson &amp; Reissner, 2023)</a:t>
            </a:r>
          </a:p>
          <a:p>
            <a:pPr marL="0" indent="0">
              <a:buNone/>
            </a:pPr>
            <a:endParaRPr lang="en-GB" sz="2800" b="1" i="0" dirty="0">
              <a:solidFill>
                <a:srgbClr val="000000"/>
              </a:solidFill>
              <a:effectLst/>
              <a:latin typeface=".SFUI-Semibold"/>
            </a:endParaRPr>
          </a:p>
        </p:txBody>
      </p:sp>
    </p:spTree>
    <p:extLst>
      <p:ext uri="{BB962C8B-B14F-4D97-AF65-F5344CB8AC3E}">
        <p14:creationId xmlns:p14="http://schemas.microsoft.com/office/powerpoint/2010/main" val="1375285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3995B6-344A-7C58-2508-B1F7AB21DC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4C02A8-1D1D-E1DE-44CD-074DF0A47976}"/>
              </a:ext>
            </a:extLst>
          </p:cNvPr>
          <p:cNvSpPr>
            <a:spLocks noGrp="1"/>
          </p:cNvSpPr>
          <p:nvPr>
            <p:ph type="title"/>
          </p:nvPr>
        </p:nvSpPr>
        <p:spPr>
          <a:xfrm>
            <a:off x="677334" y="609599"/>
            <a:ext cx="8596668" cy="1273629"/>
          </a:xfrm>
        </p:spPr>
        <p:txBody>
          <a:bodyPr>
            <a:normAutofit/>
          </a:bodyPr>
          <a:lstStyle/>
          <a:p>
            <a:r>
              <a:rPr lang="en-GB" b="1" dirty="0">
                <a:solidFill>
                  <a:srgbClr val="000000"/>
                </a:solidFill>
                <a:latin typeface=".SFUI-Semibold"/>
              </a:rPr>
              <a:t>My business priorities</a:t>
            </a:r>
            <a:r>
              <a:rPr lang="en-GB" b="1" i="0" dirty="0">
                <a:solidFill>
                  <a:srgbClr val="000000"/>
                </a:solidFill>
                <a:effectLst/>
                <a:latin typeface=".SFUI-Semibold"/>
              </a:rPr>
              <a:t> as </a:t>
            </a:r>
            <a:r>
              <a:rPr lang="en-GB" b="1" dirty="0">
                <a:solidFill>
                  <a:srgbClr val="000000"/>
                </a:solidFill>
                <a:latin typeface=".SFUI-Semibold"/>
              </a:rPr>
              <a:t>l</a:t>
            </a:r>
            <a:r>
              <a:rPr lang="en-GB" b="1" i="0" dirty="0">
                <a:solidFill>
                  <a:srgbClr val="000000"/>
                </a:solidFill>
                <a:effectLst/>
                <a:latin typeface=".SFUI-Semibold"/>
              </a:rPr>
              <a:t>eader in the Role of HR Manager</a:t>
            </a:r>
            <a:endParaRPr lang="en-GB" dirty="0">
              <a:solidFill>
                <a:srgbClr val="000000"/>
              </a:solidFill>
              <a:effectLst/>
              <a:latin typeface=".SF UI"/>
            </a:endParaRPr>
          </a:p>
        </p:txBody>
      </p:sp>
      <p:sp>
        <p:nvSpPr>
          <p:cNvPr id="3" name="Content Placeholder 2">
            <a:extLst>
              <a:ext uri="{FF2B5EF4-FFF2-40B4-BE49-F238E27FC236}">
                <a16:creationId xmlns:a16="http://schemas.microsoft.com/office/drawing/2014/main" id="{F41EFA4B-39AD-158D-5B36-338DD2B12D9B}"/>
              </a:ext>
            </a:extLst>
          </p:cNvPr>
          <p:cNvSpPr>
            <a:spLocks noGrp="1"/>
          </p:cNvSpPr>
          <p:nvPr>
            <p:ph idx="1"/>
          </p:nvPr>
        </p:nvSpPr>
        <p:spPr>
          <a:xfrm>
            <a:off x="489857" y="1883228"/>
            <a:ext cx="9241972" cy="4855029"/>
          </a:xfrm>
        </p:spPr>
        <p:txBody>
          <a:bodyPr vert="horz" lIns="91440" tIns="45720" rIns="91440" bIns="45720" rtlCol="0" anchor="t">
            <a:normAutofit/>
          </a:bodyPr>
          <a:lstStyle/>
          <a:p>
            <a:pPr marL="0" indent="0">
              <a:buNone/>
            </a:pPr>
            <a:r>
              <a:rPr lang="en-GB" sz="2800" b="1" i="0" dirty="0">
                <a:solidFill>
                  <a:srgbClr val="000000"/>
                </a:solidFill>
                <a:effectLst/>
                <a:latin typeface=".SFUI-Semibold"/>
              </a:rPr>
              <a:t>Measurable Results</a:t>
            </a:r>
            <a:r>
              <a:rPr lang="en-GB" sz="2800" b="1" dirty="0">
                <a:solidFill>
                  <a:srgbClr val="000000"/>
                </a:solidFill>
                <a:latin typeface=".SFUI-Semibold"/>
              </a:rPr>
              <a:t> - Target</a:t>
            </a:r>
            <a:r>
              <a:rPr lang="en-GB" sz="2800" b="1" i="0" dirty="0">
                <a:solidFill>
                  <a:srgbClr val="000000"/>
                </a:solidFill>
                <a:effectLst/>
                <a:latin typeface=".SFUI-Semibold"/>
              </a:rPr>
              <a:t> 2 years:</a:t>
            </a:r>
            <a:r>
              <a:rPr lang="en-GB" sz="2800" b="0" i="0" dirty="0">
                <a:solidFill>
                  <a:srgbClr val="000000"/>
                </a:solidFill>
                <a:effectLst/>
                <a:latin typeface=".SFUI-Regular"/>
              </a:rPr>
              <a:t> </a:t>
            </a:r>
          </a:p>
          <a:p>
            <a:pPr>
              <a:buFont typeface="Wingdings" panose="05000000000000000000" pitchFamily="2" charset="2"/>
              <a:buChar char="Ø"/>
            </a:pPr>
            <a:r>
              <a:rPr lang="en-GB" sz="2000" dirty="0">
                <a:solidFill>
                  <a:srgbClr val="000000"/>
                </a:solidFill>
                <a:latin typeface=".SFUI-Regular"/>
              </a:rPr>
              <a:t>L</a:t>
            </a:r>
            <a:r>
              <a:rPr lang="en-GB" sz="2000" i="0" dirty="0">
                <a:solidFill>
                  <a:srgbClr val="000000"/>
                </a:solidFill>
                <a:effectLst/>
                <a:latin typeface=".SFUI-Regular"/>
              </a:rPr>
              <a:t>ower absence (short/</a:t>
            </a:r>
            <a:r>
              <a:rPr lang="en-GB" sz="2000" dirty="0">
                <a:solidFill>
                  <a:srgbClr val="000000"/>
                </a:solidFill>
                <a:latin typeface=".SFUI-Regular"/>
              </a:rPr>
              <a:t>long </a:t>
            </a:r>
            <a:r>
              <a:rPr lang="en-GB" sz="2000" i="0" dirty="0">
                <a:solidFill>
                  <a:srgbClr val="000000"/>
                </a:solidFill>
                <a:effectLst/>
                <a:latin typeface=".SFUI-Regular"/>
              </a:rPr>
              <a:t>term</a:t>
            </a:r>
            <a:r>
              <a:rPr lang="en-GB" sz="2000" dirty="0">
                <a:solidFill>
                  <a:srgbClr val="000000"/>
                </a:solidFill>
                <a:latin typeface=".SFUI-Regular"/>
              </a:rPr>
              <a:t>)</a:t>
            </a:r>
            <a:endParaRPr lang="en-GB" sz="2000" i="0" dirty="0">
              <a:solidFill>
                <a:srgbClr val="000000"/>
              </a:solidFill>
              <a:effectLst/>
              <a:latin typeface=".SFUI-Regular"/>
            </a:endParaRPr>
          </a:p>
          <a:p>
            <a:pPr>
              <a:buFont typeface="Wingdings" panose="05000000000000000000" pitchFamily="2" charset="2"/>
              <a:buChar char="Ø"/>
            </a:pPr>
            <a:r>
              <a:rPr lang="en-GB" sz="2000" dirty="0">
                <a:solidFill>
                  <a:srgbClr val="000000"/>
                </a:solidFill>
                <a:latin typeface=".SFUI-Regular"/>
              </a:rPr>
              <a:t>Reduced turnover</a:t>
            </a:r>
          </a:p>
          <a:p>
            <a:pPr>
              <a:buFont typeface="Wingdings" panose="05000000000000000000" pitchFamily="2" charset="2"/>
              <a:buChar char="Ø"/>
            </a:pPr>
            <a:r>
              <a:rPr lang="en-GB" sz="2000" dirty="0">
                <a:solidFill>
                  <a:srgbClr val="000000"/>
                </a:solidFill>
                <a:latin typeface=".SFUI-Regular"/>
              </a:rPr>
              <a:t> </a:t>
            </a:r>
            <a:r>
              <a:rPr lang="en-GB" sz="2000" b="0" i="0" dirty="0">
                <a:solidFill>
                  <a:srgbClr val="000000"/>
                </a:solidFill>
                <a:effectLst/>
                <a:latin typeface=".SFUI-Regular"/>
              </a:rPr>
              <a:t>Job </a:t>
            </a:r>
            <a:r>
              <a:rPr lang="en-GB" sz="2000" dirty="0">
                <a:solidFill>
                  <a:srgbClr val="000000"/>
                </a:solidFill>
                <a:latin typeface=".SFUI-Regular"/>
              </a:rPr>
              <a:t>satisfaction</a:t>
            </a:r>
            <a:endParaRPr lang="en-GB" sz="2000" b="0" i="0" dirty="0">
              <a:solidFill>
                <a:srgbClr val="000000"/>
              </a:solidFill>
              <a:effectLst/>
              <a:latin typeface=".SFUI-Regular"/>
            </a:endParaRPr>
          </a:p>
          <a:p>
            <a:pPr>
              <a:buFont typeface="Wingdings" panose="05000000000000000000" pitchFamily="2" charset="2"/>
              <a:buChar char="Ø"/>
            </a:pPr>
            <a:r>
              <a:rPr lang="en-GB" sz="2000" dirty="0">
                <a:solidFill>
                  <a:srgbClr val="000000"/>
                </a:solidFill>
                <a:latin typeface=".SFUI-Regular"/>
              </a:rPr>
              <a:t> M</a:t>
            </a:r>
            <a:r>
              <a:rPr lang="en-GB" sz="2000" b="0" i="0" dirty="0">
                <a:solidFill>
                  <a:srgbClr val="000000"/>
                </a:solidFill>
                <a:effectLst/>
                <a:latin typeface=".SFUI-Regular"/>
              </a:rPr>
              <a:t>orale improved</a:t>
            </a:r>
          </a:p>
          <a:p>
            <a:pPr>
              <a:buFont typeface="Wingdings" panose="05000000000000000000" pitchFamily="2" charset="2"/>
              <a:buChar char="Ø"/>
            </a:pPr>
            <a:r>
              <a:rPr lang="en-GB" sz="2000" b="0" i="0" dirty="0">
                <a:solidFill>
                  <a:srgbClr val="000000"/>
                </a:solidFill>
                <a:effectLst/>
                <a:latin typeface=".SFUI-Regular"/>
              </a:rPr>
              <a:t>Resilient </a:t>
            </a:r>
            <a:r>
              <a:rPr lang="en-GB" sz="2000" dirty="0">
                <a:solidFill>
                  <a:srgbClr val="000000"/>
                </a:solidFill>
                <a:latin typeface=".SFUI-Regular"/>
              </a:rPr>
              <a:t>team</a:t>
            </a:r>
            <a:endParaRPr lang="en-GB" sz="2000" b="0" i="0" dirty="0">
              <a:solidFill>
                <a:srgbClr val="000000"/>
              </a:solidFill>
              <a:effectLst/>
              <a:latin typeface=".SFUI-Regular"/>
            </a:endParaRPr>
          </a:p>
          <a:p>
            <a:pPr>
              <a:buFont typeface="Wingdings" panose="05000000000000000000" pitchFamily="2" charset="2"/>
              <a:buChar char="Ø"/>
            </a:pPr>
            <a:r>
              <a:rPr lang="en-GB" sz="2000" dirty="0">
                <a:solidFill>
                  <a:srgbClr val="000000"/>
                </a:solidFill>
                <a:latin typeface=".SFUI-Regular"/>
              </a:rPr>
              <a:t>Efficiency and KPI gains </a:t>
            </a:r>
          </a:p>
          <a:p>
            <a:pPr>
              <a:buFont typeface="Wingdings" panose="05000000000000000000" pitchFamily="2" charset="2"/>
              <a:buChar char="Ø"/>
            </a:pPr>
            <a:r>
              <a:rPr lang="en-GB" sz="2000" dirty="0">
                <a:solidFill>
                  <a:srgbClr val="000000"/>
                </a:solidFill>
                <a:latin typeface=".SFUI-Regular"/>
              </a:rPr>
              <a:t>Support Senior Management to Risk Manage and adopt strategies to meet External challenges</a:t>
            </a:r>
          </a:p>
        </p:txBody>
      </p:sp>
    </p:spTree>
    <p:extLst>
      <p:ext uri="{BB962C8B-B14F-4D97-AF65-F5344CB8AC3E}">
        <p14:creationId xmlns:p14="http://schemas.microsoft.com/office/powerpoint/2010/main" val="39993512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1E8A8-E6F2-004F-3623-1C76932E4EE5}"/>
              </a:ext>
            </a:extLst>
          </p:cNvPr>
          <p:cNvSpPr>
            <a:spLocks noGrp="1"/>
          </p:cNvSpPr>
          <p:nvPr>
            <p:ph type="title"/>
          </p:nvPr>
        </p:nvSpPr>
        <p:spPr>
          <a:xfrm>
            <a:off x="677334" y="609599"/>
            <a:ext cx="8596668" cy="1088571"/>
          </a:xfrm>
        </p:spPr>
        <p:txBody>
          <a:bodyPr>
            <a:normAutofit fontScale="90000"/>
          </a:bodyPr>
          <a:lstStyle/>
          <a:p>
            <a:r>
              <a:rPr lang="en-GB" b="1" dirty="0">
                <a:solidFill>
                  <a:srgbClr val="000000"/>
                </a:solidFill>
                <a:latin typeface=".SFUI-Regular"/>
              </a:rPr>
              <a:t>Improvements to HR delivered with AI innovation and automation</a:t>
            </a:r>
            <a:br>
              <a:rPr lang="en-GB" dirty="0">
                <a:solidFill>
                  <a:srgbClr val="000000"/>
                </a:solidFill>
                <a:latin typeface=".SFUI-Regular"/>
              </a:rPr>
            </a:br>
            <a:endParaRPr lang="en-GB" dirty="0"/>
          </a:p>
        </p:txBody>
      </p:sp>
      <p:sp>
        <p:nvSpPr>
          <p:cNvPr id="3" name="Content Placeholder 2">
            <a:extLst>
              <a:ext uri="{FF2B5EF4-FFF2-40B4-BE49-F238E27FC236}">
                <a16:creationId xmlns:a16="http://schemas.microsoft.com/office/drawing/2014/main" id="{5F69308C-3DA7-7C06-D9B2-2451BBBD58EB}"/>
              </a:ext>
            </a:extLst>
          </p:cNvPr>
          <p:cNvSpPr>
            <a:spLocks noGrp="1"/>
          </p:cNvSpPr>
          <p:nvPr>
            <p:ph idx="1"/>
          </p:nvPr>
        </p:nvSpPr>
        <p:spPr>
          <a:xfrm>
            <a:off x="546705" y="1447800"/>
            <a:ext cx="8596668" cy="5181599"/>
          </a:xfrm>
        </p:spPr>
        <p:txBody>
          <a:bodyPr vert="horz" lIns="91440" tIns="45720" rIns="91440" bIns="45720" rtlCol="0" anchor="t">
            <a:normAutofit/>
          </a:bodyPr>
          <a:lstStyle/>
          <a:p>
            <a:pPr marL="0" indent="0">
              <a:buNone/>
            </a:pPr>
            <a:endParaRPr lang="en-GB" dirty="0"/>
          </a:p>
          <a:p>
            <a:pPr>
              <a:buFont typeface="Wingdings" panose="05000000000000000000" pitchFamily="2" charset="2"/>
              <a:buChar char="Ø"/>
            </a:pPr>
            <a:r>
              <a:rPr lang="en-GB" dirty="0"/>
              <a:t>HR will encourage skill development and support </a:t>
            </a:r>
            <a:r>
              <a:rPr lang="en-GB" dirty="0" err="1"/>
              <a:t>employees</a:t>
            </a:r>
            <a:r>
              <a:rPr lang="en-GB" dirty="0"/>
              <a:t> wellbeing in adopting new technology to sustain the organisation in future. I</a:t>
            </a:r>
            <a:r>
              <a:rPr lang="en-GB" sz="1700" dirty="0"/>
              <a:t>nteractive technologies can support HR professionals to improve interactions and communication with their employees (Parry, E. &amp; Battista, V. 2023) </a:t>
            </a:r>
          </a:p>
          <a:p>
            <a:pPr>
              <a:buFont typeface="Wingdings" panose="05000000000000000000" pitchFamily="2" charset="2"/>
              <a:buChar char="Ø"/>
            </a:pPr>
            <a:endParaRPr lang="en-GB" sz="1700" dirty="0"/>
          </a:p>
          <a:p>
            <a:pPr>
              <a:buFont typeface="Wingdings" panose="05000000000000000000" pitchFamily="2" charset="2"/>
              <a:buChar char="Ø"/>
            </a:pPr>
            <a:r>
              <a:rPr lang="en-GB" dirty="0"/>
              <a:t>HR will use data collection technology and analytics to improve methods of attracting and retaining talent (</a:t>
            </a:r>
            <a:r>
              <a:rPr lang="en-GB" u="sng" dirty="0"/>
              <a:t>Davenport </a:t>
            </a:r>
            <a:r>
              <a:rPr lang="en-GB" i="1" u="sng" dirty="0"/>
              <a:t>et al.,</a:t>
            </a:r>
            <a:r>
              <a:rPr lang="en-GB" u="sng" dirty="0"/>
              <a:t> 2010)</a:t>
            </a:r>
            <a:r>
              <a:rPr lang="en-GB" dirty="0"/>
              <a:t> </a:t>
            </a:r>
          </a:p>
          <a:p>
            <a:pPr>
              <a:buFont typeface="Wingdings" panose="05000000000000000000" pitchFamily="2" charset="2"/>
              <a:buChar char="Ø"/>
            </a:pPr>
            <a:endParaRPr lang="en-GB" sz="2800" dirty="0">
              <a:solidFill>
                <a:srgbClr val="000000"/>
              </a:solidFill>
              <a:latin typeface=".SFUI-Regular"/>
            </a:endParaRPr>
          </a:p>
          <a:p>
            <a:pPr>
              <a:buFont typeface="Wingdings" panose="05000000000000000000" pitchFamily="2" charset="2"/>
              <a:buChar char="Ø"/>
            </a:pPr>
            <a:r>
              <a:rPr lang="en-GB" dirty="0"/>
              <a:t>Free up HR resources using AI to contribute to the strategic direction of organisations (</a:t>
            </a:r>
            <a:r>
              <a:rPr lang="en-GB" u="sng" dirty="0" err="1"/>
              <a:t>Bondarouk</a:t>
            </a:r>
            <a:r>
              <a:rPr lang="en-GB" u="sng" dirty="0"/>
              <a:t> &amp; Brewster, 2016</a:t>
            </a:r>
            <a:r>
              <a:rPr lang="en-GB" dirty="0"/>
              <a:t>; </a:t>
            </a:r>
            <a:r>
              <a:rPr lang="en-GB" u="sng" dirty="0"/>
              <a:t>Stone </a:t>
            </a:r>
            <a:r>
              <a:rPr lang="en-GB" i="1" u="sng" dirty="0"/>
              <a:t>et al</a:t>
            </a:r>
            <a:r>
              <a:rPr lang="en-GB" u="sng" dirty="0"/>
              <a:t>., 2015</a:t>
            </a:r>
            <a:r>
              <a:rPr lang="en-GB" dirty="0"/>
              <a:t>).  Technology can enable a progress from being administratively oriented to being more strategically oriented (</a:t>
            </a:r>
            <a:r>
              <a:rPr lang="en-GB" u="sng" dirty="0"/>
              <a:t>Marler &amp; Parry 2016)</a:t>
            </a:r>
            <a:r>
              <a:rPr lang="en-GB" dirty="0"/>
              <a:t> </a:t>
            </a:r>
          </a:p>
          <a:p>
            <a:pPr>
              <a:buFont typeface="Wingdings" panose="05000000000000000000" pitchFamily="2" charset="2"/>
              <a:buChar char="Ø"/>
            </a:pPr>
            <a:endParaRPr lang="en-GB" dirty="0"/>
          </a:p>
          <a:p>
            <a:pPr>
              <a:buFont typeface="Wingdings" panose="05000000000000000000" pitchFamily="2" charset="2"/>
              <a:buChar char="Ø"/>
            </a:pPr>
            <a:endParaRPr lang="en-GB" sz="2800" dirty="0">
              <a:solidFill>
                <a:srgbClr val="000000"/>
              </a:solidFill>
              <a:latin typeface=".SF UI"/>
            </a:endParaRPr>
          </a:p>
          <a:p>
            <a:endParaRPr lang="en-GB" dirty="0"/>
          </a:p>
        </p:txBody>
      </p:sp>
    </p:spTree>
    <p:extLst>
      <p:ext uri="{BB962C8B-B14F-4D97-AF65-F5344CB8AC3E}">
        <p14:creationId xmlns:p14="http://schemas.microsoft.com/office/powerpoint/2010/main" val="20639941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C800D-89AC-16C6-14C4-7C345F5920E0}"/>
              </a:ext>
            </a:extLst>
          </p:cNvPr>
          <p:cNvSpPr>
            <a:spLocks noGrp="1"/>
          </p:cNvSpPr>
          <p:nvPr>
            <p:ph type="title"/>
          </p:nvPr>
        </p:nvSpPr>
        <p:spPr>
          <a:xfrm>
            <a:off x="677334" y="642257"/>
            <a:ext cx="8596668" cy="1320800"/>
          </a:xfrm>
        </p:spPr>
        <p:txBody>
          <a:bodyPr/>
          <a:lstStyle/>
          <a:p>
            <a:r>
              <a:rPr lang="en-GB" b="1" i="0" dirty="0">
                <a:solidFill>
                  <a:srgbClr val="000000"/>
                </a:solidFill>
                <a:effectLst/>
                <a:latin typeface=".SFUI-Regular"/>
              </a:rPr>
              <a:t>Development Support for My First Senior Appointment</a:t>
            </a:r>
            <a:endParaRPr lang="en-GB" b="1" dirty="0">
              <a:solidFill>
                <a:srgbClr val="000000"/>
              </a:solidFill>
              <a:effectLst/>
              <a:latin typeface=".SF UI"/>
            </a:endParaRPr>
          </a:p>
        </p:txBody>
      </p:sp>
      <p:sp>
        <p:nvSpPr>
          <p:cNvPr id="3" name="Content Placeholder 2">
            <a:extLst>
              <a:ext uri="{FF2B5EF4-FFF2-40B4-BE49-F238E27FC236}">
                <a16:creationId xmlns:a16="http://schemas.microsoft.com/office/drawing/2014/main" id="{0C0BBE3E-6113-45A3-7BBC-770F03AE0048}"/>
              </a:ext>
            </a:extLst>
          </p:cNvPr>
          <p:cNvSpPr>
            <a:spLocks noGrp="1"/>
          </p:cNvSpPr>
          <p:nvPr>
            <p:ph idx="1"/>
          </p:nvPr>
        </p:nvSpPr>
        <p:spPr>
          <a:xfrm>
            <a:off x="677334" y="1850571"/>
            <a:ext cx="8596668" cy="4800600"/>
          </a:xfrm>
        </p:spPr>
        <p:txBody>
          <a:bodyPr vert="horz" lIns="91440" tIns="45720" rIns="91440" bIns="45720" rtlCol="0" anchor="t">
            <a:normAutofit/>
          </a:bodyPr>
          <a:lstStyle/>
          <a:p>
            <a:r>
              <a:rPr lang="en-GB" sz="2000" i="0" dirty="0">
                <a:solidFill>
                  <a:srgbClr val="000000"/>
                </a:solidFill>
                <a:effectLst/>
                <a:latin typeface=".SFUI-Regular"/>
              </a:rPr>
              <a:t>Formal mentoring from senior leadership team</a:t>
            </a:r>
            <a:endParaRPr lang="en-GB" sz="2000">
              <a:solidFill>
                <a:srgbClr val="000000"/>
              </a:solidFill>
              <a:effectLst/>
              <a:latin typeface=".SF UI"/>
            </a:endParaRPr>
          </a:p>
          <a:p>
            <a:r>
              <a:rPr lang="en-GB" sz="2000" i="0" dirty="0">
                <a:solidFill>
                  <a:srgbClr val="000000"/>
                </a:solidFill>
                <a:effectLst/>
                <a:latin typeface=".SFUI-Regular"/>
              </a:rPr>
              <a:t>360° feedback and leadership development programme</a:t>
            </a:r>
            <a:endParaRPr lang="en-GB" sz="2000">
              <a:solidFill>
                <a:srgbClr val="000000"/>
              </a:solidFill>
              <a:effectLst/>
              <a:latin typeface=".SF UI"/>
            </a:endParaRPr>
          </a:p>
          <a:p>
            <a:r>
              <a:rPr lang="en-GB" sz="2000" i="0" dirty="0">
                <a:solidFill>
                  <a:srgbClr val="000000"/>
                </a:solidFill>
                <a:effectLst/>
                <a:latin typeface=".SFUI-Regular"/>
              </a:rPr>
              <a:t>Stretch assignments (lead the new wellbeing strategy)</a:t>
            </a:r>
            <a:endParaRPr lang="en-GB" sz="2000">
              <a:solidFill>
                <a:srgbClr val="000000"/>
              </a:solidFill>
              <a:effectLst/>
              <a:latin typeface=".SF UI"/>
            </a:endParaRPr>
          </a:p>
          <a:p>
            <a:r>
              <a:rPr lang="en-GB" sz="2000" i="0" dirty="0">
                <a:solidFill>
                  <a:srgbClr val="000000"/>
                </a:solidFill>
                <a:effectLst/>
                <a:latin typeface=".SFUI-Regular"/>
              </a:rPr>
              <a:t>CIPD-aligned HR leadership training + coaching on administrative skills</a:t>
            </a:r>
            <a:endParaRPr lang="en-GB" sz="2000">
              <a:solidFill>
                <a:srgbClr val="000000"/>
              </a:solidFill>
              <a:effectLst/>
              <a:latin typeface=".SF UI"/>
            </a:endParaRPr>
          </a:p>
          <a:p>
            <a:r>
              <a:rPr lang="en-GB" sz="2000" i="0" dirty="0">
                <a:solidFill>
                  <a:srgbClr val="000000"/>
                </a:solidFill>
                <a:effectLst/>
                <a:latin typeface=".SFUI-Regular"/>
              </a:rPr>
              <a:t>Organisational support for methods of leader development </a:t>
            </a:r>
            <a:endParaRPr lang="en-GB" sz="2000" dirty="0">
              <a:solidFill>
                <a:srgbClr val="000000"/>
              </a:solidFill>
              <a:latin typeface=".SFUI-Regular"/>
            </a:endParaRPr>
          </a:p>
          <a:p>
            <a:endParaRPr lang="en-GB" sz="2000" i="0" dirty="0">
              <a:solidFill>
                <a:srgbClr val="000000"/>
              </a:solidFill>
              <a:effectLst/>
              <a:latin typeface=".SFUI-Regular"/>
            </a:endParaRPr>
          </a:p>
          <a:p>
            <a:pPr marL="0" indent="0">
              <a:buNone/>
            </a:pPr>
            <a:r>
              <a:rPr lang="en-GB" sz="2000" dirty="0">
                <a:solidFill>
                  <a:srgbClr val="000000"/>
                </a:solidFill>
                <a:latin typeface=".SFUI-Regular"/>
              </a:rPr>
              <a:t>Tailored support</a:t>
            </a:r>
            <a:r>
              <a:rPr lang="en-GB" sz="2000" i="0" dirty="0">
                <a:solidFill>
                  <a:srgbClr val="000000"/>
                </a:solidFill>
                <a:effectLst/>
                <a:latin typeface=".SFUI-Regular"/>
              </a:rPr>
              <a:t> will enable me to apply my strengths and address areas for development in a planned, prioritised, reviewed structure while also delivering immediate impact at the Cardiff site HR Team.</a:t>
            </a:r>
            <a:endParaRPr lang="en-GB" sz="2000">
              <a:solidFill>
                <a:srgbClr val="000000"/>
              </a:solidFill>
              <a:effectLst/>
              <a:latin typeface=".SF UI"/>
            </a:endParaRPr>
          </a:p>
        </p:txBody>
      </p:sp>
    </p:spTree>
    <p:extLst>
      <p:ext uri="{BB962C8B-B14F-4D97-AF65-F5344CB8AC3E}">
        <p14:creationId xmlns:p14="http://schemas.microsoft.com/office/powerpoint/2010/main" val="18458287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5944D-90A7-C62C-4B8F-E074CE4FC12C}"/>
              </a:ext>
            </a:extLst>
          </p:cNvPr>
          <p:cNvSpPr>
            <a:spLocks noGrp="1"/>
          </p:cNvSpPr>
          <p:nvPr>
            <p:ph type="title"/>
          </p:nvPr>
        </p:nvSpPr>
        <p:spPr>
          <a:xfrm>
            <a:off x="556107" y="-866"/>
            <a:ext cx="8596668" cy="1320800"/>
          </a:xfrm>
        </p:spPr>
        <p:txBody>
          <a:bodyPr/>
          <a:lstStyle/>
          <a:p>
            <a:r>
              <a:rPr lang="en-GB" b="1" dirty="0">
                <a:solidFill>
                  <a:schemeClr val="tx1"/>
                </a:solidFill>
              </a:rPr>
              <a:t>Conclusion</a:t>
            </a:r>
            <a:r>
              <a:rPr lang="en-GB" dirty="0"/>
              <a:t> </a:t>
            </a:r>
            <a:endParaRPr lang="en-US" dirty="0"/>
          </a:p>
        </p:txBody>
      </p:sp>
      <p:sp>
        <p:nvSpPr>
          <p:cNvPr id="3" name="Content Placeholder 2">
            <a:extLst>
              <a:ext uri="{FF2B5EF4-FFF2-40B4-BE49-F238E27FC236}">
                <a16:creationId xmlns:a16="http://schemas.microsoft.com/office/drawing/2014/main" id="{A10FBDBC-AA19-3255-FF14-9ED8095144C7}"/>
              </a:ext>
            </a:extLst>
          </p:cNvPr>
          <p:cNvSpPr>
            <a:spLocks noGrp="1"/>
          </p:cNvSpPr>
          <p:nvPr>
            <p:ph idx="1"/>
          </p:nvPr>
        </p:nvSpPr>
        <p:spPr>
          <a:xfrm>
            <a:off x="556107" y="657969"/>
            <a:ext cx="8596668" cy="5797260"/>
          </a:xfrm>
        </p:spPr>
        <p:txBody>
          <a:bodyPr vert="horz" lIns="91440" tIns="45720" rIns="91440" bIns="45720" rtlCol="0" anchor="t">
            <a:normAutofit/>
          </a:bodyPr>
          <a:lstStyle/>
          <a:p>
            <a:pPr marL="0" indent="0">
              <a:buNone/>
            </a:pPr>
            <a:endParaRPr lang="en-GB" sz="2000" b="0" i="0" dirty="0">
              <a:solidFill>
                <a:srgbClr val="000000"/>
              </a:solidFill>
              <a:effectLst/>
              <a:latin typeface=".SFUI-Regular"/>
            </a:endParaRPr>
          </a:p>
          <a:p>
            <a:pPr marL="0" indent="0">
              <a:buNone/>
            </a:pPr>
            <a:r>
              <a:rPr lang="en-GB" sz="2000" b="0" i="0" dirty="0">
                <a:solidFill>
                  <a:srgbClr val="000000"/>
                </a:solidFill>
                <a:effectLst/>
                <a:latin typeface=".SFUI-Regular"/>
              </a:rPr>
              <a:t>My democratic, relationship-oriented, high-Encourager leadership style </a:t>
            </a:r>
            <a:r>
              <a:rPr lang="en-GB" sz="2000" dirty="0">
                <a:solidFill>
                  <a:srgbClr val="000000"/>
                </a:solidFill>
                <a:latin typeface=".SFUI-Regular"/>
              </a:rPr>
              <a:t>shows</a:t>
            </a:r>
            <a:r>
              <a:rPr lang="en-GB" sz="2000" b="0" i="0" dirty="0">
                <a:solidFill>
                  <a:srgbClr val="000000"/>
                </a:solidFill>
                <a:effectLst/>
                <a:latin typeface=".SFUI-Regular"/>
              </a:rPr>
              <a:t> </a:t>
            </a:r>
            <a:r>
              <a:rPr lang="en-GB" sz="2000" b="1" i="0" dirty="0">
                <a:solidFill>
                  <a:schemeClr val="tx1"/>
                </a:solidFill>
                <a:effectLst/>
                <a:latin typeface=".SFUI-Regular"/>
              </a:rPr>
              <a:t>strengths</a:t>
            </a:r>
            <a:r>
              <a:rPr lang="en-GB" sz="2000" b="0" i="0" dirty="0">
                <a:solidFill>
                  <a:schemeClr val="tx1"/>
                </a:solidFill>
                <a:effectLst/>
                <a:latin typeface=".SFUI-Regular"/>
              </a:rPr>
              <a:t> ideally </a:t>
            </a:r>
            <a:r>
              <a:rPr lang="en-GB" sz="2000" dirty="0">
                <a:solidFill>
                  <a:schemeClr val="tx1"/>
                </a:solidFill>
                <a:latin typeface=".SFUI-Regular"/>
              </a:rPr>
              <a:t>suited to the role of HR Manager at </a:t>
            </a:r>
            <a:r>
              <a:rPr lang="en-GB" sz="2000" dirty="0" err="1">
                <a:solidFill>
                  <a:schemeClr val="tx1"/>
                </a:solidFill>
                <a:latin typeface=".SFUI-Regular"/>
              </a:rPr>
              <a:t>Havencares</a:t>
            </a:r>
            <a:r>
              <a:rPr lang="en-GB" sz="2000" dirty="0">
                <a:solidFill>
                  <a:schemeClr val="tx1"/>
                </a:solidFill>
                <a:latin typeface=".SFUI-Regular"/>
              </a:rPr>
              <a:t>.</a:t>
            </a:r>
          </a:p>
          <a:p>
            <a:pPr marL="0" indent="0">
              <a:buNone/>
            </a:pPr>
            <a:endParaRPr lang="en-GB" sz="2000" dirty="0">
              <a:solidFill>
                <a:srgbClr val="000000"/>
              </a:solidFill>
              <a:latin typeface=".SFUI-Regular"/>
            </a:endParaRPr>
          </a:p>
          <a:p>
            <a:pPr marL="0" indent="0">
              <a:buNone/>
            </a:pPr>
            <a:r>
              <a:rPr lang="en-GB" sz="2000" dirty="0">
                <a:solidFill>
                  <a:srgbClr val="000000"/>
                </a:solidFill>
                <a:latin typeface=".SFUI-Regular"/>
              </a:rPr>
              <a:t>A structured, planned and targeted development programme will facilitate my development (</a:t>
            </a:r>
            <a:r>
              <a:rPr lang="en-GB" sz="2000" b="1" dirty="0">
                <a:solidFill>
                  <a:schemeClr val="tx1"/>
                </a:solidFill>
                <a:latin typeface=".SFUI-Regular"/>
              </a:rPr>
              <a:t>weaknesses</a:t>
            </a:r>
            <a:r>
              <a:rPr lang="en-GB" sz="2000" dirty="0">
                <a:solidFill>
                  <a:schemeClr val="tx1"/>
                </a:solidFill>
                <a:latin typeface=".SFUI-Regular"/>
              </a:rPr>
              <a:t>) </a:t>
            </a:r>
            <a:r>
              <a:rPr lang="en-GB" sz="2000" dirty="0">
                <a:solidFill>
                  <a:srgbClr val="000000"/>
                </a:solidFill>
                <a:latin typeface=".SFUI-Regular"/>
              </a:rPr>
              <a:t>to the requirements of the role and to align with the Senior Management Team and Mission of </a:t>
            </a:r>
            <a:r>
              <a:rPr lang="en-GB" sz="2000" dirty="0" err="1">
                <a:solidFill>
                  <a:srgbClr val="000000"/>
                </a:solidFill>
                <a:latin typeface=".SFUI-Regular"/>
              </a:rPr>
              <a:t>Havencares</a:t>
            </a:r>
            <a:r>
              <a:rPr lang="en-GB" sz="2000" dirty="0">
                <a:solidFill>
                  <a:srgbClr val="000000"/>
                </a:solidFill>
                <a:latin typeface=".SFUI-Regular"/>
              </a:rPr>
              <a:t> Insurance.</a:t>
            </a:r>
            <a:endParaRPr lang="en-GB" sz="2000">
              <a:solidFill>
                <a:srgbClr val="000000"/>
              </a:solidFill>
              <a:latin typeface=".SF UI"/>
            </a:endParaRPr>
          </a:p>
          <a:p>
            <a:pPr marL="0" indent="0">
              <a:buNone/>
            </a:pPr>
            <a:endParaRPr lang="en-GB" sz="2000" dirty="0">
              <a:solidFill>
                <a:srgbClr val="000000"/>
              </a:solidFill>
              <a:latin typeface=".SFUI-Regular"/>
            </a:endParaRPr>
          </a:p>
          <a:p>
            <a:pPr marL="0" indent="0">
              <a:buNone/>
            </a:pPr>
            <a:r>
              <a:rPr lang="en-GB" sz="2000" dirty="0">
                <a:solidFill>
                  <a:srgbClr val="000000"/>
                </a:solidFill>
                <a:latin typeface=".SFUI-Regular"/>
              </a:rPr>
              <a:t>The HR challenges at </a:t>
            </a:r>
            <a:r>
              <a:rPr lang="en-GB" sz="2000" dirty="0" err="1">
                <a:solidFill>
                  <a:srgbClr val="000000"/>
                </a:solidFill>
                <a:latin typeface=".SFUI-Regular"/>
              </a:rPr>
              <a:t>Havencares</a:t>
            </a:r>
            <a:r>
              <a:rPr lang="en-GB" sz="2000" dirty="0">
                <a:solidFill>
                  <a:srgbClr val="000000"/>
                </a:solidFill>
                <a:latin typeface=".SFUI-Regular"/>
              </a:rPr>
              <a:t> are not a crisis but an</a:t>
            </a:r>
            <a:r>
              <a:rPr lang="en-GB" sz="2000" dirty="0">
                <a:solidFill>
                  <a:srgbClr val="FF0000"/>
                </a:solidFill>
                <a:latin typeface=".SFUI-Regular"/>
              </a:rPr>
              <a:t> </a:t>
            </a:r>
            <a:r>
              <a:rPr lang="en-GB" sz="2000" b="1" dirty="0">
                <a:solidFill>
                  <a:schemeClr val="tx1"/>
                </a:solidFill>
                <a:latin typeface=".SFUI-Regular"/>
              </a:rPr>
              <a:t>opportunity</a:t>
            </a:r>
            <a:r>
              <a:rPr lang="en-GB" sz="2000" dirty="0">
                <a:solidFill>
                  <a:srgbClr val="FF0000"/>
                </a:solidFill>
                <a:latin typeface=".SFUI-Regular"/>
              </a:rPr>
              <a:t> </a:t>
            </a:r>
            <a:r>
              <a:rPr lang="en-GB" sz="2000" dirty="0">
                <a:solidFill>
                  <a:srgbClr val="000000"/>
                </a:solidFill>
                <a:latin typeface=".SFUI-Regular"/>
              </a:rPr>
              <a:t>to appoint me to lead colleagues forward to overcome existing and future challenges in the Cardiff call centre as a Team with shared goals and motivation to deliver excellent customer services.</a:t>
            </a:r>
            <a:endParaRPr lang="en-GB" sz="2000" b="0" i="0" dirty="0">
              <a:solidFill>
                <a:srgbClr val="000000"/>
              </a:solidFill>
              <a:effectLst/>
              <a:latin typeface=".SFUI-Regular"/>
            </a:endParaRPr>
          </a:p>
          <a:p>
            <a:pPr marL="0" indent="0">
              <a:buNone/>
            </a:pPr>
            <a:endParaRPr lang="en-GB" sz="2000" dirty="0">
              <a:solidFill>
                <a:srgbClr val="000000"/>
              </a:solidFill>
              <a:latin typeface=".SFUI-Regular"/>
            </a:endParaRPr>
          </a:p>
          <a:p>
            <a:pPr marL="0" indent="0">
              <a:buNone/>
            </a:pPr>
            <a:r>
              <a:rPr lang="en-GB" sz="2000" dirty="0">
                <a:solidFill>
                  <a:srgbClr val="000000"/>
                </a:solidFill>
                <a:latin typeface=".SFUI-Regular"/>
              </a:rPr>
              <a:t>Might it be a </a:t>
            </a:r>
            <a:r>
              <a:rPr lang="en-GB" sz="2000" b="1" dirty="0">
                <a:solidFill>
                  <a:schemeClr val="tx1"/>
                </a:solidFill>
                <a:latin typeface=".SFUI-Regular"/>
              </a:rPr>
              <a:t>threat</a:t>
            </a:r>
            <a:r>
              <a:rPr lang="en-GB" sz="2000" b="1" dirty="0">
                <a:solidFill>
                  <a:srgbClr val="FF0000"/>
                </a:solidFill>
                <a:latin typeface=".SFUI-Regular"/>
              </a:rPr>
              <a:t> </a:t>
            </a:r>
            <a:r>
              <a:rPr lang="en-GB" sz="2000" dirty="0">
                <a:solidFill>
                  <a:schemeClr val="tx1"/>
                </a:solidFill>
                <a:latin typeface=".SFUI-Regular"/>
              </a:rPr>
              <a:t>to </a:t>
            </a:r>
            <a:r>
              <a:rPr lang="en-GB" sz="2000" dirty="0" err="1">
                <a:solidFill>
                  <a:schemeClr val="tx1"/>
                </a:solidFill>
                <a:latin typeface=".SFUI-Regular"/>
              </a:rPr>
              <a:t>Havencares</a:t>
            </a:r>
            <a:r>
              <a:rPr lang="en-GB" sz="2000" dirty="0">
                <a:solidFill>
                  <a:schemeClr val="tx1"/>
                </a:solidFill>
                <a:latin typeface=".SFUI-Regular"/>
              </a:rPr>
              <a:t> to overlook me for this role?</a:t>
            </a:r>
          </a:p>
        </p:txBody>
      </p:sp>
    </p:spTree>
    <p:extLst>
      <p:ext uri="{BB962C8B-B14F-4D97-AF65-F5344CB8AC3E}">
        <p14:creationId xmlns:p14="http://schemas.microsoft.com/office/powerpoint/2010/main" val="38331462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DA9DC-F92B-A686-F028-DCA4BA96A340}"/>
              </a:ext>
            </a:extLst>
          </p:cNvPr>
          <p:cNvSpPr>
            <a:spLocks noGrp="1"/>
          </p:cNvSpPr>
          <p:nvPr>
            <p:ph type="title"/>
          </p:nvPr>
        </p:nvSpPr>
        <p:spPr/>
        <p:txBody>
          <a:bodyPr/>
          <a:lstStyle/>
          <a:p>
            <a:r>
              <a:rPr lang="en-US">
                <a:solidFill>
                  <a:schemeClr val="tx1"/>
                </a:solidFill>
              </a:rPr>
              <a:t>Reference list</a:t>
            </a:r>
          </a:p>
        </p:txBody>
      </p:sp>
      <p:sp>
        <p:nvSpPr>
          <p:cNvPr id="3" name="Content Placeholder 2">
            <a:extLst>
              <a:ext uri="{FF2B5EF4-FFF2-40B4-BE49-F238E27FC236}">
                <a16:creationId xmlns:a16="http://schemas.microsoft.com/office/drawing/2014/main" id="{88A33E25-9F15-9EDF-4115-E2AABD83D950}"/>
              </a:ext>
            </a:extLst>
          </p:cNvPr>
          <p:cNvSpPr>
            <a:spLocks noGrp="1"/>
          </p:cNvSpPr>
          <p:nvPr>
            <p:ph idx="1"/>
          </p:nvPr>
        </p:nvSpPr>
        <p:spPr>
          <a:xfrm>
            <a:off x="673005" y="1164794"/>
            <a:ext cx="8600997" cy="4530204"/>
          </a:xfrm>
        </p:spPr>
        <p:txBody>
          <a:bodyPr vert="horz" lIns="91440" tIns="45720" rIns="91440" bIns="45720" rtlCol="0" anchor="t">
            <a:noAutofit/>
          </a:bodyPr>
          <a:lstStyle/>
          <a:p>
            <a:r>
              <a:rPr lang="en-US" sz="1000" dirty="0">
                <a:latin typeface=".SFUI-Regular"/>
                <a:ea typeface="+mn-lt"/>
                <a:cs typeface="+mn-lt"/>
              </a:rPr>
              <a:t>ABI (Association of British Insurers). 2025. Annual report 2025 or relevant briefing (e.g., on annuities or motor insurance). London: ABI. Available at: https://www.abi.org.uk/ (Accessed: 17 April 2026).</a:t>
            </a:r>
            <a:endParaRPr lang="en-US" sz="1000">
              <a:latin typeface=".SFUI-Regular"/>
            </a:endParaRPr>
          </a:p>
          <a:p>
            <a:r>
              <a:rPr lang="en-US" sz="1000" dirty="0" err="1">
                <a:latin typeface=".SFUI-Regular"/>
                <a:ea typeface="+mn-lt"/>
                <a:cs typeface="+mn-lt"/>
              </a:rPr>
              <a:t>Bondarouk</a:t>
            </a:r>
            <a:r>
              <a:rPr lang="en-US" sz="1000" dirty="0">
                <a:latin typeface=".SFUI-Regular"/>
                <a:ea typeface="+mn-lt"/>
                <a:cs typeface="+mn-lt"/>
              </a:rPr>
              <a:t>, T. and Brewster, C. 2016. ‘</a:t>
            </a:r>
            <a:r>
              <a:rPr lang="en-US" sz="1000" dirty="0" err="1">
                <a:latin typeface=".SFUI-Regular"/>
                <a:ea typeface="+mn-lt"/>
                <a:cs typeface="+mn-lt"/>
              </a:rPr>
              <a:t>Conceptualising</a:t>
            </a:r>
            <a:r>
              <a:rPr lang="en-US" sz="1000" dirty="0">
                <a:latin typeface=".SFUI-Regular"/>
                <a:ea typeface="+mn-lt"/>
                <a:cs typeface="+mn-lt"/>
              </a:rPr>
              <a:t> the future of HRM and technology research’, The International Journal of Human Resource Management, 27(21), pp. 2652–2671. https://doi.org/10.1080/09585192.2016.1232296</a:t>
            </a:r>
          </a:p>
          <a:p>
            <a:r>
              <a:rPr lang="en-US" sz="1000" dirty="0">
                <a:latin typeface=".SFUI-Regular"/>
                <a:ea typeface="+mn-lt"/>
                <a:cs typeface="+mn-lt"/>
              </a:rPr>
              <a:t>Debevoise &amp; Plimpton LLP. 2026. Public company outlook for 2026. New York: Debevoise &amp; Plimpton LLP. Available at: https://www.debevoise.com/insights/publications/2026/01/public-company-outlook-for-2026 (Accessed: 17 April 2026).</a:t>
            </a:r>
            <a:endParaRPr lang="en-US" sz="1000">
              <a:latin typeface=".SFUI-Regular"/>
            </a:endParaRPr>
          </a:p>
          <a:p>
            <a:r>
              <a:rPr lang="en-US" sz="1000" dirty="0">
                <a:latin typeface=".SFUI-Regular"/>
                <a:ea typeface="+mn-lt"/>
                <a:cs typeface="+mn-lt"/>
              </a:rPr>
              <a:t>ICMIF (International Cooperative and Mutual Insurance Federation). 2025. ICMIF in 2025: A year in review or Resilience and sustainability summit 2025 agenda. Available at: https://www.icmif.org/ (Accessed: 17 April 2026).</a:t>
            </a:r>
            <a:endParaRPr lang="en-US" sz="1000">
              <a:latin typeface=".SFUI-Regular"/>
            </a:endParaRPr>
          </a:p>
          <a:p>
            <a:r>
              <a:rPr lang="en-US" sz="1000" dirty="0">
                <a:latin typeface=".SFUI-Regular"/>
                <a:ea typeface="+mn-lt"/>
                <a:cs typeface="+mn-lt"/>
              </a:rPr>
              <a:t>Insurance Journal. 2025. 2025 Top 100 property/casualty agencies or Insurance Journal magazine issues 2025. Available at: https://www.insurancejournal.com/ (Accessed: 17 April 2026).</a:t>
            </a:r>
            <a:endParaRPr lang="en-US" sz="1000">
              <a:latin typeface=".SFUI-Regular"/>
            </a:endParaRPr>
          </a:p>
          <a:p>
            <a:r>
              <a:rPr lang="en-US" sz="1000">
                <a:latin typeface=".SFUI-Regular"/>
                <a:ea typeface="+mn-lt"/>
                <a:cs typeface="+mn-lt"/>
              </a:rPr>
              <a:t>Marler, J.H. and Parry, E. 2016. ‘Human resource management, strategic involvement and e-HRM technology’, The International Journal of Human Resource Management, 27(19), pp. 2233–2253. </a:t>
            </a:r>
            <a:r>
              <a:rPr lang="en-US" sz="1000" dirty="0">
                <a:latin typeface=".SFUI-Regular"/>
                <a:ea typeface="+mn-lt"/>
                <a:cs typeface="+mn-lt"/>
              </a:rPr>
              <a:t>https://doi.org/10.1080/09585192.2015.1091980</a:t>
            </a:r>
          </a:p>
          <a:p>
            <a:r>
              <a:rPr lang="en-US" sz="1000" dirty="0">
                <a:latin typeface=".SFUI-Regular"/>
                <a:ea typeface="+mn-lt"/>
                <a:cs typeface="+mn-lt"/>
              </a:rPr>
              <a:t>Northouse, P.G. 2019. Leadership: theory and practice. 8th </a:t>
            </a:r>
            <a:r>
              <a:rPr lang="en-US" sz="1000" dirty="0" err="1">
                <a:latin typeface=".SFUI-Regular"/>
                <a:ea typeface="+mn-lt"/>
                <a:cs typeface="+mn-lt"/>
              </a:rPr>
              <a:t>edn</a:t>
            </a:r>
            <a:r>
              <a:rPr lang="en-US" sz="1000" dirty="0">
                <a:latin typeface=".SFUI-Regular"/>
                <a:ea typeface="+mn-lt"/>
                <a:cs typeface="+mn-lt"/>
              </a:rPr>
              <a:t>. Thousand Oaks, CA: SAGE Publications.</a:t>
            </a:r>
            <a:endParaRPr lang="en-US" sz="1000">
              <a:latin typeface=".SFUI-Regular"/>
            </a:endParaRPr>
          </a:p>
          <a:p>
            <a:r>
              <a:rPr lang="en-US" sz="1000" dirty="0">
                <a:latin typeface=".SFUI-Regular"/>
                <a:ea typeface="+mn-lt"/>
                <a:cs typeface="+mn-lt"/>
              </a:rPr>
              <a:t>PwC. 2025. Next in insurance 2025 or Insurance banana skins 2025. Available at: https://www.pwc.com/ (Accessed: 17 April 2026).</a:t>
            </a:r>
            <a:endParaRPr lang="en-US" sz="1000">
              <a:latin typeface=".SFUI-Regular"/>
            </a:endParaRPr>
          </a:p>
          <a:p>
            <a:r>
              <a:rPr lang="en-US" sz="1000" dirty="0">
                <a:latin typeface=".SFUI-Regular"/>
                <a:ea typeface="+mn-lt"/>
                <a:cs typeface="+mn-lt"/>
              </a:rPr>
              <a:t>REG Technologies. 2025. ‘5 </a:t>
            </a:r>
            <a:r>
              <a:rPr lang="en-US" sz="1000" dirty="0" err="1">
                <a:latin typeface=".SFUI-Regular"/>
                <a:ea typeface="+mn-lt"/>
                <a:cs typeface="+mn-lt"/>
              </a:rPr>
              <a:t>RegTech</a:t>
            </a:r>
            <a:r>
              <a:rPr lang="en-US" sz="1000" dirty="0">
                <a:latin typeface=".SFUI-Regular"/>
                <a:ea typeface="+mn-lt"/>
                <a:cs typeface="+mn-lt"/>
              </a:rPr>
              <a:t> trends to watch out for in 2025/2026’. REG Technologies. Available at: https://reg.uk.com/ (Accessed: 17 April 2026).</a:t>
            </a:r>
            <a:endParaRPr lang="en-US" sz="1000">
              <a:latin typeface=".SFUI-Regular"/>
            </a:endParaRPr>
          </a:p>
          <a:p>
            <a:r>
              <a:rPr lang="en-US" sz="1000" dirty="0">
                <a:latin typeface=".SFUI-Regular"/>
                <a:ea typeface="+mn-lt"/>
                <a:cs typeface="+mn-lt"/>
              </a:rPr>
              <a:t>Watson, G. and Reissner, S. 2023. Developing skills for business leadership: building personal effectiveness and business acumen. 3rd </a:t>
            </a:r>
            <a:r>
              <a:rPr lang="en-US" sz="1000" dirty="0" err="1">
                <a:latin typeface=".SFUI-Regular"/>
                <a:ea typeface="+mn-lt"/>
                <a:cs typeface="+mn-lt"/>
              </a:rPr>
              <a:t>edn</a:t>
            </a:r>
            <a:r>
              <a:rPr lang="en-US" sz="1000" dirty="0">
                <a:latin typeface=".SFUI-Regular"/>
                <a:ea typeface="+mn-lt"/>
                <a:cs typeface="+mn-lt"/>
              </a:rPr>
              <a:t>. London: CIPD (Chartered Institute of Personnel and Development).</a:t>
            </a:r>
            <a:endParaRPr lang="en-US" sz="1000">
              <a:latin typeface=".SFUI-Regular"/>
            </a:endParaRPr>
          </a:p>
          <a:p>
            <a:r>
              <a:rPr lang="en-US" sz="1000">
                <a:latin typeface=".SFUI-Regular"/>
                <a:ea typeface="+mn-lt"/>
                <a:cs typeface="+mn-lt"/>
              </a:rPr>
              <a:t>Stone, D.L., Deadrick, D.L., Lukaszewski, K.M. and Johnson, R. (2015) ‘The influence of technology on the future of human resource management’, Human Resource Management Review, 25(2), pp. 216–231. </a:t>
            </a:r>
            <a:r>
              <a:rPr lang="en-US" sz="1000" dirty="0">
                <a:latin typeface=".SFUI-Regular"/>
                <a:ea typeface="+mn-lt"/>
                <a:cs typeface="+mn-lt"/>
              </a:rPr>
              <a:t>https://doi.org/10.1016/j.hrmr.2015.01.002</a:t>
            </a:r>
          </a:p>
          <a:p>
            <a:r>
              <a:rPr lang="en-US" sz="1000" dirty="0">
                <a:latin typeface=".SFUI-Regular"/>
                <a:ea typeface="+mn-lt"/>
                <a:cs typeface="+mn-lt"/>
              </a:rPr>
              <a:t>World Economic Forum. 2026. Growth in the new economy: towards a blueprint 2026 or World Economic Forum annual meeting 2026. Geneva: World Economic Forum. Available at: https://www.weforum.org/ (Accessed: 17 April 2026).</a:t>
            </a:r>
            <a:endParaRPr lang="en-US" sz="1000">
              <a:latin typeface=".SFUI-Regular"/>
            </a:endParaRPr>
          </a:p>
          <a:p>
            <a:r>
              <a:rPr lang="en-GB" sz="1000" dirty="0">
                <a:latin typeface=".SFUI-Regular"/>
                <a:ea typeface="+mn-lt"/>
                <a:cs typeface="+mn-lt"/>
              </a:rPr>
              <a:t>Yukl, G. 2020. Leadership in Organizations. 9th </a:t>
            </a:r>
            <a:r>
              <a:rPr lang="en-GB" sz="1000" dirty="0" err="1">
                <a:latin typeface=".SFUI-Regular"/>
                <a:ea typeface="+mn-lt"/>
                <a:cs typeface="+mn-lt"/>
              </a:rPr>
              <a:t>edn</a:t>
            </a:r>
            <a:r>
              <a:rPr lang="en-GB" sz="1000" dirty="0">
                <a:latin typeface=".SFUI-Regular"/>
                <a:ea typeface="+mn-lt"/>
                <a:cs typeface="+mn-lt"/>
              </a:rPr>
              <a:t>. Harlow: Pearson Education.</a:t>
            </a:r>
          </a:p>
          <a:p>
            <a:r>
              <a:rPr lang="en-GB" sz="1000" dirty="0">
                <a:latin typeface=".SFUI-Regular"/>
                <a:ea typeface="+mn-lt"/>
                <a:cs typeface="+mn-lt"/>
              </a:rPr>
              <a:t>Parry, E. &amp; Battista, V. 2023. The impact of emerging technologies on work: a review of the evidence and implications for the human resource function. Emerald Open Research, 1(4). </a:t>
            </a:r>
            <a:r>
              <a:rPr lang="en-GB" sz="1000" dirty="0" err="1">
                <a:latin typeface=".SFUI-Regular"/>
                <a:ea typeface="+mn-lt"/>
                <a:cs typeface="+mn-lt"/>
              </a:rPr>
              <a:t>doi</a:t>
            </a:r>
            <a:r>
              <a:rPr lang="en-GB" sz="1000" dirty="0">
                <a:latin typeface=".SFUI-Regular"/>
                <a:ea typeface="+mn-lt"/>
                <a:cs typeface="+mn-lt"/>
              </a:rPr>
              <a:t>: 10.1108/EOR-04-2023-0001.</a:t>
            </a:r>
            <a:endParaRPr lang="en-US" sz="1000" dirty="0">
              <a:latin typeface=".SFUI-Regular"/>
              <a:ea typeface="+mn-lt"/>
              <a:cs typeface="+mn-lt"/>
            </a:endParaRPr>
          </a:p>
          <a:p>
            <a:endParaRPr lang="en-GB" dirty="0">
              <a:ea typeface="+mn-lt"/>
              <a:cs typeface="+mn-lt"/>
            </a:endParaRPr>
          </a:p>
          <a:p>
            <a:pPr marL="0" indent="0">
              <a:buNone/>
            </a:pPr>
            <a:endParaRPr lang="en-GB" sz="3800" dirty="0">
              <a:ea typeface="+mn-lt"/>
              <a:cs typeface="+mn-lt"/>
            </a:endParaRPr>
          </a:p>
          <a:p>
            <a:endParaRPr lang="en-GB" dirty="0">
              <a:ea typeface="+mn-lt"/>
              <a:cs typeface="+mn-lt"/>
            </a:endParaRPr>
          </a:p>
        </p:txBody>
      </p:sp>
    </p:spTree>
    <p:extLst>
      <p:ext uri="{BB962C8B-B14F-4D97-AF65-F5344CB8AC3E}">
        <p14:creationId xmlns:p14="http://schemas.microsoft.com/office/powerpoint/2010/main" val="192086242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1280</TotalTime>
  <Words>1522</Words>
  <Application>Microsoft Office PowerPoint</Application>
  <PresentationFormat>Widescreen</PresentationFormat>
  <Paragraphs>141</Paragraphs>
  <Slides>16</Slides>
  <Notes>1</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Facet</vt:lpstr>
      <vt:lpstr>Application For Role Of   HR Manager At Havencares Insurance  A Critical Analysis Of  My Leadership Style And  Development Support Requirements</vt:lpstr>
      <vt:lpstr>Presentation Overview</vt:lpstr>
      <vt:lpstr>My Leadership Style – Questionnaire Results</vt:lpstr>
      <vt:lpstr> My Leadership Style – Questionnaire Results</vt:lpstr>
      <vt:lpstr>Feedback from People Who Know Me</vt:lpstr>
      <vt:lpstr>Critical Analysis of My Leadership Style</vt:lpstr>
      <vt:lpstr>Critical Analysis of My Leadership Style</vt:lpstr>
      <vt:lpstr>Current Internal Business Challenges</vt:lpstr>
      <vt:lpstr>External &amp; Future Business Challenges</vt:lpstr>
      <vt:lpstr>External Insurance Market Pressures</vt:lpstr>
      <vt:lpstr>Why My Leadership Style Is Best Suited to Role of HR Manager</vt:lpstr>
      <vt:lpstr>My business priorities as leader in the Role of HR Manager</vt:lpstr>
      <vt:lpstr>Improvements to HR delivered with AI innovation and automation </vt:lpstr>
      <vt:lpstr>Development Support for My First Senior Appointment</vt:lpstr>
      <vt:lpstr>Conclusion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Critical Analysis of My Leadership Style and Development Preferences as the Next HR Manager at Havencares Insurance</dc:title>
  <dc:creator>Nathan Barlow (2318300)</dc:creator>
  <cp:lastModifiedBy>Dale B</cp:lastModifiedBy>
  <cp:revision>58</cp:revision>
  <dcterms:created xsi:type="dcterms:W3CDTF">2026-04-15T07:10:30Z</dcterms:created>
  <dcterms:modified xsi:type="dcterms:W3CDTF">2026-04-17T17:58:38Z</dcterms:modified>
</cp:coreProperties>
</file>