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7"/>
  </p:notesMasterIdLst>
  <p:sldIdLst>
    <p:sldId id="256" r:id="rId2"/>
    <p:sldId id="257" r:id="rId3"/>
    <p:sldId id="259" r:id="rId4"/>
    <p:sldId id="258" r:id="rId5"/>
    <p:sldId id="260" r:id="rId6"/>
    <p:sldId id="261" r:id="rId7"/>
    <p:sldId id="262" r:id="rId8"/>
    <p:sldId id="263" r:id="rId9"/>
    <p:sldId id="265" r:id="rId10"/>
    <p:sldId id="266" r:id="rId11"/>
    <p:sldId id="267" r:id="rId12"/>
    <p:sldId id="268" r:id="rId13"/>
    <p:sldId id="269" r:id="rId14"/>
    <p:sldId id="270" r:id="rId15"/>
    <p:sldId id="264" r:id="rId1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3" d="100"/>
          <a:sy n="63" d="100"/>
        </p:scale>
        <p:origin x="226"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F5186-7B13-4648-9F32-B35B9EE14D8C}" type="datetimeFigureOut">
              <a:rPr lang="en-US" smtClean="0"/>
              <a:t>10/14/2026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EAC65-AD3C-4E70-8249-A7DF52C1B02C}" type="slidenum">
              <a:rPr lang="en-US" smtClean="0"/>
              <a:t>‹#›</a:t>
            </a:fld>
            <a:endParaRPr lang="en-US"/>
          </a:p>
        </p:txBody>
      </p:sp>
    </p:spTree>
    <p:extLst>
      <p:ext uri="{BB962C8B-B14F-4D97-AF65-F5344CB8AC3E}">
        <p14:creationId xmlns:p14="http://schemas.microsoft.com/office/powerpoint/2010/main" val="1761313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presentation will focus on examining the leadership at ASDA that existed after its acquisition and the changes that took place in the organisation </a:t>
            </a:r>
            <a:r>
              <a:rPr lang="en-GB" sz="1200" kern="1200" dirty="0">
                <a:solidFill>
                  <a:schemeClr val="tx1"/>
                </a:solidFill>
                <a:effectLst/>
                <a:latin typeface="+mn-lt"/>
                <a:ea typeface="+mn-ea"/>
                <a:cs typeface="+mn-cs"/>
              </a:rPr>
              <a:t>(Asda, 2025)</a:t>
            </a:r>
            <a:r>
              <a:rPr lang="en-US" sz="1200" kern="1200" dirty="0">
                <a:solidFill>
                  <a:schemeClr val="tx1"/>
                </a:solidFill>
                <a:effectLst/>
                <a:latin typeface="+mn-lt"/>
                <a:ea typeface="+mn-ea"/>
                <a:cs typeface="+mn-cs"/>
              </a:rPr>
              <a:t>. Accordingly, the use of decentralised and streamlined decision-making will be reviewed, and appropriate leadership theories and models will be discussed. Different elements of this approach that affect the performance of employees and the organisation in general will be analysed with the help of various examples from practice. </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3</a:t>
            </a:fld>
            <a:endParaRPr lang="en-US"/>
          </a:p>
        </p:txBody>
      </p:sp>
    </p:spTree>
    <p:extLst>
      <p:ext uri="{BB962C8B-B14F-4D97-AF65-F5344CB8AC3E}">
        <p14:creationId xmlns:p14="http://schemas.microsoft.com/office/powerpoint/2010/main" val="3597621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Highlighting the Leadership Approach Adopted during the Leadership Overhaul at ASDA in contrast with relevant Leadership Theories</a:t>
            </a:r>
          </a:p>
          <a:p>
            <a:r>
              <a:rPr lang="en-US" sz="1200" b="1" i="1" kern="1200" dirty="0">
                <a:solidFill>
                  <a:schemeClr val="tx1"/>
                </a:solidFill>
                <a:effectLst/>
                <a:latin typeface="+mn-lt"/>
                <a:ea typeface="+mn-ea"/>
                <a:cs typeface="+mn-cs"/>
              </a:rPr>
              <a:t>Decentralised and Streamlined Decision-Making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According to the present marketing status of ASDA, it can clearly be observed that, while overhauling its leadership model, it shifted its control toward decentralised and streamlined decision-making. Subsequently, with such a benevolent aspect, the organisation was able to consolidate narrow category remits into larger and integrated business units (Mitchellake, 2026). </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4</a:t>
            </a:fld>
            <a:endParaRPr lang="en-US"/>
          </a:p>
        </p:txBody>
      </p:sp>
    </p:spTree>
    <p:extLst>
      <p:ext uri="{BB962C8B-B14F-4D97-AF65-F5344CB8AC3E}">
        <p14:creationId xmlns:p14="http://schemas.microsoft.com/office/powerpoint/2010/main" val="1606904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Trait Theory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decentralised and streamlined decision-making is one of the major leadership strategies which ASDA ensured during the crisis in order to maximise organisational agility and cut bureaucratic red tape.  Furthermore, this approach generally highlights rigid flexibility in the leader, where they have the necessary traits to succeed (Frogstedt and Olsson, 2026). On the other hand, this theory ignores the organisational chart and has encouraged the leader of the company to focus on personality profile.   </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5</a:t>
            </a:fld>
            <a:endParaRPr lang="en-US"/>
          </a:p>
        </p:txBody>
      </p:sp>
    </p:spTree>
    <p:extLst>
      <p:ext uri="{BB962C8B-B14F-4D97-AF65-F5344CB8AC3E}">
        <p14:creationId xmlns:p14="http://schemas.microsoft.com/office/powerpoint/2010/main" val="1118399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Behavioural Theory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leadership theory that strategically focuses on a leader's style and interpersonal conduct instead of structural hierarchy is generally known as behaviour theory.  Furthermore, decision speed through this model is stated to be based on the leader's choice, which could be democratic or autocratic (Searles, 2026). </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6</a:t>
            </a:fld>
            <a:endParaRPr lang="en-US"/>
          </a:p>
        </p:txBody>
      </p:sp>
    </p:spTree>
    <p:extLst>
      <p:ext uri="{BB962C8B-B14F-4D97-AF65-F5344CB8AC3E}">
        <p14:creationId xmlns:p14="http://schemas.microsoft.com/office/powerpoint/2010/main" val="2026450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Evaluating the Effectiveness of </a:t>
            </a:r>
            <a:r>
              <a:rPr lang="en-US" sz="1200" b="1" kern="1200" dirty="0" err="1">
                <a:solidFill>
                  <a:schemeClr val="tx1"/>
                </a:solidFill>
                <a:effectLst/>
                <a:latin typeface="+mn-lt"/>
                <a:ea typeface="+mn-ea"/>
                <a:cs typeface="+mn-cs"/>
              </a:rPr>
              <a:t>Decentralised</a:t>
            </a:r>
            <a:r>
              <a:rPr lang="en-US" sz="1200" b="1" kern="1200" dirty="0">
                <a:solidFill>
                  <a:schemeClr val="tx1"/>
                </a:solidFill>
                <a:effectLst/>
                <a:latin typeface="+mn-lt"/>
                <a:ea typeface="+mn-ea"/>
                <a:cs typeface="+mn-cs"/>
              </a:rPr>
              <a:t> and Streamlined Decision-Making in Asda’s Leadership Overhaul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Asda’s transition to a </a:t>
            </a:r>
            <a:r>
              <a:rPr lang="en-US" sz="1200" kern="1200" dirty="0" err="1">
                <a:solidFill>
                  <a:schemeClr val="tx1"/>
                </a:solidFill>
                <a:effectLst/>
                <a:latin typeface="+mn-lt"/>
                <a:ea typeface="+mn-ea"/>
                <a:cs typeface="+mn-cs"/>
              </a:rPr>
              <a:t>decentralised</a:t>
            </a:r>
            <a:r>
              <a:rPr lang="en-US" sz="1200" kern="1200" dirty="0">
                <a:solidFill>
                  <a:schemeClr val="tx1"/>
                </a:solidFill>
                <a:effectLst/>
                <a:latin typeface="+mn-lt"/>
                <a:ea typeface="+mn-ea"/>
                <a:cs typeface="+mn-cs"/>
              </a:rPr>
              <a:t> and streamlined decision-making process is a significant development in its governance. The transition towards this leadership style has many benefits and it helped the brand to improve performance. </a:t>
            </a:r>
          </a:p>
          <a:p>
            <a:r>
              <a:rPr lang="en-US" sz="1200" b="1" i="1" kern="1200" dirty="0">
                <a:solidFill>
                  <a:schemeClr val="tx1"/>
                </a:solidFill>
                <a:effectLst/>
                <a:latin typeface="+mn-lt"/>
                <a:ea typeface="+mn-ea"/>
                <a:cs typeface="+mn-cs"/>
              </a:rPr>
              <a:t>Operational Strengths and Positive Performance Impacts</a:t>
            </a:r>
            <a:endParaRPr lang="en-US" sz="1200" kern="1200" dirty="0">
              <a:solidFill>
                <a:schemeClr val="tx1"/>
              </a:solidFill>
              <a:effectLst/>
              <a:latin typeface="+mn-lt"/>
              <a:ea typeface="+mn-ea"/>
              <a:cs typeface="+mn-cs"/>
            </a:endParaRPr>
          </a:p>
          <a:p>
            <a:r>
              <a:rPr lang="en-US" sz="1200" b="1" u="sng" kern="1200" dirty="0">
                <a:solidFill>
                  <a:schemeClr val="tx1"/>
                </a:solidFill>
                <a:effectLst/>
                <a:latin typeface="+mn-lt"/>
                <a:ea typeface="+mn-ea"/>
                <a:cs typeface="+mn-cs"/>
              </a:rPr>
              <a:t>Speedy Execution and Fewer Bottlenecks:</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Transferring decision-making power to competent functional managers such as those overseeing technology and logistics has made decision-making easier (Nalley, 2025). Removing the need for high-level approvals has made it possible for store operations to carry out necessary changes in retail and technology processes much quicker. </a:t>
            </a:r>
          </a:p>
          <a:p>
            <a:r>
              <a:rPr lang="en-US" sz="1200" b="1" u="sng" kern="1200" dirty="0">
                <a:solidFill>
                  <a:schemeClr val="tx1"/>
                </a:solidFill>
                <a:effectLst/>
                <a:latin typeface="+mn-lt"/>
                <a:ea typeface="+mn-ea"/>
                <a:cs typeface="+mn-cs"/>
              </a:rPr>
              <a:t>Improved Corporate Governance: </a:t>
            </a:r>
            <a:r>
              <a:rPr lang="en-US" sz="1200" kern="1200" dirty="0">
                <a:solidFill>
                  <a:schemeClr val="tx1"/>
                </a:solidFill>
                <a:effectLst/>
                <a:latin typeface="+mn-lt"/>
                <a:ea typeface="+mn-ea"/>
                <a:cs typeface="+mn-cs"/>
              </a:rPr>
              <a:t>The shift from entrepreneurship and </a:t>
            </a:r>
            <a:r>
              <a:rPr lang="en-US" sz="1200" kern="1200" dirty="0" err="1">
                <a:solidFill>
                  <a:schemeClr val="tx1"/>
                </a:solidFill>
                <a:effectLst/>
                <a:latin typeface="+mn-lt"/>
                <a:ea typeface="+mn-ea"/>
                <a:cs typeface="+mn-cs"/>
              </a:rPr>
              <a:t>centralisation</a:t>
            </a:r>
            <a:r>
              <a:rPr lang="en-US" sz="1200" kern="1200" dirty="0">
                <a:solidFill>
                  <a:schemeClr val="tx1"/>
                </a:solidFill>
                <a:effectLst/>
                <a:latin typeface="+mn-lt"/>
                <a:ea typeface="+mn-ea"/>
                <a:cs typeface="+mn-cs"/>
              </a:rPr>
              <a:t> to an empowered board created a level of corporate governance (Sierra, 2023). Professional directors provide regular control and make operations more stable and more credible in the eyes of the credit agencies, suppliers, and other stakeholders.</a:t>
            </a:r>
          </a:p>
          <a:p>
            <a:r>
              <a:rPr lang="en-US" sz="1200" b="1" u="sng" kern="1200" dirty="0">
                <a:solidFill>
                  <a:schemeClr val="tx1"/>
                </a:solidFill>
                <a:effectLst/>
                <a:latin typeface="+mn-lt"/>
                <a:ea typeface="+mn-ea"/>
                <a:cs typeface="+mn-cs"/>
              </a:rPr>
              <a:t>Alignment and Orientation: </a:t>
            </a:r>
            <a:r>
              <a:rPr lang="en-US" sz="1200" kern="1200" dirty="0">
                <a:solidFill>
                  <a:schemeClr val="tx1"/>
                </a:solidFill>
                <a:effectLst/>
                <a:latin typeface="+mn-lt"/>
                <a:ea typeface="+mn-ea"/>
                <a:cs typeface="+mn-cs"/>
              </a:rPr>
              <a:t>Separating everyday store management from the highest authority in the firm enabled senior management to focus on macro strategic issues. Through focusing on bigger jobs, such as long-term debt management, pricing policy development, and the search for a new CEO, the brand increased efficiency.</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7</a:t>
            </a:fld>
            <a:endParaRPr lang="en-US"/>
          </a:p>
        </p:txBody>
      </p:sp>
    </p:spTree>
    <p:extLst>
      <p:ext uri="{BB962C8B-B14F-4D97-AF65-F5344CB8AC3E}">
        <p14:creationId xmlns:p14="http://schemas.microsoft.com/office/powerpoint/2010/main" val="3086561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Practical Limitations and Execution Challenges</a:t>
            </a:r>
            <a:endParaRPr lang="en-US" sz="1200" kern="1200" dirty="0">
              <a:solidFill>
                <a:schemeClr val="tx1"/>
              </a:solidFill>
              <a:effectLst/>
              <a:latin typeface="+mn-lt"/>
              <a:ea typeface="+mn-ea"/>
              <a:cs typeface="+mn-cs"/>
            </a:endParaRPr>
          </a:p>
          <a:p>
            <a:r>
              <a:rPr lang="en-US" sz="1200" b="1" u="sng" kern="1200" dirty="0">
                <a:solidFill>
                  <a:schemeClr val="tx1"/>
                </a:solidFill>
                <a:effectLst/>
                <a:latin typeface="+mn-lt"/>
                <a:ea typeface="+mn-ea"/>
                <a:cs typeface="+mn-cs"/>
              </a:rPr>
              <a:t>Strategic Fragmentation Without Permanent CEO:</a:t>
            </a:r>
            <a:r>
              <a:rPr lang="en-US" sz="1200" kern="1200" dirty="0">
                <a:solidFill>
                  <a:schemeClr val="tx1"/>
                </a:solidFill>
                <a:effectLst/>
                <a:latin typeface="+mn-lt"/>
                <a:ea typeface="+mn-ea"/>
                <a:cs typeface="+mn-cs"/>
              </a:rPr>
              <a:t> Creating departments without a permanent Chief Executive Officer can be a common thread and impact the company culture  (</a:t>
            </a:r>
            <a:r>
              <a:rPr lang="en-US" sz="1200" kern="1200" dirty="0" err="1">
                <a:solidFill>
                  <a:schemeClr val="tx1"/>
                </a:solidFill>
                <a:effectLst/>
                <a:latin typeface="+mn-lt"/>
                <a:ea typeface="+mn-ea"/>
                <a:cs typeface="+mn-cs"/>
              </a:rPr>
              <a:t>Ivanauskas</a:t>
            </a:r>
            <a:r>
              <a:rPr lang="en-US" sz="1200" kern="1200" dirty="0">
                <a:solidFill>
                  <a:schemeClr val="tx1"/>
                </a:solidFill>
                <a:effectLst/>
                <a:latin typeface="+mn-lt"/>
                <a:ea typeface="+mn-ea"/>
                <a:cs typeface="+mn-cs"/>
              </a:rPr>
              <a:t>, 2024). It can lead to fragmented operations, where each department may focus on its little goals instead of company-wide customer goals.</a:t>
            </a:r>
          </a:p>
          <a:p>
            <a:r>
              <a:rPr lang="en-US" sz="1200" b="1" u="sng" kern="1200" dirty="0">
                <a:solidFill>
                  <a:schemeClr val="tx1"/>
                </a:solidFill>
                <a:effectLst/>
                <a:latin typeface="+mn-lt"/>
                <a:ea typeface="+mn-ea"/>
                <a:cs typeface="+mn-cs"/>
              </a:rPr>
              <a:t>Inability to React to Entrepreneurship: </a:t>
            </a:r>
            <a:r>
              <a:rPr lang="en-US" sz="1200" kern="1200" dirty="0">
                <a:solidFill>
                  <a:schemeClr val="tx1"/>
                </a:solidFill>
                <a:effectLst/>
                <a:latin typeface="+mn-lt"/>
                <a:ea typeface="+mn-ea"/>
                <a:cs typeface="+mn-cs"/>
              </a:rPr>
              <a:t>While the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decision-making ability of Mohsin Issa caused operational challenges, it facilitated fast and unilateral investment of capital</a:t>
            </a:r>
            <a:r>
              <a:rPr lang="en-US" sz="1200" b="1" u="sng"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 </a:t>
            </a:r>
            <a:r>
              <a:rPr lang="en-US" sz="1200" kern="1200" dirty="0" err="1">
                <a:solidFill>
                  <a:schemeClr val="tx1"/>
                </a:solidFill>
                <a:effectLst/>
                <a:latin typeface="+mn-lt"/>
                <a:ea typeface="+mn-ea"/>
                <a:cs typeface="+mn-cs"/>
              </a:rPr>
              <a:t>decentralised</a:t>
            </a:r>
            <a:r>
              <a:rPr lang="en-US" sz="1200" kern="1200" dirty="0">
                <a:solidFill>
                  <a:schemeClr val="tx1"/>
                </a:solidFill>
                <a:effectLst/>
                <a:latin typeface="+mn-lt"/>
                <a:ea typeface="+mn-ea"/>
                <a:cs typeface="+mn-cs"/>
              </a:rPr>
              <a:t>, board-driven approach means less flexibility, increased bureaucracy, and slower responses in the market against massive competitors such as Aldi.</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8</a:t>
            </a:fld>
            <a:endParaRPr lang="en-US"/>
          </a:p>
        </p:txBody>
      </p:sp>
    </p:spTree>
    <p:extLst>
      <p:ext uri="{BB962C8B-B14F-4D97-AF65-F5344CB8AC3E}">
        <p14:creationId xmlns:p14="http://schemas.microsoft.com/office/powerpoint/2010/main" val="3254099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Influence of Decentralised Leadership on Individuals and Organisational Performance</a:t>
            </a:r>
          </a:p>
          <a:p>
            <a:r>
              <a:rPr lang="en-US" sz="1200" b="1" i="1" kern="1200" dirty="0">
                <a:solidFill>
                  <a:schemeClr val="tx1"/>
                </a:solidFill>
                <a:effectLst/>
                <a:latin typeface="+mn-lt"/>
                <a:ea typeface="+mn-ea"/>
                <a:cs typeface="+mn-cs"/>
              </a:rPr>
              <a:t>Influence on Individuals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ASDA's change towards a more streamlined leadership structure can foster greater employee empowerment. It can be done by establishing clearer responsibilities for functional leaders and making decisions easier </a:t>
            </a:r>
            <a:r>
              <a:rPr lang="en-GB" sz="1200" kern="1200" dirty="0">
                <a:solidFill>
                  <a:schemeClr val="tx1"/>
                </a:solidFill>
                <a:effectLst/>
                <a:latin typeface="+mn-lt"/>
                <a:ea typeface="+mn-ea"/>
                <a:cs typeface="+mn-cs"/>
              </a:rPr>
              <a:t>(Burns, 2024)</a:t>
            </a:r>
            <a:r>
              <a:rPr lang="en-US" sz="1200" kern="1200" dirty="0">
                <a:solidFill>
                  <a:schemeClr val="tx1"/>
                </a:solidFill>
                <a:effectLst/>
                <a:latin typeface="+mn-lt"/>
                <a:ea typeface="+mn-ea"/>
                <a:cs typeface="+mn-cs"/>
              </a:rPr>
              <a:t>. The company successfully built its experienced leadership team while continuing the transformation process. Nevertheless, decentralisation can also be accompanied by uncertainty in cases when the responsibilities remain unclear during the process of restructuring.</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9</a:t>
            </a:fld>
            <a:endParaRPr lang="en-US"/>
          </a:p>
        </p:txBody>
      </p:sp>
    </p:spTree>
    <p:extLst>
      <p:ext uri="{BB962C8B-B14F-4D97-AF65-F5344CB8AC3E}">
        <p14:creationId xmlns:p14="http://schemas.microsoft.com/office/powerpoint/2010/main" val="3923591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Influence on organisational effectiveness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Implementation of this approach can enhance operational efficiency, responsiveness, and strategic focus </a:t>
            </a:r>
            <a:r>
              <a:rPr lang="en-GB" sz="1200" kern="1200" dirty="0">
                <a:solidFill>
                  <a:schemeClr val="tx1"/>
                </a:solidFill>
                <a:effectLst/>
                <a:latin typeface="+mn-lt"/>
                <a:ea typeface="+mn-ea"/>
                <a:cs typeface="+mn-cs"/>
              </a:rPr>
              <a:t>(Gleeson, 2024)</a:t>
            </a:r>
            <a:r>
              <a:rPr lang="en-US" sz="1200" kern="1200" dirty="0">
                <a:solidFill>
                  <a:schemeClr val="tx1"/>
                </a:solidFill>
                <a:effectLst/>
                <a:latin typeface="+mn-lt"/>
                <a:ea typeface="+mn-ea"/>
                <a:cs typeface="+mn-cs"/>
              </a:rPr>
              <a:t>. The news of ASDA's acquisition of EG Group was important as it made the integration of many functions hard, such as convenience and grocery activities. Recently, however, ASDA has announced sales growth, referring to better leadership and operational processes. </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10</a:t>
            </a:fld>
            <a:endParaRPr lang="en-US"/>
          </a:p>
        </p:txBody>
      </p:sp>
    </p:spTree>
    <p:extLst>
      <p:ext uri="{BB962C8B-B14F-4D97-AF65-F5344CB8AC3E}">
        <p14:creationId xmlns:p14="http://schemas.microsoft.com/office/powerpoint/2010/main" val="501758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UK Business Comparisons and Alternative Take</a:t>
            </a:r>
            <a:endParaRPr lang="en-US"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Business Comparisons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Other retailers in the UK showcase the intended advantages of decentralised leadership. Tesco implemented extra Shift Leaders, thereby transferring more responsibilities to shop floor management and aiding in operational decisions daily </a:t>
            </a:r>
            <a:r>
              <a:rPr lang="en-GB" sz="1200" kern="1200" dirty="0">
                <a:solidFill>
                  <a:schemeClr val="tx1"/>
                </a:solidFill>
                <a:effectLst/>
                <a:latin typeface="+mn-lt"/>
                <a:ea typeface="+mn-ea"/>
                <a:cs typeface="+mn-cs"/>
              </a:rPr>
              <a:t>(Goldstein, 2024)</a:t>
            </a:r>
            <a:r>
              <a:rPr lang="en-US" sz="1200" kern="1200" dirty="0">
                <a:solidFill>
                  <a:schemeClr val="tx1"/>
                </a:solidFill>
                <a:effectLst/>
                <a:latin typeface="+mn-lt"/>
                <a:ea typeface="+mn-ea"/>
                <a:cs typeface="+mn-cs"/>
              </a:rPr>
              <a:t>. Sainsbury's changed its management system around Sainsbury's and Argos as it aimed to establish accountability as well as speed up decision-making. M&amp;S eliminated management levels and set up a store management system that made store management responsible for customer service quality and overall performance in terms of service. </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11</a:t>
            </a:fld>
            <a:endParaRPr lang="en-US"/>
          </a:p>
        </p:txBody>
      </p:sp>
    </p:spTree>
    <p:extLst>
      <p:ext uri="{BB962C8B-B14F-4D97-AF65-F5344CB8AC3E}">
        <p14:creationId xmlns:p14="http://schemas.microsoft.com/office/powerpoint/2010/main" val="303537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Alternative Approach</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transformational approach should be advantageous for ASDA as decentralisation by itself may fail to justify itself in creating a shared vision during a wide integration process. Transformational leadership is more effective in boosting employee motivation, communication and commitment. M&amp;S proves the effectiveness of bringing leaders closer to the employees of the stores and simplifying the business processes. Thus, a system of empowered decision-making combined with transformational leadership is more beneficial than the system of structural decentralisation.</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12</a:t>
            </a:fld>
            <a:endParaRPr lang="en-US"/>
          </a:p>
        </p:txBody>
      </p:sp>
    </p:spTree>
    <p:extLst>
      <p:ext uri="{BB962C8B-B14F-4D97-AF65-F5344CB8AC3E}">
        <p14:creationId xmlns:p14="http://schemas.microsoft.com/office/powerpoint/2010/main" val="3783440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presentation has critically evaluated all details about a famous organisation, ASDA. It has even elaborated that the brand has undergone some significant changes and growth-related challenges. The above context has critically described two leadership approaches </a:t>
            </a:r>
            <a:r>
              <a:rPr lang="en-US" sz="1200" kern="1200" dirty="0" err="1">
                <a:solidFill>
                  <a:schemeClr val="tx1"/>
                </a:solidFill>
                <a:effectLst/>
                <a:latin typeface="+mn-lt"/>
                <a:ea typeface="+mn-ea"/>
                <a:cs typeface="+mn-cs"/>
              </a:rPr>
              <a:t>Decentralised</a:t>
            </a:r>
            <a:r>
              <a:rPr lang="en-US" sz="1200" kern="1200" dirty="0">
                <a:solidFill>
                  <a:schemeClr val="tx1"/>
                </a:solidFill>
                <a:effectLst/>
                <a:latin typeface="+mn-lt"/>
                <a:ea typeface="+mn-ea"/>
                <a:cs typeface="+mn-cs"/>
              </a:rPr>
              <a:t> and Streamline decision making which has been used in the time of change. It has even demonstrated the effectiveness of these leadership styles and their practical limitations. The assessment has even elaborated on the impact of these leadership styles on people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Ultimately, it has described that a Transformational Leadership approach may have the potential to achieve better outcomes. </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13</a:t>
            </a:fld>
            <a:endParaRPr lang="en-US"/>
          </a:p>
        </p:txBody>
      </p:sp>
    </p:spTree>
    <p:extLst>
      <p:ext uri="{BB962C8B-B14F-4D97-AF65-F5344CB8AC3E}">
        <p14:creationId xmlns:p14="http://schemas.microsoft.com/office/powerpoint/2010/main" val="271213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Akinpelu, A., (2024). </a:t>
            </a:r>
            <a:r>
              <a:rPr lang="en-US" sz="1200" i="1" kern="1200" dirty="0">
                <a:solidFill>
                  <a:schemeClr val="tx1"/>
                </a:solidFill>
                <a:effectLst/>
                <a:latin typeface="+mn-lt"/>
                <a:ea typeface="+mn-ea"/>
                <a:cs typeface="+mn-cs"/>
              </a:rPr>
              <a:t>Transformational Leadership: The How And Why</a:t>
            </a:r>
            <a:r>
              <a:rPr lang="en-US" sz="1200" kern="1200" dirty="0">
                <a:solidFill>
                  <a:schemeClr val="tx1"/>
                </a:solidFill>
                <a:effectLst/>
                <a:latin typeface="+mn-lt"/>
                <a:ea typeface="+mn-ea"/>
                <a:cs typeface="+mn-cs"/>
              </a:rPr>
              <a:t>. [Online] Available at: https://www.forbes.com/councils/forbescoachescouncil/2024/08/13/transformational-leadership-the-how-and-why/ [Accessed 2 October 2026].</a:t>
            </a:r>
          </a:p>
          <a:p>
            <a:r>
              <a:rPr lang="en-US" sz="1200" kern="1200" dirty="0">
                <a:solidFill>
                  <a:schemeClr val="tx1"/>
                </a:solidFill>
                <a:effectLst/>
                <a:latin typeface="+mn-lt"/>
                <a:ea typeface="+mn-ea"/>
                <a:cs typeface="+mn-cs"/>
              </a:rPr>
              <a:t>Asda, (2025). </a:t>
            </a:r>
            <a:r>
              <a:rPr lang="en-US" sz="1200" i="1" kern="1200" dirty="0">
                <a:solidFill>
                  <a:schemeClr val="tx1"/>
                </a:solidFill>
                <a:effectLst/>
                <a:latin typeface="+mn-lt"/>
                <a:ea typeface="+mn-ea"/>
                <a:cs typeface="+mn-cs"/>
              </a:rPr>
              <a:t>Our story</a:t>
            </a:r>
            <a:r>
              <a:rPr lang="en-US" sz="1200" kern="1200" dirty="0">
                <a:solidFill>
                  <a:schemeClr val="tx1"/>
                </a:solidFill>
                <a:effectLst/>
                <a:latin typeface="+mn-lt"/>
                <a:ea typeface="+mn-ea"/>
                <a:cs typeface="+mn-cs"/>
              </a:rPr>
              <a:t>. [Online] Available at: https://corporate.asda.com/our-story [Accessed 2 October 2026].</a:t>
            </a:r>
          </a:p>
          <a:p>
            <a:r>
              <a:rPr lang="en-US" sz="1200" kern="1200" dirty="0">
                <a:solidFill>
                  <a:schemeClr val="tx1"/>
                </a:solidFill>
                <a:effectLst/>
                <a:latin typeface="+mn-lt"/>
                <a:ea typeface="+mn-ea"/>
                <a:cs typeface="+mn-cs"/>
              </a:rPr>
              <a:t>Burns, S., (2024). </a:t>
            </a:r>
            <a:r>
              <a:rPr lang="en-US" sz="1200" i="1" kern="1200" dirty="0">
                <a:solidFill>
                  <a:schemeClr val="tx1"/>
                </a:solidFill>
                <a:effectLst/>
                <a:latin typeface="+mn-lt"/>
                <a:ea typeface="+mn-ea"/>
                <a:cs typeface="+mn-cs"/>
              </a:rPr>
              <a:t>Should You Move To A Decentralized Organizational Structure?.</a:t>
            </a:r>
            <a:r>
              <a:rPr lang="en-US" sz="1200" kern="1200" dirty="0">
                <a:solidFill>
                  <a:schemeClr val="tx1"/>
                </a:solidFill>
                <a:effectLst/>
                <a:latin typeface="+mn-lt"/>
                <a:ea typeface="+mn-ea"/>
                <a:cs typeface="+mn-cs"/>
              </a:rPr>
              <a:t> [Online]Available at: https://www.forbes.com/sites/stephanieburns/2022/01/17/should-you-move-to-a-decentralized-organizational-structure/ [Accessed 2 October 2026].</a:t>
            </a:r>
          </a:p>
          <a:p>
            <a:r>
              <a:rPr lang="en-US" sz="1200" kern="1200" dirty="0">
                <a:solidFill>
                  <a:schemeClr val="tx1"/>
                </a:solidFill>
                <a:effectLst/>
                <a:latin typeface="+mn-lt"/>
                <a:ea typeface="+mn-ea"/>
                <a:cs typeface="+mn-cs"/>
              </a:rPr>
              <a:t>Follows, P., (2024). </a:t>
            </a:r>
            <a:r>
              <a:rPr lang="en-US" sz="1200" i="1" kern="1200" dirty="0">
                <a:solidFill>
                  <a:schemeClr val="tx1"/>
                </a:solidFill>
                <a:effectLst/>
                <a:latin typeface="+mn-lt"/>
                <a:ea typeface="+mn-ea"/>
                <a:cs typeface="+mn-cs"/>
              </a:rPr>
              <a:t>Implementing Strategy: The Roles That Drive Organizational Resilience</a:t>
            </a:r>
            <a:r>
              <a:rPr lang="en-US" sz="1200" kern="1200" dirty="0">
                <a:solidFill>
                  <a:schemeClr val="tx1"/>
                </a:solidFill>
                <a:effectLst/>
                <a:latin typeface="+mn-lt"/>
                <a:ea typeface="+mn-ea"/>
                <a:cs typeface="+mn-cs"/>
              </a:rPr>
              <a:t>. [Online] Available at: https://www.forbes.com/sites/forbesbooksauthors/2024/11/04/implementing-strategy-the-roles-that-drive-organizational-resilience/ [Accessed 2 October 2026].</a:t>
            </a:r>
          </a:p>
          <a:p>
            <a:r>
              <a:rPr lang="en-US" sz="1200" kern="1200" dirty="0" err="1">
                <a:solidFill>
                  <a:schemeClr val="tx1"/>
                </a:solidFill>
                <a:effectLst/>
                <a:latin typeface="+mn-lt"/>
                <a:ea typeface="+mn-ea"/>
                <a:cs typeface="+mn-cs"/>
              </a:rPr>
              <a:t>Frogstedt</a:t>
            </a:r>
            <a:r>
              <a:rPr lang="en-US" sz="1200" kern="1200" dirty="0">
                <a:solidFill>
                  <a:schemeClr val="tx1"/>
                </a:solidFill>
                <a:effectLst/>
                <a:latin typeface="+mn-lt"/>
                <a:ea typeface="+mn-ea"/>
                <a:cs typeface="+mn-cs"/>
              </a:rPr>
              <a:t>, G. and Olsson, A., (2026). </a:t>
            </a:r>
            <a:r>
              <a:rPr lang="en-US" sz="1200" i="1" kern="1200" dirty="0" err="1">
                <a:solidFill>
                  <a:schemeClr val="tx1"/>
                </a:solidFill>
                <a:effectLst/>
                <a:latin typeface="+mn-lt"/>
                <a:ea typeface="+mn-ea"/>
                <a:cs typeface="+mn-cs"/>
              </a:rPr>
              <a:t>Decentralised</a:t>
            </a:r>
            <a:r>
              <a:rPr lang="en-US" sz="1200" i="1" kern="1200" dirty="0">
                <a:solidFill>
                  <a:schemeClr val="tx1"/>
                </a:solidFill>
                <a:effectLst/>
                <a:latin typeface="+mn-lt"/>
                <a:ea typeface="+mn-ea"/>
                <a:cs typeface="+mn-cs"/>
              </a:rPr>
              <a:t> Leadership-Adapting to Disruptive Actors and Emerging Technologies.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Gleeson, B., (2024). </a:t>
            </a:r>
            <a:r>
              <a:rPr lang="en-US" sz="1200" i="1" kern="1200" dirty="0">
                <a:solidFill>
                  <a:schemeClr val="tx1"/>
                </a:solidFill>
                <a:effectLst/>
                <a:latin typeface="+mn-lt"/>
                <a:ea typeface="+mn-ea"/>
                <a:cs typeface="+mn-cs"/>
              </a:rPr>
              <a:t>The Power Of Efficient Leadership: Maximizing Time, Talent, And Tech.</a:t>
            </a:r>
            <a:r>
              <a:rPr lang="en-US" sz="1200" kern="1200" dirty="0">
                <a:solidFill>
                  <a:schemeClr val="tx1"/>
                </a:solidFill>
                <a:effectLst/>
                <a:latin typeface="+mn-lt"/>
                <a:ea typeface="+mn-ea"/>
                <a:cs typeface="+mn-cs"/>
              </a:rPr>
              <a:t> [Online] Available at: https://www.forbes.com/sites/brentgleeson/2024/11/28/the-power-of-efficient-leadership-maximizing-time-talent-and-tech/ [Accessed 2 October 2026].</a:t>
            </a:r>
          </a:p>
          <a:p>
            <a:r>
              <a:rPr lang="en-US" sz="1200" kern="1200" dirty="0">
                <a:solidFill>
                  <a:schemeClr val="tx1"/>
                </a:solidFill>
                <a:effectLst/>
                <a:latin typeface="+mn-lt"/>
                <a:ea typeface="+mn-ea"/>
                <a:cs typeface="+mn-cs"/>
              </a:rPr>
              <a:t>Goldstein, J., (2024). </a:t>
            </a:r>
            <a:r>
              <a:rPr lang="en-US" sz="1200" i="1" kern="1200" dirty="0">
                <a:solidFill>
                  <a:schemeClr val="tx1"/>
                </a:solidFill>
                <a:effectLst/>
                <a:latin typeface="+mn-lt"/>
                <a:ea typeface="+mn-ea"/>
                <a:cs typeface="+mn-cs"/>
              </a:rPr>
              <a:t>Why The Next Generation Of Retail Growth Will Be Decentralized.</a:t>
            </a:r>
            <a:r>
              <a:rPr lang="en-US" sz="1200" kern="1200" dirty="0">
                <a:solidFill>
                  <a:schemeClr val="tx1"/>
                </a:solidFill>
                <a:effectLst/>
                <a:latin typeface="+mn-lt"/>
                <a:ea typeface="+mn-ea"/>
                <a:cs typeface="+mn-cs"/>
              </a:rPr>
              <a:t> [Online] Available at: https://www.forbes.com/councils/forbesbusinessdevelopmentcouncil/2026/03/13/why-the-next-generation-of-retail-growth-will-be-decentralized/ [Accessed 2 October 2026].</a:t>
            </a:r>
          </a:p>
          <a:p>
            <a:r>
              <a:rPr lang="en-US" sz="1200" kern="1200" dirty="0" err="1">
                <a:solidFill>
                  <a:schemeClr val="tx1"/>
                </a:solidFill>
                <a:effectLst/>
                <a:latin typeface="+mn-lt"/>
                <a:ea typeface="+mn-ea"/>
                <a:cs typeface="+mn-cs"/>
              </a:rPr>
              <a:t>Ivanauskas</a:t>
            </a:r>
            <a:r>
              <a:rPr lang="en-US" sz="1200" kern="1200" dirty="0">
                <a:solidFill>
                  <a:schemeClr val="tx1"/>
                </a:solidFill>
                <a:effectLst/>
                <a:latin typeface="+mn-lt"/>
                <a:ea typeface="+mn-ea"/>
                <a:cs typeface="+mn-cs"/>
              </a:rPr>
              <a:t>, M., (2024). </a:t>
            </a:r>
            <a:r>
              <a:rPr lang="en-US" sz="1200" i="1" kern="1200" dirty="0">
                <a:solidFill>
                  <a:schemeClr val="tx1"/>
                </a:solidFill>
                <a:effectLst/>
                <a:latin typeface="+mn-lt"/>
                <a:ea typeface="+mn-ea"/>
                <a:cs typeface="+mn-cs"/>
              </a:rPr>
              <a:t>Why Company Culture Belongs To CEOs, Not HR</a:t>
            </a:r>
            <a:r>
              <a:rPr lang="en-US" sz="1200" kern="1200" dirty="0">
                <a:solidFill>
                  <a:schemeClr val="tx1"/>
                </a:solidFill>
                <a:effectLst/>
                <a:latin typeface="+mn-lt"/>
                <a:ea typeface="+mn-ea"/>
                <a:cs typeface="+mn-cs"/>
              </a:rPr>
              <a:t>. [Online] Available at: https://www.forbes.com/councils/forbestechcouncil/2024/12/20/why-company-culture-belongs-to-ceos-not-hr/ [Accessed 2 October 2026].</a:t>
            </a:r>
          </a:p>
          <a:p>
            <a:r>
              <a:rPr lang="en-US" sz="1200" kern="1200" dirty="0" err="1">
                <a:solidFill>
                  <a:schemeClr val="tx1"/>
                </a:solidFill>
                <a:effectLst/>
                <a:latin typeface="+mn-lt"/>
                <a:ea typeface="+mn-ea"/>
                <a:cs typeface="+mn-cs"/>
              </a:rPr>
              <a:t>Mitchellake</a:t>
            </a:r>
            <a:r>
              <a:rPr lang="en-US" sz="1200" kern="1200" dirty="0">
                <a:solidFill>
                  <a:schemeClr val="tx1"/>
                </a:solidFill>
                <a:effectLst/>
                <a:latin typeface="+mn-lt"/>
                <a:ea typeface="+mn-ea"/>
                <a:cs typeface="+mn-cs"/>
              </a:rPr>
              <a:t>, (2026). </a:t>
            </a:r>
            <a:r>
              <a:rPr lang="en-US" sz="1200" i="1" kern="1200" dirty="0">
                <a:solidFill>
                  <a:schemeClr val="tx1"/>
                </a:solidFill>
                <a:effectLst/>
                <a:latin typeface="+mn-lt"/>
                <a:ea typeface="+mn-ea"/>
                <a:cs typeface="+mn-cs"/>
              </a:rPr>
              <a:t>Asda restructuring 2026.</a:t>
            </a:r>
            <a:r>
              <a:rPr lang="en-US" sz="1200" kern="1200" dirty="0">
                <a:solidFill>
                  <a:schemeClr val="tx1"/>
                </a:solidFill>
                <a:effectLst/>
                <a:latin typeface="+mn-lt"/>
                <a:ea typeface="+mn-ea"/>
                <a:cs typeface="+mn-cs"/>
              </a:rPr>
              <a:t> [Online] Available at: https://mitchellake.com/intelligence/wire/asda-restructuring-2026-03-27 [Accessed 2 October 2026].</a:t>
            </a:r>
          </a:p>
          <a:p>
            <a:r>
              <a:rPr lang="en-US" sz="1200" kern="1200" dirty="0">
                <a:solidFill>
                  <a:schemeClr val="tx1"/>
                </a:solidFill>
                <a:effectLst/>
                <a:latin typeface="+mn-lt"/>
                <a:ea typeface="+mn-ea"/>
                <a:cs typeface="+mn-cs"/>
              </a:rPr>
              <a:t>Nalley, S., (2025). </a:t>
            </a:r>
            <a:r>
              <a:rPr lang="en-US" sz="1200" i="1" kern="1200" dirty="0">
                <a:solidFill>
                  <a:schemeClr val="tx1"/>
                </a:solidFill>
                <a:effectLst/>
                <a:latin typeface="+mn-lt"/>
                <a:ea typeface="+mn-ea"/>
                <a:cs typeface="+mn-cs"/>
              </a:rPr>
              <a:t>The Power Of Strategic Decision-Making: How To Shape Business Success</a:t>
            </a:r>
            <a:r>
              <a:rPr lang="en-US" sz="1200" kern="1200" dirty="0">
                <a:solidFill>
                  <a:schemeClr val="tx1"/>
                </a:solidFill>
                <a:effectLst/>
                <a:latin typeface="+mn-lt"/>
                <a:ea typeface="+mn-ea"/>
                <a:cs typeface="+mn-cs"/>
              </a:rPr>
              <a:t>. [Online] Available at: https://www.forbes.com/councils/forbesbusinesscouncil/2025/02/04/the-power-of-strategic-decision-making-how-to-shape-business-success/ [Accessed 2 October 2026].</a:t>
            </a:r>
          </a:p>
          <a:p>
            <a:r>
              <a:rPr lang="en-US" sz="1200" kern="1200" dirty="0">
                <a:solidFill>
                  <a:schemeClr val="tx1"/>
                </a:solidFill>
                <a:effectLst/>
                <a:latin typeface="+mn-lt"/>
                <a:ea typeface="+mn-ea"/>
                <a:cs typeface="+mn-cs"/>
              </a:rPr>
              <a:t>Searles, K., (2026). </a:t>
            </a:r>
            <a:r>
              <a:rPr lang="en-US" sz="1200" i="1" kern="1200" dirty="0">
                <a:solidFill>
                  <a:schemeClr val="tx1"/>
                </a:solidFill>
                <a:effectLst/>
                <a:latin typeface="+mn-lt"/>
                <a:ea typeface="+mn-ea"/>
                <a:cs typeface="+mn-cs"/>
              </a:rPr>
              <a:t>Asda streamlines buying teams.</a:t>
            </a:r>
            <a:r>
              <a:rPr lang="en-US" sz="1200" kern="1200" dirty="0">
                <a:solidFill>
                  <a:schemeClr val="tx1"/>
                </a:solidFill>
                <a:effectLst/>
                <a:latin typeface="+mn-lt"/>
                <a:ea typeface="+mn-ea"/>
                <a:cs typeface="+mn-cs"/>
              </a:rPr>
              <a:t> [Online] Available at: https://www.grocerygazette.co.uk/2026/07/10/asda-streamlines-buying-teams/ [Accessed 2 October 2026].</a:t>
            </a:r>
          </a:p>
          <a:p>
            <a:r>
              <a:rPr lang="en-US" sz="1200" kern="1200" dirty="0">
                <a:solidFill>
                  <a:schemeClr val="tx1"/>
                </a:solidFill>
                <a:effectLst/>
                <a:latin typeface="+mn-lt"/>
                <a:ea typeface="+mn-ea"/>
                <a:cs typeface="+mn-cs"/>
              </a:rPr>
              <a:t>Sierra, S., (2023). </a:t>
            </a:r>
            <a:r>
              <a:rPr lang="en-US" sz="1200" i="1" kern="1200" dirty="0">
                <a:solidFill>
                  <a:schemeClr val="tx1"/>
                </a:solidFill>
                <a:effectLst/>
                <a:latin typeface="+mn-lt"/>
                <a:ea typeface="+mn-ea"/>
                <a:cs typeface="+mn-cs"/>
              </a:rPr>
              <a:t>The Five Pillars Of Good Corporate Governance</a:t>
            </a:r>
            <a:r>
              <a:rPr lang="en-US" sz="1200" kern="1200" dirty="0">
                <a:solidFill>
                  <a:schemeClr val="tx1"/>
                </a:solidFill>
                <a:effectLst/>
                <a:latin typeface="+mn-lt"/>
                <a:ea typeface="+mn-ea"/>
                <a:cs typeface="+mn-cs"/>
              </a:rPr>
              <a:t>. [Online] Available at: https://www.forbes.com/councils/forbesbusinesscouncil/2023/02/27/the-five-pillars-of-good-corporate-governance/ [Accessed 2 October 2026].</a:t>
            </a:r>
          </a:p>
          <a:p>
            <a:endParaRPr lang="en-US" dirty="0"/>
          </a:p>
        </p:txBody>
      </p:sp>
      <p:sp>
        <p:nvSpPr>
          <p:cNvPr id="4" name="Slide Number Placeholder 3"/>
          <p:cNvSpPr>
            <a:spLocks noGrp="1"/>
          </p:cNvSpPr>
          <p:nvPr>
            <p:ph type="sldNum" sz="quarter" idx="5"/>
          </p:nvPr>
        </p:nvSpPr>
        <p:spPr/>
        <p:txBody>
          <a:bodyPr/>
          <a:lstStyle/>
          <a:p>
            <a:fld id="{157EAC65-AD3C-4E70-8249-A7DF52C1B02C}" type="slidenum">
              <a:rPr lang="en-US" smtClean="0"/>
              <a:t>14</a:t>
            </a:fld>
            <a:endParaRPr lang="en-US"/>
          </a:p>
        </p:txBody>
      </p:sp>
    </p:spTree>
    <p:extLst>
      <p:ext uri="{BB962C8B-B14F-4D97-AF65-F5344CB8AC3E}">
        <p14:creationId xmlns:p14="http://schemas.microsoft.com/office/powerpoint/2010/main" val="1595729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0000"/>
            <a:lum/>
          </a:blip>
          <a:srcRect/>
          <a:stretch>
            <a:fillRect t="-4333" b="-4333"/>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svg" /><Relationship Id="rId1" Type="http://schemas.openxmlformats.org/officeDocument/2006/relationships/slideLayout" Target="../slideLayouts/slideLayout7.xml" /><Relationship Id="rId4" Type="http://schemas.openxmlformats.org/officeDocument/2006/relationships/image" Target="../media/image4.png" /></Relationships>
</file>

<file path=ppt/slides/_rels/slide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sv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1.xml" /><Relationship Id="rId1" Type="http://schemas.openxmlformats.org/officeDocument/2006/relationships/slideLayout" Target="../slideLayouts/slideLayout7.xml" /><Relationship Id="rId5" Type="http://schemas.openxmlformats.org/officeDocument/2006/relationships/image" Target="../media/image5.png" /><Relationship Id="rId4" Type="http://schemas.openxmlformats.org/officeDocument/2006/relationships/image" Target="../media/image3.svg" /></Relationships>
</file>

<file path=ppt/slides/_rels/slide4.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2.xml" /><Relationship Id="rId1" Type="http://schemas.openxmlformats.org/officeDocument/2006/relationships/slideLayout" Target="../slideLayouts/slideLayout7.xml" /><Relationship Id="rId5" Type="http://schemas.openxmlformats.org/officeDocument/2006/relationships/image" Target="../media/image6.png" /><Relationship Id="rId4" Type="http://schemas.openxmlformats.org/officeDocument/2006/relationships/image" Target="../media/image3.svg" /></Relationships>
</file>

<file path=ppt/slides/_rels/slide5.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3.xml" /><Relationship Id="rId1" Type="http://schemas.openxmlformats.org/officeDocument/2006/relationships/slideLayout" Target="../slideLayouts/slideLayout7.xml" /><Relationship Id="rId5" Type="http://schemas.openxmlformats.org/officeDocument/2006/relationships/image" Target="../media/image7.png" /><Relationship Id="rId4" Type="http://schemas.openxmlformats.org/officeDocument/2006/relationships/image" Target="../media/image3.svg" /></Relationships>
</file>

<file path=ppt/slides/_rels/slide6.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4.xml" /><Relationship Id="rId1" Type="http://schemas.openxmlformats.org/officeDocument/2006/relationships/slideLayout" Target="../slideLayouts/slideLayout7.xml" /><Relationship Id="rId5" Type="http://schemas.openxmlformats.org/officeDocument/2006/relationships/image" Target="../media/image8.png" /><Relationship Id="rId4" Type="http://schemas.openxmlformats.org/officeDocument/2006/relationships/image" Target="../media/image3.svg" /></Relationships>
</file>

<file path=ppt/slides/_rels/slide7.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5.xml" /><Relationship Id="rId1" Type="http://schemas.openxmlformats.org/officeDocument/2006/relationships/slideLayout" Target="../slideLayouts/slideLayout7.xml" /><Relationship Id="rId5" Type="http://schemas.openxmlformats.org/officeDocument/2006/relationships/image" Target="../media/image9.png" /><Relationship Id="rId4" Type="http://schemas.openxmlformats.org/officeDocument/2006/relationships/image" Target="../media/image3.svg" /></Relationships>
</file>

<file path=ppt/slides/_rels/slide8.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6.xml" /><Relationship Id="rId1" Type="http://schemas.openxmlformats.org/officeDocument/2006/relationships/slideLayout" Target="../slideLayouts/slideLayout7.xml" /><Relationship Id="rId5" Type="http://schemas.openxmlformats.org/officeDocument/2006/relationships/image" Target="../media/image10.png" /><Relationship Id="rId4" Type="http://schemas.openxmlformats.org/officeDocument/2006/relationships/image" Target="../media/image3.svg" /></Relationships>
</file>

<file path=ppt/slides/_rels/slide9.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7.xml" /><Relationship Id="rId1" Type="http://schemas.openxmlformats.org/officeDocument/2006/relationships/slideLayout" Target="../slideLayouts/slideLayout7.xml" /><Relationship Id="rId5" Type="http://schemas.openxmlformats.org/officeDocument/2006/relationships/image" Target="../media/image11.png" /><Relationship Id="rId4" Type="http://schemas.openxmlformats.org/officeDocument/2006/relationships/image" Target="../media/image3.svg" /></Relationships>
</file>

<file path=ppt/slides/_rels/slide10.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8.xml" /><Relationship Id="rId1" Type="http://schemas.openxmlformats.org/officeDocument/2006/relationships/slideLayout" Target="../slideLayouts/slideLayout7.xml" /><Relationship Id="rId5" Type="http://schemas.openxmlformats.org/officeDocument/2006/relationships/image" Target="../media/image12.png" /><Relationship Id="rId4" Type="http://schemas.openxmlformats.org/officeDocument/2006/relationships/image" Target="../media/image3.svg" /></Relationships>
</file>

<file path=ppt/slides/_rels/slide1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9.xml" /><Relationship Id="rId1" Type="http://schemas.openxmlformats.org/officeDocument/2006/relationships/slideLayout" Target="../slideLayouts/slideLayout7.xml" /><Relationship Id="rId5" Type="http://schemas.openxmlformats.org/officeDocument/2006/relationships/image" Target="../media/image13.png" /><Relationship Id="rId4" Type="http://schemas.openxmlformats.org/officeDocument/2006/relationships/image" Target="../media/image3.svg" /></Relationships>
</file>

<file path=ppt/slides/_rels/slide12.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10.xml" /><Relationship Id="rId1" Type="http://schemas.openxmlformats.org/officeDocument/2006/relationships/slideLayout" Target="../slideLayouts/slideLayout7.xml" /><Relationship Id="rId5" Type="http://schemas.openxmlformats.org/officeDocument/2006/relationships/image" Target="../media/image14.png" /><Relationship Id="rId4" Type="http://schemas.openxmlformats.org/officeDocument/2006/relationships/image" Target="../media/image3.svg" /></Relationships>
</file>

<file path=ppt/slides/_rels/slide13.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notesSlide" Target="../notesSlides/notesSlide11.xml" /><Relationship Id="rId1" Type="http://schemas.openxmlformats.org/officeDocument/2006/relationships/slideLayout" Target="../slideLayouts/slideLayout7.xml" /><Relationship Id="rId5" Type="http://schemas.openxmlformats.org/officeDocument/2006/relationships/image" Target="../media/image15.jpeg" /><Relationship Id="rId4" Type="http://schemas.openxmlformats.org/officeDocument/2006/relationships/image" Target="../media/image3.svg"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sv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11007513" y="-836552"/>
            <a:ext cx="8706668" cy="7804340"/>
          </a:xfrm>
          <a:custGeom>
            <a:avLst/>
            <a:gdLst/>
            <a:ahLst/>
            <a:cxnLst/>
            <a:rect l="l" t="t" r="r" b="b"/>
            <a:pathLst>
              <a:path w="8706668" h="7804340">
                <a:moveTo>
                  <a:pt x="0" y="0"/>
                </a:moveTo>
                <a:lnTo>
                  <a:pt x="8706668" y="0"/>
                </a:lnTo>
                <a:lnTo>
                  <a:pt x="8706668" y="7804340"/>
                </a:lnTo>
                <a:lnTo>
                  <a:pt x="0" y="780434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p:cNvSpPr/>
          <p:nvPr/>
        </p:nvSpPr>
        <p:spPr>
          <a:xfrm rot="-7276186">
            <a:off x="-3324634" y="4909878"/>
            <a:ext cx="8706668" cy="7804340"/>
          </a:xfrm>
          <a:custGeom>
            <a:avLst/>
            <a:gdLst/>
            <a:ahLst/>
            <a:cxnLst/>
            <a:rect l="l" t="t" r="r" b="b"/>
            <a:pathLst>
              <a:path w="8706668" h="7804340">
                <a:moveTo>
                  <a:pt x="0" y="0"/>
                </a:moveTo>
                <a:lnTo>
                  <a:pt x="8706668" y="0"/>
                </a:lnTo>
                <a:lnTo>
                  <a:pt x="8706668" y="7804340"/>
                </a:lnTo>
                <a:lnTo>
                  <a:pt x="0" y="780434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6" name="Freeform 6"/>
          <p:cNvSpPr/>
          <p:nvPr/>
        </p:nvSpPr>
        <p:spPr>
          <a:xfrm>
            <a:off x="-1330211" y="-1338351"/>
            <a:ext cx="5861569" cy="3346423"/>
          </a:xfrm>
          <a:custGeom>
            <a:avLst/>
            <a:gdLst/>
            <a:ahLst/>
            <a:cxnLst/>
            <a:rect l="l" t="t" r="r" b="b"/>
            <a:pathLst>
              <a:path w="5861569" h="3346423">
                <a:moveTo>
                  <a:pt x="0" y="0"/>
                </a:moveTo>
                <a:lnTo>
                  <a:pt x="5861569" y="0"/>
                </a:lnTo>
                <a:lnTo>
                  <a:pt x="5861569" y="3346423"/>
                </a:lnTo>
                <a:lnTo>
                  <a:pt x="0" y="33464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rot="-10800000">
            <a:off x="13443801" y="8008555"/>
            <a:ext cx="5861569" cy="3346423"/>
          </a:xfrm>
          <a:custGeom>
            <a:avLst/>
            <a:gdLst/>
            <a:ahLst/>
            <a:cxnLst/>
            <a:rect l="l" t="t" r="r" b="b"/>
            <a:pathLst>
              <a:path w="5861569" h="3346423">
                <a:moveTo>
                  <a:pt x="0" y="0"/>
                </a:moveTo>
                <a:lnTo>
                  <a:pt x="5861570" y="0"/>
                </a:lnTo>
                <a:lnTo>
                  <a:pt x="5861570" y="3346423"/>
                </a:lnTo>
                <a:lnTo>
                  <a:pt x="0" y="33464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pic>
        <p:nvPicPr>
          <p:cNvPr id="13" name="Picture 12">
            <a:extLst>
              <a:ext uri="{FF2B5EF4-FFF2-40B4-BE49-F238E27FC236}">
                <a16:creationId xmlns:a16="http://schemas.microsoft.com/office/drawing/2014/main" id="{45D244FC-2A97-881B-5A81-65A14F881BE0}"/>
              </a:ext>
            </a:extLst>
          </p:cNvPr>
          <p:cNvPicPr>
            <a:picLocks noChangeAspect="1"/>
          </p:cNvPicPr>
          <p:nvPr/>
        </p:nvPicPr>
        <p:blipFill>
          <a:blip r:embed="rId4"/>
          <a:stretch>
            <a:fillRect/>
          </a:stretch>
        </p:blipFill>
        <p:spPr>
          <a:xfrm>
            <a:off x="6668690" y="859865"/>
            <a:ext cx="4950619" cy="2056779"/>
          </a:xfrm>
          <a:prstGeom prst="rect">
            <a:avLst/>
          </a:prstGeom>
        </p:spPr>
      </p:pic>
      <p:sp>
        <p:nvSpPr>
          <p:cNvPr id="15" name="TextBox 14">
            <a:extLst>
              <a:ext uri="{FF2B5EF4-FFF2-40B4-BE49-F238E27FC236}">
                <a16:creationId xmlns:a16="http://schemas.microsoft.com/office/drawing/2014/main" id="{C90CC36A-83E3-9B85-D116-245576E28918}"/>
              </a:ext>
            </a:extLst>
          </p:cNvPr>
          <p:cNvSpPr txBox="1"/>
          <p:nvPr/>
        </p:nvSpPr>
        <p:spPr>
          <a:xfrm>
            <a:off x="1027039" y="3905431"/>
            <a:ext cx="16233922" cy="5521704"/>
          </a:xfrm>
          <a:prstGeom prst="rect">
            <a:avLst/>
          </a:prstGeom>
          <a:noFill/>
        </p:spPr>
        <p:txBody>
          <a:bodyPr wrap="square">
            <a:spAutoFit/>
          </a:bodyPr>
          <a:lstStyle/>
          <a:p>
            <a:pPr marL="0" marR="0" algn="ctr">
              <a:lnSpc>
                <a:spcPct val="150000"/>
              </a:lnSpc>
              <a:buNone/>
            </a:pPr>
            <a:r>
              <a:rPr lang="en-US" sz="4000" b="1" dirty="0">
                <a:effectLst/>
                <a:latin typeface="Times New Roman" panose="02020603050405020304" pitchFamily="18" charset="0"/>
                <a:ea typeface="Arial" panose="020B0604020202020204" pitchFamily="34" charset="0"/>
                <a:cs typeface="Times New Roman" panose="02020603050405020304" pitchFamily="18" charset="0"/>
              </a:rPr>
              <a:t>Module name: Leadership and Management Theory and Practice </a:t>
            </a:r>
            <a:endParaRPr lang="en-US" sz="4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50000"/>
              </a:lnSpc>
              <a:buNone/>
            </a:pPr>
            <a:r>
              <a:rPr lang="en-US" sz="4000" b="1" dirty="0">
                <a:effectLst/>
                <a:latin typeface="Times New Roman" panose="02020603050405020304" pitchFamily="18" charset="0"/>
                <a:ea typeface="Arial" panose="020B0604020202020204" pitchFamily="34" charset="0"/>
                <a:cs typeface="Times New Roman" panose="02020603050405020304" pitchFamily="18" charset="0"/>
              </a:rPr>
              <a:t>Module code: LCBB6022</a:t>
            </a:r>
            <a:endParaRPr lang="en-US" sz="4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50000"/>
              </a:lnSpc>
              <a:buNone/>
            </a:pPr>
            <a:r>
              <a:rPr lang="en-US" sz="4000" b="1" dirty="0">
                <a:effectLst/>
                <a:latin typeface="Times New Roman" panose="02020603050405020304" pitchFamily="18" charset="0"/>
                <a:ea typeface="Arial" panose="020B0604020202020204" pitchFamily="34" charset="0"/>
                <a:cs typeface="Times New Roman" panose="02020603050405020304" pitchFamily="18" charset="0"/>
              </a:rPr>
              <a:t>Assessment type: Presentation</a:t>
            </a:r>
            <a:endParaRPr lang="en-US" sz="4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50000"/>
              </a:lnSpc>
              <a:buNone/>
            </a:pPr>
            <a:r>
              <a:rPr lang="en-US" sz="4000" b="1" dirty="0">
                <a:effectLst/>
                <a:latin typeface="Times New Roman" panose="02020603050405020304" pitchFamily="18" charset="0"/>
                <a:ea typeface="Arial" panose="020B0604020202020204" pitchFamily="34" charset="0"/>
                <a:cs typeface="Times New Roman" panose="02020603050405020304" pitchFamily="18" charset="0"/>
              </a:rPr>
              <a:t>Assessment number: 1</a:t>
            </a:r>
            <a:endParaRPr lang="en-US" sz="4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50000"/>
              </a:lnSpc>
              <a:buNone/>
            </a:pPr>
            <a:r>
              <a:rPr lang="en-US" sz="4000" b="1" dirty="0">
                <a:effectLst/>
                <a:latin typeface="Times New Roman" panose="02020603050405020304" pitchFamily="18" charset="0"/>
                <a:ea typeface="Arial" panose="020B0604020202020204" pitchFamily="34" charset="0"/>
                <a:cs typeface="Times New Roman" panose="02020603050405020304" pitchFamily="18" charset="0"/>
              </a:rPr>
              <a:t>Student name: H Shahzad</a:t>
            </a:r>
            <a:endParaRPr lang="en-US" sz="40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ctr">
              <a:lnSpc>
                <a:spcPct val="150000"/>
              </a:lnSpc>
              <a:buNone/>
            </a:pPr>
            <a:r>
              <a:rPr lang="en-US" sz="4000" b="1" dirty="0">
                <a:effectLst/>
                <a:latin typeface="Times New Roman" panose="02020603050405020304" pitchFamily="18" charset="0"/>
                <a:ea typeface="Arial" panose="020B0604020202020204" pitchFamily="34" charset="0"/>
                <a:cs typeface="Times New Roman" panose="02020603050405020304" pitchFamily="18" charset="0"/>
              </a:rPr>
              <a:t>Student ID:</a:t>
            </a:r>
            <a:r>
              <a:rPr lang="en-GB" sz="4000" b="1" dirty="0">
                <a:effectLst/>
                <a:latin typeface="Times New Roman" panose="02020603050405020304" pitchFamily="18" charset="0"/>
                <a:ea typeface="Arial" panose="020B0604020202020204" pitchFamily="34" charset="0"/>
                <a:cs typeface="Times New Roman" panose="02020603050405020304" pitchFamily="18" charset="0"/>
              </a:rPr>
              <a:t> 2219997</a:t>
            </a:r>
            <a:endParaRPr lang="en-US" sz="40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6" name="Freeform 6"/>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TextBox 11">
            <a:extLst>
              <a:ext uri="{FF2B5EF4-FFF2-40B4-BE49-F238E27FC236}">
                <a16:creationId xmlns:a16="http://schemas.microsoft.com/office/drawing/2014/main" id="{2C0D9AF2-831F-C5C5-9DDC-3AF27A461E2D}"/>
              </a:ext>
            </a:extLst>
          </p:cNvPr>
          <p:cNvSpPr txBox="1"/>
          <p:nvPr/>
        </p:nvSpPr>
        <p:spPr>
          <a:xfrm>
            <a:off x="1050217" y="2552700"/>
            <a:ext cx="16187564" cy="5991384"/>
          </a:xfrm>
          <a:prstGeom prst="rect">
            <a:avLst/>
          </a:prstGeom>
          <a:noFill/>
        </p:spPr>
        <p:txBody>
          <a:bodyPr wrap="square">
            <a:spAutoFit/>
          </a:bodyPr>
          <a:lstStyle/>
          <a:p>
            <a:pPr marL="457200" marR="0" indent="-457200">
              <a:lnSpc>
                <a:spcPct val="100000"/>
              </a:lnSpc>
              <a:buFont typeface="Arial" panose="020B0604020202020204" pitchFamily="34" charset="0"/>
              <a:buChar char="•"/>
            </a:pPr>
            <a:r>
              <a:rPr lang="en-US" sz="2800" b="1" dirty="0">
                <a:effectLst/>
                <a:latin typeface="Times New Roman" panose="02020603050405020304" pitchFamily="18" charset="0"/>
                <a:ea typeface="Arial" panose="020B0604020202020204" pitchFamily="34" charset="0"/>
                <a:cs typeface="Times New Roman" panose="02020603050405020304" pitchFamily="18" charset="0"/>
              </a:rPr>
              <a:t>Introduction………..………………………………………………………………………...3</a:t>
            </a:r>
          </a:p>
          <a:p>
            <a:pPr marL="457200" marR="0" indent="-457200">
              <a:lnSpc>
                <a:spcPct val="100000"/>
              </a:lnSpc>
              <a:spcBef>
                <a:spcPts val="2000"/>
              </a:spcBef>
              <a:spcAft>
                <a:spcPts val="600"/>
              </a:spcAft>
              <a:buFont typeface="Arial" panose="020B0604020202020204" pitchFamily="34" charset="0"/>
              <a:buChar char="•"/>
            </a:pPr>
            <a:r>
              <a:rPr lang="en-US" sz="2800" b="1" kern="0" dirty="0">
                <a:effectLst/>
                <a:latin typeface="Times New Roman" panose="02020603050405020304" pitchFamily="18" charset="0"/>
                <a:cs typeface="Times New Roman" panose="02020603050405020304" pitchFamily="18" charset="0"/>
              </a:rPr>
              <a:t>Highlighting the Leadership Approach Adopted during the Leadership Overhaul at ASDA in contrast with relevant Leadership Theories……………………………………………………………………………………4-6</a:t>
            </a:r>
          </a:p>
          <a:p>
            <a:pPr marL="457200" indent="-457200">
              <a:spcBef>
                <a:spcPts val="2000"/>
              </a:spcBef>
              <a:spcAft>
                <a:spcPts val="600"/>
              </a:spcAft>
              <a:buFont typeface="Arial" panose="020B0604020202020204" pitchFamily="34" charset="0"/>
              <a:buChar char="•"/>
            </a:pPr>
            <a:r>
              <a:rPr lang="en-US" sz="2800" b="1" dirty="0">
                <a:latin typeface="Times New Roman" panose="02020603050405020304" pitchFamily="18" charset="0"/>
                <a:ea typeface="Times New Roman" panose="02020603050405020304" pitchFamily="18" charset="0"/>
                <a:cs typeface="Times New Roman" panose="02020603050405020304" pitchFamily="18" charset="0"/>
              </a:rPr>
              <a:t>Evaluating the Effectiveness of </a:t>
            </a:r>
            <a:r>
              <a:rPr lang="en-US" sz="2800" b="1" dirty="0" err="1">
                <a:latin typeface="Times New Roman" panose="02020603050405020304" pitchFamily="18" charset="0"/>
                <a:ea typeface="Times New Roman" panose="02020603050405020304" pitchFamily="18" charset="0"/>
                <a:cs typeface="Times New Roman" panose="02020603050405020304" pitchFamily="18" charset="0"/>
              </a:rPr>
              <a:t>Decentralised</a:t>
            </a:r>
            <a:r>
              <a:rPr lang="en-US" sz="2800" b="1" dirty="0">
                <a:latin typeface="Times New Roman" panose="02020603050405020304" pitchFamily="18" charset="0"/>
                <a:ea typeface="Times New Roman" panose="02020603050405020304" pitchFamily="18" charset="0"/>
                <a:cs typeface="Times New Roman" panose="02020603050405020304" pitchFamily="18" charset="0"/>
              </a:rPr>
              <a:t> and Streamlined Decision-Making in Asda’s Leadership Overhaul…………………………………………………………………………………..7-8</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marL="457200" marR="0" indent="-457200">
              <a:lnSpc>
                <a:spcPct val="100000"/>
              </a:lnSpc>
              <a:spcBef>
                <a:spcPts val="2000"/>
              </a:spcBef>
              <a:spcAft>
                <a:spcPts val="600"/>
              </a:spcAft>
              <a:buFont typeface="Arial" panose="020B0604020202020204" pitchFamily="34" charset="0"/>
              <a:buChar char="•"/>
            </a:pPr>
            <a:r>
              <a:rPr lang="en-US" sz="2800" b="1" kern="0" dirty="0">
                <a:effectLst/>
                <a:latin typeface="Times New Roman" panose="02020603050405020304" pitchFamily="18" charset="0"/>
                <a:cs typeface="Times New Roman" panose="02020603050405020304" pitchFamily="18" charset="0"/>
              </a:rPr>
              <a:t>Influence of Decentralised Leadership on Individuals and Organisational Performance………………………………………………………………………………9-12</a:t>
            </a:r>
          </a:p>
          <a:p>
            <a:pPr marL="457200" marR="0" indent="-457200">
              <a:lnSpc>
                <a:spcPct val="100000"/>
              </a:lnSpc>
              <a:spcBef>
                <a:spcPts val="2000"/>
              </a:spcBef>
              <a:spcAft>
                <a:spcPts val="600"/>
              </a:spcAft>
              <a:buFont typeface="Arial" panose="020B0604020202020204" pitchFamily="34" charset="0"/>
              <a:buChar char="•"/>
            </a:pPr>
            <a:r>
              <a:rPr lang="en-US" sz="2800" b="1" dirty="0">
                <a:latin typeface="Times New Roman" panose="02020603050405020304" pitchFamily="18" charset="0"/>
                <a:ea typeface="Times New Roman" panose="02020603050405020304" pitchFamily="18" charset="0"/>
                <a:cs typeface="Times New Roman" panose="02020603050405020304" pitchFamily="18" charset="0"/>
              </a:rPr>
              <a:t>Conclusion……………………………………………………………………………..........13</a:t>
            </a:r>
          </a:p>
          <a:p>
            <a:pPr marL="457200" marR="0" indent="-457200">
              <a:lnSpc>
                <a:spcPct val="100000"/>
              </a:lnSpc>
              <a:spcBef>
                <a:spcPts val="2000"/>
              </a:spcBef>
              <a:spcAft>
                <a:spcPts val="600"/>
              </a:spcAft>
              <a:buFont typeface="Arial" panose="020B0604020202020204" pitchFamily="34" charset="0"/>
              <a:buChar char="•"/>
            </a:pPr>
            <a:r>
              <a:rPr lang="en-US" sz="2800" b="1" kern="0" dirty="0">
                <a:effectLst/>
                <a:latin typeface="Times New Roman" panose="02020603050405020304" pitchFamily="18" charset="0"/>
                <a:cs typeface="Times New Roman" panose="02020603050405020304" pitchFamily="18" charset="0"/>
              </a:rPr>
              <a:t>References…………………………………………………………………………………...14</a:t>
            </a:r>
          </a:p>
        </p:txBody>
      </p:sp>
      <p:sp>
        <p:nvSpPr>
          <p:cNvPr id="13" name="TextBox 12">
            <a:extLst>
              <a:ext uri="{FF2B5EF4-FFF2-40B4-BE49-F238E27FC236}">
                <a16:creationId xmlns:a16="http://schemas.microsoft.com/office/drawing/2014/main" id="{012B40D0-102B-7648-22A8-37FDC6E983AA}"/>
              </a:ext>
            </a:extLst>
          </p:cNvPr>
          <p:cNvSpPr txBox="1"/>
          <p:nvPr/>
        </p:nvSpPr>
        <p:spPr>
          <a:xfrm>
            <a:off x="6641327" y="1146298"/>
            <a:ext cx="5005345" cy="861774"/>
          </a:xfrm>
          <a:prstGeom prst="rect">
            <a:avLst/>
          </a:prstGeom>
          <a:noFill/>
        </p:spPr>
        <p:txBody>
          <a:bodyPr wrap="none" rtlCol="0">
            <a:spAutoFit/>
          </a:bodyPr>
          <a:lstStyle/>
          <a:p>
            <a:r>
              <a:rPr lang="en-US" sz="5000" b="1" dirty="0">
                <a:latin typeface="Times New Roman" panose="02020603050405020304" pitchFamily="18" charset="0"/>
                <a:cs typeface="Times New Roman" panose="02020603050405020304" pitchFamily="18" charset="0"/>
              </a:rPr>
              <a:t>Table of Contents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5" name="TextBox 24">
            <a:extLst>
              <a:ext uri="{FF2B5EF4-FFF2-40B4-BE49-F238E27FC236}">
                <a16:creationId xmlns:a16="http://schemas.microsoft.com/office/drawing/2014/main" id="{FC385463-6AB1-F9A9-1AA3-9A4BFA57E7A2}"/>
              </a:ext>
            </a:extLst>
          </p:cNvPr>
          <p:cNvSpPr txBox="1"/>
          <p:nvPr/>
        </p:nvSpPr>
        <p:spPr>
          <a:xfrm>
            <a:off x="2567354" y="467046"/>
            <a:ext cx="13153292" cy="861774"/>
          </a:xfrm>
          <a:prstGeom prst="rect">
            <a:avLst/>
          </a:prstGeom>
          <a:noFill/>
        </p:spPr>
        <p:txBody>
          <a:bodyPr wrap="square">
            <a:spAutoFit/>
          </a:bodyPr>
          <a:lstStyle/>
          <a:p>
            <a:pPr marL="0" marR="0" algn="ctr">
              <a:lnSpc>
                <a:spcPct val="100000"/>
              </a:lnSpc>
              <a:spcBef>
                <a:spcPts val="2000"/>
              </a:spcBef>
              <a:spcAft>
                <a:spcPts val="600"/>
              </a:spcAft>
              <a:buNone/>
            </a:pPr>
            <a:r>
              <a:rPr lang="en-US" sz="5000" b="1" kern="0" dirty="0">
                <a:effectLst/>
                <a:latin typeface="Times New Roman" panose="02020603050405020304" pitchFamily="18" charset="0"/>
                <a:cs typeface="Times New Roman" panose="02020603050405020304" pitchFamily="18" charset="0"/>
              </a:rPr>
              <a:t>Introduction</a:t>
            </a:r>
          </a:p>
        </p:txBody>
      </p:sp>
      <p:sp>
        <p:nvSpPr>
          <p:cNvPr id="27" name="TextBox 26">
            <a:extLst>
              <a:ext uri="{FF2B5EF4-FFF2-40B4-BE49-F238E27FC236}">
                <a16:creationId xmlns:a16="http://schemas.microsoft.com/office/drawing/2014/main" id="{9E0440FF-EF20-5639-8E19-3B828FB684F9}"/>
              </a:ext>
            </a:extLst>
          </p:cNvPr>
          <p:cNvSpPr txBox="1"/>
          <p:nvPr/>
        </p:nvSpPr>
        <p:spPr>
          <a:xfrm>
            <a:off x="1219200" y="3144698"/>
            <a:ext cx="9170564" cy="5262979"/>
          </a:xfrm>
          <a:prstGeom prst="rect">
            <a:avLst/>
          </a:prstGeom>
          <a:noFill/>
        </p:spPr>
        <p:txBody>
          <a:bodyPr wrap="square">
            <a:spAutoFit/>
          </a:bodyPr>
          <a:lstStyle/>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presentation will assess ASDA's leadership in its change management after the acquisition.</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It will analyse decentralised decision-making based on leadership theories and examples from business </a:t>
            </a:r>
            <a:r>
              <a:rPr lang="en-GB"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(Asda, 2025)</a:t>
            </a: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It will evaluate the effects, advantages, and disadvantages, and consider whether other forms of leadership might produce better results.</a:t>
            </a:r>
            <a:endParaRPr lang="en-US"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9" name="Picture 28">
            <a:extLst>
              <a:ext uri="{FF2B5EF4-FFF2-40B4-BE49-F238E27FC236}">
                <a16:creationId xmlns:a16="http://schemas.microsoft.com/office/drawing/2014/main" id="{6797AA23-7F57-239F-3F39-FB763947354B}"/>
              </a:ext>
            </a:extLst>
          </p:cNvPr>
          <p:cNvPicPr>
            <a:picLocks noChangeAspect="1"/>
          </p:cNvPicPr>
          <p:nvPr/>
        </p:nvPicPr>
        <p:blipFill>
          <a:blip r:embed="rId5"/>
          <a:stretch>
            <a:fillRect/>
          </a:stretch>
        </p:blipFill>
        <p:spPr>
          <a:xfrm>
            <a:off x="10744200" y="2004570"/>
            <a:ext cx="6801767" cy="6403107"/>
          </a:xfrm>
          <a:prstGeom prst="rect">
            <a:avLst/>
          </a:prstGeom>
          <a:ln>
            <a:noFill/>
          </a:ln>
          <a:effectLst>
            <a:outerShdw blurRad="292100" dist="139700" dir="2700000" algn="tl" rotWithShape="0">
              <a:srgbClr val="333333">
                <a:alpha val="65000"/>
              </a:srgbClr>
            </a:outerShdw>
          </a:effectLst>
        </p:spPr>
      </p:pic>
      <p:sp>
        <p:nvSpPr>
          <p:cNvPr id="31" name="TextBox 30">
            <a:extLst>
              <a:ext uri="{FF2B5EF4-FFF2-40B4-BE49-F238E27FC236}">
                <a16:creationId xmlns:a16="http://schemas.microsoft.com/office/drawing/2014/main" id="{F3EED4D4-E9E8-E06E-AC7F-19ED45B76FA0}"/>
              </a:ext>
            </a:extLst>
          </p:cNvPr>
          <p:cNvSpPr txBox="1"/>
          <p:nvPr/>
        </p:nvSpPr>
        <p:spPr>
          <a:xfrm>
            <a:off x="13025529" y="8775363"/>
            <a:ext cx="2239107" cy="369332"/>
          </a:xfrm>
          <a:prstGeom prst="rect">
            <a:avLst/>
          </a:prstGeom>
          <a:noFill/>
        </p:spPr>
        <p:txBody>
          <a:bodyPr wrap="square">
            <a:spAutoFit/>
          </a:bodyPr>
          <a:lstStyle/>
          <a:p>
            <a:pPr algn="ctr"/>
            <a:r>
              <a:rPr lang="en-GB" u="none" strike="noStrike" dirty="0">
                <a:effectLst/>
                <a:latin typeface="Times New Roman" panose="02020603050405020304" pitchFamily="18" charset="0"/>
                <a:ea typeface="Arial" panose="020B0604020202020204" pitchFamily="34" charset="0"/>
                <a:cs typeface="Times New Roman" panose="02020603050405020304" pitchFamily="18" charset="0"/>
              </a:rPr>
              <a:t>(Asda, 2025)</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7" name="TextBox 26">
            <a:extLst>
              <a:ext uri="{FF2B5EF4-FFF2-40B4-BE49-F238E27FC236}">
                <a16:creationId xmlns:a16="http://schemas.microsoft.com/office/drawing/2014/main" id="{3B24387D-86CC-9196-7C0F-5D73E4974B77}"/>
              </a:ext>
            </a:extLst>
          </p:cNvPr>
          <p:cNvSpPr txBox="1"/>
          <p:nvPr/>
        </p:nvSpPr>
        <p:spPr>
          <a:xfrm>
            <a:off x="-90854" y="244477"/>
            <a:ext cx="18469707" cy="2400657"/>
          </a:xfrm>
          <a:prstGeom prst="rect">
            <a:avLst/>
          </a:prstGeom>
          <a:noFill/>
        </p:spPr>
        <p:txBody>
          <a:bodyPr wrap="square">
            <a:spAutoFit/>
          </a:bodyPr>
          <a:lstStyle/>
          <a:p>
            <a:pPr marL="0" marR="0" algn="ctr">
              <a:lnSpc>
                <a:spcPct val="100000"/>
              </a:lnSpc>
              <a:spcBef>
                <a:spcPts val="2000"/>
              </a:spcBef>
              <a:spcAft>
                <a:spcPts val="600"/>
              </a:spcAft>
              <a:buNone/>
            </a:pPr>
            <a:r>
              <a:rPr lang="en-US" sz="5000" b="1" kern="0" dirty="0">
                <a:effectLst/>
                <a:latin typeface="Times New Roman" panose="02020603050405020304" pitchFamily="18" charset="0"/>
                <a:cs typeface="Times New Roman" panose="02020603050405020304" pitchFamily="18" charset="0"/>
              </a:rPr>
              <a:t>Highlighting the Leadership Approach Adopted during the Leadership Overhaul at ASDA in contrast with relevant Leadership Theories</a:t>
            </a:r>
          </a:p>
        </p:txBody>
      </p:sp>
      <p:sp>
        <p:nvSpPr>
          <p:cNvPr id="29" name="TextBox 28">
            <a:extLst>
              <a:ext uri="{FF2B5EF4-FFF2-40B4-BE49-F238E27FC236}">
                <a16:creationId xmlns:a16="http://schemas.microsoft.com/office/drawing/2014/main" id="{C5C8B687-3990-3E17-4447-179E76CA61ED}"/>
              </a:ext>
            </a:extLst>
          </p:cNvPr>
          <p:cNvSpPr txBox="1"/>
          <p:nvPr/>
        </p:nvSpPr>
        <p:spPr>
          <a:xfrm>
            <a:off x="7010400" y="3282195"/>
            <a:ext cx="9603602" cy="6124754"/>
          </a:xfrm>
          <a:prstGeom prst="rect">
            <a:avLst/>
          </a:prstGeom>
          <a:noFill/>
        </p:spPr>
        <p:txBody>
          <a:bodyPr wrap="square">
            <a:spAutoFit/>
          </a:bodyPr>
          <a:lstStyle/>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This approach is stated as a major leadership approach which assisted them in ensuring cultural and structural evolutions in order to pull the business out of market underperformance. </a:t>
            </a:r>
          </a:p>
          <a:p>
            <a:pPr marL="342900" marR="0" lvl="0" indent="-342900" algn="just">
              <a:lnSpc>
                <a:spcPct val="100000"/>
              </a:lnSpc>
              <a:buFont typeface="Symbol" panose="05050102010706020507" pitchFamily="18" charset="2"/>
              <a:buChar char=""/>
            </a:pP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 key aim of this approach was to bring decision-making closer to the shop floor by merging store management roles and localising accountability (Mitchellake, 2026).</a:t>
            </a:r>
          </a:p>
          <a:p>
            <a:pPr marR="0" lvl="0" algn="just">
              <a:lnSpc>
                <a:spcPct val="100000"/>
              </a:lnSpc>
            </a:pP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marR="0" lvl="0" algn="just">
              <a:lnSpc>
                <a:spcPct val="100000"/>
              </a:lnSpc>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This perception generally helped flatten the multiple junior buying and buying manager tiers into a single level of buying managers, while enabling senior buyers to act with entrepreneurial agility.   </a:t>
            </a:r>
            <a:endParaRPr lang="en-US"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1" name="Picture 30">
            <a:extLst>
              <a:ext uri="{FF2B5EF4-FFF2-40B4-BE49-F238E27FC236}">
                <a16:creationId xmlns:a16="http://schemas.microsoft.com/office/drawing/2014/main" id="{D5CE54B6-1176-A6FE-5C4F-BFBA3D908B59}"/>
              </a:ext>
            </a:extLst>
          </p:cNvPr>
          <p:cNvPicPr>
            <a:picLocks noChangeAspect="1"/>
          </p:cNvPicPr>
          <p:nvPr/>
        </p:nvPicPr>
        <p:blipFill>
          <a:blip r:embed="rId5"/>
          <a:stretch>
            <a:fillRect/>
          </a:stretch>
        </p:blipFill>
        <p:spPr>
          <a:xfrm>
            <a:off x="762000" y="2943672"/>
            <a:ext cx="5753903" cy="570502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3" name="TextBox 32">
            <a:extLst>
              <a:ext uri="{FF2B5EF4-FFF2-40B4-BE49-F238E27FC236}">
                <a16:creationId xmlns:a16="http://schemas.microsoft.com/office/drawing/2014/main" id="{BE334ADF-43C6-EF5D-5BBF-AB2ADC96AA46}"/>
              </a:ext>
            </a:extLst>
          </p:cNvPr>
          <p:cNvSpPr txBox="1"/>
          <p:nvPr/>
        </p:nvSpPr>
        <p:spPr>
          <a:xfrm>
            <a:off x="1481887" y="9037617"/>
            <a:ext cx="3915507" cy="369332"/>
          </a:xfrm>
          <a:prstGeom prst="rect">
            <a:avLst/>
          </a:prstGeom>
          <a:noFill/>
        </p:spPr>
        <p:txBody>
          <a:bodyPr wrap="square">
            <a:spAutoFit/>
          </a:bodyPr>
          <a:lstStyle/>
          <a:p>
            <a:pPr algn="ct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(Mitchellake, 2026)</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AEDAE-D590-3B5B-BCDA-DFA241123ABE}"/>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A7FE1DE4-31A1-B817-143D-82C62F9DEAC2}"/>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7CAC4353-598A-75C8-3F54-8D0D44880AEA}"/>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F3EE4515-46DA-01E1-7F8C-76C95F7D06E5}"/>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5F9F3C63-D1EE-B048-3577-E056747800BB}"/>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07E1AF37-3622-31CF-5473-44C738160517}"/>
              </a:ext>
            </a:extLst>
          </p:cNvPr>
          <p:cNvSpPr txBox="1"/>
          <p:nvPr/>
        </p:nvSpPr>
        <p:spPr>
          <a:xfrm>
            <a:off x="609600" y="2883088"/>
            <a:ext cx="10515600" cy="5262979"/>
          </a:xfrm>
          <a:prstGeom prst="rect">
            <a:avLst/>
          </a:prstGeom>
          <a:noFill/>
        </p:spPr>
        <p:txBody>
          <a:bodyPr wrap="square">
            <a:spAutoFit/>
          </a:bodyPr>
          <a:lstStyle/>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Trait theory is a major leadership theory which can explore this aspect as a source that helps in identifying the leader's inherent personal qualities.</a:t>
            </a:r>
          </a:p>
          <a:p>
            <a:pPr marL="342900" marR="0" lvl="0" indent="-342900" algn="just">
              <a:lnSpc>
                <a:spcPct val="100000"/>
              </a:lnSpc>
              <a:buFont typeface="Symbol" panose="05050102010706020507" pitchFamily="18" charset="2"/>
              <a:buChar char=""/>
            </a:pP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This generally includes intelligence and charisma with confidence, followed by the individual leader's profile (Frogstedt and Olsson, 2026). </a:t>
            </a:r>
          </a:p>
          <a:p>
            <a:pPr marL="342900" marR="0" lvl="0" indent="-342900" algn="just">
              <a:lnSpc>
                <a:spcPct val="100000"/>
              </a:lnSpc>
              <a:buFont typeface="Symbol" panose="05050102010706020507" pitchFamily="18" charset="2"/>
              <a:buChar char=""/>
            </a:pP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 following approach suggests that skills are developed since the birth of a leader, making leadership exclusive to specific individuals. </a:t>
            </a:r>
            <a:endParaRPr lang="en-US"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9240E97-6DA9-88E0-713F-73345C4CDE31}"/>
              </a:ext>
            </a:extLst>
          </p:cNvPr>
          <p:cNvSpPr txBox="1"/>
          <p:nvPr/>
        </p:nvSpPr>
        <p:spPr>
          <a:xfrm>
            <a:off x="381000" y="270607"/>
            <a:ext cx="3302507" cy="861774"/>
          </a:xfrm>
          <a:prstGeom prst="rect">
            <a:avLst/>
          </a:prstGeom>
          <a:noFill/>
        </p:spPr>
        <p:txBody>
          <a:bodyPr wrap="none" rtlCol="0">
            <a:spAutoFit/>
          </a:bodyPr>
          <a:lstStyle/>
          <a:p>
            <a:r>
              <a:rPr lang="en-US" sz="5000" b="1" dirty="0">
                <a:latin typeface="Times New Roman" panose="02020603050405020304" pitchFamily="18" charset="0"/>
                <a:cs typeface="Times New Roman" panose="02020603050405020304" pitchFamily="18" charset="0"/>
              </a:rPr>
              <a:t>CONTD….</a:t>
            </a:r>
          </a:p>
        </p:txBody>
      </p:sp>
      <p:pic>
        <p:nvPicPr>
          <p:cNvPr id="10" name="Picture 9">
            <a:extLst>
              <a:ext uri="{FF2B5EF4-FFF2-40B4-BE49-F238E27FC236}">
                <a16:creationId xmlns:a16="http://schemas.microsoft.com/office/drawing/2014/main" id="{6D3F1DA9-08CA-ECE2-A097-3DB51EACA3DA}"/>
              </a:ext>
            </a:extLst>
          </p:cNvPr>
          <p:cNvPicPr>
            <a:picLocks noChangeAspect="1"/>
          </p:cNvPicPr>
          <p:nvPr/>
        </p:nvPicPr>
        <p:blipFill>
          <a:blip r:embed="rId5"/>
          <a:stretch>
            <a:fillRect/>
          </a:stretch>
        </p:blipFill>
        <p:spPr>
          <a:xfrm>
            <a:off x="11314299" y="2558838"/>
            <a:ext cx="6402061" cy="591147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2" name="TextBox 11">
            <a:extLst>
              <a:ext uri="{FF2B5EF4-FFF2-40B4-BE49-F238E27FC236}">
                <a16:creationId xmlns:a16="http://schemas.microsoft.com/office/drawing/2014/main" id="{BFDC4CF0-9CF7-30C7-4E02-001445E1AFE1}"/>
              </a:ext>
            </a:extLst>
          </p:cNvPr>
          <p:cNvSpPr txBox="1"/>
          <p:nvPr/>
        </p:nvSpPr>
        <p:spPr>
          <a:xfrm>
            <a:off x="12252775" y="8775363"/>
            <a:ext cx="4525107" cy="369332"/>
          </a:xfrm>
          <a:prstGeom prst="rect">
            <a:avLst/>
          </a:prstGeom>
          <a:noFill/>
        </p:spPr>
        <p:txBody>
          <a:bodyPr wrap="square">
            <a:spAutoFit/>
          </a:bodyPr>
          <a:lstStyle/>
          <a:p>
            <a:pPr algn="ct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(Frogstedt and Olsson, 2026)</a:t>
            </a:r>
            <a:endParaRPr lang="en-US" sz="1200" dirty="0"/>
          </a:p>
        </p:txBody>
      </p:sp>
    </p:spTree>
    <p:extLst>
      <p:ext uri="{BB962C8B-B14F-4D97-AF65-F5344CB8AC3E}">
        <p14:creationId xmlns:p14="http://schemas.microsoft.com/office/powerpoint/2010/main" val="141212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B6567-D1EC-7D9D-298B-4542EF76FDBB}"/>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7D6341A8-31EA-E14A-8D82-B7DE29421468}"/>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D6BAC70C-CB0A-66E3-0165-126BB2173ED0}"/>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D3FE7B3A-F373-3851-7E68-286D18B572EB}"/>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B41931AD-B345-7CB6-7749-760D4B27078C}"/>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2D2DD49F-2BC6-0634-A318-4B4D3A43AF90}"/>
              </a:ext>
            </a:extLst>
          </p:cNvPr>
          <p:cNvSpPr txBox="1"/>
          <p:nvPr/>
        </p:nvSpPr>
        <p:spPr>
          <a:xfrm>
            <a:off x="7239000" y="2650609"/>
            <a:ext cx="9988450" cy="6124754"/>
          </a:xfrm>
          <a:prstGeom prst="rect">
            <a:avLst/>
          </a:prstGeom>
          <a:noFill/>
        </p:spPr>
        <p:txBody>
          <a:bodyPr wrap="square">
            <a:spAutoFit/>
          </a:bodyPr>
          <a:lstStyle/>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 utilisation of this model can generally explore this leadership approach as a key way to leadership success that depends on how a leader acts.</a:t>
            </a:r>
          </a:p>
          <a:p>
            <a:pPr marL="342900" marR="0" lvl="0" indent="-342900" algn="just">
              <a:lnSpc>
                <a:spcPct val="100000"/>
              </a:lnSpc>
              <a:buFont typeface="Symbol" panose="05050102010706020507" pitchFamily="18" charset="2"/>
              <a:buChar char=""/>
            </a:pP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Task-oriented and people-oriented are the two major factors that highlight the style and behaviour of leaders as per this framework (Searles, 2026). </a:t>
            </a:r>
          </a:p>
          <a:p>
            <a:pPr marL="342900" marR="0" lvl="0" indent="-342900" algn="just">
              <a:lnSpc>
                <a:spcPct val="100000"/>
              </a:lnSpc>
              <a:buFont typeface="Symbol" panose="05050102010706020507" pitchFamily="18" charset="2"/>
              <a:buChar char=""/>
            </a:pP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Symbol" panose="05050102010706020507" pitchFamily="18" charset="2"/>
              <a:buChar char=""/>
            </a:pPr>
            <a:r>
              <a:rPr lang="en-US" sz="2800" dirty="0">
                <a:effectLst/>
                <a:latin typeface="Times New Roman" panose="02020603050405020304" pitchFamily="18" charset="0"/>
                <a:ea typeface="Times New Roman" panose="02020603050405020304" pitchFamily="18" charset="0"/>
                <a:cs typeface="Times New Roman" panose="02020603050405020304" pitchFamily="18" charset="0"/>
              </a:rPr>
              <a:t>The source of effectiveness with this leadership approach has been assured in ASDA by balancing great concern for production with great concern for employee relationships, with a focus on training leaders. </a:t>
            </a:r>
            <a:endParaRPr lang="en-US"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6F3DAA5-922A-E3B7-9984-94F876A05C54}"/>
              </a:ext>
            </a:extLst>
          </p:cNvPr>
          <p:cNvSpPr txBox="1"/>
          <p:nvPr/>
        </p:nvSpPr>
        <p:spPr>
          <a:xfrm>
            <a:off x="304800" y="229088"/>
            <a:ext cx="13153292" cy="861774"/>
          </a:xfrm>
          <a:prstGeom prst="rect">
            <a:avLst/>
          </a:prstGeom>
          <a:noFill/>
        </p:spPr>
        <p:txBody>
          <a:bodyPr wrap="square">
            <a:spAutoFit/>
          </a:bodyPr>
          <a:lstStyle/>
          <a:p>
            <a:r>
              <a:rPr lang="en-US" sz="5000" b="1" dirty="0">
                <a:latin typeface="Times New Roman" panose="02020603050405020304" pitchFamily="18" charset="0"/>
                <a:cs typeface="Times New Roman" panose="02020603050405020304" pitchFamily="18" charset="0"/>
              </a:rPr>
              <a:t>CONTD….</a:t>
            </a:r>
          </a:p>
        </p:txBody>
      </p:sp>
      <p:pic>
        <p:nvPicPr>
          <p:cNvPr id="11" name="Picture 10">
            <a:extLst>
              <a:ext uri="{FF2B5EF4-FFF2-40B4-BE49-F238E27FC236}">
                <a16:creationId xmlns:a16="http://schemas.microsoft.com/office/drawing/2014/main" id="{3FE2845B-F056-0190-E00B-B051D867754A}"/>
              </a:ext>
            </a:extLst>
          </p:cNvPr>
          <p:cNvPicPr>
            <a:picLocks noChangeAspect="1"/>
          </p:cNvPicPr>
          <p:nvPr/>
        </p:nvPicPr>
        <p:blipFill>
          <a:blip r:embed="rId5"/>
          <a:stretch>
            <a:fillRect/>
          </a:stretch>
        </p:blipFill>
        <p:spPr>
          <a:xfrm>
            <a:off x="586070" y="2393931"/>
            <a:ext cx="6500529" cy="638143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3" name="TextBox 12">
            <a:extLst>
              <a:ext uri="{FF2B5EF4-FFF2-40B4-BE49-F238E27FC236}">
                <a16:creationId xmlns:a16="http://schemas.microsoft.com/office/drawing/2014/main" id="{FBDF0782-D5FB-8916-CFC0-4723A81C363B}"/>
              </a:ext>
            </a:extLst>
          </p:cNvPr>
          <p:cNvSpPr txBox="1"/>
          <p:nvPr/>
        </p:nvSpPr>
        <p:spPr>
          <a:xfrm>
            <a:off x="1726180" y="9161220"/>
            <a:ext cx="4220307" cy="369332"/>
          </a:xfrm>
          <a:prstGeom prst="rect">
            <a:avLst/>
          </a:prstGeom>
          <a:noFill/>
        </p:spPr>
        <p:txBody>
          <a:bodyPr wrap="square">
            <a:spAutoFit/>
          </a:bodyPr>
          <a:lstStyle/>
          <a:p>
            <a:pPr algn="ct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(Searles, 2026)</a:t>
            </a:r>
            <a:endParaRPr lang="en-US" sz="1200" dirty="0"/>
          </a:p>
        </p:txBody>
      </p:sp>
    </p:spTree>
    <p:extLst>
      <p:ext uri="{BB962C8B-B14F-4D97-AF65-F5344CB8AC3E}">
        <p14:creationId xmlns:p14="http://schemas.microsoft.com/office/powerpoint/2010/main" val="2869403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CD4E8-2362-0C42-E39B-962031DD5D32}"/>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77939A17-0311-0217-EE9B-BAF60C510B5F}"/>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2A8DF14B-15AD-42ED-57EA-0A22E74C0F1A}"/>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DE350DDB-D8CB-AE3C-1228-E9D40925C102}"/>
              </a:ext>
            </a:extLst>
          </p:cNvPr>
          <p:cNvSpPr txBox="1"/>
          <p:nvPr/>
        </p:nvSpPr>
        <p:spPr>
          <a:xfrm>
            <a:off x="228600" y="29633"/>
            <a:ext cx="17830800" cy="1631216"/>
          </a:xfrm>
          <a:prstGeom prst="rect">
            <a:avLst/>
          </a:prstGeom>
          <a:noFill/>
        </p:spPr>
        <p:txBody>
          <a:bodyPr wrap="square">
            <a:spAutoFit/>
          </a:bodyPr>
          <a:lstStyle/>
          <a:p>
            <a:pPr marL="0" marR="0" algn="just">
              <a:lnSpc>
                <a:spcPct val="100000"/>
              </a:lnSpc>
              <a:buNone/>
            </a:pPr>
            <a:r>
              <a:rPr lang="en-US" sz="5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Evaluating the Effectiveness of </a:t>
            </a:r>
            <a:r>
              <a:rPr lang="en-US" sz="5000" b="1"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Decentralised</a:t>
            </a:r>
            <a:r>
              <a:rPr lang="en-US" sz="5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and Streamlined Decision-Making in Asda’s Leadership Overhaul </a:t>
            </a:r>
            <a:endParaRPr lang="en-US" sz="5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0AE4241-7943-28D3-82A7-7D08F8AE5E59}"/>
              </a:ext>
            </a:extLst>
          </p:cNvPr>
          <p:cNvSpPr txBox="1"/>
          <p:nvPr/>
        </p:nvSpPr>
        <p:spPr>
          <a:xfrm>
            <a:off x="6477000" y="2751763"/>
            <a:ext cx="11421533" cy="5678478"/>
          </a:xfrm>
          <a:prstGeom prst="rect">
            <a:avLst/>
          </a:prstGeom>
          <a:noFill/>
        </p:spPr>
        <p:txBody>
          <a:bodyPr wrap="square">
            <a:spAutoFit/>
          </a:bodyPr>
          <a:lstStyle/>
          <a:p>
            <a:pPr marR="0" algn="just">
              <a:lnSpc>
                <a:spcPct val="100000"/>
              </a:lnSpc>
            </a:pPr>
            <a:r>
              <a:rPr lang="en-US" sz="28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Operational Strengths and Positive Performance Impacts</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lvl="0" indent="-457200" algn="just">
              <a:lnSpc>
                <a:spcPct val="100000"/>
              </a:lnSpc>
              <a:spcBef>
                <a:spcPts val="1200"/>
              </a:spcBef>
              <a:spcAft>
                <a:spcPts val="600"/>
              </a:spcAft>
              <a:buFont typeface="Arial" panose="020B0604020202020204" pitchFamily="34" charset="0"/>
              <a:buChar char="•"/>
              <a:tabLst>
                <a:tab pos="228600" algn="l"/>
              </a:tabLst>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replacement of the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centralised</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owner control with an experienced board has contributed to better stability and relationship building with financing sources and suppliers. </a:t>
            </a:r>
          </a:p>
          <a:p>
            <a:pPr marL="457200" marR="0" lvl="0" indent="-457200" algn="just">
              <a:lnSpc>
                <a:spcPct val="100000"/>
              </a:lnSpc>
              <a:spcBef>
                <a:spcPts val="1200"/>
              </a:spcBef>
              <a:spcAft>
                <a:spcPts val="600"/>
              </a:spcAft>
              <a:buFont typeface="Arial" panose="020B0604020202020204" pitchFamily="34" charset="0"/>
              <a:buChar char="•"/>
              <a:tabLst>
                <a:tab pos="228600" algn="l"/>
              </a:tabLst>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lvl="0" indent="-457200" algn="just">
              <a:lnSpc>
                <a:spcPct val="100000"/>
              </a:lnSpc>
              <a:spcBef>
                <a:spcPts val="600"/>
              </a:spcBef>
              <a:spcAft>
                <a:spcPts val="600"/>
              </a:spcAft>
              <a:buFont typeface="Arial" panose="020B0604020202020204" pitchFamily="34" charset="0"/>
              <a:buChar char="•"/>
              <a:tabLst>
                <a:tab pos="228600" algn="l"/>
              </a:tabLst>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Transferring power to qualified people, such as heads of IT and the supply chain, allows faster upgrades and mitigates the chances of any delays.</a:t>
            </a:r>
          </a:p>
          <a:p>
            <a:pPr marL="457200" marR="0" lvl="0" indent="-457200" algn="just">
              <a:lnSpc>
                <a:spcPct val="100000"/>
              </a:lnSpc>
              <a:spcBef>
                <a:spcPts val="600"/>
              </a:spcBef>
              <a:spcAft>
                <a:spcPts val="600"/>
              </a:spcAft>
              <a:buFont typeface="Arial" panose="020B0604020202020204" pitchFamily="34" charset="0"/>
              <a:buChar char="•"/>
              <a:tabLst>
                <a:tab pos="228600" algn="l"/>
              </a:tabLst>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lvl="0" indent="-457200" algn="just">
              <a:lnSpc>
                <a:spcPct val="100000"/>
              </a:lnSpc>
              <a:spcBef>
                <a:spcPts val="600"/>
              </a:spcBef>
              <a:spcAft>
                <a:spcPts val="1200"/>
              </a:spcAft>
              <a:buFont typeface="Arial" panose="020B0604020202020204" pitchFamily="34" charset="0"/>
              <a:buChar char="•"/>
              <a:tabLst>
                <a:tab pos="228600" algn="l"/>
              </a:tabLst>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Relocating day-to-day operational tasks to others helped managers to focus on major tasks and long-term goals like pricing strategies and operational benefits (Follows, 2024). </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8A7DE1D5-EE7B-0CBA-1251-E01424682EE2}"/>
              </a:ext>
            </a:extLst>
          </p:cNvPr>
          <p:cNvPicPr>
            <a:picLocks noChangeAspect="1"/>
          </p:cNvPicPr>
          <p:nvPr/>
        </p:nvPicPr>
        <p:blipFill>
          <a:blip r:embed="rId5"/>
          <a:stretch>
            <a:fillRect/>
          </a:stretch>
        </p:blipFill>
        <p:spPr>
          <a:xfrm>
            <a:off x="1066800" y="3695700"/>
            <a:ext cx="4336156" cy="31625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extBox 13">
            <a:extLst>
              <a:ext uri="{FF2B5EF4-FFF2-40B4-BE49-F238E27FC236}">
                <a16:creationId xmlns:a16="http://schemas.microsoft.com/office/drawing/2014/main" id="{C42F8FB0-4D1D-10F0-3E82-BA6FEB1FF97F}"/>
              </a:ext>
            </a:extLst>
          </p:cNvPr>
          <p:cNvSpPr txBox="1"/>
          <p:nvPr/>
        </p:nvSpPr>
        <p:spPr>
          <a:xfrm>
            <a:off x="-2369904" y="6858274"/>
            <a:ext cx="11209564" cy="369332"/>
          </a:xfrm>
          <a:prstGeom prst="rect">
            <a:avLst/>
          </a:prstGeom>
          <a:noFill/>
        </p:spPr>
        <p:txBody>
          <a:bodyPr wrap="square">
            <a:spAutoFit/>
          </a:bodyPr>
          <a:lstStyle/>
          <a:p>
            <a:pPr algn="ctr"/>
            <a:r>
              <a:rPr lang="en-US"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(Follows, 2024)</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9836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C42C5-C0A6-1069-F7A9-66B613BA710F}"/>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F245F33D-95D6-C363-A554-DF534EE645A7}"/>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A2ED2033-8ED1-935C-0F8C-A2A78D9B132C}"/>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5E37E67A-EC44-DF18-B6DF-A899BED3AD66}"/>
              </a:ext>
            </a:extLst>
          </p:cNvPr>
          <p:cNvSpPr txBox="1"/>
          <p:nvPr/>
        </p:nvSpPr>
        <p:spPr>
          <a:xfrm>
            <a:off x="152400" y="0"/>
            <a:ext cx="13140266" cy="861774"/>
          </a:xfrm>
          <a:prstGeom prst="rect">
            <a:avLst/>
          </a:prstGeom>
          <a:noFill/>
        </p:spPr>
        <p:txBody>
          <a:bodyPr wrap="square">
            <a:spAutoFit/>
          </a:bodyPr>
          <a:lstStyle/>
          <a:p>
            <a:r>
              <a:rPr lang="en-US" sz="5000" b="1" dirty="0">
                <a:latin typeface="Times New Roman" panose="02020603050405020304" pitchFamily="18" charset="0"/>
                <a:cs typeface="Times New Roman" panose="02020603050405020304" pitchFamily="18" charset="0"/>
              </a:rPr>
              <a:t>CONTD….</a:t>
            </a:r>
          </a:p>
        </p:txBody>
      </p:sp>
      <p:sp>
        <p:nvSpPr>
          <p:cNvPr id="9" name="TextBox 8">
            <a:extLst>
              <a:ext uri="{FF2B5EF4-FFF2-40B4-BE49-F238E27FC236}">
                <a16:creationId xmlns:a16="http://schemas.microsoft.com/office/drawing/2014/main" id="{7AA0EC5A-E2D7-B35A-8676-3F8C5B1DA240}"/>
              </a:ext>
            </a:extLst>
          </p:cNvPr>
          <p:cNvSpPr txBox="1"/>
          <p:nvPr/>
        </p:nvSpPr>
        <p:spPr>
          <a:xfrm>
            <a:off x="152400" y="2519705"/>
            <a:ext cx="11125200" cy="5247590"/>
          </a:xfrm>
          <a:prstGeom prst="rect">
            <a:avLst/>
          </a:prstGeom>
          <a:noFill/>
        </p:spPr>
        <p:txBody>
          <a:bodyPr wrap="square">
            <a:spAutoFit/>
          </a:bodyPr>
          <a:lstStyle/>
          <a:p>
            <a:pPr marR="0" algn="just">
              <a:lnSpc>
                <a:spcPct val="100000"/>
              </a:lnSpc>
            </a:pPr>
            <a:r>
              <a:rPr lang="en-US" sz="28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Practical Limitations and Execution Challenges</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lvl="0" indent="-285750" algn="just">
              <a:lnSpc>
                <a:spcPct val="100000"/>
              </a:lnSpc>
              <a:spcBef>
                <a:spcPts val="1200"/>
              </a:spcBef>
              <a:spcAft>
                <a:spcPts val="600"/>
              </a:spcAft>
              <a:buFont typeface="Arial" panose="020B0604020202020204" pitchFamily="34" charset="0"/>
              <a:buChar char="•"/>
              <a:tabLst>
                <a:tab pos="228600" algn="l"/>
              </a:tabLst>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core issue of a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decentralised</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board-driven approach is that it mitigates flexibility and increases bureaucracy while slowing down response times.</a:t>
            </a:r>
          </a:p>
          <a:p>
            <a:pPr marL="285750" marR="0" lvl="0" indent="-285750" algn="just">
              <a:lnSpc>
                <a:spcPct val="100000"/>
              </a:lnSpc>
              <a:spcBef>
                <a:spcPts val="1200"/>
              </a:spcBef>
              <a:spcAft>
                <a:spcPts val="600"/>
              </a:spcAft>
              <a:buFont typeface="Arial" panose="020B0604020202020204" pitchFamily="34" charset="0"/>
              <a:buChar char="•"/>
              <a:tabLst>
                <a:tab pos="228600" algn="l"/>
              </a:tabLst>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lvl="0" indent="-285750" algn="just">
              <a:lnSpc>
                <a:spcPct val="100000"/>
              </a:lnSpc>
              <a:spcBef>
                <a:spcPts val="600"/>
              </a:spcBef>
              <a:spcAft>
                <a:spcPts val="600"/>
              </a:spcAft>
              <a:buFont typeface="Arial" panose="020B0604020202020204" pitchFamily="34" charset="0"/>
              <a:buChar char="•"/>
              <a:tabLst>
                <a:tab pos="228600" algn="l"/>
              </a:tabLst>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Under the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centralised</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control of Mohsin Issa faster it became possible to undertake faster capital decisions although it's also creating major operational burdens.</a:t>
            </a:r>
          </a:p>
          <a:p>
            <a:pPr marL="285750" marR="0" lvl="0" indent="-285750" algn="just">
              <a:lnSpc>
                <a:spcPct val="100000"/>
              </a:lnSpc>
              <a:spcBef>
                <a:spcPts val="600"/>
              </a:spcBef>
              <a:spcAft>
                <a:spcPts val="600"/>
              </a:spcAft>
              <a:buFont typeface="Arial" panose="020B0604020202020204" pitchFamily="34" charset="0"/>
              <a:buChar char="•"/>
              <a:tabLst>
                <a:tab pos="228600" algn="l"/>
              </a:tabLst>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lvl="0" indent="-285750" algn="just">
              <a:lnSpc>
                <a:spcPct val="100000"/>
              </a:lnSpc>
              <a:spcBef>
                <a:spcPts val="600"/>
              </a:spcBef>
              <a:spcAft>
                <a:spcPts val="1200"/>
              </a:spcAft>
              <a:buFont typeface="Arial" panose="020B0604020202020204" pitchFamily="34" charset="0"/>
              <a:buChar char="•"/>
              <a:tabLst>
                <a:tab pos="228600" algn="l"/>
              </a:tabLst>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Without the availability of a CEO,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culture can be impacted, and departments can priorities isolated goals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Ivanauskas</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2024). </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96786950-A662-1417-9337-4C5B27C2D3BD}"/>
              </a:ext>
            </a:extLst>
          </p:cNvPr>
          <p:cNvPicPr>
            <a:picLocks noChangeAspect="1"/>
          </p:cNvPicPr>
          <p:nvPr/>
        </p:nvPicPr>
        <p:blipFill>
          <a:blip r:embed="rId5"/>
          <a:stretch>
            <a:fillRect/>
          </a:stretch>
        </p:blipFill>
        <p:spPr>
          <a:xfrm>
            <a:off x="12954000" y="3543300"/>
            <a:ext cx="3971415" cy="33827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7" name="TextBox 16">
            <a:extLst>
              <a:ext uri="{FF2B5EF4-FFF2-40B4-BE49-F238E27FC236}">
                <a16:creationId xmlns:a16="http://schemas.microsoft.com/office/drawing/2014/main" id="{9DDC395D-2D6C-E12D-C9B0-AEF1FA084AB5}"/>
              </a:ext>
            </a:extLst>
          </p:cNvPr>
          <p:cNvSpPr txBox="1"/>
          <p:nvPr/>
        </p:nvSpPr>
        <p:spPr>
          <a:xfrm>
            <a:off x="9351254" y="6935555"/>
            <a:ext cx="11176906" cy="369332"/>
          </a:xfrm>
          <a:prstGeom prst="rect">
            <a:avLst/>
          </a:prstGeom>
          <a:noFill/>
        </p:spPr>
        <p:txBody>
          <a:bodyPr wrap="square">
            <a:spAutoFit/>
          </a:bodyPr>
          <a:lstStyle/>
          <a:p>
            <a:pPr algn="ctr"/>
            <a:r>
              <a:rPr lang="en-US"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Ivanauskas</a:t>
            </a:r>
            <a:r>
              <a:rPr lang="en-US"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1106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500A7-45A5-609F-A687-ADE418E50616}"/>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EDD2A448-CECB-3923-8542-AD3D6963FFD7}"/>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AC8A5F61-66A8-EA0F-2498-B9CA1F16728F}"/>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DDB965AF-629A-A174-DC33-CDC446EAB526}"/>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86B09E90-68F9-8625-0F4D-1EC7A72DCCC7}"/>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277262F7-B0E5-2C33-32AB-A307172FF603}"/>
              </a:ext>
            </a:extLst>
          </p:cNvPr>
          <p:cNvSpPr txBox="1"/>
          <p:nvPr/>
        </p:nvSpPr>
        <p:spPr>
          <a:xfrm>
            <a:off x="328246" y="467046"/>
            <a:ext cx="17631507" cy="1631216"/>
          </a:xfrm>
          <a:prstGeom prst="rect">
            <a:avLst/>
          </a:prstGeom>
          <a:noFill/>
        </p:spPr>
        <p:txBody>
          <a:bodyPr wrap="square">
            <a:spAutoFit/>
          </a:bodyPr>
          <a:lstStyle/>
          <a:p>
            <a:pPr marL="0" marR="0" algn="ctr">
              <a:lnSpc>
                <a:spcPct val="100000"/>
              </a:lnSpc>
              <a:spcBef>
                <a:spcPts val="2000"/>
              </a:spcBef>
              <a:spcAft>
                <a:spcPts val="600"/>
              </a:spcAft>
              <a:buNone/>
            </a:pPr>
            <a:r>
              <a:rPr lang="en-US" sz="5000" b="1" kern="0" dirty="0">
                <a:effectLst/>
                <a:latin typeface="Times New Roman" panose="02020603050405020304" pitchFamily="18" charset="0"/>
                <a:cs typeface="Times New Roman" panose="02020603050405020304" pitchFamily="18" charset="0"/>
              </a:rPr>
              <a:t>Influence of Decentralised Leadership on Individuals and Organisational Performance</a:t>
            </a:r>
          </a:p>
        </p:txBody>
      </p:sp>
      <p:sp>
        <p:nvSpPr>
          <p:cNvPr id="9" name="TextBox 8">
            <a:extLst>
              <a:ext uri="{FF2B5EF4-FFF2-40B4-BE49-F238E27FC236}">
                <a16:creationId xmlns:a16="http://schemas.microsoft.com/office/drawing/2014/main" id="{7344D887-EE06-4D49-50A1-64D63C463509}"/>
              </a:ext>
            </a:extLst>
          </p:cNvPr>
          <p:cNvSpPr txBox="1"/>
          <p:nvPr/>
        </p:nvSpPr>
        <p:spPr>
          <a:xfrm>
            <a:off x="6705600" y="3466788"/>
            <a:ext cx="10943492" cy="4832092"/>
          </a:xfrm>
          <a:prstGeom prst="rect">
            <a:avLst/>
          </a:prstGeom>
          <a:noFill/>
        </p:spPr>
        <p:txBody>
          <a:bodyPr wrap="square">
            <a:spAutoFit/>
          </a:bodyPr>
          <a:lstStyle/>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An efficient decentralised leadership structure may improve the empowerment of individuals </a:t>
            </a:r>
            <a:r>
              <a:rPr lang="en-GB"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(Burns, 2024)</a:t>
            </a: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Leadership changes may also create uncertainty due to restructuring, which creates the need for transparent communication.</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Employees' confidence may be formed due to the clarity of responsibilities with the efficient decentralisation of processes for individuals.</a:t>
            </a:r>
            <a:endParaRPr lang="en-US"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63C00853-CC31-40F6-AE9A-5914665BE955}"/>
              </a:ext>
            </a:extLst>
          </p:cNvPr>
          <p:cNvPicPr>
            <a:picLocks noChangeAspect="1"/>
          </p:cNvPicPr>
          <p:nvPr/>
        </p:nvPicPr>
        <p:blipFill>
          <a:blip r:embed="rId5"/>
          <a:stretch>
            <a:fillRect/>
          </a:stretch>
        </p:blipFill>
        <p:spPr>
          <a:xfrm>
            <a:off x="798771" y="3639289"/>
            <a:ext cx="5534797" cy="4832092"/>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97162E32-C857-2AF0-9978-6143E60E6FAB}"/>
              </a:ext>
            </a:extLst>
          </p:cNvPr>
          <p:cNvSpPr txBox="1"/>
          <p:nvPr/>
        </p:nvSpPr>
        <p:spPr>
          <a:xfrm>
            <a:off x="501338" y="8812195"/>
            <a:ext cx="5820507" cy="369332"/>
          </a:xfrm>
          <a:prstGeom prst="rect">
            <a:avLst/>
          </a:prstGeom>
          <a:noFill/>
        </p:spPr>
        <p:txBody>
          <a:bodyPr wrap="square">
            <a:spAutoFit/>
          </a:bodyPr>
          <a:lstStyle/>
          <a:p>
            <a:pPr algn="ctr"/>
            <a:r>
              <a:rPr lang="en-GB" u="none" strike="noStrike" dirty="0">
                <a:effectLst/>
                <a:latin typeface="Times New Roman" panose="02020603050405020304" pitchFamily="18" charset="0"/>
                <a:ea typeface="Arial" panose="020B0604020202020204" pitchFamily="34" charset="0"/>
                <a:cs typeface="Times New Roman" panose="02020603050405020304" pitchFamily="18" charset="0"/>
              </a:rPr>
              <a:t>(Burns, 2024)</a:t>
            </a:r>
            <a:endParaRPr lang="en-US" sz="1200" dirty="0"/>
          </a:p>
        </p:txBody>
      </p:sp>
    </p:spTree>
    <p:extLst>
      <p:ext uri="{BB962C8B-B14F-4D97-AF65-F5344CB8AC3E}">
        <p14:creationId xmlns:p14="http://schemas.microsoft.com/office/powerpoint/2010/main" val="963090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322F3-C7F7-48CD-F862-DC4E65EB7B88}"/>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3D205916-6A3C-2B7E-A634-56F389573D0D}"/>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E73157CD-850B-90AB-8509-58F377733964}"/>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089C8D6D-E8DA-F961-765D-D3C4CBEBE173}"/>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E29A2EBD-DC23-55C2-B6C6-D46EA154AEC1}"/>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6758B2E5-5C65-0452-A69C-800AC8A1AEDA}"/>
              </a:ext>
            </a:extLst>
          </p:cNvPr>
          <p:cNvSpPr txBox="1"/>
          <p:nvPr/>
        </p:nvSpPr>
        <p:spPr>
          <a:xfrm>
            <a:off x="838200" y="2929254"/>
            <a:ext cx="9847385" cy="5262979"/>
          </a:xfrm>
          <a:prstGeom prst="rect">
            <a:avLst/>
          </a:prstGeom>
          <a:noFill/>
        </p:spPr>
        <p:txBody>
          <a:bodyPr wrap="square">
            <a:spAutoFit/>
          </a:bodyPr>
          <a:lstStyle/>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Effective leadership will increase ASDA's agility and strategic direction when it comes to the process of integration </a:t>
            </a:r>
            <a:r>
              <a:rPr lang="en-GB"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(Gleeson, 2024)</a:t>
            </a: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integration of EG Group operations has brought with it a lot of complexity when it comes to grocery business and food services.</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ASDA's latest sales statistics indicate that their leadership effectiveness and operations have improved.</a:t>
            </a:r>
          </a:p>
        </p:txBody>
      </p:sp>
      <p:pic>
        <p:nvPicPr>
          <p:cNvPr id="9" name="Picture 8">
            <a:extLst>
              <a:ext uri="{FF2B5EF4-FFF2-40B4-BE49-F238E27FC236}">
                <a16:creationId xmlns:a16="http://schemas.microsoft.com/office/drawing/2014/main" id="{1EBC7521-A3FC-2ED8-0195-4C0288A71929}"/>
              </a:ext>
            </a:extLst>
          </p:cNvPr>
          <p:cNvPicPr>
            <a:picLocks noChangeAspect="1"/>
          </p:cNvPicPr>
          <p:nvPr/>
        </p:nvPicPr>
        <p:blipFill>
          <a:blip r:embed="rId5"/>
          <a:stretch>
            <a:fillRect/>
          </a:stretch>
        </p:blipFill>
        <p:spPr>
          <a:xfrm>
            <a:off x="11187891" y="2247900"/>
            <a:ext cx="6527489" cy="57912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1" name="TextBox 10">
            <a:extLst>
              <a:ext uri="{FF2B5EF4-FFF2-40B4-BE49-F238E27FC236}">
                <a16:creationId xmlns:a16="http://schemas.microsoft.com/office/drawing/2014/main" id="{066DBEAF-A4C3-1DC3-75A0-7E5320DB208A}"/>
              </a:ext>
            </a:extLst>
          </p:cNvPr>
          <p:cNvSpPr txBox="1"/>
          <p:nvPr/>
        </p:nvSpPr>
        <p:spPr>
          <a:xfrm>
            <a:off x="212330" y="258137"/>
            <a:ext cx="13153292" cy="861774"/>
          </a:xfrm>
          <a:prstGeom prst="rect">
            <a:avLst/>
          </a:prstGeom>
          <a:noFill/>
        </p:spPr>
        <p:txBody>
          <a:bodyPr wrap="square">
            <a:spAutoFit/>
          </a:bodyPr>
          <a:lstStyle/>
          <a:p>
            <a:r>
              <a:rPr lang="en-US" sz="5000" b="1" dirty="0">
                <a:latin typeface="Times New Roman" panose="02020603050405020304" pitchFamily="18" charset="0"/>
                <a:cs typeface="Times New Roman" panose="02020603050405020304" pitchFamily="18" charset="0"/>
              </a:rPr>
              <a:t>CONTD….</a:t>
            </a:r>
          </a:p>
        </p:txBody>
      </p:sp>
      <p:sp>
        <p:nvSpPr>
          <p:cNvPr id="13" name="TextBox 12">
            <a:extLst>
              <a:ext uri="{FF2B5EF4-FFF2-40B4-BE49-F238E27FC236}">
                <a16:creationId xmlns:a16="http://schemas.microsoft.com/office/drawing/2014/main" id="{D540B16A-BEAC-8836-852C-03B86CB9BDB9}"/>
              </a:ext>
            </a:extLst>
          </p:cNvPr>
          <p:cNvSpPr txBox="1"/>
          <p:nvPr/>
        </p:nvSpPr>
        <p:spPr>
          <a:xfrm>
            <a:off x="11969274" y="8406031"/>
            <a:ext cx="4964722" cy="369332"/>
          </a:xfrm>
          <a:prstGeom prst="rect">
            <a:avLst/>
          </a:prstGeom>
          <a:noFill/>
        </p:spPr>
        <p:txBody>
          <a:bodyPr wrap="square">
            <a:spAutoFit/>
          </a:bodyPr>
          <a:lstStyle/>
          <a:p>
            <a:pPr algn="ctr"/>
            <a:r>
              <a:rPr lang="en-GB" u="none" strike="noStrike" dirty="0">
                <a:effectLst/>
                <a:latin typeface="Times New Roman" panose="02020603050405020304" pitchFamily="18" charset="0"/>
                <a:ea typeface="Arial" panose="020B0604020202020204" pitchFamily="34" charset="0"/>
                <a:cs typeface="Times New Roman" panose="02020603050405020304" pitchFamily="18" charset="0"/>
              </a:rPr>
              <a:t>(Gleeson, 2024)</a:t>
            </a:r>
            <a:endParaRPr lang="en-US" sz="1200" dirty="0"/>
          </a:p>
        </p:txBody>
      </p:sp>
    </p:spTree>
    <p:extLst>
      <p:ext uri="{BB962C8B-B14F-4D97-AF65-F5344CB8AC3E}">
        <p14:creationId xmlns:p14="http://schemas.microsoft.com/office/powerpoint/2010/main" val="726344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5E4AA-1361-2F68-B996-C1AA767760BE}"/>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2DC37A8F-1EB6-D48B-647C-06C0C90036BA}"/>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6015EA33-2D69-D6C7-5FB2-D4D6DE9DD0A1}"/>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7810080E-8B09-D045-58EA-C58C04601BDE}"/>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1A78B39C-6A19-77A4-DD98-99FBBB44BB48}"/>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6B9D363E-7A92-81BA-46C9-FA4B0878501A}"/>
              </a:ext>
            </a:extLst>
          </p:cNvPr>
          <p:cNvSpPr txBox="1"/>
          <p:nvPr/>
        </p:nvSpPr>
        <p:spPr>
          <a:xfrm>
            <a:off x="7162800" y="3255818"/>
            <a:ext cx="10521850" cy="4832092"/>
          </a:xfrm>
          <a:prstGeom prst="rect">
            <a:avLst/>
          </a:prstGeom>
          <a:noFill/>
        </p:spPr>
        <p:txBody>
          <a:bodyPr wrap="square">
            <a:spAutoFit/>
          </a:bodyPr>
          <a:lstStyle/>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decentralised approach at Tesco, Sainsbury’s and M&amp;S has empowered the managers to make the right decisions quickly and added to accountability </a:t>
            </a:r>
            <a:r>
              <a:rPr lang="en-GB"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(Goldstein, 2024)</a:t>
            </a: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example shows that as long as managers know what they are responsible for, they will act faster in operational situations.</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ASDA has strong potential to improve decentralisation by introducing more empowerment along with the definition of responsibilities.</a:t>
            </a:r>
            <a:endParaRPr lang="en-US"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D0ECDF51-B62F-E88F-ABAD-0C08EB6F0127}"/>
              </a:ext>
            </a:extLst>
          </p:cNvPr>
          <p:cNvSpPr txBox="1"/>
          <p:nvPr/>
        </p:nvSpPr>
        <p:spPr>
          <a:xfrm>
            <a:off x="381000" y="266700"/>
            <a:ext cx="13153292" cy="861774"/>
          </a:xfrm>
          <a:prstGeom prst="rect">
            <a:avLst/>
          </a:prstGeom>
          <a:noFill/>
        </p:spPr>
        <p:txBody>
          <a:bodyPr wrap="square">
            <a:spAutoFit/>
          </a:bodyPr>
          <a:lstStyle/>
          <a:p>
            <a:r>
              <a:rPr lang="en-US" sz="5000" b="1" dirty="0">
                <a:latin typeface="Times New Roman" panose="02020603050405020304" pitchFamily="18" charset="0"/>
                <a:cs typeface="Times New Roman" panose="02020603050405020304" pitchFamily="18" charset="0"/>
              </a:rPr>
              <a:t>CONTD….</a:t>
            </a:r>
          </a:p>
        </p:txBody>
      </p:sp>
      <p:pic>
        <p:nvPicPr>
          <p:cNvPr id="11" name="Picture 10">
            <a:extLst>
              <a:ext uri="{FF2B5EF4-FFF2-40B4-BE49-F238E27FC236}">
                <a16:creationId xmlns:a16="http://schemas.microsoft.com/office/drawing/2014/main" id="{11CE00EC-9EFD-5EF6-BD04-3F1676D1CEB5}"/>
              </a:ext>
            </a:extLst>
          </p:cNvPr>
          <p:cNvPicPr>
            <a:picLocks noChangeAspect="1"/>
          </p:cNvPicPr>
          <p:nvPr/>
        </p:nvPicPr>
        <p:blipFill>
          <a:blip r:embed="rId5"/>
          <a:stretch>
            <a:fillRect/>
          </a:stretch>
        </p:blipFill>
        <p:spPr>
          <a:xfrm>
            <a:off x="708338" y="2857500"/>
            <a:ext cx="6129823" cy="56388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3" name="TextBox 12">
            <a:extLst>
              <a:ext uri="{FF2B5EF4-FFF2-40B4-BE49-F238E27FC236}">
                <a16:creationId xmlns:a16="http://schemas.microsoft.com/office/drawing/2014/main" id="{BBD4FEE8-307F-CF81-05CD-945B05993DFE}"/>
              </a:ext>
            </a:extLst>
          </p:cNvPr>
          <p:cNvSpPr txBox="1"/>
          <p:nvPr/>
        </p:nvSpPr>
        <p:spPr>
          <a:xfrm>
            <a:off x="1396395" y="8775363"/>
            <a:ext cx="4753707" cy="369332"/>
          </a:xfrm>
          <a:prstGeom prst="rect">
            <a:avLst/>
          </a:prstGeom>
          <a:noFill/>
        </p:spPr>
        <p:txBody>
          <a:bodyPr wrap="square">
            <a:spAutoFit/>
          </a:bodyPr>
          <a:lstStyle/>
          <a:p>
            <a:pPr algn="ctr"/>
            <a:r>
              <a:rPr lang="en-GB" u="none" strike="noStrike" dirty="0">
                <a:effectLst/>
                <a:latin typeface="Times New Roman" panose="02020603050405020304" pitchFamily="18" charset="0"/>
                <a:ea typeface="Arial" panose="020B0604020202020204" pitchFamily="34" charset="0"/>
                <a:cs typeface="Times New Roman" panose="02020603050405020304" pitchFamily="18" charset="0"/>
              </a:rPr>
              <a:t>(Goldstein, 2024)</a:t>
            </a:r>
            <a:endParaRPr lang="en-US" sz="1200" dirty="0"/>
          </a:p>
        </p:txBody>
      </p:sp>
    </p:spTree>
    <p:extLst>
      <p:ext uri="{BB962C8B-B14F-4D97-AF65-F5344CB8AC3E}">
        <p14:creationId xmlns:p14="http://schemas.microsoft.com/office/powerpoint/2010/main" val="3007443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4E622-2254-CAB8-260A-1DA83F1B4365}"/>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0F83A75F-8C5A-6448-4E8D-841A02861CFA}"/>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5F5FBC8F-EF50-A2AD-1518-9DB0C7FE3876}"/>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96043527-EE45-0882-FB8F-0A4D15918374}"/>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DDD98EE9-E440-D2B7-F648-1DD641109580}"/>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2A1C4054-B59D-1078-A099-78C8E25DE90C}"/>
              </a:ext>
            </a:extLst>
          </p:cNvPr>
          <p:cNvSpPr txBox="1"/>
          <p:nvPr/>
        </p:nvSpPr>
        <p:spPr>
          <a:xfrm>
            <a:off x="838200" y="2929254"/>
            <a:ext cx="10134600" cy="5262979"/>
          </a:xfrm>
          <a:prstGeom prst="rect">
            <a:avLst/>
          </a:prstGeom>
          <a:noFill/>
        </p:spPr>
        <p:txBody>
          <a:bodyPr wrap="square">
            <a:spAutoFit/>
          </a:bodyPr>
          <a:lstStyle/>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application of transformational leadership could enhance employee motivation, communication and commitment at ASDA during the process of integration </a:t>
            </a:r>
            <a:r>
              <a:rPr lang="en-GB"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(Akinpelu, 2024)</a:t>
            </a: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combination of transformational leadership and decentralised decision-making may provide both unity of purpose and empowerment at local level.</a:t>
            </a:r>
          </a:p>
          <a:p>
            <a:pPr marL="342900" marR="0" lvl="0" indent="-342900" algn="just">
              <a:lnSpc>
                <a:spcPct val="100000"/>
              </a:lnSpc>
              <a:buFont typeface="Arial" panose="020B0604020202020204" pitchFamily="34" charset="0"/>
              <a:buChar char="●"/>
            </a:pP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endPar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just">
              <a:lnSpc>
                <a:spcPct val="100000"/>
              </a:lnSpc>
              <a:buFont typeface="Arial" panose="020B0604020202020204" pitchFamily="34" charset="0"/>
              <a:buChar char="●"/>
            </a:pPr>
            <a:r>
              <a:rPr lang="en-US" sz="28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approach could bring even better results than simply relying on structural decentralisation during important changes.</a:t>
            </a:r>
            <a:endParaRPr lang="en-US"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45634EBB-743B-83C0-B8EB-518E8885DB1D}"/>
              </a:ext>
            </a:extLst>
          </p:cNvPr>
          <p:cNvSpPr txBox="1"/>
          <p:nvPr/>
        </p:nvSpPr>
        <p:spPr>
          <a:xfrm>
            <a:off x="257185" y="266700"/>
            <a:ext cx="13153292" cy="861774"/>
          </a:xfrm>
          <a:prstGeom prst="rect">
            <a:avLst/>
          </a:prstGeom>
          <a:noFill/>
        </p:spPr>
        <p:txBody>
          <a:bodyPr wrap="square">
            <a:spAutoFit/>
          </a:bodyPr>
          <a:lstStyle/>
          <a:p>
            <a:r>
              <a:rPr lang="en-US" sz="5000" b="1" dirty="0">
                <a:latin typeface="Times New Roman" panose="02020603050405020304" pitchFamily="18" charset="0"/>
                <a:cs typeface="Times New Roman" panose="02020603050405020304" pitchFamily="18" charset="0"/>
              </a:rPr>
              <a:t>CONTD….</a:t>
            </a:r>
          </a:p>
        </p:txBody>
      </p:sp>
      <p:pic>
        <p:nvPicPr>
          <p:cNvPr id="11" name="Picture 10">
            <a:extLst>
              <a:ext uri="{FF2B5EF4-FFF2-40B4-BE49-F238E27FC236}">
                <a16:creationId xmlns:a16="http://schemas.microsoft.com/office/drawing/2014/main" id="{377B0FC7-C0C3-5575-9764-EE6C9B09C371}"/>
              </a:ext>
            </a:extLst>
          </p:cNvPr>
          <p:cNvPicPr>
            <a:picLocks noChangeAspect="1"/>
          </p:cNvPicPr>
          <p:nvPr/>
        </p:nvPicPr>
        <p:blipFill>
          <a:blip r:embed="rId5"/>
          <a:stretch>
            <a:fillRect/>
          </a:stretch>
        </p:blipFill>
        <p:spPr>
          <a:xfrm>
            <a:off x="11677264" y="2402596"/>
            <a:ext cx="5548744" cy="54079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3" name="TextBox 12">
            <a:extLst>
              <a:ext uri="{FF2B5EF4-FFF2-40B4-BE49-F238E27FC236}">
                <a16:creationId xmlns:a16="http://schemas.microsoft.com/office/drawing/2014/main" id="{DB746528-1E41-E54B-C95C-DF12BA2F0E43}"/>
              </a:ext>
            </a:extLst>
          </p:cNvPr>
          <p:cNvSpPr txBox="1"/>
          <p:nvPr/>
        </p:nvSpPr>
        <p:spPr>
          <a:xfrm>
            <a:off x="12367076" y="8590697"/>
            <a:ext cx="4296507" cy="369332"/>
          </a:xfrm>
          <a:prstGeom prst="rect">
            <a:avLst/>
          </a:prstGeom>
          <a:noFill/>
        </p:spPr>
        <p:txBody>
          <a:bodyPr wrap="square">
            <a:spAutoFit/>
          </a:bodyPr>
          <a:lstStyle/>
          <a:p>
            <a:pPr algn="ctr"/>
            <a:r>
              <a:rPr lang="en-GB" u="none" strike="noStrike" dirty="0">
                <a:effectLst/>
                <a:latin typeface="Times New Roman" panose="02020603050405020304" pitchFamily="18" charset="0"/>
                <a:ea typeface="Arial" panose="020B0604020202020204" pitchFamily="34" charset="0"/>
                <a:cs typeface="Times New Roman" panose="02020603050405020304" pitchFamily="18" charset="0"/>
              </a:rPr>
              <a:t>(Akinpelu, 2024)</a:t>
            </a:r>
            <a:endParaRPr lang="en-US" sz="1200" dirty="0"/>
          </a:p>
        </p:txBody>
      </p:sp>
    </p:spTree>
    <p:extLst>
      <p:ext uri="{BB962C8B-B14F-4D97-AF65-F5344CB8AC3E}">
        <p14:creationId xmlns:p14="http://schemas.microsoft.com/office/powerpoint/2010/main" val="3404477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D6000-7274-96B4-8AAD-3C1AD8FADD04}"/>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CE4DD828-3D0A-D7D7-EA15-6ED274C133EA}"/>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5BAE3EDE-3CCD-979D-AD94-41BF01F4E612}"/>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9CB2E2F8-8A2A-598F-A4ED-8304E9DC7435}"/>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4C8A457C-73DA-1044-3D5F-1F63CDE26CA2}"/>
              </a:ext>
            </a:extLst>
          </p:cNvPr>
          <p:cNvSpPr txBox="1"/>
          <p:nvPr/>
        </p:nvSpPr>
        <p:spPr>
          <a:xfrm>
            <a:off x="2403087" y="0"/>
            <a:ext cx="13140266" cy="861774"/>
          </a:xfrm>
          <a:prstGeom prst="rect">
            <a:avLst/>
          </a:prstGeom>
          <a:noFill/>
        </p:spPr>
        <p:txBody>
          <a:bodyPr wrap="square">
            <a:spAutoFit/>
          </a:bodyPr>
          <a:lstStyle/>
          <a:p>
            <a:pPr marL="0" marR="0" algn="ctr">
              <a:lnSpc>
                <a:spcPct val="100000"/>
              </a:lnSpc>
              <a:buNone/>
            </a:pPr>
            <a:r>
              <a:rPr lang="en-US" sz="5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5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EAE31B4-18C2-C537-A720-476AB39545B9}"/>
              </a:ext>
            </a:extLst>
          </p:cNvPr>
          <p:cNvSpPr txBox="1"/>
          <p:nvPr/>
        </p:nvSpPr>
        <p:spPr>
          <a:xfrm>
            <a:off x="7086600" y="3012854"/>
            <a:ext cx="10930466" cy="3539430"/>
          </a:xfrm>
          <a:prstGeom prst="rect">
            <a:avLst/>
          </a:prstGeom>
          <a:noFill/>
        </p:spPr>
        <p:txBody>
          <a:bodyPr wrap="square">
            <a:spAutoFit/>
          </a:bodyPr>
          <a:lstStyle/>
          <a:p>
            <a:pPr marL="342900" marR="0" lvl="0" indent="-342900" algn="just">
              <a:lnSpc>
                <a:spcPct val="100000"/>
              </a:lnSpc>
              <a:buFont typeface="Times New Roman" panose="02020603050405020304" pitchFamily="18" charset="0"/>
              <a:buChar char="•"/>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analysis indicated that Asda has adopted a more streamlined and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decentralised</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mode of decision-making.</a:t>
            </a:r>
          </a:p>
          <a:p>
            <a:pPr marL="342900" marR="0" lvl="0" indent="-342900" algn="just">
              <a:lnSpc>
                <a:spcPct val="100000"/>
              </a:lnSpc>
              <a:buFont typeface="Times New Roman" panose="02020603050405020304" pitchFamily="18" charset="0"/>
              <a:buChar char="•"/>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Times New Roman" panose="02020603050405020304" pitchFamily="18" charset="0"/>
              <a:buChar char="•"/>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It has been explained how a transformational leadership model could have produced good business results.</a:t>
            </a:r>
          </a:p>
          <a:p>
            <a:pPr marL="342900" marR="0" lvl="0" indent="-342900" algn="just">
              <a:lnSpc>
                <a:spcPct val="100000"/>
              </a:lnSpc>
              <a:buFont typeface="Times New Roman" panose="02020603050405020304" pitchFamily="18" charset="0"/>
              <a:buChar char="•"/>
            </a:pP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100000"/>
              </a:lnSpc>
              <a:buFont typeface="Times New Roman" panose="02020603050405020304" pitchFamily="18" charset="0"/>
              <a:buChar char="•"/>
            </a:pP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impact of a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decentralised</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leadership style on the functioning of the employees and organisation as a whole has been </a:t>
            </a:r>
            <a:r>
              <a:rPr lang="en-US" sz="2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analysed</a:t>
            </a:r>
            <a:r>
              <a:rPr lang="en-US" sz="2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2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CD30F1E-35B8-929E-64C8-02CCBD8808DC}"/>
              </a:ext>
            </a:extLst>
          </p:cNvPr>
          <p:cNvSpPr txBox="1"/>
          <p:nvPr/>
        </p:nvSpPr>
        <p:spPr>
          <a:xfrm>
            <a:off x="-1874115" y="5805487"/>
            <a:ext cx="11827932" cy="369332"/>
          </a:xfrm>
          <a:prstGeom prst="rect">
            <a:avLst/>
          </a:prstGeom>
          <a:noFill/>
        </p:spPr>
        <p:txBody>
          <a:bodyPr wrap="square">
            <a:spAutoFit/>
          </a:bodyPr>
          <a:lstStyle/>
          <a:p>
            <a:pPr algn="ctr"/>
            <a:r>
              <a:rPr lang="en-GB"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(Asda, 2025)</a:t>
            </a:r>
            <a:endParaRPr lang="en-US" sz="1200" dirty="0"/>
          </a:p>
        </p:txBody>
      </p:sp>
      <p:pic>
        <p:nvPicPr>
          <p:cNvPr id="12" name="Picture 11" descr="Company Facts">
            <a:extLst>
              <a:ext uri="{FF2B5EF4-FFF2-40B4-BE49-F238E27FC236}">
                <a16:creationId xmlns:a16="http://schemas.microsoft.com/office/drawing/2014/main" id="{566F2AA7-02D8-8688-E318-65C06739B800}"/>
              </a:ext>
            </a:extLst>
          </p:cNvPr>
          <p:cNvPicPr>
            <a:picLocks noChangeAspect="1"/>
          </p:cNvPicPr>
          <p:nvPr/>
        </p:nvPicPr>
        <p:blipFill>
          <a:blip r:embed="rId5"/>
          <a:stretch>
            <a:fillRect/>
          </a:stretch>
        </p:blipFill>
        <p:spPr>
          <a:xfrm>
            <a:off x="1524000" y="3467100"/>
            <a:ext cx="5031703" cy="23087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56055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8B065-204C-35C5-DC4F-2BDF8409F5D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FB3CDC6-6A37-7EFB-231B-A1A1ABE27D6C}"/>
              </a:ext>
            </a:extLst>
          </p:cNvPr>
          <p:cNvSpPr txBox="1"/>
          <p:nvPr/>
        </p:nvSpPr>
        <p:spPr>
          <a:xfrm>
            <a:off x="2057400" y="36159"/>
            <a:ext cx="13140266" cy="861774"/>
          </a:xfrm>
          <a:prstGeom prst="rect">
            <a:avLst/>
          </a:prstGeom>
          <a:noFill/>
        </p:spPr>
        <p:txBody>
          <a:bodyPr wrap="square">
            <a:spAutoFit/>
          </a:bodyPr>
          <a:lstStyle/>
          <a:p>
            <a:pPr marL="0" marR="0" algn="ctr">
              <a:lnSpc>
                <a:spcPct val="100000"/>
              </a:lnSpc>
              <a:buNone/>
            </a:pPr>
            <a:r>
              <a:rPr lang="en-US" sz="5000" b="1" kern="0" dirty="0">
                <a:effectLst/>
                <a:latin typeface="Times New Roman" panose="02020603050405020304" pitchFamily="18" charset="0"/>
                <a:ea typeface="Arial" panose="020B0604020202020204" pitchFamily="34" charset="0"/>
                <a:cs typeface="Times New Roman" panose="02020603050405020304" pitchFamily="18" charset="0"/>
              </a:rPr>
              <a:t>References </a:t>
            </a:r>
          </a:p>
        </p:txBody>
      </p:sp>
      <p:sp>
        <p:nvSpPr>
          <p:cNvPr id="9" name="TextBox 8">
            <a:extLst>
              <a:ext uri="{FF2B5EF4-FFF2-40B4-BE49-F238E27FC236}">
                <a16:creationId xmlns:a16="http://schemas.microsoft.com/office/drawing/2014/main" id="{1461AE52-DC06-D66F-3168-2FCA441AC3F1}"/>
              </a:ext>
            </a:extLst>
          </p:cNvPr>
          <p:cNvSpPr txBox="1"/>
          <p:nvPr/>
        </p:nvSpPr>
        <p:spPr>
          <a:xfrm>
            <a:off x="208233" y="1081589"/>
            <a:ext cx="17602200" cy="8556188"/>
          </a:xfrm>
          <a:prstGeom prst="rect">
            <a:avLst/>
          </a:prstGeom>
          <a:noFill/>
        </p:spPr>
        <p:txBody>
          <a:bodyPr wrap="square">
            <a:spAutoFit/>
          </a:bodyPr>
          <a:lstStyle/>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Akinpelu, A., (2024).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Transformational Leadership: The How And Why</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https://www.forbes.com/councils/forbescoachescouncil/2024/08/13/transformational-leadership-the-how-and-why/ [Accessed 2 October 2026].</a:t>
            </a: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Asda, (2025).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Our story</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https://corporate.asda.com/our-story [Accessed 2 October 2026].</a:t>
            </a: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Burns, S., (2024).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Should You Move To A Decentralized Organizational Structure?.</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[Online]Available at: https://www.forbes.com/sites/stephanieburns/2022/01/17/should-you-move-to-a-decentralized-organizational-structure/ [Accessed 2 October 2026].</a:t>
            </a: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Follows, P., (2024).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Implementing Strategy: The Roles That Drive Organizational Resilience</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https://www.forbes.com/sites/forbesbooksauthors/2024/11/04/implementing-strategy-the-roles-that-drive-organizational-resilience/ [Accessed 2 October 2026].</a:t>
            </a:r>
          </a:p>
          <a:p>
            <a:pPr marL="0" marR="0" algn="just">
              <a:lnSpc>
                <a:spcPct val="100000"/>
              </a:lnSpc>
              <a:buNone/>
            </a:pPr>
            <a:r>
              <a:rPr lang="en-US" sz="2200" dirty="0" err="1">
                <a:effectLst/>
                <a:latin typeface="Times New Roman" panose="02020603050405020304" pitchFamily="18" charset="0"/>
                <a:ea typeface="Arial" panose="020B0604020202020204" pitchFamily="34" charset="0"/>
                <a:cs typeface="Times New Roman" panose="02020603050405020304" pitchFamily="18" charset="0"/>
              </a:rPr>
              <a:t>Frogstedt</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G. and Olsson, A., (2026). </a:t>
            </a:r>
            <a:r>
              <a:rPr lang="en-US" sz="2200" i="1" dirty="0" err="1">
                <a:effectLst/>
                <a:latin typeface="Times New Roman" panose="02020603050405020304" pitchFamily="18" charset="0"/>
                <a:ea typeface="Arial" panose="020B0604020202020204" pitchFamily="34" charset="0"/>
                <a:cs typeface="Times New Roman" panose="02020603050405020304" pitchFamily="18" charset="0"/>
              </a:rPr>
              <a:t>Decentralised</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 Leadership-Adapting to Disruptive Actors and Emerging Technologies.</a:t>
            </a:r>
            <a:endParaRPr lang="en-US" sz="2200" dirty="0">
              <a:effectLst/>
              <a:latin typeface="Times New Roman" panose="02020603050405020304" pitchFamily="18" charset="0"/>
              <a:ea typeface="Arial" panose="020B0604020202020204" pitchFamily="34" charset="0"/>
              <a:cs typeface="Times New Roman" panose="02020603050405020304" pitchFamily="18" charset="0"/>
            </a:endParaRP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Gleeson, B., (2024).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The Power Of Efficient Leadership: Maximizing Time, Talent, And Tech.</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https://www.forbes.com/sites/brentgleeson/2024/11/28/the-power-of-efficient-leadership-maximizing-time-talent-and-tech/ [Accessed 2 October 2026].</a:t>
            </a: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Goldstein, J., (2024).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Why The Next Generation Of Retail Growth Will Be Decentralized.</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https://www.forbes.com/councils/forbesbusinessdevelopmentcouncil/2026/03/13/why-the-next-generation-of-retail-growth-will-be-decentralized/ [Accessed 2 October 2026].</a:t>
            </a:r>
          </a:p>
          <a:p>
            <a:pPr marL="0" marR="0" algn="just">
              <a:lnSpc>
                <a:spcPct val="100000"/>
              </a:lnSpc>
              <a:buNone/>
            </a:pPr>
            <a:r>
              <a:rPr lang="en-US" sz="2200" dirty="0" err="1">
                <a:effectLst/>
                <a:latin typeface="Times New Roman" panose="02020603050405020304" pitchFamily="18" charset="0"/>
                <a:ea typeface="Arial" panose="020B0604020202020204" pitchFamily="34" charset="0"/>
                <a:cs typeface="Times New Roman" panose="02020603050405020304" pitchFamily="18" charset="0"/>
              </a:rPr>
              <a:t>Ivanauskas</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M., (2024).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Why Company Culture Belongs To CEOs, Not HR</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https://www.forbes.com/councils/forbestechcouncil/2024/12/20/why-company-culture-belongs-to-ceos-not-hr/ [Accessed 2 October 2026].</a:t>
            </a:r>
          </a:p>
          <a:p>
            <a:pPr marL="0" marR="0" algn="just">
              <a:lnSpc>
                <a:spcPct val="100000"/>
              </a:lnSpc>
              <a:buNone/>
            </a:pPr>
            <a:r>
              <a:rPr lang="en-US" sz="2200" dirty="0" err="1">
                <a:effectLst/>
                <a:latin typeface="Times New Roman" panose="02020603050405020304" pitchFamily="18" charset="0"/>
                <a:ea typeface="Arial" panose="020B0604020202020204" pitchFamily="34" charset="0"/>
                <a:cs typeface="Times New Roman" panose="02020603050405020304" pitchFamily="18" charset="0"/>
              </a:rPr>
              <a:t>Mitchellake</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(2026).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Asda restructuring 2026.</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https://mitchellake.com/intelligence/wire/asda-restructuring-2026-03-27 [Accessed 2 October 2026].</a:t>
            </a: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Nalley, S., (2025).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The Power Of Strategic Decision-Making: How To Shape Business Success</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https://www.forbes.com/councils/forbesbusinesscouncil/2025/02/04/the-power-of-strategic-decision-making-how-to-shape-business-success/ [Accessed 2 October 2026].</a:t>
            </a: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Searles, K., (2026).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Asda streamlines buying teams.</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https://www.grocerygazette.co.uk/2026/07/10/asda-streamlines-buying-teams/ [Accessed 2 October 2026].</a:t>
            </a:r>
          </a:p>
          <a:p>
            <a:pPr marL="0" marR="0" algn="just">
              <a:lnSpc>
                <a:spcPct val="100000"/>
              </a:lnSpc>
              <a:buNone/>
            </a:pPr>
            <a:r>
              <a:rPr lang="en-US" sz="2200" dirty="0">
                <a:effectLst/>
                <a:latin typeface="Times New Roman" panose="02020603050405020304" pitchFamily="18" charset="0"/>
                <a:ea typeface="Arial" panose="020B0604020202020204" pitchFamily="34" charset="0"/>
                <a:cs typeface="Times New Roman" panose="02020603050405020304" pitchFamily="18" charset="0"/>
              </a:rPr>
              <a:t>Sierra, S., (2023). </a:t>
            </a:r>
            <a:r>
              <a:rPr lang="en-US" sz="2200" i="1" dirty="0">
                <a:effectLst/>
                <a:latin typeface="Times New Roman" panose="02020603050405020304" pitchFamily="18" charset="0"/>
                <a:ea typeface="Arial" panose="020B0604020202020204" pitchFamily="34" charset="0"/>
                <a:cs typeface="Times New Roman" panose="02020603050405020304" pitchFamily="18" charset="0"/>
              </a:rPr>
              <a:t>The Five Pillars Of Good Corporate Governance</a:t>
            </a:r>
            <a:r>
              <a:rPr lang="en-US" sz="2200" dirty="0">
                <a:effectLst/>
                <a:latin typeface="Times New Roman" panose="02020603050405020304" pitchFamily="18" charset="0"/>
                <a:ea typeface="Arial" panose="020B0604020202020204" pitchFamily="34" charset="0"/>
                <a:cs typeface="Times New Roman" panose="02020603050405020304" pitchFamily="18" charset="0"/>
              </a:rPr>
              <a:t>. [Online] Available at: https://www.forbes.com/councils/forbesbusinesscouncil/2023/02/27/the-five-pillars-of-good-corporate-governance/ [Accessed 2 October 2026].</a:t>
            </a:r>
          </a:p>
        </p:txBody>
      </p:sp>
    </p:spTree>
    <p:extLst>
      <p:ext uri="{BB962C8B-B14F-4D97-AF65-F5344CB8AC3E}">
        <p14:creationId xmlns:p14="http://schemas.microsoft.com/office/powerpoint/2010/main" val="3046723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00A85-642A-0D2C-3A93-4AE20D736E4B}"/>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172940D0-2F0E-87C9-117E-2437FBBB953F}"/>
              </a:ext>
            </a:extLst>
          </p:cNvPr>
          <p:cNvSpPr/>
          <p:nvPr/>
        </p:nvSpPr>
        <p:spPr>
          <a:xfrm rot="-6270473">
            <a:off x="15895726" y="-661989"/>
            <a:ext cx="5957539" cy="5340122"/>
          </a:xfrm>
          <a:custGeom>
            <a:avLst/>
            <a:gdLst/>
            <a:ahLst/>
            <a:cxnLst/>
            <a:rect l="l" t="t" r="r" b="b"/>
            <a:pathLst>
              <a:path w="5957539" h="5340122">
                <a:moveTo>
                  <a:pt x="0" y="0"/>
                </a:moveTo>
                <a:lnTo>
                  <a:pt x="5957539" y="0"/>
                </a:lnTo>
                <a:lnTo>
                  <a:pt x="5957539" y="5340122"/>
                </a:lnTo>
                <a:lnTo>
                  <a:pt x="0" y="534012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93B0E8FE-C318-732A-246A-A4C7721DF376}"/>
              </a:ext>
            </a:extLst>
          </p:cNvPr>
          <p:cNvSpPr/>
          <p:nvPr/>
        </p:nvSpPr>
        <p:spPr>
          <a:xfrm rot="4501658">
            <a:off x="-3642549" y="5786963"/>
            <a:ext cx="6667831" cy="5976801"/>
          </a:xfrm>
          <a:custGeom>
            <a:avLst/>
            <a:gdLst/>
            <a:ahLst/>
            <a:cxnLst/>
            <a:rect l="l" t="t" r="r" b="b"/>
            <a:pathLst>
              <a:path w="6667831" h="5976801">
                <a:moveTo>
                  <a:pt x="0" y="0"/>
                </a:moveTo>
                <a:lnTo>
                  <a:pt x="6667831" y="0"/>
                </a:lnTo>
                <a:lnTo>
                  <a:pt x="6667831" y="5976802"/>
                </a:lnTo>
                <a:lnTo>
                  <a:pt x="0" y="597680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id="{F1D551F6-3A30-01AE-8B70-B8A7821908F4}"/>
              </a:ext>
            </a:extLst>
          </p:cNvPr>
          <p:cNvSpPr/>
          <p:nvPr/>
        </p:nvSpPr>
        <p:spPr>
          <a:xfrm>
            <a:off x="-867143" y="-1073981"/>
            <a:ext cx="5398501" cy="3082054"/>
          </a:xfrm>
          <a:custGeom>
            <a:avLst/>
            <a:gdLst/>
            <a:ahLst/>
            <a:cxnLst/>
            <a:rect l="l" t="t" r="r" b="b"/>
            <a:pathLst>
              <a:path w="5398501" h="3082054">
                <a:moveTo>
                  <a:pt x="0" y="0"/>
                </a:moveTo>
                <a:lnTo>
                  <a:pt x="5398501" y="0"/>
                </a:lnTo>
                <a:lnTo>
                  <a:pt x="5398501" y="3082053"/>
                </a:lnTo>
                <a:lnTo>
                  <a:pt x="0" y="308205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id="{DFA99F61-CC6A-624C-C47E-6266D20F09E2}"/>
              </a:ext>
            </a:extLst>
          </p:cNvPr>
          <p:cNvSpPr/>
          <p:nvPr/>
        </p:nvSpPr>
        <p:spPr>
          <a:xfrm rot="8294382">
            <a:off x="14799583" y="8008555"/>
            <a:ext cx="4505787" cy="2572395"/>
          </a:xfrm>
          <a:custGeom>
            <a:avLst/>
            <a:gdLst/>
            <a:ahLst/>
            <a:cxnLst/>
            <a:rect l="l" t="t" r="r" b="b"/>
            <a:pathLst>
              <a:path w="4505787" h="2572395">
                <a:moveTo>
                  <a:pt x="0" y="0"/>
                </a:moveTo>
                <a:lnTo>
                  <a:pt x="4505788" y="0"/>
                </a:lnTo>
                <a:lnTo>
                  <a:pt x="4505788" y="2572395"/>
                </a:lnTo>
                <a:lnTo>
                  <a:pt x="0" y="25723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 name="TextBox 1">
            <a:extLst>
              <a:ext uri="{FF2B5EF4-FFF2-40B4-BE49-F238E27FC236}">
                <a16:creationId xmlns:a16="http://schemas.microsoft.com/office/drawing/2014/main" id="{A0BC138D-B65B-0C70-215D-E1292B5C59EF}"/>
              </a:ext>
            </a:extLst>
          </p:cNvPr>
          <p:cNvSpPr txBox="1"/>
          <p:nvPr/>
        </p:nvSpPr>
        <p:spPr>
          <a:xfrm>
            <a:off x="5921611" y="4120849"/>
            <a:ext cx="6444778" cy="1323439"/>
          </a:xfrm>
          <a:prstGeom prst="rect">
            <a:avLst/>
          </a:prstGeom>
          <a:noFill/>
        </p:spPr>
        <p:txBody>
          <a:bodyPr wrap="none" rtlCol="0">
            <a:spAutoFit/>
            <a:scene3d>
              <a:camera prst="orthographicFront"/>
              <a:lightRig rig="threePt" dir="t"/>
            </a:scene3d>
            <a:sp3d extrusionH="57150">
              <a:bevelT w="38100" h="38100" prst="relaxedInset"/>
            </a:sp3d>
          </a:bodyPr>
          <a:lstStyle/>
          <a:p>
            <a:pPr algn="ctr"/>
            <a:r>
              <a:rPr lang="en-US" sz="8000" b="1" dirty="0">
                <a:effectLst>
                  <a:reflection blurRad="6350" stA="60000" endA="900" endPos="58000" dir="5400000" sy="-100000" algn="bl" rotWithShape="0"/>
                </a:effectLst>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6546530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3008</Words>
  <Application>Microsoft Office PowerPoint</Application>
  <PresentationFormat>Custom</PresentationFormat>
  <Paragraphs>177</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Laiba shahzad</cp:lastModifiedBy>
  <cp:revision>2</cp:revision>
  <dcterms:created xsi:type="dcterms:W3CDTF">2026-10-06T10:56:29Z</dcterms:created>
  <dcterms:modified xsi:type="dcterms:W3CDTF">2026-10-14T14:22:47Z</dcterms:modified>
  <dc:identifier/>
</cp:coreProperties>
</file>