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Layouts/slideLayout18.xml" ContentType="application/vnd.openxmlformats-officedocument.presentationml.slideLayout+xml"/>
  <Override PartName="/ppt/theme/theme4.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5.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6.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7.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66" r:id="rId3"/>
    <p:sldMasterId id="2147483678" r:id="rId4"/>
    <p:sldMasterId id="2147483682" r:id="rId5"/>
    <p:sldMasterId id="2147483735" r:id="rId6"/>
    <p:sldMasterId id="2147483749" r:id="rId7"/>
    <p:sldMasterId id="2147483756" r:id="rId8"/>
  </p:sldMasterIdLst>
  <p:notesMasterIdLst>
    <p:notesMasterId r:id="rId26"/>
  </p:notesMasterIdLst>
  <p:sldIdLst>
    <p:sldId id="349" r:id="rId9"/>
    <p:sldId id="476" r:id="rId10"/>
    <p:sldId id="480" r:id="rId11"/>
    <p:sldId id="481" r:id="rId12"/>
    <p:sldId id="488" r:id="rId13"/>
    <p:sldId id="482" r:id="rId14"/>
    <p:sldId id="484" r:id="rId15"/>
    <p:sldId id="483" r:id="rId16"/>
    <p:sldId id="485" r:id="rId17"/>
    <p:sldId id="487" r:id="rId18"/>
    <p:sldId id="486" r:id="rId19"/>
    <p:sldId id="489" r:id="rId20"/>
    <p:sldId id="469" r:id="rId21"/>
    <p:sldId id="324" r:id="rId22"/>
    <p:sldId id="477" r:id="rId23"/>
    <p:sldId id="478" r:id="rId24"/>
    <p:sldId id="47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B22E6E-7A43-D21B-20B0-CC4AC9069E3F}" v="2" dt="2025-12-05T13:38:06.5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8.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slide" Target="slides/slide13.xml"/><Relationship Id="rId7" Type="http://schemas.openxmlformats.org/officeDocument/2006/relationships/slideMaster" Target="slideMasters/slideMaster7.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2" Type="http://schemas.openxmlformats.org/officeDocument/2006/relationships/slideMaster" Target="slideMasters/slideMaster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3.xml"/><Relationship Id="rId24" Type="http://schemas.openxmlformats.org/officeDocument/2006/relationships/slide" Target="slides/slide16.xml"/><Relationship Id="rId32" Type="http://schemas.microsoft.com/office/2015/10/relationships/revisionInfo" Target="revisionInfo.xml"/><Relationship Id="rId5" Type="http://schemas.openxmlformats.org/officeDocument/2006/relationships/slideMaster" Target="slideMasters/slideMaster5.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viewProps" Target="viewProps.xml"/><Relationship Id="rId10" Type="http://schemas.openxmlformats.org/officeDocument/2006/relationships/slide" Target="slides/slide2.xml"/><Relationship Id="rId19" Type="http://schemas.openxmlformats.org/officeDocument/2006/relationships/slide" Target="slides/slide11.xml"/><Relationship Id="rId31" Type="http://schemas.microsoft.com/office/2016/11/relationships/changesInfo" Target="changesInfos/changesInfo1.xml"/><Relationship Id="rId4" Type="http://schemas.openxmlformats.org/officeDocument/2006/relationships/slideMaster" Target="slideMasters/slideMaster4.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S::deborah.jenkins@uwtsd.ac.uk::3cd02ba5-e528-4585-978d-4fde2b47730a" providerId="AD" clId="Web-{51B22E6E-7A43-D21B-20B0-CC4AC9069E3F}"/>
    <pc:docChg chg="modSld">
      <pc:chgData name="Deborah Jenkins" userId="S::deborah.jenkins@uwtsd.ac.uk::3cd02ba5-e528-4585-978d-4fde2b47730a" providerId="AD" clId="Web-{51B22E6E-7A43-D21B-20B0-CC4AC9069E3F}" dt="2025-12-05T13:38:06.532" v="1" actId="20577"/>
      <pc:docMkLst>
        <pc:docMk/>
      </pc:docMkLst>
      <pc:sldChg chg="modSp">
        <pc:chgData name="Deborah Jenkins" userId="S::deborah.jenkins@uwtsd.ac.uk::3cd02ba5-e528-4585-978d-4fde2b47730a" providerId="AD" clId="Web-{51B22E6E-7A43-D21B-20B0-CC4AC9069E3F}" dt="2025-12-05T13:38:06.532" v="1" actId="20577"/>
        <pc:sldMkLst>
          <pc:docMk/>
          <pc:sldMk cId="554255466" sldId="484"/>
        </pc:sldMkLst>
        <pc:spChg chg="mod">
          <ac:chgData name="Deborah Jenkins" userId="S::deborah.jenkins@uwtsd.ac.uk::3cd02ba5-e528-4585-978d-4fde2b47730a" providerId="AD" clId="Web-{51B22E6E-7A43-D21B-20B0-CC4AC9069E3F}" dt="2025-12-05T13:38:06.532" v="1" actId="20577"/>
          <ac:spMkLst>
            <pc:docMk/>
            <pc:sldMk cId="554255466" sldId="484"/>
            <ac:spMk id="3" creationId="{42064DD6-659B-A1F9-C74D-6CA68602455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05/12/2025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24661F1-DB81-44E4-BB5E-8CFA2BC56AE0}" type="slidenum">
              <a:rPr lang="en-GB" smtClean="0"/>
              <a:t>13</a:t>
            </a:fld>
            <a:endParaRPr lang="en-GB"/>
          </a:p>
        </p:txBody>
      </p:sp>
    </p:spTree>
    <p:extLst>
      <p:ext uri="{BB962C8B-B14F-4D97-AF65-F5344CB8AC3E}">
        <p14:creationId xmlns:p14="http://schemas.microsoft.com/office/powerpoint/2010/main" val="17457495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12/5/2025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4188513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9F1E6B-445D-CA46-80DE-7864B0ECB295}" type="datetimeFigureOut">
              <a:rPr lang="en-US" smtClean="0"/>
              <a:t>12/5/2025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448593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12/5/2025</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12/5/2025</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12/5/2025</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12/5/2025</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12/5/2025</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12/5/2025</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12/5/2025</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12/5/2025</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12/5/2025</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12/5/2025</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12/5/2025</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18572812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12/5/2025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12/5/2025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12/5/2025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12/5/2025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12/5/2025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12/5/2025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12/5/2025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12/5/2025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12/5/2025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12/5/2025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12/5/2025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136339076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6631294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5757261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2177619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379F1E6B-445D-CA46-80DE-7864B0ECB295}" type="datetimeFigureOut">
              <a:rPr lang="en-US" smtClean="0"/>
              <a:t>12/5/2025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9020476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379F1E6B-445D-CA46-80DE-7864B0ECB295}" type="datetimeFigureOut">
              <a:rPr lang="en-US" smtClean="0"/>
              <a:t>12/5/2025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7642015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379F1E6B-445D-CA46-80DE-7864B0ECB295}" type="datetimeFigureOut">
              <a:rPr lang="en-US" smtClean="0"/>
              <a:t>12/5/2025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7446595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9F1E6B-445D-CA46-80DE-7864B0ECB295}" type="datetimeFigureOut">
              <a:rPr lang="en-US" smtClean="0"/>
              <a:t>12/5/2025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9135832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12/5/2025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1804342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12/5/2025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0208609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379F1E6B-445D-CA46-80DE-7864B0ECB295}" type="datetimeFigureOut">
              <a:rPr lang="en-US" smtClean="0"/>
              <a:t>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0818324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379F1E6B-445D-CA46-80DE-7864B0ECB295}" type="datetimeFigureOut">
              <a:rPr lang="en-US" smtClean="0"/>
              <a:t>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9566286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239006046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12/5/2025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534585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996084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2426565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89671410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19686422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87717919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98619813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9F1E6B-445D-CA46-80DE-7864B0ECB295}" type="datetimeFigureOut">
              <a:rPr lang="en-US" smtClean="0"/>
              <a:t>12/5/2025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9107312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175445273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31458756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54565264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265648223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4.xml"/><Relationship Id="rId13" Type="http://schemas.openxmlformats.org/officeDocument/2006/relationships/image" Target="../media/image3.png"/><Relationship Id="rId3" Type="http://schemas.openxmlformats.org/officeDocument/2006/relationships/slideLayout" Target="../slideLayouts/slideLayout9.xml"/><Relationship Id="rId7" Type="http://schemas.openxmlformats.org/officeDocument/2006/relationships/slideLayout" Target="../slideLayouts/slideLayout13.xml"/><Relationship Id="rId12" Type="http://schemas.openxmlformats.org/officeDocument/2006/relationships/theme" Target="../theme/theme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11" Type="http://schemas.openxmlformats.org/officeDocument/2006/relationships/slideLayout" Target="../slideLayouts/slideLayout17.xml"/><Relationship Id="rId5" Type="http://schemas.openxmlformats.org/officeDocument/2006/relationships/slideLayout" Target="../slideLayouts/slideLayout11.xml"/><Relationship Id="rId10" Type="http://schemas.openxmlformats.org/officeDocument/2006/relationships/slideLayout" Target="../slideLayouts/slideLayout16.xml"/><Relationship Id="rId4" Type="http://schemas.openxmlformats.org/officeDocument/2006/relationships/slideLayout" Target="../slideLayouts/slideLayout10.xml"/><Relationship Id="rId9" Type="http://schemas.openxmlformats.org/officeDocument/2006/relationships/slideLayout" Target="../slideLayouts/slideLayout1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theme" Target="../theme/theme5.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image" Target="../media/image4.pn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slideLayout" Target="../slideLayouts/slideLayout43.xml"/><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slideLayout" Target="../slideLayouts/slideLayout42.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5" Type="http://schemas.openxmlformats.org/officeDocument/2006/relationships/image" Target="../media/image5.png"/><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 Id="rId1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51.xml"/><Relationship Id="rId3" Type="http://schemas.openxmlformats.org/officeDocument/2006/relationships/slideLayout" Target="../slideLayouts/slideLayout46.xml"/><Relationship Id="rId7" Type="http://schemas.openxmlformats.org/officeDocument/2006/relationships/slideLayout" Target="../slideLayouts/slideLayout50.xml"/><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image" Target="../media/image7.png"/><Relationship Id="rId5" Type="http://schemas.openxmlformats.org/officeDocument/2006/relationships/slideLayout" Target="../slideLayouts/slideLayout48.xml"/><Relationship Id="rId10" Type="http://schemas.openxmlformats.org/officeDocument/2006/relationships/theme" Target="../theme/theme7.xml"/><Relationship Id="rId4" Type="http://schemas.openxmlformats.org/officeDocument/2006/relationships/slideLayout" Target="../slideLayouts/slideLayout47.xml"/><Relationship Id="rId9" Type="http://schemas.openxmlformats.org/officeDocument/2006/relationships/slideLayout" Target="../slideLayouts/slideLayout52.xml"/></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54.xml"/><Relationship Id="rId1" Type="http://schemas.openxmlformats.org/officeDocument/2006/relationships/slideLayout" Target="../slideLayouts/slideLayout53.xml"/><Relationship Id="rId4" Type="http://schemas.openxmlformats.org/officeDocument/2006/relationships/image" Target="../media/image8.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762" r:id="rId4"/>
    <p:sldLayoutId id="2147483763"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 id="214748373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12/5/2025</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815353355"/>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 id="2147483748"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12/5/2025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1"/>
          <a:stretch>
            <a:fillRect/>
          </a:stretch>
        </p:blipFill>
        <p:spPr>
          <a:xfrm>
            <a:off x="0" y="0"/>
            <a:ext cx="12192000" cy="6858000"/>
          </a:xfrm>
          <a:prstGeom prst="rect">
            <a:avLst/>
          </a:prstGeom>
        </p:spPr>
      </p:pic>
    </p:spTree>
    <p:extLst>
      <p:ext uri="{BB962C8B-B14F-4D97-AF65-F5344CB8AC3E}">
        <p14:creationId xmlns:p14="http://schemas.microsoft.com/office/powerpoint/2010/main" val="996746451"/>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61" r:id="rId7"/>
    <p:sldLayoutId id="2147483732" r:id="rId8"/>
    <p:sldLayoutId id="2147483733"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999429328"/>
      </p:ext>
    </p:extLst>
  </p:cSld>
  <p:clrMap bg1="lt1" tx1="dk1" bg2="lt2" tx2="dk2" accent1="accent1" accent2="accent2" accent3="accent3" accent4="accent4" accent5="accent5" accent6="accent6" hlink="hlink" folHlink="folHlink"/>
  <p:sldLayoutIdLst>
    <p:sldLayoutId id="2147483757" r:id="rId1"/>
    <p:sldLayoutId id="214748375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44.xml"/><Relationship Id="rId5" Type="http://schemas.openxmlformats.org/officeDocument/2006/relationships/hyperlink" Target="https://creativecommons.org/licenses/by-nc/3.0/" TargetMode="External"/><Relationship Id="rId4" Type="http://schemas.openxmlformats.org/officeDocument/2006/relationships/hyperlink" Target="https://freepngimg.com/png/31569-cruise-ship-transparent"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50.xml"/><Relationship Id="rId1" Type="http://schemas.openxmlformats.org/officeDocument/2006/relationships/video" Target="https://www.youtube.com/embed/EZlgM_u4Ghg?feature=oembed"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50.xml"/><Relationship Id="rId1" Type="http://schemas.openxmlformats.org/officeDocument/2006/relationships/video" Target="https://www.youtube.com/embed/FHJiRWDkSH0?feature=oembed"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7.xml.rels><?xml version="1.0" encoding="UTF-8" standalone="yes"?>
<Relationships xmlns="http://schemas.openxmlformats.org/package/2006/relationships"><Relationship Id="rId3" Type="http://schemas.openxmlformats.org/officeDocument/2006/relationships/hyperlink" Target="https://truegradefoods.com/responsible-tourism-royal-caribbeans-initiatives/#:~:text=Royal%20Caribbean%20takes%20innovative%20approaches,air%2C%E2%80%9D%20minimizing%20energy%20usage." TargetMode="External"/><Relationship Id="rId2" Type="http://schemas.openxmlformats.org/officeDocument/2006/relationships/slideLayout" Target="../slideLayouts/slideLayout46.xml"/><Relationship Id="rId1" Type="http://schemas.openxmlformats.org/officeDocument/2006/relationships/video" Target="https://www.youtube.com/embed/ftFcVuXI8sw?feature=oembed" TargetMode="External"/><Relationship Id="rId5" Type="http://schemas.openxmlformats.org/officeDocument/2006/relationships/image" Target="../media/image13.jpeg"/><Relationship Id="rId4" Type="http://schemas.openxmlformats.org/officeDocument/2006/relationships/hyperlink" Target="https://www.gstcouncil.org/royal-caribbean-group-2023-seastainability-report/#:~:text=Through%20its%20%E2%80%9CSave%20the%20Waves,compared%20to%20a%202019%20baseline."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hurtigruten.com/en-gb/about-us/voyages/coastal-express?utm_source=google&amp;utm_medium=cpc&amp;utm_campaign=UK_COA_Tactical_Destination-Norway_B2C_W21_YR_2021_NO_All&amp;&amp;infinity=ict2~net~gaw~ar~642537709655~kw~hurtigruten%20norway%20coastal%20cruise~mt~p~cmp~UK_COA_Tactical_Destination-Norway_B2C_W21_YR_2021_NO_All~ag~Route&amp;gad_source=1&amp;gclid=CjwKCAiAiaC-BhBEEiwAjY99qCQftujAWBtdkAm0gEMa55AR7vjuLxbJtnC_D1dZs-enfe6fo_oLkxoCGnIQAvD_BwE&amp;gclsrc=aw.ds" TargetMode="External"/><Relationship Id="rId1" Type="http://schemas.openxmlformats.org/officeDocument/2006/relationships/slideLayout" Target="../slideLayouts/slideLayout46.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45.xml"/><Relationship Id="rId1" Type="http://schemas.openxmlformats.org/officeDocument/2006/relationships/video" Target="https://www.youtube.com/embed/qtySpZ7YjO0?feature=oembed"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50.xml"/><Relationship Id="rId1" Type="http://schemas.openxmlformats.org/officeDocument/2006/relationships/video" Target="https://www.youtube.com/embed/D8S_pkHz778?feature=oembed"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xml"/><Relationship Id="rId1" Type="http://schemas.openxmlformats.org/officeDocument/2006/relationships/slideLayout" Target="../slideLayouts/slideLayout50.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1813763" y="1501187"/>
            <a:ext cx="6494470"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a:ln>
                  <a:noFill/>
                </a:ln>
                <a:effectLst/>
                <a:uLnTx/>
                <a:uFillTx/>
                <a:latin typeface="Arial" panose="020B0604020202020204" pitchFamily="34" charset="0"/>
                <a:ea typeface="+mn-ea"/>
                <a:cs typeface="Arial" panose="020B0604020202020204" pitchFamily="34" charset="0"/>
              </a:rPr>
              <a:t>Sustainable Global Tourism</a:t>
            </a:r>
          </a:p>
        </p:txBody>
      </p:sp>
      <p:sp>
        <p:nvSpPr>
          <p:cNvPr id="6" name="TextBox 5">
            <a:extLst>
              <a:ext uri="{FF2B5EF4-FFF2-40B4-BE49-F238E27FC236}">
                <a16:creationId xmlns:a16="http://schemas.microsoft.com/office/drawing/2014/main" id="{2DDBD4A8-0007-5EFA-628C-3A9FCA50BB6B}"/>
              </a:ext>
            </a:extLst>
          </p:cNvPr>
          <p:cNvSpPr txBox="1"/>
          <p:nvPr/>
        </p:nvSpPr>
        <p:spPr>
          <a:xfrm>
            <a:off x="3064377" y="3429000"/>
            <a:ext cx="1935402"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a:ln>
                  <a:noFill/>
                </a:ln>
                <a:effectLst/>
                <a:uLnTx/>
                <a:uFillTx/>
                <a:latin typeface="Arial" panose="020B0604020202020204" pitchFamily="34" charset="0"/>
                <a:ea typeface="+mn-ea"/>
                <a:cs typeface="Arial" panose="020B0604020202020204" pitchFamily="34" charset="0"/>
              </a:rPr>
              <a:t>Week 7</a:t>
            </a:r>
          </a:p>
        </p:txBody>
      </p:sp>
      <p:pic>
        <p:nvPicPr>
          <p:cNvPr id="3" name="Picture 2" descr="A large white cruise ship">
            <a:extLst>
              <a:ext uri="{FF2B5EF4-FFF2-40B4-BE49-F238E27FC236}">
                <a16:creationId xmlns:a16="http://schemas.microsoft.com/office/drawing/2014/main" id="{D82089C7-E830-7432-8887-066ECDB647B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96919" y="2477386"/>
            <a:ext cx="5809293" cy="3583172"/>
          </a:xfrm>
          <a:prstGeom prst="rect">
            <a:avLst/>
          </a:prstGeom>
        </p:spPr>
      </p:pic>
      <p:sp>
        <p:nvSpPr>
          <p:cNvPr id="7" name="TextBox 6">
            <a:extLst>
              <a:ext uri="{FF2B5EF4-FFF2-40B4-BE49-F238E27FC236}">
                <a16:creationId xmlns:a16="http://schemas.microsoft.com/office/drawing/2014/main" id="{7914F135-8A94-C225-7B9F-B79EE7CF9561}"/>
              </a:ext>
            </a:extLst>
          </p:cNvPr>
          <p:cNvSpPr txBox="1"/>
          <p:nvPr/>
        </p:nvSpPr>
        <p:spPr>
          <a:xfrm>
            <a:off x="7442790" y="6170784"/>
            <a:ext cx="4563422" cy="230832"/>
          </a:xfrm>
          <a:prstGeom prst="rect">
            <a:avLst/>
          </a:prstGeom>
          <a:noFill/>
        </p:spPr>
        <p:txBody>
          <a:bodyPr wrap="square" rtlCol="0">
            <a:spAutoFit/>
          </a:bodyPr>
          <a:lstStyle/>
          <a:p>
            <a:r>
              <a:rPr lang="en-GB" sz="900">
                <a:hlinkClick r:id="rId4" tooltip="https://freepngimg.com/png/31569-cruise-ship-transparent"/>
              </a:rPr>
              <a:t>This Photo</a:t>
            </a:r>
            <a:r>
              <a:rPr lang="en-GB" sz="900"/>
              <a:t> by Unknown Author is licensed under </a:t>
            </a:r>
            <a:r>
              <a:rPr lang="en-GB" sz="900">
                <a:hlinkClick r:id="rId5" tooltip="https://creativecommons.org/licenses/by-nc/3.0/"/>
              </a:rPr>
              <a:t>CC BY-NC</a:t>
            </a:r>
            <a:endParaRPr lang="en-GB" sz="900"/>
          </a:p>
        </p:txBody>
      </p:sp>
    </p:spTree>
    <p:extLst>
      <p:ext uri="{BB962C8B-B14F-4D97-AF65-F5344CB8AC3E}">
        <p14:creationId xmlns:p14="http://schemas.microsoft.com/office/powerpoint/2010/main" val="1997106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How cruise ships became a catastrophe for the planet | It's Complicated">
            <a:hlinkClick r:id="" action="ppaction://media"/>
            <a:extLst>
              <a:ext uri="{FF2B5EF4-FFF2-40B4-BE49-F238E27FC236}">
                <a16:creationId xmlns:a16="http://schemas.microsoft.com/office/drawing/2014/main" id="{365763AF-D3F8-5049-ED67-D649FD5FC56C}"/>
              </a:ext>
            </a:extLst>
          </p:cNvPr>
          <p:cNvPicPr>
            <a:picLocks noRot="1" noChangeAspect="1"/>
          </p:cNvPicPr>
          <p:nvPr>
            <a:videoFile r:link="rId1"/>
          </p:nvPr>
        </p:nvPicPr>
        <p:blipFill>
          <a:blip r:embed="rId3"/>
          <a:stretch>
            <a:fillRect/>
          </a:stretch>
        </p:blipFill>
        <p:spPr>
          <a:xfrm>
            <a:off x="2286000" y="1276350"/>
            <a:ext cx="7620000" cy="4305300"/>
          </a:xfrm>
          <a:prstGeom prst="rect">
            <a:avLst/>
          </a:prstGeom>
        </p:spPr>
      </p:pic>
      <p:sp>
        <p:nvSpPr>
          <p:cNvPr id="4" name="TextBox 3">
            <a:extLst>
              <a:ext uri="{FF2B5EF4-FFF2-40B4-BE49-F238E27FC236}">
                <a16:creationId xmlns:a16="http://schemas.microsoft.com/office/drawing/2014/main" id="{0404CC18-493B-F9F9-36DB-95BA2A0FA461}"/>
              </a:ext>
            </a:extLst>
          </p:cNvPr>
          <p:cNvSpPr txBox="1"/>
          <p:nvPr/>
        </p:nvSpPr>
        <p:spPr>
          <a:xfrm>
            <a:off x="688133" y="306652"/>
            <a:ext cx="6097554" cy="646331"/>
          </a:xfrm>
          <a:prstGeom prst="rect">
            <a:avLst/>
          </a:prstGeom>
          <a:noFill/>
        </p:spPr>
        <p:txBody>
          <a:bodyPr wrap="square">
            <a:spAutoFit/>
          </a:bodyPr>
          <a:lstStyle/>
          <a:p>
            <a:r>
              <a:rPr lang="en-GB"/>
              <a:t>How cruise ships became a catastrophe for the planet | It's Complicated</a:t>
            </a:r>
          </a:p>
        </p:txBody>
      </p:sp>
    </p:spTree>
    <p:extLst>
      <p:ext uri="{BB962C8B-B14F-4D97-AF65-F5344CB8AC3E}">
        <p14:creationId xmlns:p14="http://schemas.microsoft.com/office/powerpoint/2010/main" val="2325135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6153B-06EF-2D7E-19A3-BDB2E81A6A88}"/>
              </a:ext>
            </a:extLst>
          </p:cNvPr>
          <p:cNvSpPr>
            <a:spLocks noGrp="1"/>
          </p:cNvSpPr>
          <p:nvPr>
            <p:ph type="title"/>
          </p:nvPr>
        </p:nvSpPr>
        <p:spPr/>
        <p:txBody>
          <a:bodyPr/>
          <a:lstStyle/>
          <a:p>
            <a:r>
              <a:rPr lang="en-GB"/>
              <a:t>Sustainable cruise ships </a:t>
            </a:r>
          </a:p>
        </p:txBody>
      </p:sp>
      <p:sp>
        <p:nvSpPr>
          <p:cNvPr id="3" name="Content Placeholder 2">
            <a:extLst>
              <a:ext uri="{FF2B5EF4-FFF2-40B4-BE49-F238E27FC236}">
                <a16:creationId xmlns:a16="http://schemas.microsoft.com/office/drawing/2014/main" id="{0D5A5E8A-3A7E-E82D-D66A-2E68F04572E9}"/>
              </a:ext>
            </a:extLst>
          </p:cNvPr>
          <p:cNvSpPr>
            <a:spLocks noGrp="1"/>
          </p:cNvSpPr>
          <p:nvPr>
            <p:ph idx="1"/>
          </p:nvPr>
        </p:nvSpPr>
        <p:spPr>
          <a:xfrm>
            <a:off x="325017" y="1489724"/>
            <a:ext cx="10515600" cy="4211280"/>
          </a:xfrm>
        </p:spPr>
        <p:txBody>
          <a:bodyPr>
            <a:normAutofit fontScale="70000" lnSpcReduction="20000"/>
          </a:bodyPr>
          <a:lstStyle/>
          <a:p>
            <a:pPr>
              <a:lnSpc>
                <a:spcPct val="120000"/>
              </a:lnSpc>
            </a:pPr>
            <a:r>
              <a:rPr lang="en-GB" b="1"/>
              <a:t>Environmental Challenges of the Cruise Industry</a:t>
            </a:r>
          </a:p>
          <a:p>
            <a:pPr>
              <a:lnSpc>
                <a:spcPct val="120000"/>
              </a:lnSpc>
              <a:buFont typeface="+mj-lt"/>
              <a:buAutoNum type="arabicPeriod"/>
            </a:pPr>
            <a:r>
              <a:rPr lang="en-GB" b="1"/>
              <a:t>Carbon Emissions</a:t>
            </a:r>
            <a:r>
              <a:rPr lang="en-GB"/>
              <a:t> – Cruise ships are large consumers of fossil fuels, emitting significant greenhouse gases. A single large cruise ship can emit as much CO₂ as thousands of cars.</a:t>
            </a:r>
          </a:p>
          <a:p>
            <a:pPr>
              <a:lnSpc>
                <a:spcPct val="120000"/>
              </a:lnSpc>
              <a:buFont typeface="+mj-lt"/>
              <a:buAutoNum type="arabicPeriod"/>
            </a:pPr>
            <a:r>
              <a:rPr lang="en-GB" b="1"/>
              <a:t>Air Pollution</a:t>
            </a:r>
            <a:r>
              <a:rPr lang="en-GB"/>
              <a:t> – Ships burn heavy fuel oil, producing </a:t>
            </a:r>
            <a:r>
              <a:rPr lang="en-GB" err="1"/>
              <a:t>sulfur</a:t>
            </a:r>
            <a:r>
              <a:rPr lang="en-GB"/>
              <a:t> dioxide, nitrogen oxides, and particulate matter, which contribute to air pollution.</a:t>
            </a:r>
          </a:p>
          <a:p>
            <a:pPr>
              <a:lnSpc>
                <a:spcPct val="120000"/>
              </a:lnSpc>
              <a:buFont typeface="+mj-lt"/>
              <a:buAutoNum type="arabicPeriod"/>
            </a:pPr>
            <a:r>
              <a:rPr lang="en-GB" b="1"/>
              <a:t>Waste Management</a:t>
            </a:r>
            <a:r>
              <a:rPr lang="en-GB"/>
              <a:t> – Cruise ships generate large amounts of solid waste, sewage, and wastewater, which can harm marine life if not treated properly.</a:t>
            </a:r>
          </a:p>
          <a:p>
            <a:pPr>
              <a:lnSpc>
                <a:spcPct val="120000"/>
              </a:lnSpc>
              <a:buFont typeface="+mj-lt"/>
              <a:buAutoNum type="arabicPeriod"/>
            </a:pPr>
            <a:r>
              <a:rPr lang="en-GB" b="1"/>
              <a:t>Overtourism</a:t>
            </a:r>
            <a:r>
              <a:rPr lang="en-GB"/>
              <a:t> – Popular cruise destinations, like Venice and the Caribbean, struggle with overcrowding, damaging local ecosystems and overwhelming infrastructure.</a:t>
            </a:r>
          </a:p>
          <a:p>
            <a:pPr>
              <a:lnSpc>
                <a:spcPct val="120000"/>
              </a:lnSpc>
              <a:buFont typeface="+mj-lt"/>
              <a:buAutoNum type="arabicPeriod"/>
            </a:pPr>
            <a:r>
              <a:rPr lang="en-GB" b="1"/>
              <a:t>Ballast Water &amp; Marine Life Disruption</a:t>
            </a:r>
            <a:r>
              <a:rPr lang="en-GB"/>
              <a:t> – Ships take in and discharge ballast water, which can introduce invasive species into new ecosystems.</a:t>
            </a:r>
          </a:p>
          <a:p>
            <a:endParaRPr lang="en-GB"/>
          </a:p>
        </p:txBody>
      </p:sp>
    </p:spTree>
    <p:extLst>
      <p:ext uri="{BB962C8B-B14F-4D97-AF65-F5344CB8AC3E}">
        <p14:creationId xmlns:p14="http://schemas.microsoft.com/office/powerpoint/2010/main" val="8078536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E138E-5141-B5A6-688F-6393DA61C911}"/>
              </a:ext>
            </a:extLst>
          </p:cNvPr>
          <p:cNvSpPr>
            <a:spLocks noGrp="1"/>
          </p:cNvSpPr>
          <p:nvPr>
            <p:ph type="title"/>
          </p:nvPr>
        </p:nvSpPr>
        <p:spPr/>
        <p:txBody>
          <a:bodyPr/>
          <a:lstStyle/>
          <a:p>
            <a:r>
              <a:rPr lang="en-GB" b="1"/>
              <a:t>Sustainability Initiatives in the Cruise Industry</a:t>
            </a:r>
            <a:br>
              <a:rPr lang="en-GB" b="1"/>
            </a:br>
            <a:endParaRPr lang="en-GB"/>
          </a:p>
        </p:txBody>
      </p:sp>
      <p:sp>
        <p:nvSpPr>
          <p:cNvPr id="3" name="Content Placeholder 2">
            <a:extLst>
              <a:ext uri="{FF2B5EF4-FFF2-40B4-BE49-F238E27FC236}">
                <a16:creationId xmlns:a16="http://schemas.microsoft.com/office/drawing/2014/main" id="{6D73B9AC-EB3C-D337-F8E4-97D570428841}"/>
              </a:ext>
            </a:extLst>
          </p:cNvPr>
          <p:cNvSpPr>
            <a:spLocks noGrp="1"/>
          </p:cNvSpPr>
          <p:nvPr>
            <p:ph idx="1"/>
          </p:nvPr>
        </p:nvSpPr>
        <p:spPr>
          <a:xfrm>
            <a:off x="520959" y="1360682"/>
            <a:ext cx="10515600" cy="4136635"/>
          </a:xfrm>
        </p:spPr>
        <p:txBody>
          <a:bodyPr>
            <a:normAutofit fontScale="62500" lnSpcReduction="20000"/>
          </a:bodyPr>
          <a:lstStyle/>
          <a:p>
            <a:pPr>
              <a:lnSpc>
                <a:spcPct val="120000"/>
              </a:lnSpc>
              <a:buFont typeface="Arial" panose="020B0604020202020204" pitchFamily="34" charset="0"/>
              <a:buChar char="•"/>
            </a:pPr>
            <a:r>
              <a:rPr lang="en-GB" b="1"/>
              <a:t>Alternative Fuels:</a:t>
            </a:r>
            <a:r>
              <a:rPr lang="en-GB"/>
              <a:t> Some cruise lines are investing in </a:t>
            </a:r>
            <a:r>
              <a:rPr lang="en-GB" b="1"/>
              <a:t>liquefied natural gas (LNG)</a:t>
            </a:r>
            <a:r>
              <a:rPr lang="en-GB"/>
              <a:t>, which emits fewer pollutants than HFO, and exploring biofuels or hydrogen-based energy.</a:t>
            </a:r>
          </a:p>
          <a:p>
            <a:pPr>
              <a:lnSpc>
                <a:spcPct val="120000"/>
              </a:lnSpc>
              <a:buFont typeface="Arial" panose="020B0604020202020204" pitchFamily="34" charset="0"/>
              <a:buChar char="•"/>
            </a:pPr>
            <a:r>
              <a:rPr lang="en-GB" b="1"/>
              <a:t>Shore Power (Cold Ironing):</a:t>
            </a:r>
            <a:r>
              <a:rPr lang="en-GB"/>
              <a:t> Some ports allow cruise ships to plug into </a:t>
            </a:r>
            <a:r>
              <a:rPr lang="en-GB" b="1"/>
              <a:t>shore-based electricity</a:t>
            </a:r>
            <a:r>
              <a:rPr lang="en-GB"/>
              <a:t> rather than burning fuel while docked, reducing local emissions.</a:t>
            </a:r>
          </a:p>
          <a:p>
            <a:pPr>
              <a:lnSpc>
                <a:spcPct val="120000"/>
              </a:lnSpc>
              <a:buFont typeface="Arial" panose="020B0604020202020204" pitchFamily="34" charset="0"/>
              <a:buChar char="•"/>
            </a:pPr>
            <a:r>
              <a:rPr lang="en-GB" b="1"/>
              <a:t>Advanced Waste Treatment:</a:t>
            </a:r>
            <a:r>
              <a:rPr lang="en-GB"/>
              <a:t> Many modern cruise ships have </a:t>
            </a:r>
            <a:r>
              <a:rPr lang="en-GB" b="1"/>
              <a:t>advanced wastewater treatment systems</a:t>
            </a:r>
            <a:r>
              <a:rPr lang="en-GB"/>
              <a:t> to prevent ocean pollution.</a:t>
            </a:r>
          </a:p>
          <a:p>
            <a:pPr>
              <a:lnSpc>
                <a:spcPct val="120000"/>
              </a:lnSpc>
              <a:buFont typeface="Arial" panose="020B0604020202020204" pitchFamily="34" charset="0"/>
              <a:buChar char="•"/>
            </a:pPr>
            <a:r>
              <a:rPr lang="en-GB" b="1"/>
              <a:t>Energy Efficiency:</a:t>
            </a:r>
            <a:r>
              <a:rPr lang="en-GB"/>
              <a:t> Newer ships use </a:t>
            </a:r>
            <a:r>
              <a:rPr lang="en-GB" b="1"/>
              <a:t>air lubrication systems</a:t>
            </a:r>
            <a:r>
              <a:rPr lang="en-GB"/>
              <a:t> to reduce drag, </a:t>
            </a:r>
            <a:r>
              <a:rPr lang="en-GB" b="1"/>
              <a:t>LED lighting</a:t>
            </a:r>
            <a:r>
              <a:rPr lang="en-GB"/>
              <a:t>, and </a:t>
            </a:r>
            <a:r>
              <a:rPr lang="en-GB" b="1"/>
              <a:t>optimized hull designs</a:t>
            </a:r>
            <a:r>
              <a:rPr lang="en-GB"/>
              <a:t> to lower fuel consumption.</a:t>
            </a:r>
          </a:p>
          <a:p>
            <a:pPr>
              <a:lnSpc>
                <a:spcPct val="120000"/>
              </a:lnSpc>
              <a:buFont typeface="Arial" panose="020B0604020202020204" pitchFamily="34" charset="0"/>
              <a:buChar char="•"/>
            </a:pPr>
            <a:r>
              <a:rPr lang="en-GB" b="1"/>
              <a:t>Carbon Offsetting &amp; Green Initiatives:</a:t>
            </a:r>
            <a:r>
              <a:rPr lang="en-GB"/>
              <a:t> Some companies are investing in </a:t>
            </a:r>
            <a:r>
              <a:rPr lang="en-GB" b="1"/>
              <a:t>reforestation projects</a:t>
            </a:r>
            <a:r>
              <a:rPr lang="en-GB"/>
              <a:t> or developing </a:t>
            </a:r>
            <a:r>
              <a:rPr lang="en-GB" b="1"/>
              <a:t>net-zero emission targets</a:t>
            </a:r>
            <a:r>
              <a:rPr lang="en-GB"/>
              <a:t>.</a:t>
            </a:r>
          </a:p>
          <a:p>
            <a:pPr>
              <a:lnSpc>
                <a:spcPct val="120000"/>
              </a:lnSpc>
              <a:buFont typeface="Arial" panose="020B0604020202020204" pitchFamily="34" charset="0"/>
              <a:buChar char="•"/>
            </a:pPr>
            <a:r>
              <a:rPr lang="en-GB" b="1"/>
              <a:t>Sustainable Tourism Practices:</a:t>
            </a:r>
            <a:r>
              <a:rPr lang="en-GB"/>
              <a:t> Cruise lines are partnering with local communities to minimize overtourism and promote eco-friendly shore excursions.</a:t>
            </a:r>
          </a:p>
          <a:p>
            <a:endParaRPr lang="en-GB"/>
          </a:p>
        </p:txBody>
      </p:sp>
    </p:spTree>
    <p:extLst>
      <p:ext uri="{BB962C8B-B14F-4D97-AF65-F5344CB8AC3E}">
        <p14:creationId xmlns:p14="http://schemas.microsoft.com/office/powerpoint/2010/main" val="32301204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Dirty polluters or dreamy palaces: Can cruise ships become sustainable? | ABC News">
            <a:hlinkClick r:id="" action="ppaction://media"/>
            <a:extLst>
              <a:ext uri="{FF2B5EF4-FFF2-40B4-BE49-F238E27FC236}">
                <a16:creationId xmlns:a16="http://schemas.microsoft.com/office/drawing/2014/main" id="{A8484207-E2EE-65D6-90CA-6CC75E23075A}"/>
              </a:ext>
            </a:extLst>
          </p:cNvPr>
          <p:cNvPicPr>
            <a:picLocks noRot="1" noChangeAspect="1"/>
          </p:cNvPicPr>
          <p:nvPr>
            <a:videoFile r:link="rId1"/>
          </p:nvPr>
        </p:nvPicPr>
        <p:blipFill>
          <a:blip r:embed="rId3"/>
          <a:stretch>
            <a:fillRect/>
          </a:stretch>
        </p:blipFill>
        <p:spPr>
          <a:xfrm>
            <a:off x="2286000" y="1276350"/>
            <a:ext cx="7620000" cy="4305300"/>
          </a:xfrm>
          <a:prstGeom prst="rect">
            <a:avLst/>
          </a:prstGeom>
        </p:spPr>
      </p:pic>
      <p:sp>
        <p:nvSpPr>
          <p:cNvPr id="4" name="TextBox 3">
            <a:extLst>
              <a:ext uri="{FF2B5EF4-FFF2-40B4-BE49-F238E27FC236}">
                <a16:creationId xmlns:a16="http://schemas.microsoft.com/office/drawing/2014/main" id="{B7EFC917-C10A-9381-E11C-32083F48D00A}"/>
              </a:ext>
            </a:extLst>
          </p:cNvPr>
          <p:cNvSpPr txBox="1"/>
          <p:nvPr/>
        </p:nvSpPr>
        <p:spPr>
          <a:xfrm>
            <a:off x="762778" y="409288"/>
            <a:ext cx="6097554" cy="646331"/>
          </a:xfrm>
          <a:prstGeom prst="rect">
            <a:avLst/>
          </a:prstGeom>
          <a:noFill/>
        </p:spPr>
        <p:txBody>
          <a:bodyPr wrap="square">
            <a:spAutoFit/>
          </a:bodyPr>
          <a:lstStyle/>
          <a:p>
            <a:r>
              <a:rPr lang="en-GB"/>
              <a:t>Dirty polluters or dreamy palaces: Can cruise ships become sustainable? | ABC News</a:t>
            </a:r>
          </a:p>
        </p:txBody>
      </p:sp>
    </p:spTree>
    <p:extLst>
      <p:ext uri="{BB962C8B-B14F-4D97-AF65-F5344CB8AC3E}">
        <p14:creationId xmlns:p14="http://schemas.microsoft.com/office/powerpoint/2010/main" val="2920535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91139-D487-A8B1-27DB-2A2511C3BA26}"/>
              </a:ext>
            </a:extLst>
          </p:cNvPr>
          <p:cNvSpPr>
            <a:spLocks noGrp="1"/>
          </p:cNvSpPr>
          <p:nvPr>
            <p:ph type="title"/>
          </p:nvPr>
        </p:nvSpPr>
        <p:spPr>
          <a:xfrm>
            <a:off x="0" y="65914"/>
            <a:ext cx="10515600" cy="1325563"/>
          </a:xfrm>
        </p:spPr>
        <p:txBody>
          <a:bodyPr>
            <a:normAutofit/>
          </a:bodyPr>
          <a:lstStyle/>
          <a:p>
            <a:r>
              <a:rPr lang="en-GB" sz="3200" b="1"/>
              <a:t>Notable Industry Players &amp; Their Sustainability Efforts</a:t>
            </a:r>
          </a:p>
        </p:txBody>
      </p:sp>
      <p:sp>
        <p:nvSpPr>
          <p:cNvPr id="3" name="Content Placeholder 2">
            <a:extLst>
              <a:ext uri="{FF2B5EF4-FFF2-40B4-BE49-F238E27FC236}">
                <a16:creationId xmlns:a16="http://schemas.microsoft.com/office/drawing/2014/main" id="{D117814D-B268-A637-A5BD-102BA26F13EE}"/>
              </a:ext>
            </a:extLst>
          </p:cNvPr>
          <p:cNvSpPr>
            <a:spLocks noGrp="1"/>
          </p:cNvSpPr>
          <p:nvPr>
            <p:ph idx="1"/>
          </p:nvPr>
        </p:nvSpPr>
        <p:spPr>
          <a:xfrm>
            <a:off x="427653" y="1321773"/>
            <a:ext cx="10515600" cy="4080651"/>
          </a:xfrm>
        </p:spPr>
        <p:txBody>
          <a:bodyPr>
            <a:normAutofit fontScale="92500" lnSpcReduction="20000"/>
          </a:bodyPr>
          <a:lstStyle/>
          <a:p>
            <a:endParaRPr lang="en-GB" b="1"/>
          </a:p>
          <a:p>
            <a:pPr>
              <a:lnSpc>
                <a:spcPct val="100000"/>
              </a:lnSpc>
              <a:buFont typeface="Arial" panose="020B0604020202020204" pitchFamily="34" charset="0"/>
              <a:buChar char="•"/>
            </a:pPr>
            <a:r>
              <a:rPr lang="en-GB" b="1"/>
              <a:t>Royal Caribbean:</a:t>
            </a:r>
            <a:r>
              <a:rPr lang="en-GB"/>
              <a:t> Investing in LNG-powered ships and fuel cell technology.</a:t>
            </a:r>
          </a:p>
          <a:p>
            <a:pPr>
              <a:lnSpc>
                <a:spcPct val="100000"/>
              </a:lnSpc>
              <a:buFont typeface="Arial" panose="020B0604020202020204" pitchFamily="34" charset="0"/>
              <a:buChar char="•"/>
            </a:pPr>
            <a:r>
              <a:rPr lang="en-GB" b="1"/>
              <a:t>P&amp;O Cruises</a:t>
            </a:r>
            <a:r>
              <a:rPr lang="en-GB"/>
              <a:t>: </a:t>
            </a:r>
            <a:r>
              <a:rPr lang="en-GB" b="0" i="0">
                <a:solidFill>
                  <a:srgbClr val="666666"/>
                </a:solidFill>
                <a:effectLst/>
                <a:latin typeface="Praxis-regular"/>
              </a:rPr>
              <a:t>new low carbon or zero-carbon emission technologies</a:t>
            </a:r>
            <a:endParaRPr lang="en-GB"/>
          </a:p>
          <a:p>
            <a:pPr>
              <a:lnSpc>
                <a:spcPct val="100000"/>
              </a:lnSpc>
              <a:buFont typeface="Arial" panose="020B0604020202020204" pitchFamily="34" charset="0"/>
              <a:buChar char="•"/>
            </a:pPr>
            <a:r>
              <a:rPr lang="en-GB" b="1"/>
              <a:t>Carnival Corporation:</a:t>
            </a:r>
            <a:r>
              <a:rPr lang="en-GB"/>
              <a:t> Implementing a fleet-wide waste management system.</a:t>
            </a:r>
          </a:p>
          <a:p>
            <a:pPr>
              <a:lnSpc>
                <a:spcPct val="100000"/>
              </a:lnSpc>
              <a:buFont typeface="Arial" panose="020B0604020202020204" pitchFamily="34" charset="0"/>
              <a:buChar char="•"/>
            </a:pPr>
            <a:r>
              <a:rPr lang="en-GB" b="1"/>
              <a:t>Norwegian Cruise Line:</a:t>
            </a:r>
            <a:r>
              <a:rPr lang="en-GB"/>
              <a:t> Focused on eliminating single-use plastics and adopting shore power.</a:t>
            </a:r>
          </a:p>
          <a:p>
            <a:pPr>
              <a:lnSpc>
                <a:spcPct val="100000"/>
              </a:lnSpc>
              <a:buFont typeface="Arial" panose="020B0604020202020204" pitchFamily="34" charset="0"/>
              <a:buChar char="•"/>
            </a:pPr>
            <a:r>
              <a:rPr lang="en-GB" b="1"/>
              <a:t>MSC Cruises:</a:t>
            </a:r>
            <a:r>
              <a:rPr lang="en-GB"/>
              <a:t> Working toward carbon neutrality through offsetting and LNG investments.</a:t>
            </a:r>
          </a:p>
          <a:p>
            <a:pPr>
              <a:lnSpc>
                <a:spcPct val="100000"/>
              </a:lnSpc>
              <a:buFont typeface="Arial" panose="020B0604020202020204" pitchFamily="34" charset="0"/>
              <a:buChar char="•"/>
            </a:pPr>
            <a:r>
              <a:rPr lang="en-GB"/>
              <a:t>Task = take one of these and investigate these efforts </a:t>
            </a:r>
          </a:p>
          <a:p>
            <a:endParaRPr lang="en-GB"/>
          </a:p>
        </p:txBody>
      </p:sp>
    </p:spTree>
    <p:extLst>
      <p:ext uri="{BB962C8B-B14F-4D97-AF65-F5344CB8AC3E}">
        <p14:creationId xmlns:p14="http://schemas.microsoft.com/office/powerpoint/2010/main" val="10175717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97D0-7762-5438-B7B9-5EE1E88E4136}"/>
              </a:ext>
            </a:extLst>
          </p:cNvPr>
          <p:cNvSpPr>
            <a:spLocks noGrp="1"/>
          </p:cNvSpPr>
          <p:nvPr>
            <p:ph type="title"/>
          </p:nvPr>
        </p:nvSpPr>
        <p:spPr>
          <a:xfrm>
            <a:off x="0" y="31886"/>
            <a:ext cx="10515600" cy="1325563"/>
          </a:xfrm>
        </p:spPr>
        <p:txBody>
          <a:bodyPr anchor="ctr">
            <a:normAutofit/>
          </a:bodyPr>
          <a:lstStyle/>
          <a:p>
            <a:r>
              <a:rPr lang="en-GB"/>
              <a:t>‘sea-stainability’</a:t>
            </a:r>
          </a:p>
        </p:txBody>
      </p:sp>
      <p:sp>
        <p:nvSpPr>
          <p:cNvPr id="3" name="Content Placeholder 2">
            <a:extLst>
              <a:ext uri="{FF2B5EF4-FFF2-40B4-BE49-F238E27FC236}">
                <a16:creationId xmlns:a16="http://schemas.microsoft.com/office/drawing/2014/main" id="{42064DD6-659B-A1F9-C74D-6CA686024555}"/>
              </a:ext>
            </a:extLst>
          </p:cNvPr>
          <p:cNvSpPr>
            <a:spLocks noGrp="1"/>
          </p:cNvSpPr>
          <p:nvPr>
            <p:ph sz="half" idx="1"/>
          </p:nvPr>
        </p:nvSpPr>
        <p:spPr>
          <a:xfrm>
            <a:off x="114337" y="1276350"/>
            <a:ext cx="4343327" cy="4444297"/>
          </a:xfrm>
        </p:spPr>
        <p:txBody>
          <a:bodyPr vert="horz" lIns="91440" tIns="45720" rIns="91440" bIns="45720" rtlCol="0" anchor="t">
            <a:normAutofit lnSpcReduction="10000"/>
          </a:bodyPr>
          <a:lstStyle/>
          <a:p>
            <a:endParaRPr lang="en-GB"/>
          </a:p>
          <a:p>
            <a:endParaRPr lang="en-GB">
              <a:ea typeface="Calibri"/>
              <a:cs typeface="Calibri"/>
            </a:endParaRPr>
          </a:p>
          <a:p>
            <a:r>
              <a:rPr lang="fr-FR">
                <a:hlinkClick r:id="rId3"/>
              </a:rPr>
              <a:t>Responsible Tourism: Royal Caribbean’s Initiatives</a:t>
            </a:r>
            <a:endParaRPr lang="fr-FR"/>
          </a:p>
          <a:p>
            <a:r>
              <a:rPr lang="en-GB">
                <a:hlinkClick r:id="rId4"/>
              </a:rPr>
              <a:t>Royal Caribbean Group 2023 ‘Seastainability Report’ | GSTC</a:t>
            </a:r>
            <a:r>
              <a:rPr lang="en-GB"/>
              <a:t> - Royal Caribbean is leading the way in sustainable cruising with its Save the Waves initiative</a:t>
            </a:r>
            <a:endParaRPr lang="fr-FR"/>
          </a:p>
          <a:p>
            <a:endParaRPr lang="en-GB"/>
          </a:p>
          <a:p>
            <a:endParaRPr lang="en-GB"/>
          </a:p>
        </p:txBody>
      </p:sp>
      <p:pic>
        <p:nvPicPr>
          <p:cNvPr id="6" name="Online Media 5" title="Royal Caribbean's Eco-Friendly Cruise Revolution">
            <a:hlinkClick r:id="" action="ppaction://media"/>
            <a:extLst>
              <a:ext uri="{FF2B5EF4-FFF2-40B4-BE49-F238E27FC236}">
                <a16:creationId xmlns:a16="http://schemas.microsoft.com/office/drawing/2014/main" id="{A41A424C-4566-BE42-6614-53A688F4C79F}"/>
              </a:ext>
            </a:extLst>
          </p:cNvPr>
          <p:cNvPicPr>
            <a:picLocks noRot="1" noChangeAspect="1"/>
          </p:cNvPicPr>
          <p:nvPr>
            <a:videoFile r:link="rId1"/>
          </p:nvPr>
        </p:nvPicPr>
        <p:blipFill>
          <a:blip r:embed="rId5"/>
          <a:stretch>
            <a:fillRect/>
          </a:stretch>
        </p:blipFill>
        <p:spPr>
          <a:xfrm>
            <a:off x="4572000" y="1276350"/>
            <a:ext cx="7620000" cy="4305300"/>
          </a:xfrm>
          <a:prstGeom prst="rect">
            <a:avLst/>
          </a:prstGeom>
        </p:spPr>
      </p:pic>
    </p:spTree>
    <p:extLst>
      <p:ext uri="{BB962C8B-B14F-4D97-AF65-F5344CB8AC3E}">
        <p14:creationId xmlns:p14="http://schemas.microsoft.com/office/powerpoint/2010/main" val="554255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E69CF-F677-56B4-37B7-5594E5641F8E}"/>
              </a:ext>
            </a:extLst>
          </p:cNvPr>
          <p:cNvSpPr>
            <a:spLocks noGrp="1"/>
          </p:cNvSpPr>
          <p:nvPr>
            <p:ph type="title"/>
          </p:nvPr>
        </p:nvSpPr>
        <p:spPr/>
        <p:txBody>
          <a:bodyPr/>
          <a:lstStyle/>
          <a:p>
            <a:r>
              <a:rPr lang="en-GB" b="1"/>
              <a:t>Future Trends &amp; Innovations</a:t>
            </a:r>
            <a:br>
              <a:rPr lang="en-GB" b="1"/>
            </a:br>
            <a:endParaRPr lang="en-GB"/>
          </a:p>
        </p:txBody>
      </p:sp>
      <p:sp>
        <p:nvSpPr>
          <p:cNvPr id="3" name="Content Placeholder 2">
            <a:extLst>
              <a:ext uri="{FF2B5EF4-FFF2-40B4-BE49-F238E27FC236}">
                <a16:creationId xmlns:a16="http://schemas.microsoft.com/office/drawing/2014/main" id="{56DDB656-25FE-ACF8-B50C-0846B1E28AAE}"/>
              </a:ext>
            </a:extLst>
          </p:cNvPr>
          <p:cNvSpPr>
            <a:spLocks noGrp="1"/>
          </p:cNvSpPr>
          <p:nvPr>
            <p:ph idx="1"/>
          </p:nvPr>
        </p:nvSpPr>
        <p:spPr>
          <a:xfrm>
            <a:off x="359735" y="1608551"/>
            <a:ext cx="10515600" cy="3640897"/>
          </a:xfrm>
        </p:spPr>
        <p:txBody>
          <a:bodyPr/>
          <a:lstStyle/>
          <a:p>
            <a:pPr>
              <a:lnSpc>
                <a:spcPct val="100000"/>
              </a:lnSpc>
              <a:buFont typeface="Arial" panose="020B0604020202020204" pitchFamily="34" charset="0"/>
              <a:buChar char="•"/>
            </a:pPr>
            <a:r>
              <a:rPr lang="en-GB" b="1"/>
              <a:t>Hybrid &amp; Electric-Powered Ships:</a:t>
            </a:r>
            <a:r>
              <a:rPr lang="en-GB"/>
              <a:t> Some companies are experimenting with battery-powered vessels, especially for smaller expedition cruises.</a:t>
            </a:r>
          </a:p>
          <a:p>
            <a:pPr>
              <a:lnSpc>
                <a:spcPct val="100000"/>
              </a:lnSpc>
              <a:buFont typeface="Arial" panose="020B0604020202020204" pitchFamily="34" charset="0"/>
              <a:buChar char="•"/>
            </a:pPr>
            <a:r>
              <a:rPr lang="en-GB" b="1"/>
              <a:t>Hydrogen Fuel Cells &amp; Wind-Assisted Propulsion:</a:t>
            </a:r>
            <a:r>
              <a:rPr lang="en-GB"/>
              <a:t> Emerging technologies aim to reduce reliance on fossil fuels.</a:t>
            </a:r>
          </a:p>
          <a:p>
            <a:pPr>
              <a:lnSpc>
                <a:spcPct val="100000"/>
              </a:lnSpc>
              <a:buFont typeface="Arial" panose="020B0604020202020204" pitchFamily="34" charset="0"/>
              <a:buChar char="•"/>
            </a:pPr>
            <a:r>
              <a:rPr lang="en-GB" b="1"/>
              <a:t>Stricter Regulations:</a:t>
            </a:r>
            <a:r>
              <a:rPr lang="en-GB"/>
              <a:t> The </a:t>
            </a:r>
            <a:r>
              <a:rPr lang="en-GB" b="1"/>
              <a:t>International Maritime Organization (IMO)</a:t>
            </a:r>
            <a:r>
              <a:rPr lang="en-GB"/>
              <a:t> is tightening emission standards, encouraging greener solutions.</a:t>
            </a:r>
          </a:p>
          <a:p>
            <a:endParaRPr lang="en-GB"/>
          </a:p>
        </p:txBody>
      </p:sp>
    </p:spTree>
    <p:extLst>
      <p:ext uri="{BB962C8B-B14F-4D97-AF65-F5344CB8AC3E}">
        <p14:creationId xmlns:p14="http://schemas.microsoft.com/office/powerpoint/2010/main" val="42621161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95AEE-C6A2-E61C-08F4-BD31C2D3670F}"/>
              </a:ext>
            </a:extLst>
          </p:cNvPr>
          <p:cNvSpPr>
            <a:spLocks noGrp="1"/>
          </p:cNvSpPr>
          <p:nvPr>
            <p:ph type="title"/>
          </p:nvPr>
        </p:nvSpPr>
        <p:spPr>
          <a:xfrm>
            <a:off x="212069" y="40092"/>
            <a:ext cx="10515600" cy="1325563"/>
          </a:xfrm>
        </p:spPr>
        <p:txBody>
          <a:bodyPr anchor="ctr">
            <a:normAutofit/>
          </a:bodyPr>
          <a:lstStyle/>
          <a:p>
            <a:r>
              <a:rPr lang="en-GB" sz="3600" b="1"/>
              <a:t>Hybrid &amp; Electric-Powered Ships</a:t>
            </a:r>
            <a:br>
              <a:rPr lang="en-GB" sz="3600" b="1"/>
            </a:br>
            <a:endParaRPr lang="en-GB" sz="3600"/>
          </a:p>
        </p:txBody>
      </p:sp>
      <p:sp>
        <p:nvSpPr>
          <p:cNvPr id="3" name="Content Placeholder 2">
            <a:extLst>
              <a:ext uri="{FF2B5EF4-FFF2-40B4-BE49-F238E27FC236}">
                <a16:creationId xmlns:a16="http://schemas.microsoft.com/office/drawing/2014/main" id="{DA046A5C-66A7-6308-0DFD-6303945A42FC}"/>
              </a:ext>
            </a:extLst>
          </p:cNvPr>
          <p:cNvSpPr>
            <a:spLocks noGrp="1"/>
          </p:cNvSpPr>
          <p:nvPr>
            <p:ph sz="half" idx="1"/>
          </p:nvPr>
        </p:nvSpPr>
        <p:spPr>
          <a:xfrm>
            <a:off x="1" y="1287624"/>
            <a:ext cx="8855844" cy="4347863"/>
          </a:xfrm>
        </p:spPr>
        <p:txBody>
          <a:bodyPr>
            <a:normAutofit fontScale="85000" lnSpcReduction="10000"/>
          </a:bodyPr>
          <a:lstStyle/>
          <a:p>
            <a:pPr>
              <a:lnSpc>
                <a:spcPct val="110000"/>
              </a:lnSpc>
              <a:buFont typeface="Arial" panose="020B0604020202020204" pitchFamily="34" charset="0"/>
              <a:buChar char="•"/>
            </a:pPr>
            <a:r>
              <a:rPr lang="en-GB" sz="1800" b="1"/>
              <a:t>Hurtigruten’s Hybrid Expedition Vessels:</a:t>
            </a:r>
            <a:br>
              <a:rPr lang="en-GB" sz="1800"/>
            </a:br>
            <a:r>
              <a:rPr lang="en-GB" sz="1800"/>
              <a:t>Hurtigruten has been a pioneer in hybrid technology. Their expedition vessel, such as the one exemplified by the MS Roald Amundsen, combines LNG engines with battery power. This hybrid configuration allows the ship to reduce fuel consumption and lower emissions during manoeuvres and while at port. These innovations have set a precedent for smaller expedition vessels that often have more flexible power requirements.</a:t>
            </a:r>
          </a:p>
          <a:p>
            <a:pPr>
              <a:lnSpc>
                <a:spcPct val="110000"/>
              </a:lnSpc>
              <a:buFont typeface="Arial" panose="020B0604020202020204" pitchFamily="34" charset="0"/>
              <a:buChar char="•"/>
            </a:pPr>
            <a:r>
              <a:rPr lang="en-GB" sz="1800">
                <a:hlinkClick r:id="rId2"/>
              </a:rPr>
              <a:t>The Coastal Express | Hurtigruten UK </a:t>
            </a:r>
            <a:endParaRPr lang="en-GB" sz="1800"/>
          </a:p>
          <a:p>
            <a:pPr>
              <a:lnSpc>
                <a:spcPct val="110000"/>
              </a:lnSpc>
              <a:buFont typeface="Arial" panose="020B0604020202020204" pitchFamily="34" charset="0"/>
              <a:buChar char="•"/>
            </a:pPr>
            <a:r>
              <a:rPr lang="en-GB" sz="1800" b="1"/>
              <a:t>Smaller and Niche Expedition Operators:</a:t>
            </a:r>
            <a:br>
              <a:rPr lang="en-GB" sz="1800"/>
            </a:br>
            <a:r>
              <a:rPr lang="en-GB" sz="1800"/>
              <a:t>Many operators in the expedition cruise segment are leading the way with hybrid solutions. Their smaller scale compared to mega cruise liners means the integration of battery systems is more practical. Some companies are retrofitting existing vessels with hybrid propulsion, enabling them to operate more sustainably in sensitive environments.</a:t>
            </a:r>
          </a:p>
          <a:p>
            <a:pPr>
              <a:lnSpc>
                <a:spcPct val="110000"/>
              </a:lnSpc>
              <a:buFont typeface="Arial" panose="020B0604020202020204" pitchFamily="34" charset="0"/>
              <a:buChar char="•"/>
            </a:pPr>
            <a:r>
              <a:rPr lang="en-GB" sz="1800" b="1"/>
              <a:t>Explorations by Major Cruise Lines:</a:t>
            </a:r>
            <a:br>
              <a:rPr lang="en-GB" sz="1800"/>
            </a:br>
            <a:r>
              <a:rPr lang="en-GB" sz="1800"/>
              <a:t>While large mainstream cruise companies typically run on LNG or conventional fuels, some are investigating hybrid systems for certain ship functions or future vessel designs. This includes studying battery storage integration for auxiliary power or low-speed cruising phases, contributing to an overall greener profile.</a:t>
            </a:r>
          </a:p>
          <a:p>
            <a:endParaRPr lang="en-GB" sz="1100"/>
          </a:p>
        </p:txBody>
      </p:sp>
      <p:pic>
        <p:nvPicPr>
          <p:cNvPr id="5" name="Picture 4">
            <a:extLst>
              <a:ext uri="{FF2B5EF4-FFF2-40B4-BE49-F238E27FC236}">
                <a16:creationId xmlns:a16="http://schemas.microsoft.com/office/drawing/2014/main" id="{1ED081DD-0354-D92A-60B8-6A3443EF1E18}"/>
              </a:ext>
            </a:extLst>
          </p:cNvPr>
          <p:cNvPicPr>
            <a:picLocks noChangeAspect="1"/>
          </p:cNvPicPr>
          <p:nvPr/>
        </p:nvPicPr>
        <p:blipFill>
          <a:blip r:embed="rId3"/>
          <a:stretch>
            <a:fillRect/>
          </a:stretch>
        </p:blipFill>
        <p:spPr>
          <a:xfrm>
            <a:off x="8949151" y="702873"/>
            <a:ext cx="3124086" cy="3809862"/>
          </a:xfrm>
          <a:prstGeom prst="rect">
            <a:avLst/>
          </a:prstGeom>
          <a:noFill/>
        </p:spPr>
      </p:pic>
    </p:spTree>
    <p:extLst>
      <p:ext uri="{BB962C8B-B14F-4D97-AF65-F5344CB8AC3E}">
        <p14:creationId xmlns:p14="http://schemas.microsoft.com/office/powerpoint/2010/main" val="2435546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03529-C887-50C1-D69F-43A23200B22E}"/>
              </a:ext>
            </a:extLst>
          </p:cNvPr>
          <p:cNvSpPr>
            <a:spLocks noGrp="1"/>
          </p:cNvSpPr>
          <p:nvPr>
            <p:ph type="title"/>
          </p:nvPr>
        </p:nvSpPr>
        <p:spPr>
          <a:xfrm>
            <a:off x="0" y="0"/>
            <a:ext cx="10515600" cy="1325563"/>
          </a:xfrm>
        </p:spPr>
        <p:txBody>
          <a:bodyPr/>
          <a:lstStyle/>
          <a:p>
            <a:r>
              <a:rPr lang="en-GB"/>
              <a:t>Destinations and cruise ships </a:t>
            </a:r>
          </a:p>
        </p:txBody>
      </p:sp>
      <p:pic>
        <p:nvPicPr>
          <p:cNvPr id="4" name="Online Media 3" title="Amsterdam bans cruise ships to limit visitors and curb pollution – BBC News">
            <a:hlinkClick r:id="" action="ppaction://media"/>
            <a:extLst>
              <a:ext uri="{FF2B5EF4-FFF2-40B4-BE49-F238E27FC236}">
                <a16:creationId xmlns:a16="http://schemas.microsoft.com/office/drawing/2014/main" id="{822367DE-C419-E6FB-22D1-95C14C1E1F40}"/>
              </a:ext>
            </a:extLst>
          </p:cNvPr>
          <p:cNvPicPr>
            <a:picLocks noGrp="1" noRot="1" noChangeAspect="1"/>
          </p:cNvPicPr>
          <p:nvPr>
            <p:ph idx="1"/>
            <a:videoFile r:link="rId1"/>
          </p:nvPr>
        </p:nvPicPr>
        <p:blipFill>
          <a:blip r:embed="rId3"/>
          <a:stretch>
            <a:fillRect/>
          </a:stretch>
        </p:blipFill>
        <p:spPr>
          <a:xfrm>
            <a:off x="2874963" y="1825625"/>
            <a:ext cx="6442075" cy="3640138"/>
          </a:xfrm>
          <a:prstGeom prst="rect">
            <a:avLst/>
          </a:prstGeom>
        </p:spPr>
      </p:pic>
      <p:sp>
        <p:nvSpPr>
          <p:cNvPr id="6" name="TextBox 5">
            <a:extLst>
              <a:ext uri="{FF2B5EF4-FFF2-40B4-BE49-F238E27FC236}">
                <a16:creationId xmlns:a16="http://schemas.microsoft.com/office/drawing/2014/main" id="{1FA7D122-478F-0E4D-639C-CA48D271CA19}"/>
              </a:ext>
            </a:extLst>
          </p:cNvPr>
          <p:cNvSpPr txBox="1"/>
          <p:nvPr/>
        </p:nvSpPr>
        <p:spPr>
          <a:xfrm>
            <a:off x="566835" y="1252429"/>
            <a:ext cx="6097554" cy="646331"/>
          </a:xfrm>
          <a:prstGeom prst="rect">
            <a:avLst/>
          </a:prstGeom>
          <a:noFill/>
        </p:spPr>
        <p:txBody>
          <a:bodyPr wrap="square">
            <a:spAutoFit/>
          </a:bodyPr>
          <a:lstStyle/>
          <a:p>
            <a:r>
              <a:rPr lang="en-GB"/>
              <a:t>Amsterdam bans cruise ships to limit visitors and curb pollution – BBC News</a:t>
            </a:r>
          </a:p>
        </p:txBody>
      </p:sp>
    </p:spTree>
    <p:extLst>
      <p:ext uri="{BB962C8B-B14F-4D97-AF65-F5344CB8AC3E}">
        <p14:creationId xmlns:p14="http://schemas.microsoft.com/office/powerpoint/2010/main" val="3811268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D9330-7EED-102A-5951-8E50BF179284}"/>
              </a:ext>
            </a:extLst>
          </p:cNvPr>
          <p:cNvSpPr>
            <a:spLocks noGrp="1"/>
          </p:cNvSpPr>
          <p:nvPr>
            <p:ph type="title"/>
          </p:nvPr>
        </p:nvSpPr>
        <p:spPr/>
        <p:txBody>
          <a:bodyPr/>
          <a:lstStyle/>
          <a:p>
            <a:r>
              <a:rPr lang="en-GB"/>
              <a:t>Cruise ships </a:t>
            </a:r>
          </a:p>
        </p:txBody>
      </p:sp>
      <p:sp>
        <p:nvSpPr>
          <p:cNvPr id="3" name="Content Placeholder 2">
            <a:extLst>
              <a:ext uri="{FF2B5EF4-FFF2-40B4-BE49-F238E27FC236}">
                <a16:creationId xmlns:a16="http://schemas.microsoft.com/office/drawing/2014/main" id="{C6AC657B-7EC9-4823-E911-CCA450797F66}"/>
              </a:ext>
            </a:extLst>
          </p:cNvPr>
          <p:cNvSpPr>
            <a:spLocks noGrp="1"/>
          </p:cNvSpPr>
          <p:nvPr>
            <p:ph idx="1"/>
          </p:nvPr>
        </p:nvSpPr>
        <p:spPr/>
        <p:txBody>
          <a:bodyPr>
            <a:normAutofit/>
          </a:bodyPr>
          <a:lstStyle/>
          <a:p>
            <a:endParaRPr lang="en-GB"/>
          </a:p>
          <a:p>
            <a:r>
              <a:rPr lang="en-GB"/>
              <a:t>The cruise ship industry is actively exploring a range of future propulsion technologies as part of its sustainability drive. While large-scale adoption may take time due to technical and regulatory challenges, pioneering efforts by expedition operators, ongoing research into hydrogen fuel cells, and trials of wind-assisted propulsion indicate a clear trend toward greener and more energy-efficient vessels.</a:t>
            </a:r>
          </a:p>
        </p:txBody>
      </p:sp>
    </p:spTree>
    <p:extLst>
      <p:ext uri="{BB962C8B-B14F-4D97-AF65-F5344CB8AC3E}">
        <p14:creationId xmlns:p14="http://schemas.microsoft.com/office/powerpoint/2010/main" val="19351734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The Environmental Impact of Cruise Ships: Pollution, Solutions, and Sustainable Travel">
            <a:hlinkClick r:id="" action="ppaction://media"/>
            <a:extLst>
              <a:ext uri="{FF2B5EF4-FFF2-40B4-BE49-F238E27FC236}">
                <a16:creationId xmlns:a16="http://schemas.microsoft.com/office/drawing/2014/main" id="{765EB705-459E-3C7E-52EF-DB787EFED1C4}"/>
              </a:ext>
            </a:extLst>
          </p:cNvPr>
          <p:cNvPicPr>
            <a:picLocks noRot="1" noChangeAspect="1"/>
          </p:cNvPicPr>
          <p:nvPr>
            <a:videoFile r:link="rId1"/>
          </p:nvPr>
        </p:nvPicPr>
        <p:blipFill>
          <a:blip r:embed="rId3"/>
          <a:stretch>
            <a:fillRect/>
          </a:stretch>
        </p:blipFill>
        <p:spPr>
          <a:xfrm>
            <a:off x="2286000" y="1276350"/>
            <a:ext cx="7620000" cy="4305300"/>
          </a:xfrm>
          <a:prstGeom prst="rect">
            <a:avLst/>
          </a:prstGeom>
        </p:spPr>
      </p:pic>
      <p:sp>
        <p:nvSpPr>
          <p:cNvPr id="4" name="TextBox 3">
            <a:extLst>
              <a:ext uri="{FF2B5EF4-FFF2-40B4-BE49-F238E27FC236}">
                <a16:creationId xmlns:a16="http://schemas.microsoft.com/office/drawing/2014/main" id="{9B2E0807-E463-48F8-2380-50E5359B846F}"/>
              </a:ext>
            </a:extLst>
          </p:cNvPr>
          <p:cNvSpPr txBox="1"/>
          <p:nvPr/>
        </p:nvSpPr>
        <p:spPr>
          <a:xfrm>
            <a:off x="576166" y="455941"/>
            <a:ext cx="6097554" cy="646331"/>
          </a:xfrm>
          <a:prstGeom prst="rect">
            <a:avLst/>
          </a:prstGeom>
          <a:noFill/>
        </p:spPr>
        <p:txBody>
          <a:bodyPr wrap="square">
            <a:spAutoFit/>
          </a:bodyPr>
          <a:lstStyle/>
          <a:p>
            <a:r>
              <a:rPr lang="en-GB"/>
              <a:t>The Environmental Impact of Cruise Ships: Pollution, Solutions, and Sustainable Travel</a:t>
            </a:r>
          </a:p>
        </p:txBody>
      </p:sp>
    </p:spTree>
    <p:extLst>
      <p:ext uri="{BB962C8B-B14F-4D97-AF65-F5344CB8AC3E}">
        <p14:creationId xmlns:p14="http://schemas.microsoft.com/office/powerpoint/2010/main" val="3263900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NEXT WEEK AT CREATIVE 360! - Creative 360">
            <a:extLst>
              <a:ext uri="{FF2B5EF4-FFF2-40B4-BE49-F238E27FC236}">
                <a16:creationId xmlns:a16="http://schemas.microsoft.com/office/drawing/2014/main" id="{DA53AA59-65A3-ADC1-C1B0-3CED6E93E3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5757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934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nd white background with white text&#10;&#10;Description automatically generated">
            <a:extLst>
              <a:ext uri="{FF2B5EF4-FFF2-40B4-BE49-F238E27FC236}">
                <a16:creationId xmlns:a16="http://schemas.microsoft.com/office/drawing/2014/main" id="{4C8A6DF4-D3FD-076D-A7AC-0302EC4C162F}"/>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defTabSz="914400"/>
            <a:r>
              <a:rPr lang="en-US" sz="4000" b="1">
                <a:solidFill>
                  <a:srgbClr val="FFFFFF"/>
                </a:solidFill>
                <a:latin typeface="+mj-lt"/>
                <a:cs typeface="+mj-cs"/>
              </a:rPr>
              <a:t>I look forward to seeing you next week.</a:t>
            </a:r>
            <a:br>
              <a:rPr lang="en-US" sz="4000" b="1">
                <a:solidFill>
                  <a:srgbClr val="FFFFFF"/>
                </a:solidFill>
                <a:latin typeface="+mj-lt"/>
                <a:cs typeface="+mj-cs"/>
              </a:rPr>
            </a:br>
            <a:br>
              <a:rPr lang="en-US" sz="4000" b="1">
                <a:solidFill>
                  <a:srgbClr val="FFFFFF"/>
                </a:solidFill>
                <a:latin typeface="+mj-lt"/>
                <a:cs typeface="+mj-cs"/>
              </a:rPr>
            </a:br>
            <a:r>
              <a:rPr lang="en-US" sz="4000" b="1">
                <a:solidFill>
                  <a:srgbClr val="FFFFFF"/>
                </a:solidFill>
                <a:latin typeface="+mj-lt"/>
                <a:cs typeface="+mj-cs"/>
              </a:rPr>
              <a:t>If you have any questions in the meantime, please send an email from your </a:t>
            </a:r>
            <a:r>
              <a:rPr lang="en-US" sz="4000" b="1" i="1" u="sng">
                <a:solidFill>
                  <a:srgbClr val="FFFFFF"/>
                </a:solidFill>
                <a:latin typeface="+mj-lt"/>
                <a:cs typeface="+mj-cs"/>
              </a:rPr>
              <a:t>student account</a:t>
            </a:r>
            <a:br>
              <a:rPr lang="en-US" sz="4000" b="1" i="1" u="sng">
                <a:solidFill>
                  <a:srgbClr val="FFFFFF"/>
                </a:solidFill>
                <a:latin typeface="+mj-lt"/>
                <a:cs typeface="+mj-cs"/>
              </a:rPr>
            </a:br>
            <a:br>
              <a:rPr lang="en-US" sz="4000" b="1" i="1" u="sng">
                <a:solidFill>
                  <a:srgbClr val="FFFFFF"/>
                </a:solidFill>
                <a:latin typeface="+mj-lt"/>
                <a:cs typeface="+mj-cs"/>
              </a:rPr>
            </a:br>
            <a:r>
              <a:rPr lang="en-US" sz="4000" b="1" i="1" u="sng">
                <a:solidFill>
                  <a:srgbClr val="FFFFFF"/>
                </a:solidFill>
                <a:latin typeface="+mj-lt"/>
                <a:cs typeface="+mj-cs"/>
              </a:rPr>
              <a:t>k.roberts@uwtsd.ac.uk</a:t>
            </a:r>
            <a:endParaRPr lang="en-US" sz="4000" u="sng">
              <a:solidFill>
                <a:srgbClr val="FFFFFF"/>
              </a:solidFill>
              <a:latin typeface="+mj-lt"/>
              <a:cs typeface="+mj-cs"/>
            </a:endParaRPr>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8819639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0941864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15071726"/>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Access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ssTheme1" id="{4A743EA0-3240-4C89-A64D-C2DD15507F80}" vid="{696D0484-4830-4FC9-808D-CF1128257DFF}"/>
    </a:ext>
  </a:extLst>
</a:theme>
</file>

<file path=ppt/theme/theme7.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17</Slides>
  <Notes>1</Notes>
  <HiddenSlides>0</HiddenSlides>
  <ScaleCrop>false</ScaleCrop>
  <HeadingPairs>
    <vt:vector size="4" baseType="variant">
      <vt:variant>
        <vt:lpstr>Theme</vt:lpstr>
      </vt:variant>
      <vt:variant>
        <vt:i4>8</vt:i4>
      </vt:variant>
      <vt:variant>
        <vt:lpstr>Slide Titles</vt:lpstr>
      </vt:variant>
      <vt:variant>
        <vt:i4>17</vt:i4>
      </vt:variant>
    </vt:vector>
  </HeadingPairs>
  <TitlesOfParts>
    <vt:vector size="25" baseType="lpstr">
      <vt:lpstr>Title Slide 1</vt:lpstr>
      <vt:lpstr>Sub Title 1</vt:lpstr>
      <vt:lpstr>1_Text Break Info Slide 2</vt:lpstr>
      <vt:lpstr>1_Title Slide 1</vt:lpstr>
      <vt:lpstr>Text 1</vt:lpstr>
      <vt:lpstr>AccessTheme1</vt:lpstr>
      <vt:lpstr>Accessible 2</vt:lpstr>
      <vt:lpstr>1_Sub Title 1</vt:lpstr>
      <vt:lpstr>PowerPoint Presentation</vt:lpstr>
      <vt:lpstr>PowerPoint Presentation</vt:lpstr>
      <vt:lpstr>Sustainable cruise ships </vt:lpstr>
      <vt:lpstr>Sustainability Initiatives in the Cruise Industry </vt:lpstr>
      <vt:lpstr>PowerPoint Presentation</vt:lpstr>
      <vt:lpstr>Notable Industry Players &amp; Their Sustainability Efforts</vt:lpstr>
      <vt:lpstr>‘sea-stainability’</vt:lpstr>
      <vt:lpstr>Future Trends &amp; Innovations </vt:lpstr>
      <vt:lpstr>Hybrid &amp; Electric-Powered Ships </vt:lpstr>
      <vt:lpstr>Destinations and cruise ships </vt:lpstr>
      <vt:lpstr>Cruise ships </vt:lpstr>
      <vt:lpstr>PowerPoint Presentation</vt:lpstr>
      <vt:lpstr>PowerPoint Presentation</vt:lpstr>
      <vt:lpstr>I look forward to seeing you next week.  If you have any questions in the meantime, please send an email from your student account  k.roberts@uwtsd.ac.uk</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revision>1</cp:revision>
  <dcterms:created xsi:type="dcterms:W3CDTF">2023-01-31T21:01:37Z</dcterms:created>
  <dcterms:modified xsi:type="dcterms:W3CDTF">2025-12-05T13:38:38Z</dcterms:modified>
</cp:coreProperties>
</file>