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7"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120"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 name="Google Shape;4;n"/>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800" b="0" i="0" u="none" strike="noStrike" cap="none"/>
            </a:lvl1pPr>
            <a:lvl2pPr marL="914400" marR="0" lvl="1" indent="-228600" algn="l" rtl="0">
              <a:spcBef>
                <a:spcPts val="0"/>
              </a:spcBef>
              <a:spcAft>
                <a:spcPts val="0"/>
              </a:spcAft>
              <a:buSzPts val="1400"/>
              <a:buNone/>
              <a:defRPr sz="1800" b="0" i="0" u="none" strike="noStrike" cap="none"/>
            </a:lvl2pPr>
            <a:lvl3pPr marL="1371600" marR="0" lvl="2" indent="-228600" algn="l" rtl="0">
              <a:spcBef>
                <a:spcPts val="0"/>
              </a:spcBef>
              <a:spcAft>
                <a:spcPts val="0"/>
              </a:spcAft>
              <a:buSzPts val="1400"/>
              <a:buNone/>
              <a:defRPr sz="1800" b="0" i="0" u="none" strike="noStrike" cap="none"/>
            </a:lvl3pPr>
            <a:lvl4pPr marL="1828800" marR="0" lvl="3" indent="-228600" algn="l" rtl="0">
              <a:spcBef>
                <a:spcPts val="0"/>
              </a:spcBef>
              <a:spcAft>
                <a:spcPts val="0"/>
              </a:spcAft>
              <a:buSzPts val="1400"/>
              <a:buNone/>
              <a:defRPr sz="1800" b="0" i="0" u="none" strike="noStrike" cap="none"/>
            </a:lvl4pPr>
            <a:lvl5pPr marL="2286000" marR="0" lvl="4" indent="-228600" algn="l" rtl="0">
              <a:spcBef>
                <a:spcPts val="0"/>
              </a:spcBef>
              <a:spcAft>
                <a:spcPts val="0"/>
              </a:spcAft>
              <a:buSzPts val="1400"/>
              <a:buNone/>
              <a:defRPr sz="1800" b="0" i="0" u="none" strike="noStrike" cap="none"/>
            </a:lvl5pPr>
            <a:lvl6pPr marL="2743200" marR="0" lvl="5" indent="-228600" algn="l" rtl="0">
              <a:spcBef>
                <a:spcPts val="0"/>
              </a:spcBef>
              <a:spcAft>
                <a:spcPts val="0"/>
              </a:spcAft>
              <a:buSzPts val="1400"/>
              <a:buNone/>
              <a:defRPr sz="1800" b="0" i="0" u="none" strike="noStrike" cap="none"/>
            </a:lvl6pPr>
            <a:lvl7pPr marL="3200400" marR="0" lvl="6" indent="-228600" algn="l" rtl="0">
              <a:spcBef>
                <a:spcPts val="0"/>
              </a:spcBef>
              <a:spcAft>
                <a:spcPts val="0"/>
              </a:spcAft>
              <a:buSzPts val="1400"/>
              <a:buNone/>
              <a:defRPr sz="1800" b="0" i="0" u="none" strike="noStrike" cap="none"/>
            </a:lvl7pPr>
            <a:lvl8pPr marL="3657600" marR="0" lvl="7" indent="-228600" algn="l" rtl="0">
              <a:spcBef>
                <a:spcPts val="0"/>
              </a:spcBef>
              <a:spcAft>
                <a:spcPts val="0"/>
              </a:spcAft>
              <a:buSzPts val="1400"/>
              <a:buNone/>
              <a:defRPr sz="1800" b="0" i="0" u="none" strike="noStrike" cap="none"/>
            </a:lvl8pPr>
            <a:lvl9pPr marL="4114800" marR="0" lvl="8" indent="-228600" algn="l" rtl="0">
              <a:spcBef>
                <a:spcPts val="0"/>
              </a:spcBef>
              <a:spcAft>
                <a:spcPts val="0"/>
              </a:spcAft>
              <a:buSzPts val="1400"/>
              <a:buNone/>
              <a:defRPr sz="1800" b="0" i="0" u="none" strike="noStrike" cap="none"/>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
        <p:cNvGrpSpPr/>
        <p:nvPr/>
      </p:nvGrpSpPr>
      <p:grpSpPr>
        <a:xfrm>
          <a:off x="0" y="0"/>
          <a:ext cx="0" cy="0"/>
          <a:chOff x="0" y="0"/>
          <a:chExt cx="0" cy="0"/>
        </a:xfrm>
      </p:grpSpPr>
      <p:sp>
        <p:nvSpPr>
          <p:cNvPr id="46" name="Google Shape;46;p1: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 name="Google Shape;47;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57" name="Google Shape;57;p2: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The current presentation briefly describes General Electric's Jack Welch leadership. Jack Welch led GE from 1981 to 2001, achieving great achievement. GE's market valuation soared over 4,000% under his dynamic and demanding leadership (HBR 2020). This presentation will examine Welch's management philosophy, organisational methods, and performance management system. This presentation uses leadership theories and perspectives from this lesson to evaluate Welch's leadership.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67" name="Google Shape;67;p3: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Transformational Leadership: Welch's charismatic and demanding leadership style is transformative. He urged his staff to perform well, increasing GE's market value. Welch's vision and desire for excellence inspired constructive organisational transformation.</a:t>
            </a:r>
            <a:endParaRPr/>
          </a:p>
          <a:p>
            <a:pPr marL="0" lvl="0" indent="0" algn="l" rtl="0">
              <a:spcBef>
                <a:spcPts val="0"/>
              </a:spcBef>
              <a:spcAft>
                <a:spcPts val="0"/>
              </a:spcAft>
              <a:buClr>
                <a:srgbClr val="000000"/>
              </a:buClr>
              <a:buSzPts val="1800"/>
              <a:buNone/>
            </a:pPr>
            <a:r>
              <a:rPr lang="en-US">
                <a:solidFill>
                  <a:srgbClr val="000000"/>
                </a:solidFill>
              </a:rPr>
              <a:t>Situational Leadership: Welch was dominating yet adaptable. Decentralisation and management autonomy suggests situational leadership (Pennsylvania State University, 2023). Welch encouraged GE's agility by letting managers make business-specific choices.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78" name="Google Shape;78;p4: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Charismatic Leadership: Jack Welch's charm and communication abilities are charismatic. He inspired his colleagues to work hard to achieve the company's objectives.</a:t>
            </a:r>
            <a:endParaRPr/>
          </a:p>
          <a:p>
            <a:pPr marL="0" lvl="0" indent="0" algn="l" rtl="0">
              <a:spcBef>
                <a:spcPts val="0"/>
              </a:spcBef>
              <a:spcAft>
                <a:spcPts val="0"/>
              </a:spcAft>
              <a:buClr>
                <a:srgbClr val="000000"/>
              </a:buClr>
              <a:buSzPts val="1800"/>
              <a:buNone/>
            </a:pPr>
            <a:r>
              <a:rPr lang="en-US">
                <a:solidFill>
                  <a:srgbClr val="000000"/>
                </a:solidFill>
              </a:rPr>
              <a:t>Contingency Theory: This theory may assess Welch's leadership. His leadership approach matched GE's problems, helping the business succeed (Gelles, 2022). His boundaryless organisation and performance management approach fit GE's fast-paced and competitive environment.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89" name="Google Shape;89;p5: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Transactional Leadership: While transformational leadership dominated Welch's approach, his performance management method, "Rank and Yank," included transactional components. This approach rewarded high-performers and punished underperformers, encouraging performance and responsibility.</a:t>
            </a:r>
            <a:endParaRPr/>
          </a:p>
          <a:p>
            <a:pPr marL="0" lvl="0" indent="0" algn="l" rtl="0">
              <a:spcBef>
                <a:spcPts val="0"/>
              </a:spcBef>
              <a:spcAft>
                <a:spcPts val="0"/>
              </a:spcAft>
              <a:buClr>
                <a:srgbClr val="000000"/>
              </a:buClr>
              <a:buSzPts val="1800"/>
              <a:buNone/>
            </a:pPr>
            <a:r>
              <a:rPr lang="en-US">
                <a:solidFill>
                  <a:srgbClr val="000000"/>
                </a:solidFill>
              </a:rPr>
              <a:t>Servant Leadership: Welch was results-oriented. He prioritised organisational requirements but did not overtly practise servant leadership (Valparaiso University, 2021). GE expansion and profitability were his leadership goals.</a:t>
            </a:r>
            <a:endParaRPr/>
          </a:p>
          <a:p>
            <a:pPr marL="0" lvl="0" indent="0" algn="l" rtl="0">
              <a:spcBef>
                <a:spcPts val="0"/>
              </a:spcBef>
              <a:spcAft>
                <a:spcPts val="0"/>
              </a:spcAft>
              <a:buClr>
                <a:srgbClr val="000000"/>
              </a:buClr>
              <a:buSzPts val="1800"/>
              <a:buNone/>
            </a:pPr>
            <a:r>
              <a:rPr lang="en-US">
                <a:solidFill>
                  <a:srgbClr val="000000"/>
                </a:solidFill>
              </a:rPr>
              <a:t>These ideas and views may help us understand Welch's achievement and how his leadership style affected the organization's performance and culture.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00" name="Google Shape;100;p6: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Jack Welch's charismatic and demanding leadership style affected GE's staff positively and negatively. His charisma and leadership inspired people to support his firm goal. This drive helped GE's market value expand. Welch's demanding leadership may be harmful. Employee fatigue and morale may have been caused by high expectations and continuous achievement (MBM, 2021). Short-term aims may have hampered long-term innovation and risk-taking. Welch's goal and purpose may have hampered innovation and various viewpoints in decision-making. Employees may have needed more support from the leader's vision.</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11" name="Google Shape;111;p7: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GE was led by Jack Welch's decentralisation and autonomy. Managers may quickly and decisively respond to market shifts and client requests due to the decentralisation of decision-making. Welch encouraged ownership and responsibility by giving managers authority. Employees were empowered to run their enterprises and perform. GE may respond to different market situations and capture opportunities with more localised decision-making. Decentralisation has drawbacks (Vaia et al., 2022). Managers have to combine autonomy with company strategy. This may have caused inconsistent business unit cooperation.</a:t>
            </a:r>
            <a:endParaRPr/>
          </a:p>
          <a:p>
            <a:pPr marL="0" lvl="0" indent="0" algn="l" rtl="0">
              <a:spcBef>
                <a:spcPts val="0"/>
              </a:spcBef>
              <a:spcAft>
                <a:spcPts val="0"/>
              </a:spcAft>
              <a:buClr>
                <a:srgbClr val="000000"/>
              </a:buClr>
              <a:buSzPts val="1800"/>
              <a:buNone/>
            </a:pPr>
            <a:r>
              <a:rPr lang="en-US">
                <a:solidFill>
                  <a:srgbClr val="000000"/>
                </a:solidFill>
              </a:rPr>
              <a:t>Decentralisation required strong management confidence. This strategy stimulated innovation and agility but also risked mismatched strategies and unit disputes.</a:t>
            </a:r>
            <a:endParaRPr/>
          </a:p>
          <a:p>
            <a:pPr marL="0" lvl="0" indent="0" algn="l" rtl="0">
              <a:spcBef>
                <a:spcPts val="0"/>
              </a:spcBef>
              <a:spcAft>
                <a:spcPts val="0"/>
              </a:spcAft>
              <a:buClr>
                <a:srgbClr val="000000"/>
              </a:buClr>
              <a:buSzPts val="1800"/>
              <a:buNone/>
            </a:pPr>
            <a:r>
              <a:rPr lang="en-US">
                <a:solidFill>
                  <a:srgbClr val="000000"/>
                </a:solidFill>
              </a:rPr>
              <a:t>Welch's decentralisation and autonomy shaped GE's culture and efficiency. It needed diligent management to preserve alignment and guarantee that autonomy's advantages exceeded its downsides.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20" name="Google Shape;120;p8: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GE's silos were broken to create a boundaryless, innovative, and creative organisation. GE sought breakthrough discoveries via cross-functional cooperation. This method accelerates business unit knowledge and idea sharing. Collaboration across departments improves problem-solving and decision-making by drawing on more perspectives.</a:t>
            </a:r>
            <a:endParaRPr/>
          </a:p>
          <a:p>
            <a:pPr marL="0" lvl="0" indent="0" algn="l" rtl="0">
              <a:spcBef>
                <a:spcPts val="0"/>
              </a:spcBef>
              <a:spcAft>
                <a:spcPts val="0"/>
              </a:spcAft>
              <a:buClr>
                <a:srgbClr val="000000"/>
              </a:buClr>
              <a:buSzPts val="1800"/>
              <a:buNone/>
            </a:pPr>
            <a:r>
              <a:rPr lang="en-US">
                <a:solidFill>
                  <a:srgbClr val="000000"/>
                </a:solidFill>
              </a:rPr>
              <a:t>Implementing a boundaryless organisation was difficult. Silos may have comforted some managers and staff, making change difficult (Karpen et al., 2022). Integrating disparate teams and harmonising their goals took time and communication. Without defined boundaries, overlapping roles and responsibilities may have occurred. A boundaryless organisation required concentration and accountability.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30" name="Google Shape;130;p9: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Jack Welch's "Rank and Yank" system identified and rewarded top performers and addressed underperformance. The system's competitiveness may have driven people to succeed and develop, improving performance (Economics, 2020). However, the forced ranking has problems. It generated a competitive climate that may have hindered cooperation, information exchange, and problem-solving. The system's ethics were criticised. Job insecurity may have caused stress and burnout. Due to its subjectivity and biases, the rating procedure may have been unfair. The Rank and Yank system may have helped keep high-performing staff, but it also risked losing important talent, especially if the organisation was unable to retain lower percentile personnel.</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40" name="Google Shape;140;p10: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Jack Welch believed talent management was crucial to organisational success. GE maximised production and employment happiness by matching talents and knowledge to company demands. Finding and developing talent is difficult. Subjectivity and biases may impact talent discovery and promotion choices (Hunkenschroer, and Luetge, 2022). Some sectors or skill sets have small talent pools, making talent acquisition and retention harder. In a competitive employment market, employee development and engagement must be strategic. Talent development was essential to GE's expansion.</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50" name="Google Shape;150;p11: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Jack Welch's leadership and management contributed to GE's market capitalization increase. His dynamic, demanding leadership gave the organisation direction and energy (Welch and  Byrne, 2001). Decentralisation and autonomy helped GE adapt to market changes and stay competitive. The boundaryless organisation encouraged innovation and creativity, helping GE introduce new products and boost its market share (Gelles, 2022). Welch's leadership did not simply drive GE's market capitalization growth. Global economic shifts, technological advances, and competitive changes also contributed. Welch's leadership and these external circumstances help explain GE's exceptional market capitalization rise during his tenure.</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64" name="Google Shape;164;p12: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Welch's leadership practises are sustainable if his initiatives and modifications last. Welch's leadership style produced short-term results, but its long-term effects should be examined.</a:t>
            </a:r>
            <a:endParaRPr/>
          </a:p>
          <a:p>
            <a:pPr marL="0" lvl="0" indent="0" algn="l" rtl="0">
              <a:spcBef>
                <a:spcPts val="0"/>
              </a:spcBef>
              <a:spcAft>
                <a:spcPts val="0"/>
              </a:spcAft>
              <a:buClr>
                <a:srgbClr val="000000"/>
              </a:buClr>
              <a:buSzPts val="1800"/>
              <a:buNone/>
            </a:pPr>
            <a:r>
              <a:rPr lang="en-US">
                <a:solidFill>
                  <a:srgbClr val="000000"/>
                </a:solidFill>
              </a:rPr>
              <a:t>Short-term results over strategic planning are a risk. Focusing on quick benefits may have overlooked opportunities or underinvested in future development and innovation.</a:t>
            </a:r>
            <a:endParaRPr/>
          </a:p>
          <a:p>
            <a:pPr marL="0" lvl="0" indent="0" algn="l" rtl="0">
              <a:spcBef>
                <a:spcPts val="0"/>
              </a:spcBef>
              <a:spcAft>
                <a:spcPts val="0"/>
              </a:spcAft>
              <a:buClr>
                <a:srgbClr val="000000"/>
              </a:buClr>
              <a:buSzPts val="1800"/>
              <a:buNone/>
            </a:pPr>
            <a:r>
              <a:rPr lang="en-US">
                <a:solidFill>
                  <a:srgbClr val="000000"/>
                </a:solidFill>
              </a:rPr>
              <a:t>The rigorous and competitive workplace may have stressed and burned out employees, lowering morale and well-being (Poór et al., 2023).</a:t>
            </a:r>
            <a:endParaRPr/>
          </a:p>
          <a:p>
            <a:pPr marL="0" lvl="0" indent="0" algn="l" rtl="0">
              <a:spcBef>
                <a:spcPts val="0"/>
              </a:spcBef>
              <a:spcAft>
                <a:spcPts val="0"/>
              </a:spcAft>
              <a:buClr>
                <a:srgbClr val="000000"/>
              </a:buClr>
              <a:buSzPts val="1800"/>
              <a:buNone/>
            </a:pPr>
            <a:r>
              <a:rPr lang="en-US">
                <a:solidFill>
                  <a:srgbClr val="000000"/>
                </a:solidFill>
              </a:rPr>
              <a:t>GE may have needed to adapt Welch's leadership model to changing business landscapes and employee expectations for long-term survival. Leadership practices must be evaluated and improved to ensure the company's success after Welch.</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76" name="Google Shape;176;p13: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Jack Welch's dynamic and demanding leadership shaped GE's culture. His leadership gave the organisation purpose and energy. Performance and outcomes became the culture. Welch's boundaryless organisation promoted cooperation and innovation, aligning with GE's goal of tearing down boundaries for creativity and responsiveness (Allio, 2023).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90" name="Google Shape;190;p14: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Welch's rigorous leadership may have affected staff engagement and retention. Some employees thrived in such an environment, but others may have struggled to combine work and life. Organisational culture affected employee commitment and retention (Aranki, Suifan, and Sweis, 2019). Performance-driven cultures kept employees engaged and helped GE succeed. However, keeping staff who battled with the culture could have been difficult.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98" name="Google Shape;198;p15: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Welch's leadership affected stakeholders differently. Some employees thrived in the performance-driven culture, while others struggled with the Rank and Yank system. Welch's market capitalization growth benefited GE shareholders. However, short-term focus and probable neglect of long-term strategic planning may have generated concerns. Under Welch, the company's creative and high-quality products and services determined customer pleasure and loyalty. Maintaining customer connections required meeting customer expectations and outperforming the competition (Rafiq, Rai and Hussain, 2020). Maintaining stakeholder trust and confidence during Welch's tenure required addressing any scandals or problems. Addressing stakeholder complaints required open communication and ethical decision-making.</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08" name="Google Shape;208;p16: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GE's culture was shaped by Jack Welch. Performance excellence and boundaryless organisational frameworks become GE's identity. Welch's vision and activities transformed GE during and after his tenure.</a:t>
            </a:r>
            <a:endParaRPr/>
          </a:p>
          <a:p>
            <a:pPr marL="0" lvl="0" indent="0" algn="l" rtl="0">
              <a:spcBef>
                <a:spcPts val="0"/>
              </a:spcBef>
              <a:spcAft>
                <a:spcPts val="0"/>
              </a:spcAft>
              <a:buClr>
                <a:srgbClr val="000000"/>
              </a:buClr>
              <a:buSzPts val="1800"/>
              <a:buNone/>
            </a:pPr>
            <a:r>
              <a:rPr lang="en-US">
                <a:solidFill>
                  <a:srgbClr val="000000"/>
                </a:solidFill>
              </a:rPr>
              <a:t>GE's succession planning methodology identified and groomed future leaders. Welch's talent management helped prepare skilled executives for leadership changes (HBR, 2020). His successors had to adapt to new problems and opportunities while building on Welch's legacy to succeed.</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18" name="Google Shape;218;p17: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Analyzing GE's Jack Welch taught future leaders. Welch's visionary style and focus on innovation demonstrate the value of leaders establishing lofty goals and motivating their staff. These lessons apply across organisations. Performance-driven cultures help startups, whereas silos and cross-functional cooperation help existing companies innovate (Puhan, 2019). Long-term success depends on constant talent management and growth. Future leaders must adapt and utilise these lessons to lead their companies to sustainable growth.</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30" name="Google Shape;230;p18: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Jack Welch's leadership style worked for GE, but there were other options. Servant, transformative, and authentic leadership have different strengths and ideologies. Servant leadership prioritises employee well-being and growth, which may have improved morale and loyalty at GE. Transformational leadership's focus on motivating change and commitment could have boosted organisational innovation and motivation (Purwanto, Kusumaningsih and Prasetya, 2020). Self-aware, real leadership may have improved GE's culture and employee engagement. Each leadership strategy has its own issues and may need adaptations to match GE's context and challenges.</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41" name="Google Shape;241;p19: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To understand how Jack Welch's ethics affected GE's culture and stakeholders, examine them. His rigorous leadership may have caused employee stress and work-life balance issues. The Rank and Yank system may be unfair and biased in employee appraisals. It may have created a cutthroat workplace, harming employee collaboration and trust (Carbone and Black, 2019). Ethical leadership shapes company culture and morale. Ethical leaders establish trust and create a positive workplace. A company's reputation and prosperity depend on long-term ethical decision-making.</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52" name="Google Shape;252;p20: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Based on Jack Welch's critique, future leaders should balance short-term results and long-term sustainability. Leaders can increase organisational performance by creating a supportive, employee-centric work culture.</a:t>
            </a:r>
            <a:endParaRPr/>
          </a:p>
          <a:p>
            <a:pPr marL="0" lvl="0" indent="0" algn="l" rtl="0">
              <a:spcBef>
                <a:spcPts val="0"/>
              </a:spcBef>
              <a:spcAft>
                <a:spcPts val="0"/>
              </a:spcAft>
              <a:buClr>
                <a:srgbClr val="000000"/>
              </a:buClr>
              <a:buSzPts val="1800"/>
              <a:buNone/>
            </a:pPr>
            <a:r>
              <a:rPr lang="en-US">
                <a:solidFill>
                  <a:srgbClr val="000000"/>
                </a:solidFill>
              </a:rPr>
              <a:t>Talent management and development are essential for building a leadership pipeline and sustaining growth (Masenya, 2022). Future leaders should also consider how their styles affect organisational culture and stakeholder interactions. Ethical decision-making builds trust and firm reputation. Finally, executives must have a growth mentality to succeed in changing company environments. Leaders must improve and learn from mistakes.</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3" name="Google Shape;263;p21:notes"/>
          <p:cNvSpPr txBox="1">
            <a:spLocks noGrp="1"/>
          </p:cNvSpPr>
          <p:nvPr>
            <p:ph type="body" idx="1"/>
          </p:nvPr>
        </p:nvSpPr>
        <p:spPr>
          <a:xfrm>
            <a:off x="914400" y="4343400"/>
            <a:ext cx="50292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0000"/>
              </a:buClr>
              <a:buSzPts val="1800"/>
              <a:buNone/>
            </a:pPr>
            <a:r>
              <a:rPr lang="en-US">
                <a:solidFill>
                  <a:srgbClr val="000000"/>
                </a:solidFill>
              </a:rPr>
              <a:t>Insightful details about the results of Jack Welch's creative efforts and leadership styles have emerged through the critical analysis of his tenure as GE's CEO. His charisma and demands led to impressive short-term benefits, but the viability of specific practises and their effect on employees and stakeholders needs constant evaluation if they are to be maintained.</a:t>
            </a:r>
            <a:endParaRPr/>
          </a:p>
          <a:p>
            <a:pPr marL="0" lvl="0" indent="0" algn="l" rtl="0">
              <a:spcBef>
                <a:spcPts val="0"/>
              </a:spcBef>
              <a:spcAft>
                <a:spcPts val="0"/>
              </a:spcAft>
              <a:buClr>
                <a:srgbClr val="000000"/>
              </a:buClr>
              <a:buSzPts val="1800"/>
              <a:buNone/>
            </a:pPr>
            <a:r>
              <a:rPr lang="en-US">
                <a:solidFill>
                  <a:srgbClr val="000000"/>
                </a:solidFill>
              </a:rPr>
              <a:t>Leadership effectiveness is still crucial for any organisation to succeed. Welch's experiences provide valuable lessons for future leaders, including the importance of putting ethics first, building a collaborative work environment, and striking a balance between short-term goals and long-term vision.</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22:notes"/>
          <p:cNvSpPr txBox="1">
            <a:spLocks noGrp="1"/>
          </p:cNvSpPr>
          <p:nvPr>
            <p:ph type="body" idx="1"/>
          </p:nvPr>
        </p:nvSpPr>
        <p:spPr>
          <a:xfrm>
            <a:off x="914400" y="4343400"/>
            <a:ext cx="50292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5" name="Google Shape;275;p2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title"/>
          </p:nvPr>
        </p:nvSpPr>
        <p:spPr>
          <a:xfrm>
            <a:off x="1524000" y="1122362"/>
            <a:ext cx="9144000" cy="2387601"/>
          </a:xfrm>
          <a:prstGeom prst="rect">
            <a:avLst/>
          </a:prstGeom>
          <a:noFill/>
          <a:ln>
            <a:noFill/>
          </a:ln>
        </p:spPr>
        <p:txBody>
          <a:bodyPr spcFirstLastPara="1" wrap="square" lIns="45700" tIns="45700" rIns="45700" bIns="45700" anchor="b" anchorCtr="0">
            <a:noAutofit/>
          </a:bodyPr>
          <a:lstStyle>
            <a:lvl1pPr lvl="0" algn="ctr">
              <a:lnSpc>
                <a:spcPct val="90000"/>
              </a:lnSpc>
              <a:spcBef>
                <a:spcPts val="0"/>
              </a:spcBef>
              <a:spcAft>
                <a:spcPts val="0"/>
              </a:spcAft>
              <a:buClr>
                <a:srgbClr val="000000"/>
              </a:buClr>
              <a:buSzPts val="6000"/>
              <a:buFont typeface="Calibri"/>
              <a:buNone/>
              <a:defRPr sz="60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11" name="Google Shape;11;p2"/>
          <p:cNvSpPr txBox="1">
            <a:spLocks noGrp="1"/>
          </p:cNvSpPr>
          <p:nvPr>
            <p:ph type="body" idx="1"/>
          </p:nvPr>
        </p:nvSpPr>
        <p:spPr>
          <a:xfrm>
            <a:off x="1524000" y="3602037"/>
            <a:ext cx="9144000" cy="1655763"/>
          </a:xfrm>
          <a:prstGeom prst="rect">
            <a:avLst/>
          </a:prstGeom>
          <a:noFill/>
          <a:ln>
            <a:noFill/>
          </a:ln>
        </p:spPr>
        <p:txBody>
          <a:bodyPr spcFirstLastPara="1" wrap="square" lIns="45700" tIns="45700" rIns="45700" bIns="45700" anchor="t" anchorCtr="0">
            <a:noAutofit/>
          </a:bodyPr>
          <a:lstStyle>
            <a:lvl1pPr marL="457200" lvl="0" indent="-228600" algn="ctr">
              <a:lnSpc>
                <a:spcPct val="90000"/>
              </a:lnSpc>
              <a:spcBef>
                <a:spcPts val="1000"/>
              </a:spcBef>
              <a:spcAft>
                <a:spcPts val="0"/>
              </a:spcAft>
              <a:buClr>
                <a:srgbClr val="000000"/>
              </a:buClr>
              <a:buSzPts val="2400"/>
              <a:buFont typeface="Calibri"/>
              <a:buNone/>
              <a:defRPr sz="2400"/>
            </a:lvl1pPr>
            <a:lvl2pPr marL="914400" lvl="1" indent="-228600" algn="ctr">
              <a:lnSpc>
                <a:spcPct val="90000"/>
              </a:lnSpc>
              <a:spcBef>
                <a:spcPts val="1000"/>
              </a:spcBef>
              <a:spcAft>
                <a:spcPts val="0"/>
              </a:spcAft>
              <a:buClr>
                <a:srgbClr val="000000"/>
              </a:buClr>
              <a:buSzPts val="2400"/>
              <a:buFont typeface="Calibri"/>
              <a:buNone/>
              <a:defRPr sz="2400"/>
            </a:lvl2pPr>
            <a:lvl3pPr marL="1371600" lvl="2" indent="-228600" algn="ctr">
              <a:lnSpc>
                <a:spcPct val="90000"/>
              </a:lnSpc>
              <a:spcBef>
                <a:spcPts val="1000"/>
              </a:spcBef>
              <a:spcAft>
                <a:spcPts val="0"/>
              </a:spcAft>
              <a:buClr>
                <a:srgbClr val="000000"/>
              </a:buClr>
              <a:buSzPts val="2400"/>
              <a:buFont typeface="Calibri"/>
              <a:buNone/>
              <a:defRPr sz="2400"/>
            </a:lvl3pPr>
            <a:lvl4pPr marL="1828800" lvl="3" indent="-228600" algn="ctr">
              <a:lnSpc>
                <a:spcPct val="90000"/>
              </a:lnSpc>
              <a:spcBef>
                <a:spcPts val="1000"/>
              </a:spcBef>
              <a:spcAft>
                <a:spcPts val="0"/>
              </a:spcAft>
              <a:buClr>
                <a:srgbClr val="000000"/>
              </a:buClr>
              <a:buSzPts val="2400"/>
              <a:buFont typeface="Calibri"/>
              <a:buNone/>
              <a:defRPr sz="2400"/>
            </a:lvl4pPr>
            <a:lvl5pPr marL="2286000" lvl="4" indent="-228600" algn="ctr">
              <a:lnSpc>
                <a:spcPct val="90000"/>
              </a:lnSpc>
              <a:spcBef>
                <a:spcPts val="1000"/>
              </a:spcBef>
              <a:spcAft>
                <a:spcPts val="0"/>
              </a:spcAft>
              <a:buClr>
                <a:srgbClr val="000000"/>
              </a:buClr>
              <a:buSzPts val="2400"/>
              <a:buFont typeface="Calibri"/>
              <a:buNone/>
              <a:defRPr sz="2400"/>
            </a:lvl5pPr>
            <a:lvl6pPr marL="2743200" lvl="5" indent="-342900" algn="l">
              <a:lnSpc>
                <a:spcPct val="90000"/>
              </a:lnSpc>
              <a:spcBef>
                <a:spcPts val="1000"/>
              </a:spcBef>
              <a:spcAft>
                <a:spcPts val="0"/>
              </a:spcAft>
              <a:buClr>
                <a:srgbClr val="000000"/>
              </a:buClr>
              <a:buSzPts val="1800"/>
              <a:buChar char="•"/>
              <a:defRPr/>
            </a:lvl6pPr>
            <a:lvl7pPr marL="3200400" lvl="6" indent="-342900" algn="l">
              <a:lnSpc>
                <a:spcPct val="90000"/>
              </a:lnSpc>
              <a:spcBef>
                <a:spcPts val="1000"/>
              </a:spcBef>
              <a:spcAft>
                <a:spcPts val="0"/>
              </a:spcAft>
              <a:buClr>
                <a:srgbClr val="000000"/>
              </a:buClr>
              <a:buSzPts val="1800"/>
              <a:buChar char="•"/>
              <a:defRPr/>
            </a:lvl7pPr>
            <a:lvl8pPr marL="3657600" lvl="7" indent="-342900" algn="l">
              <a:lnSpc>
                <a:spcPct val="90000"/>
              </a:lnSpc>
              <a:spcBef>
                <a:spcPts val="1000"/>
              </a:spcBef>
              <a:spcAft>
                <a:spcPts val="0"/>
              </a:spcAft>
              <a:buClr>
                <a:srgbClr val="000000"/>
              </a:buClr>
              <a:buSzPts val="1800"/>
              <a:buChar char="•"/>
              <a:defRPr/>
            </a:lvl8pPr>
            <a:lvl9pPr marL="4114800" lvl="8" indent="-342900" algn="l">
              <a:lnSpc>
                <a:spcPct val="90000"/>
              </a:lnSpc>
              <a:spcBef>
                <a:spcPts val="1000"/>
              </a:spcBef>
              <a:spcAft>
                <a:spcPts val="0"/>
              </a:spcAft>
              <a:buClr>
                <a:srgbClr val="000000"/>
              </a:buClr>
              <a:buSzPts val="1800"/>
              <a:buChar char="•"/>
              <a:defRPr/>
            </a:lvl9pPr>
          </a:lstStyle>
          <a:p>
            <a:endParaRPr/>
          </a:p>
        </p:txBody>
      </p:sp>
      <p:sp>
        <p:nvSpPr>
          <p:cNvPr id="12" name="Google Shape;12;p2"/>
          <p:cNvSpPr txBox="1">
            <a:spLocks noGrp="1"/>
          </p:cNvSpPr>
          <p:nvPr>
            <p:ph type="sldNum" idx="12"/>
          </p:nvPr>
        </p:nvSpPr>
        <p:spPr>
          <a:xfrm>
            <a:off x="11095037" y="6415087"/>
            <a:ext cx="258762" cy="247650"/>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tx">
  <p:cSld name="TITLE_AND_BODY">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838200" y="365125"/>
            <a:ext cx="10515600" cy="1325562"/>
          </a:xfrm>
          <a:prstGeom prst="rect">
            <a:avLst/>
          </a:prstGeom>
          <a:noFill/>
          <a:ln>
            <a:noFill/>
          </a:ln>
        </p:spPr>
        <p:txBody>
          <a:bodyPr spcFirstLastPara="1" wrap="square" lIns="45700" tIns="45700" rIns="45700" bIns="45700" anchor="ctr" anchorCtr="0">
            <a:no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15" name="Google Shape;15;p3"/>
          <p:cNvSpPr txBox="1">
            <a:spLocks noGrp="1"/>
          </p:cNvSpPr>
          <p:nvPr>
            <p:ph type="body" idx="1"/>
          </p:nvPr>
        </p:nvSpPr>
        <p:spPr>
          <a:xfrm>
            <a:off x="838200" y="1825625"/>
            <a:ext cx="10515600" cy="4351337"/>
          </a:xfrm>
          <a:prstGeom prst="rect">
            <a:avLst/>
          </a:prstGeom>
          <a:noFill/>
          <a:ln>
            <a:noFill/>
          </a:ln>
        </p:spPr>
        <p:txBody>
          <a:bodyPr spcFirstLastPara="1" wrap="square" lIns="45700" tIns="45700" rIns="45700" bIns="45700" anchor="t" anchorCtr="0">
            <a:noAutofit/>
          </a:bodyPr>
          <a:lstStyle>
            <a:lvl1pPr marL="457200" lvl="0" indent="-342900" algn="l">
              <a:lnSpc>
                <a:spcPct val="90000"/>
              </a:lnSpc>
              <a:spcBef>
                <a:spcPts val="1000"/>
              </a:spcBef>
              <a:spcAft>
                <a:spcPts val="0"/>
              </a:spcAft>
              <a:buClr>
                <a:srgbClr val="000000"/>
              </a:buClr>
              <a:buSzPts val="1800"/>
              <a:buChar char="•"/>
              <a:defRPr/>
            </a:lvl1pPr>
            <a:lvl2pPr marL="914400" lvl="1" indent="-342900" algn="l">
              <a:lnSpc>
                <a:spcPct val="90000"/>
              </a:lnSpc>
              <a:spcBef>
                <a:spcPts val="1000"/>
              </a:spcBef>
              <a:spcAft>
                <a:spcPts val="0"/>
              </a:spcAft>
              <a:buClr>
                <a:srgbClr val="000000"/>
              </a:buClr>
              <a:buSzPts val="1800"/>
              <a:buChar char="•"/>
              <a:defRPr/>
            </a:lvl2pPr>
            <a:lvl3pPr marL="1371600" lvl="2" indent="-342900" algn="l">
              <a:lnSpc>
                <a:spcPct val="90000"/>
              </a:lnSpc>
              <a:spcBef>
                <a:spcPts val="1000"/>
              </a:spcBef>
              <a:spcAft>
                <a:spcPts val="0"/>
              </a:spcAft>
              <a:buClr>
                <a:srgbClr val="000000"/>
              </a:buClr>
              <a:buSzPts val="1800"/>
              <a:buChar char="•"/>
              <a:defRPr/>
            </a:lvl3pPr>
            <a:lvl4pPr marL="1828800" lvl="3" indent="-342900" algn="l">
              <a:lnSpc>
                <a:spcPct val="90000"/>
              </a:lnSpc>
              <a:spcBef>
                <a:spcPts val="1000"/>
              </a:spcBef>
              <a:spcAft>
                <a:spcPts val="0"/>
              </a:spcAft>
              <a:buClr>
                <a:srgbClr val="000000"/>
              </a:buClr>
              <a:buSzPts val="1800"/>
              <a:buChar char="•"/>
              <a:defRPr/>
            </a:lvl4pPr>
            <a:lvl5pPr marL="2286000" lvl="4" indent="-342900" algn="l">
              <a:lnSpc>
                <a:spcPct val="90000"/>
              </a:lnSpc>
              <a:spcBef>
                <a:spcPts val="1000"/>
              </a:spcBef>
              <a:spcAft>
                <a:spcPts val="0"/>
              </a:spcAft>
              <a:buClr>
                <a:srgbClr val="000000"/>
              </a:buClr>
              <a:buSzPts val="1800"/>
              <a:buChar char="•"/>
              <a:defRPr/>
            </a:lvl5pPr>
            <a:lvl6pPr marL="2743200" lvl="5" indent="-342900" algn="l">
              <a:lnSpc>
                <a:spcPct val="90000"/>
              </a:lnSpc>
              <a:spcBef>
                <a:spcPts val="1000"/>
              </a:spcBef>
              <a:spcAft>
                <a:spcPts val="0"/>
              </a:spcAft>
              <a:buClr>
                <a:srgbClr val="000000"/>
              </a:buClr>
              <a:buSzPts val="1800"/>
              <a:buChar char="•"/>
              <a:defRPr/>
            </a:lvl6pPr>
            <a:lvl7pPr marL="3200400" lvl="6" indent="-342900" algn="l">
              <a:lnSpc>
                <a:spcPct val="90000"/>
              </a:lnSpc>
              <a:spcBef>
                <a:spcPts val="1000"/>
              </a:spcBef>
              <a:spcAft>
                <a:spcPts val="0"/>
              </a:spcAft>
              <a:buClr>
                <a:srgbClr val="000000"/>
              </a:buClr>
              <a:buSzPts val="1800"/>
              <a:buChar char="•"/>
              <a:defRPr/>
            </a:lvl7pPr>
            <a:lvl8pPr marL="3657600" lvl="7" indent="-342900" algn="l">
              <a:lnSpc>
                <a:spcPct val="90000"/>
              </a:lnSpc>
              <a:spcBef>
                <a:spcPts val="1000"/>
              </a:spcBef>
              <a:spcAft>
                <a:spcPts val="0"/>
              </a:spcAft>
              <a:buClr>
                <a:srgbClr val="000000"/>
              </a:buClr>
              <a:buSzPts val="1800"/>
              <a:buChar char="•"/>
              <a:defRPr/>
            </a:lvl8pPr>
            <a:lvl9pPr marL="4114800" lvl="8" indent="-342900" algn="l">
              <a:lnSpc>
                <a:spcPct val="90000"/>
              </a:lnSpc>
              <a:spcBef>
                <a:spcPts val="1000"/>
              </a:spcBef>
              <a:spcAft>
                <a:spcPts val="0"/>
              </a:spcAft>
              <a:buClr>
                <a:srgbClr val="000000"/>
              </a:buClr>
              <a:buSzPts val="1800"/>
              <a:buChar char="•"/>
              <a:defRPr/>
            </a:lvl9pPr>
          </a:lstStyle>
          <a:p>
            <a:endParaRPr/>
          </a:p>
        </p:txBody>
      </p:sp>
      <p:sp>
        <p:nvSpPr>
          <p:cNvPr id="16" name="Google Shape;16;p3"/>
          <p:cNvSpPr txBox="1">
            <a:spLocks noGrp="1"/>
          </p:cNvSpPr>
          <p:nvPr>
            <p:ph type="sldNum" idx="12"/>
          </p:nvPr>
        </p:nvSpPr>
        <p:spPr>
          <a:xfrm>
            <a:off x="11095037" y="6415087"/>
            <a:ext cx="258762" cy="247650"/>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839787" y="457200"/>
            <a:ext cx="3932239" cy="1600200"/>
          </a:xfrm>
          <a:prstGeom prst="rect">
            <a:avLst/>
          </a:prstGeom>
          <a:noFill/>
          <a:ln>
            <a:noFill/>
          </a:ln>
        </p:spPr>
        <p:txBody>
          <a:bodyPr spcFirstLastPara="1" wrap="square" lIns="45700" tIns="45700" rIns="45700" bIns="45700" anchor="b" anchorCtr="0">
            <a:noAutofit/>
          </a:bodyPr>
          <a:lstStyle>
            <a:lvl1pPr lvl="0" algn="l">
              <a:lnSpc>
                <a:spcPct val="90000"/>
              </a:lnSpc>
              <a:spcBef>
                <a:spcPts val="0"/>
              </a:spcBef>
              <a:spcAft>
                <a:spcPts val="0"/>
              </a:spcAft>
              <a:buClr>
                <a:srgbClr val="000000"/>
              </a:buClr>
              <a:buSzPts val="3200"/>
              <a:buFont typeface="Calibri"/>
              <a:buNone/>
              <a:defRPr sz="32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19" name="Google Shape;19;p4"/>
          <p:cNvSpPr>
            <a:spLocks noGrp="1"/>
          </p:cNvSpPr>
          <p:nvPr>
            <p:ph type="pic" idx="2"/>
          </p:nvPr>
        </p:nvSpPr>
        <p:spPr>
          <a:xfrm>
            <a:off x="5183187" y="987425"/>
            <a:ext cx="6172201" cy="4873625"/>
          </a:xfrm>
          <a:prstGeom prst="rect">
            <a:avLst/>
          </a:prstGeom>
          <a:noFill/>
          <a:ln>
            <a:noFill/>
          </a:ln>
        </p:spPr>
      </p:sp>
      <p:sp>
        <p:nvSpPr>
          <p:cNvPr id="20" name="Google Shape;20;p4"/>
          <p:cNvSpPr txBox="1">
            <a:spLocks noGrp="1"/>
          </p:cNvSpPr>
          <p:nvPr>
            <p:ph type="body" idx="1"/>
          </p:nvPr>
        </p:nvSpPr>
        <p:spPr>
          <a:xfrm>
            <a:off x="839787" y="2057400"/>
            <a:ext cx="3932239" cy="3811588"/>
          </a:xfrm>
          <a:prstGeom prst="rect">
            <a:avLst/>
          </a:prstGeom>
          <a:noFill/>
          <a:ln>
            <a:noFill/>
          </a:ln>
        </p:spPr>
        <p:txBody>
          <a:bodyPr spcFirstLastPara="1" wrap="square" lIns="45700" tIns="45700" rIns="45700" bIns="45700" anchor="t" anchorCtr="0">
            <a:noAutofit/>
          </a:bodyPr>
          <a:lstStyle>
            <a:lvl1pPr marL="457200" lvl="0" indent="-228600" algn="l">
              <a:lnSpc>
                <a:spcPct val="90000"/>
              </a:lnSpc>
              <a:spcBef>
                <a:spcPts val="1000"/>
              </a:spcBef>
              <a:spcAft>
                <a:spcPts val="0"/>
              </a:spcAft>
              <a:buClr>
                <a:srgbClr val="000000"/>
              </a:buClr>
              <a:buSzPts val="1600"/>
              <a:buFont typeface="Calibri"/>
              <a:buNone/>
              <a:defRPr sz="1600"/>
            </a:lvl1pPr>
            <a:lvl2pPr marL="914400" lvl="1" indent="-228600" algn="l">
              <a:lnSpc>
                <a:spcPct val="90000"/>
              </a:lnSpc>
              <a:spcBef>
                <a:spcPts val="1000"/>
              </a:spcBef>
              <a:spcAft>
                <a:spcPts val="0"/>
              </a:spcAft>
              <a:buClr>
                <a:srgbClr val="000000"/>
              </a:buClr>
              <a:buSzPts val="1600"/>
              <a:buFont typeface="Calibri"/>
              <a:buNone/>
              <a:defRPr sz="1600"/>
            </a:lvl2pPr>
            <a:lvl3pPr marL="1371600" lvl="2" indent="-228600" algn="l">
              <a:lnSpc>
                <a:spcPct val="90000"/>
              </a:lnSpc>
              <a:spcBef>
                <a:spcPts val="1000"/>
              </a:spcBef>
              <a:spcAft>
                <a:spcPts val="0"/>
              </a:spcAft>
              <a:buClr>
                <a:srgbClr val="000000"/>
              </a:buClr>
              <a:buSzPts val="1600"/>
              <a:buFont typeface="Calibri"/>
              <a:buNone/>
              <a:defRPr sz="1600"/>
            </a:lvl3pPr>
            <a:lvl4pPr marL="1828800" lvl="3" indent="-228600" algn="l">
              <a:lnSpc>
                <a:spcPct val="90000"/>
              </a:lnSpc>
              <a:spcBef>
                <a:spcPts val="1000"/>
              </a:spcBef>
              <a:spcAft>
                <a:spcPts val="0"/>
              </a:spcAft>
              <a:buClr>
                <a:srgbClr val="000000"/>
              </a:buClr>
              <a:buSzPts val="1600"/>
              <a:buFont typeface="Calibri"/>
              <a:buNone/>
              <a:defRPr sz="1600"/>
            </a:lvl4pPr>
            <a:lvl5pPr marL="2286000" lvl="4" indent="-228600" algn="l">
              <a:lnSpc>
                <a:spcPct val="90000"/>
              </a:lnSpc>
              <a:spcBef>
                <a:spcPts val="1000"/>
              </a:spcBef>
              <a:spcAft>
                <a:spcPts val="0"/>
              </a:spcAft>
              <a:buClr>
                <a:srgbClr val="000000"/>
              </a:buClr>
              <a:buSzPts val="1600"/>
              <a:buFont typeface="Calibri"/>
              <a:buNone/>
              <a:defRPr sz="1600"/>
            </a:lvl5pPr>
            <a:lvl6pPr marL="2743200" lvl="5" indent="-342900" algn="l">
              <a:lnSpc>
                <a:spcPct val="90000"/>
              </a:lnSpc>
              <a:spcBef>
                <a:spcPts val="1000"/>
              </a:spcBef>
              <a:spcAft>
                <a:spcPts val="0"/>
              </a:spcAft>
              <a:buClr>
                <a:srgbClr val="000000"/>
              </a:buClr>
              <a:buSzPts val="1800"/>
              <a:buChar char="•"/>
              <a:defRPr/>
            </a:lvl6pPr>
            <a:lvl7pPr marL="3200400" lvl="6" indent="-342900" algn="l">
              <a:lnSpc>
                <a:spcPct val="90000"/>
              </a:lnSpc>
              <a:spcBef>
                <a:spcPts val="1000"/>
              </a:spcBef>
              <a:spcAft>
                <a:spcPts val="0"/>
              </a:spcAft>
              <a:buClr>
                <a:srgbClr val="000000"/>
              </a:buClr>
              <a:buSzPts val="1800"/>
              <a:buChar char="•"/>
              <a:defRPr/>
            </a:lvl7pPr>
            <a:lvl8pPr marL="3657600" lvl="7" indent="-342900" algn="l">
              <a:lnSpc>
                <a:spcPct val="90000"/>
              </a:lnSpc>
              <a:spcBef>
                <a:spcPts val="1000"/>
              </a:spcBef>
              <a:spcAft>
                <a:spcPts val="0"/>
              </a:spcAft>
              <a:buClr>
                <a:srgbClr val="000000"/>
              </a:buClr>
              <a:buSzPts val="1800"/>
              <a:buChar char="•"/>
              <a:defRPr/>
            </a:lvl8pPr>
            <a:lvl9pPr marL="4114800" lvl="8" indent="-342900" algn="l">
              <a:lnSpc>
                <a:spcPct val="90000"/>
              </a:lnSpc>
              <a:spcBef>
                <a:spcPts val="1000"/>
              </a:spcBef>
              <a:spcAft>
                <a:spcPts val="0"/>
              </a:spcAft>
              <a:buClr>
                <a:srgbClr val="000000"/>
              </a:buClr>
              <a:buSzPts val="1800"/>
              <a:buChar char="•"/>
              <a:defRPr/>
            </a:lvl9pPr>
          </a:lstStyle>
          <a:p>
            <a:endParaRPr/>
          </a:p>
        </p:txBody>
      </p:sp>
      <p:sp>
        <p:nvSpPr>
          <p:cNvPr id="21" name="Google Shape;21;p4"/>
          <p:cNvSpPr txBox="1">
            <a:spLocks noGrp="1"/>
          </p:cNvSpPr>
          <p:nvPr>
            <p:ph type="sldNum" idx="12"/>
          </p:nvPr>
        </p:nvSpPr>
        <p:spPr>
          <a:xfrm>
            <a:off x="11095037" y="6415087"/>
            <a:ext cx="258762" cy="247650"/>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ntent with Caption">
  <p:cSld name="Content with Caption">
    <p:spTree>
      <p:nvGrpSpPr>
        <p:cNvPr id="1" name="Shape 22"/>
        <p:cNvGrpSpPr/>
        <p:nvPr/>
      </p:nvGrpSpPr>
      <p:grpSpPr>
        <a:xfrm>
          <a:off x="0" y="0"/>
          <a:ext cx="0" cy="0"/>
          <a:chOff x="0" y="0"/>
          <a:chExt cx="0" cy="0"/>
        </a:xfrm>
      </p:grpSpPr>
      <p:sp>
        <p:nvSpPr>
          <p:cNvPr id="23" name="Google Shape;23;p5"/>
          <p:cNvSpPr txBox="1">
            <a:spLocks noGrp="1"/>
          </p:cNvSpPr>
          <p:nvPr>
            <p:ph type="title"/>
          </p:nvPr>
        </p:nvSpPr>
        <p:spPr>
          <a:xfrm>
            <a:off x="839787" y="457200"/>
            <a:ext cx="3932239" cy="1600200"/>
          </a:xfrm>
          <a:prstGeom prst="rect">
            <a:avLst/>
          </a:prstGeom>
          <a:noFill/>
          <a:ln>
            <a:noFill/>
          </a:ln>
        </p:spPr>
        <p:txBody>
          <a:bodyPr spcFirstLastPara="1" wrap="square" lIns="45700" tIns="45700" rIns="45700" bIns="45700" anchor="b" anchorCtr="0">
            <a:noAutofit/>
          </a:bodyPr>
          <a:lstStyle>
            <a:lvl1pPr lvl="0" algn="l">
              <a:lnSpc>
                <a:spcPct val="90000"/>
              </a:lnSpc>
              <a:spcBef>
                <a:spcPts val="0"/>
              </a:spcBef>
              <a:spcAft>
                <a:spcPts val="0"/>
              </a:spcAft>
              <a:buClr>
                <a:srgbClr val="000000"/>
              </a:buClr>
              <a:buSzPts val="3200"/>
              <a:buFont typeface="Calibri"/>
              <a:buNone/>
              <a:defRPr sz="32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24" name="Google Shape;24;p5"/>
          <p:cNvSpPr txBox="1">
            <a:spLocks noGrp="1"/>
          </p:cNvSpPr>
          <p:nvPr>
            <p:ph type="body" idx="1"/>
          </p:nvPr>
        </p:nvSpPr>
        <p:spPr>
          <a:xfrm>
            <a:off x="5183187" y="987425"/>
            <a:ext cx="6172201" cy="4873625"/>
          </a:xfrm>
          <a:prstGeom prst="rect">
            <a:avLst/>
          </a:prstGeom>
          <a:noFill/>
          <a:ln>
            <a:noFill/>
          </a:ln>
        </p:spPr>
        <p:txBody>
          <a:bodyPr spcFirstLastPara="1" wrap="square" lIns="45700" tIns="45700" rIns="45700" bIns="45700" anchor="t" anchorCtr="0">
            <a:noAutofit/>
          </a:bodyPr>
          <a:lstStyle>
            <a:lvl1pPr marL="457200" lvl="0" indent="-431800" algn="l">
              <a:lnSpc>
                <a:spcPct val="90000"/>
              </a:lnSpc>
              <a:spcBef>
                <a:spcPts val="1000"/>
              </a:spcBef>
              <a:spcAft>
                <a:spcPts val="0"/>
              </a:spcAft>
              <a:buClr>
                <a:srgbClr val="000000"/>
              </a:buClr>
              <a:buSzPts val="3200"/>
              <a:buChar char="•"/>
              <a:defRPr sz="3200"/>
            </a:lvl1pPr>
            <a:lvl2pPr marL="914400" lvl="1" indent="-431800" algn="l">
              <a:lnSpc>
                <a:spcPct val="90000"/>
              </a:lnSpc>
              <a:spcBef>
                <a:spcPts val="1000"/>
              </a:spcBef>
              <a:spcAft>
                <a:spcPts val="0"/>
              </a:spcAft>
              <a:buClr>
                <a:srgbClr val="000000"/>
              </a:buClr>
              <a:buSzPts val="3200"/>
              <a:buChar char="•"/>
              <a:defRPr sz="3200"/>
            </a:lvl2pPr>
            <a:lvl3pPr marL="1371600" lvl="2" indent="-431800" algn="l">
              <a:lnSpc>
                <a:spcPct val="90000"/>
              </a:lnSpc>
              <a:spcBef>
                <a:spcPts val="1000"/>
              </a:spcBef>
              <a:spcAft>
                <a:spcPts val="0"/>
              </a:spcAft>
              <a:buClr>
                <a:srgbClr val="000000"/>
              </a:buClr>
              <a:buSzPts val="3200"/>
              <a:buChar char="•"/>
              <a:defRPr sz="3200"/>
            </a:lvl3pPr>
            <a:lvl4pPr marL="1828800" lvl="3" indent="-431800" algn="l">
              <a:lnSpc>
                <a:spcPct val="90000"/>
              </a:lnSpc>
              <a:spcBef>
                <a:spcPts val="1000"/>
              </a:spcBef>
              <a:spcAft>
                <a:spcPts val="0"/>
              </a:spcAft>
              <a:buClr>
                <a:srgbClr val="000000"/>
              </a:buClr>
              <a:buSzPts val="3200"/>
              <a:buChar char="•"/>
              <a:defRPr sz="3200"/>
            </a:lvl4pPr>
            <a:lvl5pPr marL="2286000" lvl="4" indent="-431800" algn="l">
              <a:lnSpc>
                <a:spcPct val="90000"/>
              </a:lnSpc>
              <a:spcBef>
                <a:spcPts val="1000"/>
              </a:spcBef>
              <a:spcAft>
                <a:spcPts val="0"/>
              </a:spcAft>
              <a:buClr>
                <a:srgbClr val="000000"/>
              </a:buClr>
              <a:buSzPts val="3200"/>
              <a:buChar char="•"/>
              <a:defRPr sz="3200"/>
            </a:lvl5pPr>
            <a:lvl6pPr marL="2743200" lvl="5" indent="-342900" algn="l">
              <a:lnSpc>
                <a:spcPct val="90000"/>
              </a:lnSpc>
              <a:spcBef>
                <a:spcPts val="1000"/>
              </a:spcBef>
              <a:spcAft>
                <a:spcPts val="0"/>
              </a:spcAft>
              <a:buClr>
                <a:srgbClr val="000000"/>
              </a:buClr>
              <a:buSzPts val="1800"/>
              <a:buChar char="•"/>
              <a:defRPr/>
            </a:lvl6pPr>
            <a:lvl7pPr marL="3200400" lvl="6" indent="-342900" algn="l">
              <a:lnSpc>
                <a:spcPct val="90000"/>
              </a:lnSpc>
              <a:spcBef>
                <a:spcPts val="1000"/>
              </a:spcBef>
              <a:spcAft>
                <a:spcPts val="0"/>
              </a:spcAft>
              <a:buClr>
                <a:srgbClr val="000000"/>
              </a:buClr>
              <a:buSzPts val="1800"/>
              <a:buChar char="•"/>
              <a:defRPr/>
            </a:lvl7pPr>
            <a:lvl8pPr marL="3657600" lvl="7" indent="-342900" algn="l">
              <a:lnSpc>
                <a:spcPct val="90000"/>
              </a:lnSpc>
              <a:spcBef>
                <a:spcPts val="1000"/>
              </a:spcBef>
              <a:spcAft>
                <a:spcPts val="0"/>
              </a:spcAft>
              <a:buClr>
                <a:srgbClr val="000000"/>
              </a:buClr>
              <a:buSzPts val="1800"/>
              <a:buChar char="•"/>
              <a:defRPr/>
            </a:lvl8pPr>
            <a:lvl9pPr marL="4114800" lvl="8" indent="-342900" algn="l">
              <a:lnSpc>
                <a:spcPct val="90000"/>
              </a:lnSpc>
              <a:spcBef>
                <a:spcPts val="1000"/>
              </a:spcBef>
              <a:spcAft>
                <a:spcPts val="0"/>
              </a:spcAft>
              <a:buClr>
                <a:srgbClr val="000000"/>
              </a:buClr>
              <a:buSzPts val="1800"/>
              <a:buChar char="•"/>
              <a:defRPr/>
            </a:lvl9pPr>
          </a:lstStyle>
          <a:p>
            <a:endParaRPr/>
          </a:p>
        </p:txBody>
      </p:sp>
      <p:sp>
        <p:nvSpPr>
          <p:cNvPr id="25" name="Google Shape;25;p5"/>
          <p:cNvSpPr txBox="1">
            <a:spLocks noGrp="1"/>
          </p:cNvSpPr>
          <p:nvPr>
            <p:ph type="body" idx="2"/>
          </p:nvPr>
        </p:nvSpPr>
        <p:spPr>
          <a:xfrm>
            <a:off x="839787" y="2057400"/>
            <a:ext cx="3932238" cy="3811588"/>
          </a:xfrm>
          <a:prstGeom prst="rect">
            <a:avLst/>
          </a:prstGeom>
          <a:noFill/>
          <a:ln>
            <a:noFill/>
          </a:ln>
        </p:spPr>
        <p:txBody>
          <a:bodyPr spcFirstLastPara="1" wrap="square" lIns="45700" tIns="45700" rIns="45700" bIns="45700" anchor="t" anchorCtr="0">
            <a:noAutofit/>
          </a:bodyPr>
          <a:lstStyle>
            <a:lvl1pPr marL="457200" lvl="0" indent="-342900" algn="l">
              <a:lnSpc>
                <a:spcPct val="90000"/>
              </a:lnSpc>
              <a:spcBef>
                <a:spcPts val="1000"/>
              </a:spcBef>
              <a:spcAft>
                <a:spcPts val="0"/>
              </a:spcAft>
              <a:buClr>
                <a:srgbClr val="000000"/>
              </a:buClr>
              <a:buSzPts val="1800"/>
              <a:buChar char="•"/>
              <a:defRPr/>
            </a:lvl1pPr>
            <a:lvl2pPr marL="914400" lvl="1" indent="-342900" algn="l">
              <a:lnSpc>
                <a:spcPct val="90000"/>
              </a:lnSpc>
              <a:spcBef>
                <a:spcPts val="1000"/>
              </a:spcBef>
              <a:spcAft>
                <a:spcPts val="0"/>
              </a:spcAft>
              <a:buClr>
                <a:srgbClr val="000000"/>
              </a:buClr>
              <a:buSzPts val="1800"/>
              <a:buChar char="•"/>
              <a:defRPr/>
            </a:lvl2pPr>
            <a:lvl3pPr marL="1371600" lvl="2" indent="-342900" algn="l">
              <a:lnSpc>
                <a:spcPct val="90000"/>
              </a:lnSpc>
              <a:spcBef>
                <a:spcPts val="1000"/>
              </a:spcBef>
              <a:spcAft>
                <a:spcPts val="0"/>
              </a:spcAft>
              <a:buClr>
                <a:srgbClr val="000000"/>
              </a:buClr>
              <a:buSzPts val="1800"/>
              <a:buChar char="•"/>
              <a:defRPr/>
            </a:lvl3pPr>
            <a:lvl4pPr marL="1828800" lvl="3" indent="-342900" algn="l">
              <a:lnSpc>
                <a:spcPct val="90000"/>
              </a:lnSpc>
              <a:spcBef>
                <a:spcPts val="1000"/>
              </a:spcBef>
              <a:spcAft>
                <a:spcPts val="0"/>
              </a:spcAft>
              <a:buClr>
                <a:srgbClr val="000000"/>
              </a:buClr>
              <a:buSzPts val="1800"/>
              <a:buChar char="•"/>
              <a:defRPr/>
            </a:lvl4pPr>
            <a:lvl5pPr marL="2286000" lvl="4" indent="-342900" algn="l">
              <a:lnSpc>
                <a:spcPct val="90000"/>
              </a:lnSpc>
              <a:spcBef>
                <a:spcPts val="1000"/>
              </a:spcBef>
              <a:spcAft>
                <a:spcPts val="0"/>
              </a:spcAft>
              <a:buClr>
                <a:srgbClr val="000000"/>
              </a:buClr>
              <a:buSzPts val="1800"/>
              <a:buChar char="•"/>
              <a:defRPr/>
            </a:lvl5pPr>
            <a:lvl6pPr marL="2743200" lvl="5" indent="-342900" algn="l">
              <a:lnSpc>
                <a:spcPct val="90000"/>
              </a:lnSpc>
              <a:spcBef>
                <a:spcPts val="1000"/>
              </a:spcBef>
              <a:spcAft>
                <a:spcPts val="0"/>
              </a:spcAft>
              <a:buClr>
                <a:srgbClr val="000000"/>
              </a:buClr>
              <a:buSzPts val="1800"/>
              <a:buChar char="•"/>
              <a:defRPr/>
            </a:lvl6pPr>
            <a:lvl7pPr marL="3200400" lvl="6" indent="-342900" algn="l">
              <a:lnSpc>
                <a:spcPct val="90000"/>
              </a:lnSpc>
              <a:spcBef>
                <a:spcPts val="1000"/>
              </a:spcBef>
              <a:spcAft>
                <a:spcPts val="0"/>
              </a:spcAft>
              <a:buClr>
                <a:srgbClr val="000000"/>
              </a:buClr>
              <a:buSzPts val="1800"/>
              <a:buChar char="•"/>
              <a:defRPr/>
            </a:lvl7pPr>
            <a:lvl8pPr marL="3657600" lvl="7" indent="-342900" algn="l">
              <a:lnSpc>
                <a:spcPct val="90000"/>
              </a:lnSpc>
              <a:spcBef>
                <a:spcPts val="1000"/>
              </a:spcBef>
              <a:spcAft>
                <a:spcPts val="0"/>
              </a:spcAft>
              <a:buClr>
                <a:srgbClr val="000000"/>
              </a:buClr>
              <a:buSzPts val="1800"/>
              <a:buChar char="•"/>
              <a:defRPr/>
            </a:lvl8pPr>
            <a:lvl9pPr marL="4114800" lvl="8" indent="-342900" algn="l">
              <a:lnSpc>
                <a:spcPct val="90000"/>
              </a:lnSpc>
              <a:spcBef>
                <a:spcPts val="1000"/>
              </a:spcBef>
              <a:spcAft>
                <a:spcPts val="0"/>
              </a:spcAft>
              <a:buClr>
                <a:srgbClr val="000000"/>
              </a:buClr>
              <a:buSzPts val="1800"/>
              <a:buChar char="•"/>
              <a:defRPr/>
            </a:lvl9pPr>
          </a:lstStyle>
          <a:p>
            <a:endParaRPr/>
          </a:p>
        </p:txBody>
      </p:sp>
      <p:sp>
        <p:nvSpPr>
          <p:cNvPr id="26" name="Google Shape;26;p5"/>
          <p:cNvSpPr txBox="1">
            <a:spLocks noGrp="1"/>
          </p:cNvSpPr>
          <p:nvPr>
            <p:ph type="sldNum" idx="12"/>
          </p:nvPr>
        </p:nvSpPr>
        <p:spPr>
          <a:xfrm>
            <a:off x="11095037" y="6415087"/>
            <a:ext cx="258762" cy="247650"/>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27"/>
        <p:cNvGrpSpPr/>
        <p:nvPr/>
      </p:nvGrpSpPr>
      <p:grpSpPr>
        <a:xfrm>
          <a:off x="0" y="0"/>
          <a:ext cx="0" cy="0"/>
          <a:chOff x="0" y="0"/>
          <a:chExt cx="0" cy="0"/>
        </a:xfrm>
      </p:grpSpPr>
      <p:sp>
        <p:nvSpPr>
          <p:cNvPr id="28" name="Google Shape;28;p6"/>
          <p:cNvSpPr txBox="1">
            <a:spLocks noGrp="1"/>
          </p:cNvSpPr>
          <p:nvPr>
            <p:ph type="sldNum" idx="12"/>
          </p:nvPr>
        </p:nvSpPr>
        <p:spPr>
          <a:xfrm>
            <a:off x="11095037" y="6415087"/>
            <a:ext cx="258762" cy="247650"/>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838200" y="365125"/>
            <a:ext cx="10515600" cy="1325562"/>
          </a:xfrm>
          <a:prstGeom prst="rect">
            <a:avLst/>
          </a:prstGeom>
          <a:noFill/>
          <a:ln>
            <a:noFill/>
          </a:ln>
        </p:spPr>
        <p:txBody>
          <a:bodyPr spcFirstLastPara="1" wrap="square" lIns="45700" tIns="45700" rIns="45700" bIns="45700" anchor="ctr" anchorCtr="0">
            <a:no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1" name="Google Shape;31;p7"/>
          <p:cNvSpPr txBox="1">
            <a:spLocks noGrp="1"/>
          </p:cNvSpPr>
          <p:nvPr>
            <p:ph type="sldNum" idx="12"/>
          </p:nvPr>
        </p:nvSpPr>
        <p:spPr>
          <a:xfrm>
            <a:off x="11095037" y="6415087"/>
            <a:ext cx="258762" cy="247650"/>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839787" y="365125"/>
            <a:ext cx="10515601" cy="1325563"/>
          </a:xfrm>
          <a:prstGeom prst="rect">
            <a:avLst/>
          </a:prstGeom>
          <a:noFill/>
          <a:ln>
            <a:noFill/>
          </a:ln>
        </p:spPr>
        <p:txBody>
          <a:bodyPr spcFirstLastPara="1" wrap="square" lIns="45700" tIns="45700" rIns="45700" bIns="45700" anchor="ctr" anchorCtr="0">
            <a:no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4" name="Google Shape;34;p8"/>
          <p:cNvSpPr txBox="1">
            <a:spLocks noGrp="1"/>
          </p:cNvSpPr>
          <p:nvPr>
            <p:ph type="body" idx="1"/>
          </p:nvPr>
        </p:nvSpPr>
        <p:spPr>
          <a:xfrm>
            <a:off x="839787" y="1681163"/>
            <a:ext cx="5157789" cy="823913"/>
          </a:xfrm>
          <a:prstGeom prst="rect">
            <a:avLst/>
          </a:prstGeom>
          <a:noFill/>
          <a:ln>
            <a:noFill/>
          </a:ln>
        </p:spPr>
        <p:txBody>
          <a:bodyPr spcFirstLastPara="1" wrap="square" lIns="45700" tIns="45700" rIns="45700" bIns="45700" anchor="b" anchorCtr="0">
            <a:noAutofit/>
          </a:bodyPr>
          <a:lstStyle>
            <a:lvl1pPr marL="457200" lvl="0" indent="-228600" algn="l">
              <a:lnSpc>
                <a:spcPct val="90000"/>
              </a:lnSpc>
              <a:spcBef>
                <a:spcPts val="1000"/>
              </a:spcBef>
              <a:spcAft>
                <a:spcPts val="0"/>
              </a:spcAft>
              <a:buClr>
                <a:srgbClr val="000000"/>
              </a:buClr>
              <a:buSzPts val="2400"/>
              <a:buFont typeface="Calibri"/>
              <a:buNone/>
              <a:defRPr sz="2400" b="1"/>
            </a:lvl1pPr>
            <a:lvl2pPr marL="914400" lvl="1" indent="-228600" algn="l">
              <a:lnSpc>
                <a:spcPct val="90000"/>
              </a:lnSpc>
              <a:spcBef>
                <a:spcPts val="1000"/>
              </a:spcBef>
              <a:spcAft>
                <a:spcPts val="0"/>
              </a:spcAft>
              <a:buClr>
                <a:srgbClr val="000000"/>
              </a:buClr>
              <a:buSzPts val="2400"/>
              <a:buFont typeface="Calibri"/>
              <a:buNone/>
              <a:defRPr sz="2400" b="1"/>
            </a:lvl2pPr>
            <a:lvl3pPr marL="1371600" lvl="2" indent="-228600" algn="l">
              <a:lnSpc>
                <a:spcPct val="90000"/>
              </a:lnSpc>
              <a:spcBef>
                <a:spcPts val="1000"/>
              </a:spcBef>
              <a:spcAft>
                <a:spcPts val="0"/>
              </a:spcAft>
              <a:buClr>
                <a:srgbClr val="000000"/>
              </a:buClr>
              <a:buSzPts val="2400"/>
              <a:buFont typeface="Calibri"/>
              <a:buNone/>
              <a:defRPr sz="2400" b="1"/>
            </a:lvl3pPr>
            <a:lvl4pPr marL="1828800" lvl="3" indent="-228600" algn="l">
              <a:lnSpc>
                <a:spcPct val="90000"/>
              </a:lnSpc>
              <a:spcBef>
                <a:spcPts val="1000"/>
              </a:spcBef>
              <a:spcAft>
                <a:spcPts val="0"/>
              </a:spcAft>
              <a:buClr>
                <a:srgbClr val="000000"/>
              </a:buClr>
              <a:buSzPts val="2400"/>
              <a:buFont typeface="Calibri"/>
              <a:buNone/>
              <a:defRPr sz="2400" b="1"/>
            </a:lvl4pPr>
            <a:lvl5pPr marL="2286000" lvl="4" indent="-228600" algn="l">
              <a:lnSpc>
                <a:spcPct val="90000"/>
              </a:lnSpc>
              <a:spcBef>
                <a:spcPts val="1000"/>
              </a:spcBef>
              <a:spcAft>
                <a:spcPts val="0"/>
              </a:spcAft>
              <a:buClr>
                <a:srgbClr val="000000"/>
              </a:buClr>
              <a:buSzPts val="2400"/>
              <a:buFont typeface="Calibri"/>
              <a:buNone/>
              <a:defRPr sz="2400" b="1"/>
            </a:lvl5pPr>
            <a:lvl6pPr marL="2743200" lvl="5" indent="-342900" algn="l">
              <a:lnSpc>
                <a:spcPct val="90000"/>
              </a:lnSpc>
              <a:spcBef>
                <a:spcPts val="1000"/>
              </a:spcBef>
              <a:spcAft>
                <a:spcPts val="0"/>
              </a:spcAft>
              <a:buClr>
                <a:srgbClr val="000000"/>
              </a:buClr>
              <a:buSzPts val="1800"/>
              <a:buChar char="•"/>
              <a:defRPr/>
            </a:lvl6pPr>
            <a:lvl7pPr marL="3200400" lvl="6" indent="-342900" algn="l">
              <a:lnSpc>
                <a:spcPct val="90000"/>
              </a:lnSpc>
              <a:spcBef>
                <a:spcPts val="1000"/>
              </a:spcBef>
              <a:spcAft>
                <a:spcPts val="0"/>
              </a:spcAft>
              <a:buClr>
                <a:srgbClr val="000000"/>
              </a:buClr>
              <a:buSzPts val="1800"/>
              <a:buChar char="•"/>
              <a:defRPr/>
            </a:lvl7pPr>
            <a:lvl8pPr marL="3657600" lvl="7" indent="-342900" algn="l">
              <a:lnSpc>
                <a:spcPct val="90000"/>
              </a:lnSpc>
              <a:spcBef>
                <a:spcPts val="1000"/>
              </a:spcBef>
              <a:spcAft>
                <a:spcPts val="0"/>
              </a:spcAft>
              <a:buClr>
                <a:srgbClr val="000000"/>
              </a:buClr>
              <a:buSzPts val="1800"/>
              <a:buChar char="•"/>
              <a:defRPr/>
            </a:lvl8pPr>
            <a:lvl9pPr marL="4114800" lvl="8" indent="-342900" algn="l">
              <a:lnSpc>
                <a:spcPct val="90000"/>
              </a:lnSpc>
              <a:spcBef>
                <a:spcPts val="1000"/>
              </a:spcBef>
              <a:spcAft>
                <a:spcPts val="0"/>
              </a:spcAft>
              <a:buClr>
                <a:srgbClr val="000000"/>
              </a:buClr>
              <a:buSzPts val="1800"/>
              <a:buChar char="•"/>
              <a:defRPr/>
            </a:lvl9pPr>
          </a:lstStyle>
          <a:p>
            <a:endParaRPr/>
          </a:p>
        </p:txBody>
      </p:sp>
      <p:sp>
        <p:nvSpPr>
          <p:cNvPr id="35" name="Google Shape;35;p8"/>
          <p:cNvSpPr txBox="1">
            <a:spLocks noGrp="1"/>
          </p:cNvSpPr>
          <p:nvPr>
            <p:ph type="body" idx="2"/>
          </p:nvPr>
        </p:nvSpPr>
        <p:spPr>
          <a:xfrm>
            <a:off x="6172200" y="1681163"/>
            <a:ext cx="5183188" cy="823913"/>
          </a:xfrm>
          <a:prstGeom prst="rect">
            <a:avLst/>
          </a:prstGeom>
          <a:noFill/>
          <a:ln>
            <a:noFill/>
          </a:ln>
        </p:spPr>
        <p:txBody>
          <a:bodyPr spcFirstLastPara="1" wrap="square" lIns="45700" tIns="45700" rIns="45700" bIns="45700" anchor="b" anchorCtr="0">
            <a:noAutofit/>
          </a:bodyPr>
          <a:lstStyle>
            <a:lvl1pPr marL="457200" lvl="0" indent="-342900" algn="l">
              <a:lnSpc>
                <a:spcPct val="90000"/>
              </a:lnSpc>
              <a:spcBef>
                <a:spcPts val="1000"/>
              </a:spcBef>
              <a:spcAft>
                <a:spcPts val="0"/>
              </a:spcAft>
              <a:buClr>
                <a:srgbClr val="000000"/>
              </a:buClr>
              <a:buSzPts val="1800"/>
              <a:buChar char="•"/>
              <a:defRPr/>
            </a:lvl1pPr>
            <a:lvl2pPr marL="914400" lvl="1" indent="-342900" algn="l">
              <a:lnSpc>
                <a:spcPct val="90000"/>
              </a:lnSpc>
              <a:spcBef>
                <a:spcPts val="1000"/>
              </a:spcBef>
              <a:spcAft>
                <a:spcPts val="0"/>
              </a:spcAft>
              <a:buClr>
                <a:srgbClr val="000000"/>
              </a:buClr>
              <a:buSzPts val="1800"/>
              <a:buChar char="•"/>
              <a:defRPr/>
            </a:lvl2pPr>
            <a:lvl3pPr marL="1371600" lvl="2" indent="-342900" algn="l">
              <a:lnSpc>
                <a:spcPct val="90000"/>
              </a:lnSpc>
              <a:spcBef>
                <a:spcPts val="1000"/>
              </a:spcBef>
              <a:spcAft>
                <a:spcPts val="0"/>
              </a:spcAft>
              <a:buClr>
                <a:srgbClr val="000000"/>
              </a:buClr>
              <a:buSzPts val="1800"/>
              <a:buChar char="•"/>
              <a:defRPr/>
            </a:lvl3pPr>
            <a:lvl4pPr marL="1828800" lvl="3" indent="-342900" algn="l">
              <a:lnSpc>
                <a:spcPct val="90000"/>
              </a:lnSpc>
              <a:spcBef>
                <a:spcPts val="1000"/>
              </a:spcBef>
              <a:spcAft>
                <a:spcPts val="0"/>
              </a:spcAft>
              <a:buClr>
                <a:srgbClr val="000000"/>
              </a:buClr>
              <a:buSzPts val="1800"/>
              <a:buChar char="•"/>
              <a:defRPr/>
            </a:lvl4pPr>
            <a:lvl5pPr marL="2286000" lvl="4" indent="-342900" algn="l">
              <a:lnSpc>
                <a:spcPct val="90000"/>
              </a:lnSpc>
              <a:spcBef>
                <a:spcPts val="1000"/>
              </a:spcBef>
              <a:spcAft>
                <a:spcPts val="0"/>
              </a:spcAft>
              <a:buClr>
                <a:srgbClr val="000000"/>
              </a:buClr>
              <a:buSzPts val="1800"/>
              <a:buChar char="•"/>
              <a:defRPr/>
            </a:lvl5pPr>
            <a:lvl6pPr marL="2743200" lvl="5" indent="-342900" algn="l">
              <a:lnSpc>
                <a:spcPct val="90000"/>
              </a:lnSpc>
              <a:spcBef>
                <a:spcPts val="1000"/>
              </a:spcBef>
              <a:spcAft>
                <a:spcPts val="0"/>
              </a:spcAft>
              <a:buClr>
                <a:srgbClr val="000000"/>
              </a:buClr>
              <a:buSzPts val="1800"/>
              <a:buChar char="•"/>
              <a:defRPr/>
            </a:lvl6pPr>
            <a:lvl7pPr marL="3200400" lvl="6" indent="-342900" algn="l">
              <a:lnSpc>
                <a:spcPct val="90000"/>
              </a:lnSpc>
              <a:spcBef>
                <a:spcPts val="1000"/>
              </a:spcBef>
              <a:spcAft>
                <a:spcPts val="0"/>
              </a:spcAft>
              <a:buClr>
                <a:srgbClr val="000000"/>
              </a:buClr>
              <a:buSzPts val="1800"/>
              <a:buChar char="•"/>
              <a:defRPr/>
            </a:lvl7pPr>
            <a:lvl8pPr marL="3657600" lvl="7" indent="-342900" algn="l">
              <a:lnSpc>
                <a:spcPct val="90000"/>
              </a:lnSpc>
              <a:spcBef>
                <a:spcPts val="1000"/>
              </a:spcBef>
              <a:spcAft>
                <a:spcPts val="0"/>
              </a:spcAft>
              <a:buClr>
                <a:srgbClr val="000000"/>
              </a:buClr>
              <a:buSzPts val="1800"/>
              <a:buChar char="•"/>
              <a:defRPr/>
            </a:lvl8pPr>
            <a:lvl9pPr marL="4114800" lvl="8" indent="-342900" algn="l">
              <a:lnSpc>
                <a:spcPct val="90000"/>
              </a:lnSpc>
              <a:spcBef>
                <a:spcPts val="1000"/>
              </a:spcBef>
              <a:spcAft>
                <a:spcPts val="0"/>
              </a:spcAft>
              <a:buClr>
                <a:srgbClr val="000000"/>
              </a:buClr>
              <a:buSzPts val="1800"/>
              <a:buChar char="•"/>
              <a:defRPr/>
            </a:lvl9pPr>
          </a:lstStyle>
          <a:p>
            <a:endParaRPr/>
          </a:p>
        </p:txBody>
      </p:sp>
      <p:sp>
        <p:nvSpPr>
          <p:cNvPr id="36" name="Google Shape;36;p8"/>
          <p:cNvSpPr txBox="1">
            <a:spLocks noGrp="1"/>
          </p:cNvSpPr>
          <p:nvPr>
            <p:ph type="sldNum" idx="12"/>
          </p:nvPr>
        </p:nvSpPr>
        <p:spPr>
          <a:xfrm>
            <a:off x="11095037" y="6415087"/>
            <a:ext cx="258762" cy="247650"/>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37"/>
        <p:cNvGrpSpPr/>
        <p:nvPr/>
      </p:nvGrpSpPr>
      <p:grpSpPr>
        <a:xfrm>
          <a:off x="0" y="0"/>
          <a:ext cx="0" cy="0"/>
          <a:chOff x="0" y="0"/>
          <a:chExt cx="0" cy="0"/>
        </a:xfrm>
      </p:grpSpPr>
      <p:sp>
        <p:nvSpPr>
          <p:cNvPr id="38" name="Google Shape;38;p9"/>
          <p:cNvSpPr txBox="1">
            <a:spLocks noGrp="1"/>
          </p:cNvSpPr>
          <p:nvPr>
            <p:ph type="title"/>
          </p:nvPr>
        </p:nvSpPr>
        <p:spPr>
          <a:xfrm>
            <a:off x="838200" y="365125"/>
            <a:ext cx="10515600" cy="1325562"/>
          </a:xfrm>
          <a:prstGeom prst="rect">
            <a:avLst/>
          </a:prstGeom>
          <a:noFill/>
          <a:ln>
            <a:noFill/>
          </a:ln>
        </p:spPr>
        <p:txBody>
          <a:bodyPr spcFirstLastPara="1" wrap="square" lIns="45700" tIns="45700" rIns="45700" bIns="45700" anchor="ctr" anchorCtr="0">
            <a:no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9" name="Google Shape;39;p9"/>
          <p:cNvSpPr txBox="1">
            <a:spLocks noGrp="1"/>
          </p:cNvSpPr>
          <p:nvPr>
            <p:ph type="body" idx="1"/>
          </p:nvPr>
        </p:nvSpPr>
        <p:spPr>
          <a:xfrm>
            <a:off x="838200" y="1825625"/>
            <a:ext cx="5181600" cy="4351338"/>
          </a:xfrm>
          <a:prstGeom prst="rect">
            <a:avLst/>
          </a:prstGeom>
          <a:noFill/>
          <a:ln>
            <a:noFill/>
          </a:ln>
        </p:spPr>
        <p:txBody>
          <a:bodyPr spcFirstLastPara="1" wrap="square" lIns="45700" tIns="45700" rIns="45700" bIns="45700" anchor="t" anchorCtr="0">
            <a:noAutofit/>
          </a:bodyPr>
          <a:lstStyle>
            <a:lvl1pPr marL="457200" lvl="0" indent="-342900" algn="l">
              <a:lnSpc>
                <a:spcPct val="90000"/>
              </a:lnSpc>
              <a:spcBef>
                <a:spcPts val="1000"/>
              </a:spcBef>
              <a:spcAft>
                <a:spcPts val="0"/>
              </a:spcAft>
              <a:buClr>
                <a:srgbClr val="000000"/>
              </a:buClr>
              <a:buSzPts val="1800"/>
              <a:buChar char="•"/>
              <a:defRPr/>
            </a:lvl1pPr>
            <a:lvl2pPr marL="914400" lvl="1" indent="-342900" algn="l">
              <a:lnSpc>
                <a:spcPct val="90000"/>
              </a:lnSpc>
              <a:spcBef>
                <a:spcPts val="1000"/>
              </a:spcBef>
              <a:spcAft>
                <a:spcPts val="0"/>
              </a:spcAft>
              <a:buClr>
                <a:srgbClr val="000000"/>
              </a:buClr>
              <a:buSzPts val="1800"/>
              <a:buChar char="•"/>
              <a:defRPr/>
            </a:lvl2pPr>
            <a:lvl3pPr marL="1371600" lvl="2" indent="-342900" algn="l">
              <a:lnSpc>
                <a:spcPct val="90000"/>
              </a:lnSpc>
              <a:spcBef>
                <a:spcPts val="1000"/>
              </a:spcBef>
              <a:spcAft>
                <a:spcPts val="0"/>
              </a:spcAft>
              <a:buClr>
                <a:srgbClr val="000000"/>
              </a:buClr>
              <a:buSzPts val="1800"/>
              <a:buChar char="•"/>
              <a:defRPr/>
            </a:lvl3pPr>
            <a:lvl4pPr marL="1828800" lvl="3" indent="-342900" algn="l">
              <a:lnSpc>
                <a:spcPct val="90000"/>
              </a:lnSpc>
              <a:spcBef>
                <a:spcPts val="1000"/>
              </a:spcBef>
              <a:spcAft>
                <a:spcPts val="0"/>
              </a:spcAft>
              <a:buClr>
                <a:srgbClr val="000000"/>
              </a:buClr>
              <a:buSzPts val="1800"/>
              <a:buChar char="•"/>
              <a:defRPr/>
            </a:lvl4pPr>
            <a:lvl5pPr marL="2286000" lvl="4" indent="-342900" algn="l">
              <a:lnSpc>
                <a:spcPct val="90000"/>
              </a:lnSpc>
              <a:spcBef>
                <a:spcPts val="1000"/>
              </a:spcBef>
              <a:spcAft>
                <a:spcPts val="0"/>
              </a:spcAft>
              <a:buClr>
                <a:srgbClr val="000000"/>
              </a:buClr>
              <a:buSzPts val="1800"/>
              <a:buChar char="•"/>
              <a:defRPr/>
            </a:lvl5pPr>
            <a:lvl6pPr marL="2743200" lvl="5" indent="-342900" algn="l">
              <a:lnSpc>
                <a:spcPct val="90000"/>
              </a:lnSpc>
              <a:spcBef>
                <a:spcPts val="1000"/>
              </a:spcBef>
              <a:spcAft>
                <a:spcPts val="0"/>
              </a:spcAft>
              <a:buClr>
                <a:srgbClr val="000000"/>
              </a:buClr>
              <a:buSzPts val="1800"/>
              <a:buChar char="•"/>
              <a:defRPr/>
            </a:lvl6pPr>
            <a:lvl7pPr marL="3200400" lvl="6" indent="-342900" algn="l">
              <a:lnSpc>
                <a:spcPct val="90000"/>
              </a:lnSpc>
              <a:spcBef>
                <a:spcPts val="1000"/>
              </a:spcBef>
              <a:spcAft>
                <a:spcPts val="0"/>
              </a:spcAft>
              <a:buClr>
                <a:srgbClr val="000000"/>
              </a:buClr>
              <a:buSzPts val="1800"/>
              <a:buChar char="•"/>
              <a:defRPr/>
            </a:lvl7pPr>
            <a:lvl8pPr marL="3657600" lvl="7" indent="-342900" algn="l">
              <a:lnSpc>
                <a:spcPct val="90000"/>
              </a:lnSpc>
              <a:spcBef>
                <a:spcPts val="1000"/>
              </a:spcBef>
              <a:spcAft>
                <a:spcPts val="0"/>
              </a:spcAft>
              <a:buClr>
                <a:srgbClr val="000000"/>
              </a:buClr>
              <a:buSzPts val="1800"/>
              <a:buChar char="•"/>
              <a:defRPr/>
            </a:lvl8pPr>
            <a:lvl9pPr marL="4114800" lvl="8" indent="-342900" algn="l">
              <a:lnSpc>
                <a:spcPct val="90000"/>
              </a:lnSpc>
              <a:spcBef>
                <a:spcPts val="1000"/>
              </a:spcBef>
              <a:spcAft>
                <a:spcPts val="0"/>
              </a:spcAft>
              <a:buClr>
                <a:srgbClr val="000000"/>
              </a:buClr>
              <a:buSzPts val="1800"/>
              <a:buChar char="•"/>
              <a:defRPr/>
            </a:lvl9pPr>
          </a:lstStyle>
          <a:p>
            <a:endParaRPr/>
          </a:p>
        </p:txBody>
      </p:sp>
      <p:sp>
        <p:nvSpPr>
          <p:cNvPr id="40" name="Google Shape;40;p9"/>
          <p:cNvSpPr txBox="1">
            <a:spLocks noGrp="1"/>
          </p:cNvSpPr>
          <p:nvPr>
            <p:ph type="sldNum" idx="12"/>
          </p:nvPr>
        </p:nvSpPr>
        <p:spPr>
          <a:xfrm>
            <a:off x="11095037" y="6415087"/>
            <a:ext cx="258762" cy="247650"/>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41"/>
        <p:cNvGrpSpPr/>
        <p:nvPr/>
      </p:nvGrpSpPr>
      <p:grpSpPr>
        <a:xfrm>
          <a:off x="0" y="0"/>
          <a:ext cx="0" cy="0"/>
          <a:chOff x="0" y="0"/>
          <a:chExt cx="0" cy="0"/>
        </a:xfrm>
      </p:grpSpPr>
      <p:sp>
        <p:nvSpPr>
          <p:cNvPr id="42" name="Google Shape;42;p10"/>
          <p:cNvSpPr txBox="1">
            <a:spLocks noGrp="1"/>
          </p:cNvSpPr>
          <p:nvPr>
            <p:ph type="title"/>
          </p:nvPr>
        </p:nvSpPr>
        <p:spPr>
          <a:xfrm>
            <a:off x="831850" y="1709738"/>
            <a:ext cx="10515600" cy="2852737"/>
          </a:xfrm>
          <a:prstGeom prst="rect">
            <a:avLst/>
          </a:prstGeom>
          <a:noFill/>
          <a:ln>
            <a:noFill/>
          </a:ln>
        </p:spPr>
        <p:txBody>
          <a:bodyPr spcFirstLastPara="1" wrap="square" lIns="45700" tIns="45700" rIns="45700" bIns="45700" anchor="b" anchorCtr="0">
            <a:noAutofit/>
          </a:bodyPr>
          <a:lstStyle>
            <a:lvl1pPr lvl="0" algn="l">
              <a:lnSpc>
                <a:spcPct val="90000"/>
              </a:lnSpc>
              <a:spcBef>
                <a:spcPts val="0"/>
              </a:spcBef>
              <a:spcAft>
                <a:spcPts val="0"/>
              </a:spcAft>
              <a:buClr>
                <a:srgbClr val="000000"/>
              </a:buClr>
              <a:buSzPts val="6000"/>
              <a:buFont typeface="Calibri"/>
              <a:buNone/>
              <a:defRPr sz="6000"/>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43" name="Google Shape;43;p10"/>
          <p:cNvSpPr txBox="1">
            <a:spLocks noGrp="1"/>
          </p:cNvSpPr>
          <p:nvPr>
            <p:ph type="body" idx="1"/>
          </p:nvPr>
        </p:nvSpPr>
        <p:spPr>
          <a:xfrm>
            <a:off x="831850" y="4589462"/>
            <a:ext cx="10515600" cy="1500188"/>
          </a:xfrm>
          <a:prstGeom prst="rect">
            <a:avLst/>
          </a:prstGeom>
          <a:noFill/>
          <a:ln>
            <a:noFill/>
          </a:ln>
        </p:spPr>
        <p:txBody>
          <a:bodyPr spcFirstLastPara="1" wrap="square" lIns="45700" tIns="45700" rIns="45700" bIns="45700" anchor="t" anchorCtr="0">
            <a:noAutofit/>
          </a:bodyPr>
          <a:lstStyle>
            <a:lvl1pPr marL="457200" lvl="0" indent="-228600" algn="l">
              <a:lnSpc>
                <a:spcPct val="90000"/>
              </a:lnSpc>
              <a:spcBef>
                <a:spcPts val="1000"/>
              </a:spcBef>
              <a:spcAft>
                <a:spcPts val="0"/>
              </a:spcAft>
              <a:buClr>
                <a:srgbClr val="888888"/>
              </a:buClr>
              <a:buSzPts val="2400"/>
              <a:buFont typeface="Calibri"/>
              <a:buNone/>
              <a:defRPr sz="2400">
                <a:solidFill>
                  <a:srgbClr val="888888"/>
                </a:solidFill>
              </a:defRPr>
            </a:lvl1pPr>
            <a:lvl2pPr marL="914400" lvl="1" indent="-228600" algn="l">
              <a:lnSpc>
                <a:spcPct val="90000"/>
              </a:lnSpc>
              <a:spcBef>
                <a:spcPts val="1000"/>
              </a:spcBef>
              <a:spcAft>
                <a:spcPts val="0"/>
              </a:spcAft>
              <a:buClr>
                <a:srgbClr val="888888"/>
              </a:buClr>
              <a:buSzPts val="2400"/>
              <a:buFont typeface="Calibri"/>
              <a:buNone/>
              <a:defRPr sz="2400">
                <a:solidFill>
                  <a:srgbClr val="888888"/>
                </a:solidFill>
              </a:defRPr>
            </a:lvl2pPr>
            <a:lvl3pPr marL="1371600" lvl="2" indent="-228600" algn="l">
              <a:lnSpc>
                <a:spcPct val="90000"/>
              </a:lnSpc>
              <a:spcBef>
                <a:spcPts val="1000"/>
              </a:spcBef>
              <a:spcAft>
                <a:spcPts val="0"/>
              </a:spcAft>
              <a:buClr>
                <a:srgbClr val="888888"/>
              </a:buClr>
              <a:buSzPts val="2400"/>
              <a:buFont typeface="Calibri"/>
              <a:buNone/>
              <a:defRPr sz="2400">
                <a:solidFill>
                  <a:srgbClr val="888888"/>
                </a:solidFill>
              </a:defRPr>
            </a:lvl3pPr>
            <a:lvl4pPr marL="1828800" lvl="3" indent="-228600" algn="l">
              <a:lnSpc>
                <a:spcPct val="90000"/>
              </a:lnSpc>
              <a:spcBef>
                <a:spcPts val="1000"/>
              </a:spcBef>
              <a:spcAft>
                <a:spcPts val="0"/>
              </a:spcAft>
              <a:buClr>
                <a:srgbClr val="888888"/>
              </a:buClr>
              <a:buSzPts val="2400"/>
              <a:buFont typeface="Calibri"/>
              <a:buNone/>
              <a:defRPr sz="2400">
                <a:solidFill>
                  <a:srgbClr val="888888"/>
                </a:solidFill>
              </a:defRPr>
            </a:lvl4pPr>
            <a:lvl5pPr marL="2286000" lvl="4" indent="-228600" algn="l">
              <a:lnSpc>
                <a:spcPct val="90000"/>
              </a:lnSpc>
              <a:spcBef>
                <a:spcPts val="1000"/>
              </a:spcBef>
              <a:spcAft>
                <a:spcPts val="0"/>
              </a:spcAft>
              <a:buClr>
                <a:srgbClr val="888888"/>
              </a:buClr>
              <a:buSzPts val="2400"/>
              <a:buFont typeface="Calibri"/>
              <a:buNone/>
              <a:defRPr sz="2400">
                <a:solidFill>
                  <a:srgbClr val="888888"/>
                </a:solidFill>
              </a:defRPr>
            </a:lvl5pPr>
            <a:lvl6pPr marL="2743200" lvl="5" indent="-342900" algn="l">
              <a:lnSpc>
                <a:spcPct val="90000"/>
              </a:lnSpc>
              <a:spcBef>
                <a:spcPts val="1000"/>
              </a:spcBef>
              <a:spcAft>
                <a:spcPts val="0"/>
              </a:spcAft>
              <a:buClr>
                <a:srgbClr val="000000"/>
              </a:buClr>
              <a:buSzPts val="1800"/>
              <a:buChar char="•"/>
              <a:defRPr/>
            </a:lvl6pPr>
            <a:lvl7pPr marL="3200400" lvl="6" indent="-342900" algn="l">
              <a:lnSpc>
                <a:spcPct val="90000"/>
              </a:lnSpc>
              <a:spcBef>
                <a:spcPts val="1000"/>
              </a:spcBef>
              <a:spcAft>
                <a:spcPts val="0"/>
              </a:spcAft>
              <a:buClr>
                <a:srgbClr val="000000"/>
              </a:buClr>
              <a:buSzPts val="1800"/>
              <a:buChar char="•"/>
              <a:defRPr/>
            </a:lvl7pPr>
            <a:lvl8pPr marL="3657600" lvl="7" indent="-342900" algn="l">
              <a:lnSpc>
                <a:spcPct val="90000"/>
              </a:lnSpc>
              <a:spcBef>
                <a:spcPts val="1000"/>
              </a:spcBef>
              <a:spcAft>
                <a:spcPts val="0"/>
              </a:spcAft>
              <a:buClr>
                <a:srgbClr val="000000"/>
              </a:buClr>
              <a:buSzPts val="1800"/>
              <a:buChar char="•"/>
              <a:defRPr/>
            </a:lvl8pPr>
            <a:lvl9pPr marL="4114800" lvl="8" indent="-342900" algn="l">
              <a:lnSpc>
                <a:spcPct val="90000"/>
              </a:lnSpc>
              <a:spcBef>
                <a:spcPts val="1000"/>
              </a:spcBef>
              <a:spcAft>
                <a:spcPts val="0"/>
              </a:spcAft>
              <a:buClr>
                <a:srgbClr val="000000"/>
              </a:buClr>
              <a:buSzPts val="1800"/>
              <a:buChar char="•"/>
              <a:defRPr/>
            </a:lvl9pPr>
          </a:lstStyle>
          <a:p>
            <a:endParaRPr/>
          </a:p>
        </p:txBody>
      </p:sp>
      <p:sp>
        <p:nvSpPr>
          <p:cNvPr id="44" name="Google Shape;44;p10"/>
          <p:cNvSpPr txBox="1">
            <a:spLocks noGrp="1"/>
          </p:cNvSpPr>
          <p:nvPr>
            <p:ph type="sldNum" idx="12"/>
          </p:nvPr>
        </p:nvSpPr>
        <p:spPr>
          <a:xfrm>
            <a:off x="11095037" y="6415087"/>
            <a:ext cx="258762" cy="247650"/>
          </a:xfrm>
          <a:prstGeom prst="rect">
            <a:avLst/>
          </a:prstGeom>
          <a:noFill/>
          <a:ln>
            <a:noFill/>
          </a:ln>
        </p:spPr>
        <p:txBody>
          <a:bodyPr spcFirstLastPara="1" wrap="square" lIns="45700" tIns="45700" rIns="45700" bIns="45700" anchor="ctr" anchorCtr="0">
            <a:spAutoFit/>
          </a:bodyPr>
          <a:lstStyle>
            <a:lvl1pPr marL="0" marR="0" lvl="0"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2"/>
          </a:xfrm>
          <a:prstGeom prst="rect">
            <a:avLst/>
          </a:prstGeom>
          <a:noFill/>
          <a:ln>
            <a:noFill/>
          </a:ln>
        </p:spPr>
        <p:txBody>
          <a:bodyPr spcFirstLastPara="1" wrap="square" lIns="45700" tIns="45700" rIns="45700" bIns="45700" anchor="ctr" anchorCtr="0">
            <a:noAutofit/>
          </a:bodyPr>
          <a:lstStyle>
            <a:lvl1pPr marR="0" lvl="0" algn="l" rtl="0">
              <a:lnSpc>
                <a:spcPct val="90000"/>
              </a:lnSpc>
              <a:spcBef>
                <a:spcPts val="0"/>
              </a:spcBef>
              <a:spcAft>
                <a:spcPts val="0"/>
              </a:spcAft>
              <a:buClr>
                <a:srgbClr val="000000"/>
              </a:buClr>
              <a:buSzPts val="4400"/>
              <a:buFont typeface="Calibri"/>
              <a:buNone/>
              <a:defRPr sz="4400" b="0" i="0" u="none" strike="noStrike" cap="none">
                <a:solidFill>
                  <a:srgbClr val="000000"/>
                </a:solidFill>
                <a:latin typeface="Calibri"/>
                <a:ea typeface="Calibri"/>
                <a:cs typeface="Calibri"/>
                <a:sym typeface="Calibri"/>
              </a:defRPr>
            </a:lvl1pPr>
            <a:lvl2pPr marR="0" lvl="1" algn="l" rtl="0">
              <a:lnSpc>
                <a:spcPct val="90000"/>
              </a:lnSpc>
              <a:spcBef>
                <a:spcPts val="0"/>
              </a:spcBef>
              <a:spcAft>
                <a:spcPts val="0"/>
              </a:spcAft>
              <a:buClr>
                <a:srgbClr val="000000"/>
              </a:buClr>
              <a:buSzPts val="4400"/>
              <a:buFont typeface="Calibri"/>
              <a:buNone/>
              <a:defRPr sz="4400" b="0" i="0" u="none" strike="noStrike" cap="none">
                <a:solidFill>
                  <a:srgbClr val="000000"/>
                </a:solidFill>
                <a:latin typeface="Calibri"/>
                <a:ea typeface="Calibri"/>
                <a:cs typeface="Calibri"/>
                <a:sym typeface="Calibri"/>
              </a:defRPr>
            </a:lvl2pPr>
            <a:lvl3pPr marR="0" lvl="2" algn="l" rtl="0">
              <a:lnSpc>
                <a:spcPct val="90000"/>
              </a:lnSpc>
              <a:spcBef>
                <a:spcPts val="0"/>
              </a:spcBef>
              <a:spcAft>
                <a:spcPts val="0"/>
              </a:spcAft>
              <a:buClr>
                <a:srgbClr val="000000"/>
              </a:buClr>
              <a:buSzPts val="4400"/>
              <a:buFont typeface="Calibri"/>
              <a:buNone/>
              <a:defRPr sz="4400" b="0" i="0" u="none" strike="noStrike" cap="none">
                <a:solidFill>
                  <a:srgbClr val="000000"/>
                </a:solidFill>
                <a:latin typeface="Calibri"/>
                <a:ea typeface="Calibri"/>
                <a:cs typeface="Calibri"/>
                <a:sym typeface="Calibri"/>
              </a:defRPr>
            </a:lvl3pPr>
            <a:lvl4pPr marR="0" lvl="3" algn="l" rtl="0">
              <a:lnSpc>
                <a:spcPct val="90000"/>
              </a:lnSpc>
              <a:spcBef>
                <a:spcPts val="0"/>
              </a:spcBef>
              <a:spcAft>
                <a:spcPts val="0"/>
              </a:spcAft>
              <a:buClr>
                <a:srgbClr val="000000"/>
              </a:buClr>
              <a:buSzPts val="4400"/>
              <a:buFont typeface="Calibri"/>
              <a:buNone/>
              <a:defRPr sz="4400" b="0" i="0" u="none" strike="noStrike" cap="none">
                <a:solidFill>
                  <a:srgbClr val="000000"/>
                </a:solidFill>
                <a:latin typeface="Calibri"/>
                <a:ea typeface="Calibri"/>
                <a:cs typeface="Calibri"/>
                <a:sym typeface="Calibri"/>
              </a:defRPr>
            </a:lvl4pPr>
            <a:lvl5pPr marR="0" lvl="4" algn="l" rtl="0">
              <a:lnSpc>
                <a:spcPct val="90000"/>
              </a:lnSpc>
              <a:spcBef>
                <a:spcPts val="0"/>
              </a:spcBef>
              <a:spcAft>
                <a:spcPts val="0"/>
              </a:spcAft>
              <a:buClr>
                <a:srgbClr val="000000"/>
              </a:buClr>
              <a:buSzPts val="4400"/>
              <a:buFont typeface="Calibri"/>
              <a:buNone/>
              <a:defRPr sz="4400" b="0" i="0" u="none" strike="noStrike" cap="none">
                <a:solidFill>
                  <a:srgbClr val="000000"/>
                </a:solidFill>
                <a:latin typeface="Calibri"/>
                <a:ea typeface="Calibri"/>
                <a:cs typeface="Calibri"/>
                <a:sym typeface="Calibri"/>
              </a:defRPr>
            </a:lvl5pPr>
            <a:lvl6pPr marR="0" lvl="5" algn="l" rtl="0">
              <a:lnSpc>
                <a:spcPct val="90000"/>
              </a:lnSpc>
              <a:spcBef>
                <a:spcPts val="0"/>
              </a:spcBef>
              <a:spcAft>
                <a:spcPts val="0"/>
              </a:spcAft>
              <a:buClr>
                <a:srgbClr val="000000"/>
              </a:buClr>
              <a:buSzPts val="4400"/>
              <a:buFont typeface="Calibri"/>
              <a:buNone/>
              <a:defRPr sz="4400" b="0" i="0" u="none" strike="noStrike" cap="none">
                <a:solidFill>
                  <a:srgbClr val="000000"/>
                </a:solidFill>
                <a:latin typeface="Calibri"/>
                <a:ea typeface="Calibri"/>
                <a:cs typeface="Calibri"/>
                <a:sym typeface="Calibri"/>
              </a:defRPr>
            </a:lvl6pPr>
            <a:lvl7pPr marR="0" lvl="6" algn="l" rtl="0">
              <a:lnSpc>
                <a:spcPct val="90000"/>
              </a:lnSpc>
              <a:spcBef>
                <a:spcPts val="0"/>
              </a:spcBef>
              <a:spcAft>
                <a:spcPts val="0"/>
              </a:spcAft>
              <a:buClr>
                <a:srgbClr val="000000"/>
              </a:buClr>
              <a:buSzPts val="4400"/>
              <a:buFont typeface="Calibri"/>
              <a:buNone/>
              <a:defRPr sz="4400" b="0" i="0" u="none" strike="noStrike" cap="none">
                <a:solidFill>
                  <a:srgbClr val="000000"/>
                </a:solidFill>
                <a:latin typeface="Calibri"/>
                <a:ea typeface="Calibri"/>
                <a:cs typeface="Calibri"/>
                <a:sym typeface="Calibri"/>
              </a:defRPr>
            </a:lvl7pPr>
            <a:lvl8pPr marR="0" lvl="7" algn="l" rtl="0">
              <a:lnSpc>
                <a:spcPct val="90000"/>
              </a:lnSpc>
              <a:spcBef>
                <a:spcPts val="0"/>
              </a:spcBef>
              <a:spcAft>
                <a:spcPts val="0"/>
              </a:spcAft>
              <a:buClr>
                <a:srgbClr val="000000"/>
              </a:buClr>
              <a:buSzPts val="4400"/>
              <a:buFont typeface="Calibri"/>
              <a:buNone/>
              <a:defRPr sz="4400" b="0" i="0" u="none" strike="noStrike" cap="none">
                <a:solidFill>
                  <a:srgbClr val="000000"/>
                </a:solidFill>
                <a:latin typeface="Calibri"/>
                <a:ea typeface="Calibri"/>
                <a:cs typeface="Calibri"/>
                <a:sym typeface="Calibri"/>
              </a:defRPr>
            </a:lvl8pPr>
            <a:lvl9pPr marR="0" lvl="8" algn="l" rtl="0">
              <a:lnSpc>
                <a:spcPct val="90000"/>
              </a:lnSpc>
              <a:spcBef>
                <a:spcPts val="0"/>
              </a:spcBef>
              <a:spcAft>
                <a:spcPts val="0"/>
              </a:spcAft>
              <a:buClr>
                <a:srgbClr val="000000"/>
              </a:buClr>
              <a:buSzPts val="4400"/>
              <a:buFont typeface="Calibri"/>
              <a:buNone/>
              <a:defRPr sz="4400" b="0" i="0" u="none" strike="noStrike" cap="none">
                <a:solidFill>
                  <a:srgbClr val="000000"/>
                </a:solidFill>
                <a:latin typeface="Calibri"/>
                <a:ea typeface="Calibri"/>
                <a:cs typeface="Calibri"/>
                <a:sym typeface="Calibri"/>
              </a:defRPr>
            </a:lvl9pPr>
          </a:lstStyle>
          <a:p>
            <a:endParaRPr/>
          </a:p>
        </p:txBody>
      </p:sp>
      <p:sp>
        <p:nvSpPr>
          <p:cNvPr id="7" name="Google Shape;7;p1"/>
          <p:cNvSpPr txBox="1">
            <a:spLocks noGrp="1"/>
          </p:cNvSpPr>
          <p:nvPr>
            <p:ph type="body" idx="1"/>
          </p:nvPr>
        </p:nvSpPr>
        <p:spPr>
          <a:xfrm>
            <a:off x="838200" y="1825625"/>
            <a:ext cx="10515600" cy="4351337"/>
          </a:xfrm>
          <a:prstGeom prst="rect">
            <a:avLst/>
          </a:prstGeom>
          <a:noFill/>
          <a:ln>
            <a:noFill/>
          </a:ln>
        </p:spPr>
        <p:txBody>
          <a:bodyPr spcFirstLastPara="1" wrap="square" lIns="45700" tIns="45700" rIns="45700" bIns="45700" anchor="t" anchorCtr="0">
            <a:noAutofit/>
          </a:bodyPr>
          <a:lstStyle>
            <a:lvl1pPr marL="457200" marR="0" lvl="0"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1pPr>
            <a:lvl2pPr marL="914400" marR="0" lvl="1"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2pPr>
            <a:lvl3pPr marL="1371600" marR="0" lvl="2"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3pPr>
            <a:lvl4pPr marL="1828800" marR="0" lvl="3"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4pPr>
            <a:lvl5pPr marL="2286000" marR="0" lvl="4"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5pPr>
            <a:lvl6pPr marL="2743200" marR="0" lvl="5"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6pPr>
            <a:lvl7pPr marL="3200400" marR="0" lvl="6"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7pPr>
            <a:lvl8pPr marL="3657600" marR="0" lvl="7"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8pPr>
            <a:lvl9pPr marL="4114800" marR="0" lvl="8" indent="-406400" algn="l" rtl="0">
              <a:lnSpc>
                <a:spcPct val="90000"/>
              </a:lnSpc>
              <a:spcBef>
                <a:spcPts val="1000"/>
              </a:spcBef>
              <a:spcAft>
                <a:spcPts val="0"/>
              </a:spcAft>
              <a:buClr>
                <a:srgbClr val="000000"/>
              </a:buClr>
              <a:buSzPts val="2800"/>
              <a:buFont typeface="Arial"/>
              <a:buChar char="•"/>
              <a:defRPr sz="2800" b="0" i="0" u="none" strike="noStrike" cap="none">
                <a:solidFill>
                  <a:srgbClr val="000000"/>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11095037" y="6415087"/>
            <a:ext cx="258762" cy="247650"/>
          </a:xfrm>
          <a:prstGeom prst="rect">
            <a:avLst/>
          </a:prstGeom>
          <a:noFill/>
          <a:ln>
            <a:noFill/>
          </a:ln>
        </p:spPr>
        <p:txBody>
          <a:bodyPr spcFirstLastPara="1" wrap="square" lIns="45700" tIns="45700" rIns="45700" bIns="45700" anchor="ctr" anchorCtr="0">
            <a:spAutoFit/>
          </a:bodyPr>
          <a:lstStyle>
            <a:lvl1pPr marL="0" marR="0" lvl="0"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scholar.valpo.edu/cgi/viewcontent.cgi?article=1455&amp;context=jvbl" TargetMode="External"/><Relationship Id="rId3" Type="http://schemas.openxmlformats.org/officeDocument/2006/relationships/hyperlink" Target="https://www.economicsonline.co.uk/global_economics/competitiveness.html/" TargetMode="External"/><Relationship Id="rId7" Type="http://schemas.openxmlformats.org/officeDocument/2006/relationships/hyperlink" Target="https://citeseerx.ist.psu.edu/document?repid=rep1&amp;type=pdf&amp;doi=a0fdc0b3901df63e26bb011281c59f826f54bc09"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makingbusinessmatter.co.uk/low-morale/" TargetMode="External"/><Relationship Id="rId5" Type="http://schemas.openxmlformats.org/officeDocument/2006/relationships/hyperlink" Target="https://hbr.org/2020/03/jack-welchs-approach-to-leadership" TargetMode="External"/><Relationship Id="rId4" Type="http://schemas.openxmlformats.org/officeDocument/2006/relationships/hyperlink" Target="https://hbr.org/1989/09/speed-simplicity-self-confidence-an-interview-with-jack-wel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8"/>
        <p:cNvGrpSpPr/>
        <p:nvPr/>
      </p:nvGrpSpPr>
      <p:grpSpPr>
        <a:xfrm>
          <a:off x="0" y="0"/>
          <a:ext cx="0" cy="0"/>
          <a:chOff x="0" y="0"/>
          <a:chExt cx="0" cy="0"/>
        </a:xfrm>
      </p:grpSpPr>
      <p:pic>
        <p:nvPicPr>
          <p:cNvPr id="49" name="Google Shape;49;p11" descr="Picture 4"/>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50" name="Google Shape;50;p11"/>
          <p:cNvSpPr txBox="1"/>
          <p:nvPr/>
        </p:nvSpPr>
        <p:spPr>
          <a:xfrm>
            <a:off x="0" y="5319712"/>
            <a:ext cx="12192000" cy="7366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51" name="Google Shape;51;p11"/>
          <p:cNvSpPr txBox="1">
            <a:spLocks noGrp="1"/>
          </p:cNvSpPr>
          <p:nvPr>
            <p:ph type="ctrTitle" idx="4294967295"/>
          </p:nvPr>
        </p:nvSpPr>
        <p:spPr>
          <a:xfrm>
            <a:off x="523875" y="5316537"/>
            <a:ext cx="11210925" cy="746125"/>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rgbClr val="262626"/>
              </a:buClr>
              <a:buSzPts val="2300"/>
              <a:buFont typeface="Calibri"/>
              <a:buNone/>
            </a:pPr>
            <a:r>
              <a:rPr lang="en-US" sz="2300" b="0" i="0" u="none" strike="noStrike" cap="none">
                <a:solidFill>
                  <a:srgbClr val="262626"/>
                </a:solidFill>
                <a:latin typeface="Calibri"/>
                <a:ea typeface="Calibri"/>
                <a:cs typeface="Calibri"/>
                <a:sym typeface="Calibri"/>
              </a:rPr>
              <a:t>Leadership and Management, Theory and Practice</a:t>
            </a:r>
            <a:br>
              <a:rPr lang="en-US" sz="2300" b="0" i="0" u="none" strike="noStrike" cap="none">
                <a:solidFill>
                  <a:srgbClr val="262626"/>
                </a:solidFill>
                <a:latin typeface="Calibri"/>
                <a:ea typeface="Calibri"/>
                <a:cs typeface="Calibri"/>
                <a:sym typeface="Calibri"/>
              </a:rPr>
            </a:br>
            <a:r>
              <a:rPr lang="en-US" sz="2300" b="0" i="0" u="none" strike="noStrike" cap="none">
                <a:solidFill>
                  <a:srgbClr val="262626"/>
                </a:solidFill>
                <a:latin typeface="Calibri"/>
                <a:ea typeface="Calibri"/>
                <a:cs typeface="Calibri"/>
                <a:sym typeface="Calibri"/>
              </a:rPr>
              <a:t>LCBB6003</a:t>
            </a:r>
            <a:endParaRPr/>
          </a:p>
        </p:txBody>
      </p:sp>
      <p:cxnSp>
        <p:nvCxnSpPr>
          <p:cNvPr id="52" name="Google Shape;52;p11"/>
          <p:cNvCxnSpPr/>
          <p:nvPr/>
        </p:nvCxnSpPr>
        <p:spPr>
          <a:xfrm>
            <a:off x="0" y="5241925"/>
            <a:ext cx="12192000" cy="0"/>
          </a:xfrm>
          <a:prstGeom prst="straightConnector1">
            <a:avLst/>
          </a:prstGeom>
          <a:noFill/>
          <a:ln w="41275" cap="flat" cmpd="sng">
            <a:solidFill>
              <a:srgbClr val="FFFFFF">
                <a:alpha val="89803"/>
              </a:srgbClr>
            </a:solidFill>
            <a:prstDash val="solid"/>
            <a:miter lim="800000"/>
            <a:headEnd type="none" w="med" len="med"/>
            <a:tailEnd type="none" w="med" len="med"/>
          </a:ln>
        </p:spPr>
      </p:cxnSp>
      <p:cxnSp>
        <p:nvCxnSpPr>
          <p:cNvPr id="53" name="Google Shape;53;p11"/>
          <p:cNvCxnSpPr/>
          <p:nvPr/>
        </p:nvCxnSpPr>
        <p:spPr>
          <a:xfrm>
            <a:off x="0" y="6134100"/>
            <a:ext cx="12192000" cy="0"/>
          </a:xfrm>
          <a:prstGeom prst="straightConnector1">
            <a:avLst/>
          </a:prstGeom>
          <a:noFill/>
          <a:ln w="41275" cap="flat" cmpd="sng">
            <a:solidFill>
              <a:srgbClr val="FFFFFF">
                <a:alpha val="89803"/>
              </a:srgbClr>
            </a:solidFill>
            <a:prstDash val="solid"/>
            <a:miter lim="800000"/>
            <a:headEnd type="none" w="med" len="med"/>
            <a:tailEnd type="none" w="med" len="med"/>
          </a:ln>
        </p:spPr>
      </p:cxnSp>
      <p:sp>
        <p:nvSpPr>
          <p:cNvPr id="54" name="Google Shape;54;p11"/>
          <p:cNvSpPr txBox="1"/>
          <p:nvPr/>
        </p:nvSpPr>
        <p:spPr>
          <a:xfrm>
            <a:off x="279400" y="776275"/>
            <a:ext cx="3449100" cy="1200600"/>
          </a:xfrm>
          <a:prstGeom prst="rect">
            <a:avLst/>
          </a:prstGeom>
          <a:gradFill>
            <a:gsLst>
              <a:gs pos="0">
                <a:srgbClr val="80B860"/>
              </a:gs>
              <a:gs pos="50000">
                <a:srgbClr val="6FB242"/>
              </a:gs>
              <a:gs pos="100000">
                <a:srgbClr val="61A236"/>
              </a:gs>
            </a:gsLst>
            <a:lin ang="5400000" scaled="0"/>
          </a:gradFill>
          <a:ln w="9525" cap="flat" cmpd="sng">
            <a:solidFill>
              <a:schemeClr val="accent1"/>
            </a:solidFill>
            <a:prstDash val="solid"/>
            <a:miter lim="800000"/>
            <a:headEnd type="none" w="sm" len="sm"/>
            <a:tailEnd type="none" w="sm" len="sm"/>
          </a:ln>
          <a:effectLst>
            <a:outerShdw blurRad="63500" dist="19050" dir="5400000">
              <a:srgbClr val="000000">
                <a:alpha val="62745"/>
              </a:srgbClr>
            </a:outerShdw>
          </a:effectLst>
        </p:spPr>
        <p:txBody>
          <a:bodyPr spcFirstLastPara="1" wrap="square" lIns="45700" tIns="45700" rIns="45700" bIns="45700" anchor="t" anchorCtr="0">
            <a:spAutoFit/>
          </a:bodyPr>
          <a:lstStyle/>
          <a:p>
            <a:pPr marL="0" marR="0" lvl="0" indent="0" algn="l" rtl="0">
              <a:lnSpc>
                <a:spcPct val="100000"/>
              </a:lnSpc>
              <a:spcBef>
                <a:spcPts val="0"/>
              </a:spcBef>
              <a:spcAft>
                <a:spcPts val="0"/>
              </a:spcAft>
              <a:buClr>
                <a:srgbClr val="FFFFFF"/>
              </a:buClr>
              <a:buSzPts val="1800"/>
              <a:buFont typeface="Calibri"/>
              <a:buNone/>
            </a:pPr>
            <a:r>
              <a:rPr lang="en-US" sz="1800" b="0" i="0" u="none">
                <a:solidFill>
                  <a:srgbClr val="FFFFFF"/>
                </a:solidFill>
                <a:latin typeface="Calibri"/>
                <a:ea typeface="Calibri"/>
                <a:cs typeface="Calibri"/>
                <a:sym typeface="Calibri"/>
              </a:rPr>
              <a:t>Valentin Daniel Susa</a:t>
            </a:r>
            <a:r>
              <a:rPr lang="en-US" sz="1800">
                <a:solidFill>
                  <a:srgbClr val="FFFFFF"/>
                </a:solidFill>
                <a:latin typeface="Calibri"/>
                <a:ea typeface="Calibri"/>
                <a:cs typeface="Calibri"/>
                <a:sym typeface="Calibri"/>
              </a:rPr>
              <a:t>nu</a:t>
            </a:r>
            <a:r>
              <a:rPr lang="en-US" sz="1800" b="0" i="0" u="none">
                <a:solidFill>
                  <a:srgbClr val="FFFFFF"/>
                </a:solidFill>
                <a:latin typeface="Calibri"/>
                <a:ea typeface="Calibri"/>
                <a:cs typeface="Calibri"/>
                <a:sym typeface="Calibri"/>
              </a:rPr>
              <a:t> (2019937)</a:t>
            </a:r>
            <a:endParaRPr/>
          </a:p>
          <a:p>
            <a:pPr marL="0" marR="0" lvl="0" indent="0" algn="l" rtl="0">
              <a:lnSpc>
                <a:spcPct val="100000"/>
              </a:lnSpc>
              <a:spcBef>
                <a:spcPts val="0"/>
              </a:spcBef>
              <a:spcAft>
                <a:spcPts val="0"/>
              </a:spcAft>
              <a:buClr>
                <a:srgbClr val="FFFFFF"/>
              </a:buClr>
              <a:buSzPts val="1800"/>
              <a:buFont typeface="Calibri"/>
              <a:buNone/>
            </a:pPr>
            <a:r>
              <a:rPr lang="en-US" sz="1800" b="0" i="0" u="none">
                <a:solidFill>
                  <a:srgbClr val="FFFFFF"/>
                </a:solidFill>
                <a:latin typeface="Calibri"/>
                <a:ea typeface="Calibri"/>
                <a:cs typeface="Calibri"/>
                <a:sym typeface="Calibri"/>
              </a:rPr>
              <a:t>Irina Midrigan (2020527)</a:t>
            </a:r>
            <a:endParaRPr/>
          </a:p>
          <a:p>
            <a:pPr marL="0" marR="0" lvl="0" indent="0" algn="l" rtl="0">
              <a:lnSpc>
                <a:spcPct val="100000"/>
              </a:lnSpc>
              <a:spcBef>
                <a:spcPts val="0"/>
              </a:spcBef>
              <a:spcAft>
                <a:spcPts val="0"/>
              </a:spcAft>
              <a:buClr>
                <a:srgbClr val="FFFFFF"/>
              </a:buClr>
              <a:buSzPts val="1800"/>
              <a:buFont typeface="Calibri"/>
              <a:buNone/>
            </a:pPr>
            <a:r>
              <a:rPr lang="en-US" sz="1800" b="0" i="0" u="none">
                <a:solidFill>
                  <a:srgbClr val="FFFFFF"/>
                </a:solidFill>
                <a:latin typeface="Calibri"/>
                <a:ea typeface="Calibri"/>
                <a:cs typeface="Calibri"/>
                <a:sym typeface="Calibri"/>
              </a:rPr>
              <a:t>Marius Moldoveanu (2023028)</a:t>
            </a:r>
            <a:endParaRPr/>
          </a:p>
          <a:p>
            <a:pPr marL="0" marR="0" lvl="0" indent="0" algn="l" rtl="0">
              <a:lnSpc>
                <a:spcPct val="100000"/>
              </a:lnSpc>
              <a:spcBef>
                <a:spcPts val="0"/>
              </a:spcBef>
              <a:spcAft>
                <a:spcPts val="0"/>
              </a:spcAft>
              <a:buClr>
                <a:srgbClr val="FFFFFF"/>
              </a:buClr>
              <a:buSzPts val="1800"/>
              <a:buFont typeface="Calibri"/>
              <a:buNone/>
            </a:pPr>
            <a:r>
              <a:rPr lang="en-US" sz="1800" b="0" i="0" u="none">
                <a:solidFill>
                  <a:srgbClr val="FFFFFF"/>
                </a:solidFill>
                <a:latin typeface="Calibri"/>
                <a:ea typeface="Calibri"/>
                <a:cs typeface="Calibri"/>
                <a:sym typeface="Calibri"/>
              </a:rPr>
              <a:t>Narcis-Nicu Gavril (2022007)</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7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2"/>
          <p:cNvSpPr txBox="1"/>
          <p:nvPr/>
        </p:nvSpPr>
        <p:spPr>
          <a:xfrm>
            <a:off x="0" y="0"/>
            <a:ext cx="12188825"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60" name="Google Shape;60;p12" descr="Picture 4"/>
          <p:cNvPicPr preferRelativeResize="0"/>
          <p:nvPr/>
        </p:nvPicPr>
        <p:blipFill rotWithShape="1">
          <a:blip r:embed="rId3">
            <a:alphaModFix/>
          </a:blip>
          <a:srcRect l="1593" r="19094"/>
          <a:stretch/>
        </p:blipFill>
        <p:spPr>
          <a:xfrm>
            <a:off x="0" y="9"/>
            <a:ext cx="9669644" cy="6857991"/>
          </a:xfrm>
          <a:prstGeom prst="rect">
            <a:avLst/>
          </a:prstGeom>
          <a:noFill/>
          <a:ln>
            <a:noFill/>
          </a:ln>
          <a:effectLst>
            <a:reflection stA="50000" endPos="40000" sy="-100000" algn="bl" rotWithShape="0"/>
          </a:effectLst>
        </p:spPr>
      </p:pic>
      <p:sp>
        <p:nvSpPr>
          <p:cNvPr id="61" name="Google Shape;61;p12"/>
          <p:cNvSpPr/>
          <p:nvPr/>
        </p:nvSpPr>
        <p:spPr>
          <a:xfrm flipH="1">
            <a:off x="5125018" y="0"/>
            <a:ext cx="7066979" cy="6858000"/>
          </a:xfrm>
          <a:prstGeom prst="rect">
            <a:avLst/>
          </a:prstGeom>
          <a:gradFill>
            <a:gsLst>
              <a:gs pos="0">
                <a:srgbClr val="FFFFFF">
                  <a:alpha val="0"/>
                </a:srgbClr>
              </a:gs>
              <a:gs pos="19000">
                <a:srgbClr val="FFFFFF">
                  <a:alpha val="37647"/>
                </a:srgbClr>
              </a:gs>
              <a:gs pos="35000">
                <a:srgbClr val="FFFFFF">
                  <a:alpha val="76862"/>
                </a:srgbClr>
              </a:gs>
              <a:gs pos="48000">
                <a:srgbClr val="FFFFFF"/>
              </a:gs>
              <a:gs pos="100000">
                <a:srgbClr val="FFFFFF"/>
              </a:gs>
            </a:gsLst>
            <a:lin ang="10800000" scaled="0"/>
          </a:gradFill>
          <a:ln>
            <a:noFill/>
          </a:ln>
        </p:spPr>
        <p:txBody>
          <a:bodyPr spcFirstLastPara="1" wrap="square" lIns="45700" tIns="45700" rIns="45700" bIns="45700" anchor="ctr" anchorCtr="0">
            <a:noAutofit/>
          </a:bodyPr>
          <a:lstStyle/>
          <a:p>
            <a:pPr marL="0" marR="0" lvl="0" indent="0" algn="ctr" rtl="0">
              <a:lnSpc>
                <a:spcPct val="100000"/>
              </a:lnSpc>
              <a:spcBef>
                <a:spcPts val="0"/>
              </a:spcBef>
              <a:spcAft>
                <a:spcPts val="0"/>
              </a:spcAft>
              <a:buClr>
                <a:srgbClr val="FFFFFF"/>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62" name="Google Shape;62;p12"/>
          <p:cNvSpPr txBox="1">
            <a:spLocks noGrp="1"/>
          </p:cNvSpPr>
          <p:nvPr>
            <p:ph type="title"/>
          </p:nvPr>
        </p:nvSpPr>
        <p:spPr>
          <a:xfrm>
            <a:off x="7531100" y="365125"/>
            <a:ext cx="3822700" cy="1900237"/>
          </a:xfrm>
          <a:prstGeom prst="rect">
            <a:avLst/>
          </a:prstGeom>
          <a:noFill/>
          <a:ln>
            <a:noFill/>
          </a:ln>
        </p:spPr>
        <p:txBody>
          <a:bodyPr spcFirstLastPara="1" wrap="square" lIns="45700" tIns="45700" rIns="45700" bIns="45700" anchor="ctr" anchorCtr="0">
            <a:noAutofit/>
          </a:bodyPr>
          <a:lstStyle/>
          <a:p>
            <a:pPr marL="0" lvl="0" indent="0" algn="l" rtl="0">
              <a:lnSpc>
                <a:spcPct val="90000"/>
              </a:lnSpc>
              <a:spcBef>
                <a:spcPts val="0"/>
              </a:spcBef>
              <a:spcAft>
                <a:spcPts val="0"/>
              </a:spcAft>
              <a:buClr>
                <a:srgbClr val="000000"/>
              </a:buClr>
              <a:buSzPts val="4000"/>
              <a:buFont typeface="Calibri"/>
              <a:buNone/>
            </a:pPr>
            <a:r>
              <a:rPr lang="en-US" sz="4000" b="0" i="0" u="none">
                <a:solidFill>
                  <a:srgbClr val="000000"/>
                </a:solidFill>
                <a:latin typeface="Calibri"/>
                <a:ea typeface="Calibri"/>
                <a:cs typeface="Calibri"/>
                <a:sym typeface="Calibri"/>
              </a:rPr>
              <a:t>Introduction</a:t>
            </a:r>
            <a:endParaRPr/>
          </a:p>
        </p:txBody>
      </p:sp>
      <p:sp>
        <p:nvSpPr>
          <p:cNvPr id="63" name="Google Shape;63;p12"/>
          <p:cNvSpPr txBox="1">
            <a:spLocks noGrp="1"/>
          </p:cNvSpPr>
          <p:nvPr>
            <p:ph type="body" idx="1"/>
          </p:nvPr>
        </p:nvSpPr>
        <p:spPr>
          <a:xfrm>
            <a:off x="7531100" y="2433637"/>
            <a:ext cx="3822700" cy="3743325"/>
          </a:xfrm>
          <a:prstGeom prst="rect">
            <a:avLst/>
          </a:prstGeom>
          <a:noFill/>
          <a:ln>
            <a:noFill/>
          </a:ln>
        </p:spPr>
        <p:txBody>
          <a:bodyPr spcFirstLastPara="1" wrap="square" lIns="45700" tIns="45700" rIns="45700" bIns="45700" anchor="t" anchorCtr="0">
            <a:noAutofit/>
          </a:bodyPr>
          <a:lstStyle/>
          <a:p>
            <a:pPr marL="228600" lvl="0" indent="-228600" algn="l" rtl="0">
              <a:lnSpc>
                <a:spcPct val="90000"/>
              </a:lnSpc>
              <a:spcBef>
                <a:spcPts val="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Welch is considered a successful business leader of the 20th century. </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He increased GE's market worth by approximately 4000% (HBR 2020).</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The presentation will briefly describe General Electric's Jack Welch leadership.</a:t>
            </a:r>
            <a:endParaRPr/>
          </a:p>
        </p:txBody>
      </p:sp>
      <p:sp>
        <p:nvSpPr>
          <p:cNvPr id="64" name="Google Shape;64;p12"/>
          <p:cNvSpPr txBox="1"/>
          <p:nvPr/>
        </p:nvSpPr>
        <p:spPr>
          <a:xfrm>
            <a:off x="252412" y="366712"/>
            <a:ext cx="2505000" cy="646500"/>
          </a:xfrm>
          <a:prstGeom prst="rect">
            <a:avLst/>
          </a:prstGeom>
          <a:solidFill>
            <a:srgbClr val="FFFFFF"/>
          </a:solidFill>
          <a:ln w="12700" cap="flat" cmpd="sng">
            <a:solidFill>
              <a:schemeClr val="accent1"/>
            </a:solidFill>
            <a:prstDash val="solid"/>
            <a:miter lim="800000"/>
            <a:headEnd type="none" w="sm" len="sm"/>
            <a:tailEnd type="none" w="sm" len="sm"/>
          </a:ln>
        </p:spPr>
        <p:txBody>
          <a:bodyPr spcFirstLastPara="1" wrap="square" lIns="45700" tIns="45700" rIns="45700" bIns="45700" anchor="t" anchorCtr="0">
            <a:spAutoFit/>
          </a:bodyPr>
          <a:lstStyle/>
          <a:p>
            <a:pPr marL="0" marR="0" lvl="0" indent="0" algn="l" rtl="0">
              <a:lnSpc>
                <a:spcPct val="100000"/>
              </a:lnSpc>
              <a:spcBef>
                <a:spcPts val="0"/>
              </a:spcBef>
              <a:spcAft>
                <a:spcPts val="0"/>
              </a:spcAft>
              <a:buClr>
                <a:srgbClr val="000000"/>
              </a:buClr>
              <a:buSzPts val="1800"/>
              <a:buFont typeface="Calibri"/>
              <a:buNone/>
            </a:pPr>
            <a:r>
              <a:rPr lang="en-US" sz="1800" b="0" i="0" u="none">
                <a:solidFill>
                  <a:srgbClr val="000000"/>
                </a:solidFill>
                <a:latin typeface="Calibri"/>
                <a:ea typeface="Calibri"/>
                <a:cs typeface="Calibri"/>
                <a:sym typeface="Calibri"/>
              </a:rPr>
              <a:t>Valentin Daniel Susa</a:t>
            </a:r>
            <a:r>
              <a:rPr lang="en-US" sz="1800">
                <a:latin typeface="Calibri"/>
                <a:ea typeface="Calibri"/>
                <a:cs typeface="Calibri"/>
                <a:sym typeface="Calibri"/>
              </a:rPr>
              <a:t>n</a:t>
            </a:r>
            <a:r>
              <a:rPr lang="en-US" sz="1800" b="0" i="0" u="none">
                <a:solidFill>
                  <a:srgbClr val="000000"/>
                </a:solidFill>
                <a:latin typeface="Calibri"/>
                <a:ea typeface="Calibri"/>
                <a:cs typeface="Calibri"/>
                <a:sym typeface="Calibri"/>
              </a:rPr>
              <a:t>u (2019937)</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3"/>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70" name="Google Shape;70;p13"/>
          <p:cNvSpPr txBox="1">
            <a:spLocks noGrp="1"/>
          </p:cNvSpPr>
          <p:nvPr>
            <p:ph type="title"/>
          </p:nvPr>
        </p:nvSpPr>
        <p:spPr>
          <a:xfrm>
            <a:off x="793750" y="387350"/>
            <a:ext cx="10066337" cy="1298575"/>
          </a:xfrm>
          <a:prstGeom prst="rect">
            <a:avLst/>
          </a:prstGeom>
          <a:noFill/>
          <a:ln>
            <a:noFill/>
          </a:ln>
        </p:spPr>
        <p:txBody>
          <a:bodyPr spcFirstLastPara="1" wrap="square" lIns="45700" tIns="45700" rIns="45700" bIns="45700" anchor="b" anchorCtr="0">
            <a:noAutofit/>
          </a:bodyPr>
          <a:lstStyle/>
          <a:p>
            <a:pPr marL="0" lvl="0" indent="0" algn="l" rtl="0">
              <a:lnSpc>
                <a:spcPct val="90000"/>
              </a:lnSpc>
              <a:spcBef>
                <a:spcPts val="0"/>
              </a:spcBef>
              <a:spcAft>
                <a:spcPts val="0"/>
              </a:spcAft>
              <a:buClr>
                <a:srgbClr val="000000"/>
              </a:buClr>
              <a:buSzPts val="4400"/>
              <a:buFont typeface="Calibri"/>
              <a:buNone/>
            </a:pPr>
            <a:r>
              <a:rPr lang="en-US" sz="4400" b="0" i="0" u="none">
                <a:solidFill>
                  <a:srgbClr val="000000"/>
                </a:solidFill>
                <a:latin typeface="Calibri"/>
                <a:ea typeface="Calibri"/>
                <a:cs typeface="Calibri"/>
                <a:sym typeface="Calibri"/>
              </a:rPr>
              <a:t>Leadership Theories and Perspectives </a:t>
            </a:r>
            <a:endParaRPr/>
          </a:p>
        </p:txBody>
      </p:sp>
      <p:sp>
        <p:nvSpPr>
          <p:cNvPr id="71" name="Google Shape;71;p13"/>
          <p:cNvSpPr txBox="1"/>
          <p:nvPr/>
        </p:nvSpPr>
        <p:spPr>
          <a:xfrm rot="10800000">
            <a:off x="0" y="1998662"/>
            <a:ext cx="11453812" cy="782637"/>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72" name="Google Shape;72;p13"/>
          <p:cNvSpPr txBox="1"/>
          <p:nvPr/>
        </p:nvSpPr>
        <p:spPr>
          <a:xfrm>
            <a:off x="0" y="2203450"/>
            <a:ext cx="11383962" cy="4267200"/>
          </a:xfrm>
          <a:prstGeom prst="rect">
            <a:avLst/>
          </a:prstGeom>
          <a:solidFill>
            <a:srgbClr val="FFFFFF"/>
          </a:solidFill>
          <a:ln>
            <a:noFill/>
          </a:ln>
          <a:effectLst>
            <a:outerShdw blurRad="63500" dist="127000" dir="5400000">
              <a:srgbClr val="000000">
                <a:alpha val="14901"/>
              </a:srgbClr>
            </a:outerShdw>
          </a:effectLst>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73" name="Google Shape;73;p13"/>
          <p:cNvSpPr txBox="1">
            <a:spLocks noGrp="1"/>
          </p:cNvSpPr>
          <p:nvPr>
            <p:ph type="body" idx="1"/>
          </p:nvPr>
        </p:nvSpPr>
        <p:spPr>
          <a:xfrm>
            <a:off x="793750" y="2598737"/>
            <a:ext cx="4530725" cy="3640137"/>
          </a:xfrm>
          <a:prstGeom prst="rect">
            <a:avLst/>
          </a:prstGeom>
          <a:noFill/>
          <a:ln>
            <a:noFill/>
          </a:ln>
        </p:spPr>
        <p:txBody>
          <a:bodyPr spcFirstLastPara="1" wrap="square" lIns="45700" tIns="45700" rIns="45700" bIns="45700" anchor="ctr" anchorCtr="0">
            <a:noAutofit/>
          </a:bodyPr>
          <a:lstStyle/>
          <a:p>
            <a:pPr marL="228600" lvl="0" indent="-228600" algn="l" rtl="0">
              <a:lnSpc>
                <a:spcPct val="90000"/>
              </a:lnSpc>
              <a:spcBef>
                <a:spcPts val="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Transformational Leadership: Transformational leadership inspires and motivates followers to achieve outstanding results, generating good organisational transformation.</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Situational leadership: Leaders adapt to the circumstances and followers' maturity (Pennsylvania State University, 2023).</a:t>
            </a:r>
            <a:endParaRPr/>
          </a:p>
        </p:txBody>
      </p:sp>
      <p:pic>
        <p:nvPicPr>
          <p:cNvPr id="74" name="Google Shape;74;p13" descr="Picture 4"/>
          <p:cNvPicPr preferRelativeResize="0"/>
          <p:nvPr/>
        </p:nvPicPr>
        <p:blipFill rotWithShape="1">
          <a:blip r:embed="rId3">
            <a:alphaModFix/>
          </a:blip>
          <a:srcRect/>
          <a:stretch/>
        </p:blipFill>
        <p:spPr>
          <a:xfrm>
            <a:off x="5911850" y="2892425"/>
            <a:ext cx="5149850" cy="2897187"/>
          </a:xfrm>
          <a:prstGeom prst="rect">
            <a:avLst/>
          </a:prstGeom>
          <a:noFill/>
          <a:ln>
            <a:noFill/>
          </a:ln>
        </p:spPr>
      </p:pic>
      <p:sp>
        <p:nvSpPr>
          <p:cNvPr id="75" name="Google Shape;75;p13"/>
          <p:cNvSpPr txBox="1"/>
          <p:nvPr/>
        </p:nvSpPr>
        <p:spPr>
          <a:xfrm rot="5400000">
            <a:off x="11228387" y="2312987"/>
            <a:ext cx="781050" cy="152400"/>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4"/>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81" name="Google Shape;81;p14"/>
          <p:cNvSpPr txBox="1">
            <a:spLocks noGrp="1"/>
          </p:cNvSpPr>
          <p:nvPr>
            <p:ph type="title"/>
          </p:nvPr>
        </p:nvSpPr>
        <p:spPr>
          <a:xfrm>
            <a:off x="795337" y="387350"/>
            <a:ext cx="10142537" cy="1300162"/>
          </a:xfrm>
          <a:prstGeom prst="rect">
            <a:avLst/>
          </a:prstGeom>
          <a:noFill/>
          <a:ln>
            <a:noFill/>
          </a:ln>
        </p:spPr>
        <p:txBody>
          <a:bodyPr spcFirstLastPara="1" wrap="square" lIns="45700" tIns="45700" rIns="45700" bIns="45700" anchor="b" anchorCtr="0">
            <a:noAutofit/>
          </a:bodyPr>
          <a:lstStyle/>
          <a:p>
            <a:pPr marL="0" lvl="0" indent="0" algn="l" rtl="0">
              <a:lnSpc>
                <a:spcPct val="90000"/>
              </a:lnSpc>
              <a:spcBef>
                <a:spcPts val="0"/>
              </a:spcBef>
              <a:spcAft>
                <a:spcPts val="0"/>
              </a:spcAft>
              <a:buClr>
                <a:srgbClr val="000000"/>
              </a:buClr>
              <a:buSzPts val="4400"/>
              <a:buFont typeface="Calibri"/>
              <a:buNone/>
            </a:pPr>
            <a:r>
              <a:rPr lang="en-US" sz="4400" b="0" i="0" u="none">
                <a:solidFill>
                  <a:srgbClr val="000000"/>
                </a:solidFill>
                <a:latin typeface="Calibri"/>
                <a:ea typeface="Calibri"/>
                <a:cs typeface="Calibri"/>
                <a:sym typeface="Calibri"/>
              </a:rPr>
              <a:t>Leadership Theories and Perspectives(Cont.)</a:t>
            </a:r>
            <a:endParaRPr/>
          </a:p>
        </p:txBody>
      </p:sp>
      <p:sp>
        <p:nvSpPr>
          <p:cNvPr id="82" name="Google Shape;82;p14"/>
          <p:cNvSpPr txBox="1"/>
          <p:nvPr/>
        </p:nvSpPr>
        <p:spPr>
          <a:xfrm rot="10800000">
            <a:off x="0" y="1998662"/>
            <a:ext cx="11453812" cy="782637"/>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83" name="Google Shape;83;p14"/>
          <p:cNvSpPr txBox="1"/>
          <p:nvPr/>
        </p:nvSpPr>
        <p:spPr>
          <a:xfrm>
            <a:off x="0" y="2203450"/>
            <a:ext cx="11383962" cy="4267200"/>
          </a:xfrm>
          <a:prstGeom prst="rect">
            <a:avLst/>
          </a:prstGeom>
          <a:solidFill>
            <a:srgbClr val="FFFFFF"/>
          </a:solidFill>
          <a:ln>
            <a:noFill/>
          </a:ln>
          <a:effectLst>
            <a:outerShdw blurRad="63500" dist="127000" dir="5400000">
              <a:srgbClr val="000000">
                <a:alpha val="14901"/>
              </a:srgbClr>
            </a:outerShdw>
          </a:effectLst>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84" name="Google Shape;84;p14" descr="Picture 4"/>
          <p:cNvPicPr preferRelativeResize="0"/>
          <p:nvPr/>
        </p:nvPicPr>
        <p:blipFill rotWithShape="1">
          <a:blip r:embed="rId3">
            <a:alphaModFix/>
          </a:blip>
          <a:srcRect l="7686" r="14658"/>
          <a:stretch/>
        </p:blipFill>
        <p:spPr>
          <a:xfrm>
            <a:off x="635000" y="2524125"/>
            <a:ext cx="5149850" cy="3714750"/>
          </a:xfrm>
          <a:prstGeom prst="rect">
            <a:avLst/>
          </a:prstGeom>
          <a:noFill/>
          <a:ln>
            <a:noFill/>
          </a:ln>
        </p:spPr>
      </p:pic>
      <p:sp>
        <p:nvSpPr>
          <p:cNvPr id="85" name="Google Shape;85;p14"/>
          <p:cNvSpPr txBox="1">
            <a:spLocks noGrp="1"/>
          </p:cNvSpPr>
          <p:nvPr>
            <p:ph type="body" idx="1"/>
          </p:nvPr>
        </p:nvSpPr>
        <p:spPr>
          <a:xfrm>
            <a:off x="6407150" y="2598737"/>
            <a:ext cx="4530725" cy="3640137"/>
          </a:xfrm>
          <a:prstGeom prst="rect">
            <a:avLst/>
          </a:prstGeom>
          <a:noFill/>
          <a:ln>
            <a:noFill/>
          </a:ln>
        </p:spPr>
        <p:txBody>
          <a:bodyPr spcFirstLastPara="1" wrap="square" lIns="45700" tIns="45700" rIns="45700" bIns="45700" anchor="ctr" anchorCtr="0">
            <a:noAutofit/>
          </a:bodyPr>
          <a:lstStyle/>
          <a:p>
            <a:pPr marL="228600" lvl="0" indent="-228600" algn="l" rtl="0">
              <a:lnSpc>
                <a:spcPct val="90000"/>
              </a:lnSpc>
              <a:spcBef>
                <a:spcPts val="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Charismatic leadership: Leaders inspire others with their charisma.</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Contingency Theory: A leader's approach must match the circumstance for success (Gelles, 2022).</a:t>
            </a:r>
            <a:endParaRPr/>
          </a:p>
        </p:txBody>
      </p:sp>
      <p:sp>
        <p:nvSpPr>
          <p:cNvPr id="86" name="Google Shape;86;p14"/>
          <p:cNvSpPr txBox="1"/>
          <p:nvPr/>
        </p:nvSpPr>
        <p:spPr>
          <a:xfrm rot="5400000">
            <a:off x="11228387" y="2312987"/>
            <a:ext cx="781050" cy="152400"/>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5"/>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92" name="Google Shape;92;p15"/>
          <p:cNvSpPr txBox="1">
            <a:spLocks noGrp="1"/>
          </p:cNvSpPr>
          <p:nvPr>
            <p:ph type="title"/>
          </p:nvPr>
        </p:nvSpPr>
        <p:spPr>
          <a:xfrm>
            <a:off x="630237" y="639762"/>
            <a:ext cx="3429000" cy="1719262"/>
          </a:xfrm>
          <a:prstGeom prst="rect">
            <a:avLst/>
          </a:prstGeom>
          <a:noFill/>
          <a:ln>
            <a:noFill/>
          </a:ln>
        </p:spPr>
        <p:txBody>
          <a:bodyPr spcFirstLastPara="1" wrap="square" lIns="45700" tIns="45700" rIns="45700" bIns="45700" anchor="b" anchorCtr="0">
            <a:noAutofit/>
          </a:bodyPr>
          <a:lstStyle/>
          <a:p>
            <a:pPr marL="0" lvl="0" indent="0" algn="l" rtl="0">
              <a:lnSpc>
                <a:spcPct val="90000"/>
              </a:lnSpc>
              <a:spcBef>
                <a:spcPts val="0"/>
              </a:spcBef>
              <a:spcAft>
                <a:spcPts val="0"/>
              </a:spcAft>
              <a:buClr>
                <a:srgbClr val="000000"/>
              </a:buClr>
              <a:buSzPts val="3000"/>
              <a:buFont typeface="Calibri"/>
              <a:buNone/>
            </a:pPr>
            <a:r>
              <a:rPr lang="en-US" sz="3000" b="0" i="0" u="none">
                <a:solidFill>
                  <a:srgbClr val="000000"/>
                </a:solidFill>
                <a:latin typeface="Calibri"/>
                <a:ea typeface="Calibri"/>
                <a:cs typeface="Calibri"/>
                <a:sym typeface="Calibri"/>
              </a:rPr>
              <a:t>Leadership Theories and Perspectives(Cont.) </a:t>
            </a:r>
            <a:endParaRPr/>
          </a:p>
        </p:txBody>
      </p:sp>
      <p:grpSp>
        <p:nvGrpSpPr>
          <p:cNvPr id="93" name="Google Shape;93;p15"/>
          <p:cNvGrpSpPr/>
          <p:nvPr/>
        </p:nvGrpSpPr>
        <p:grpSpPr>
          <a:xfrm>
            <a:off x="642936" y="2557462"/>
            <a:ext cx="3255964" cy="47626"/>
            <a:chOff x="-1" y="0"/>
            <a:chExt cx="3255323" cy="46547"/>
          </a:xfrm>
        </p:grpSpPr>
        <p:sp>
          <p:nvSpPr>
            <p:cNvPr id="94" name="Google Shape;94;p15"/>
            <p:cNvSpPr/>
            <p:nvPr/>
          </p:nvSpPr>
          <p:spPr>
            <a:xfrm>
              <a:off x="101" y="4767"/>
              <a:ext cx="3255221" cy="39588"/>
            </a:xfrm>
            <a:custGeom>
              <a:avLst/>
              <a:gdLst/>
              <a:ahLst/>
              <a:cxnLst/>
              <a:rect l="l" t="t" r="r" b="b"/>
              <a:pathLst>
                <a:path w="21598" h="13423" extrusionOk="0">
                  <a:moveTo>
                    <a:pt x="0" y="3696"/>
                  </a:moveTo>
                  <a:cubicBezTo>
                    <a:pt x="1937" y="10284"/>
                    <a:pt x="2410" y="6601"/>
                    <a:pt x="4104" y="3696"/>
                  </a:cubicBezTo>
                  <a:cubicBezTo>
                    <a:pt x="5798" y="791"/>
                    <a:pt x="6001" y="-2918"/>
                    <a:pt x="7775" y="3696"/>
                  </a:cubicBezTo>
                  <a:cubicBezTo>
                    <a:pt x="9549" y="10310"/>
                    <a:pt x="11574" y="7016"/>
                    <a:pt x="12527" y="3696"/>
                  </a:cubicBezTo>
                  <a:cubicBezTo>
                    <a:pt x="13479" y="376"/>
                    <a:pt x="15568" y="10898"/>
                    <a:pt x="16630" y="3696"/>
                  </a:cubicBezTo>
                  <a:cubicBezTo>
                    <a:pt x="17692" y="-3506"/>
                    <a:pt x="19840" y="14009"/>
                    <a:pt x="21597" y="3696"/>
                  </a:cubicBezTo>
                  <a:cubicBezTo>
                    <a:pt x="21596" y="5220"/>
                    <a:pt x="21600" y="6908"/>
                    <a:pt x="21597" y="9897"/>
                  </a:cubicBezTo>
                  <a:cubicBezTo>
                    <a:pt x="20706" y="9355"/>
                    <a:pt x="18310" y="18094"/>
                    <a:pt x="17278" y="9897"/>
                  </a:cubicBezTo>
                  <a:cubicBezTo>
                    <a:pt x="16246" y="1700"/>
                    <a:pt x="14493" y="10342"/>
                    <a:pt x="12527" y="9897"/>
                  </a:cubicBezTo>
                  <a:cubicBezTo>
                    <a:pt x="10560" y="9453"/>
                    <a:pt x="10277" y="6026"/>
                    <a:pt x="8855" y="9897"/>
                  </a:cubicBezTo>
                  <a:cubicBezTo>
                    <a:pt x="7433" y="13769"/>
                    <a:pt x="6609" y="6972"/>
                    <a:pt x="4535" y="9897"/>
                  </a:cubicBezTo>
                  <a:cubicBezTo>
                    <a:pt x="2462" y="12822"/>
                    <a:pt x="1318" y="9178"/>
                    <a:pt x="0" y="9897"/>
                  </a:cubicBezTo>
                  <a:cubicBezTo>
                    <a:pt x="6" y="6943"/>
                    <a:pt x="2" y="6036"/>
                    <a:pt x="0" y="3696"/>
                  </a:cubicBezTo>
                  <a:close/>
                </a:path>
              </a:pathLst>
            </a:custGeom>
            <a:solidFill>
              <a:schemeClr val="accent2"/>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95" name="Google Shape;95;p15"/>
            <p:cNvSpPr/>
            <p:nvPr/>
          </p:nvSpPr>
          <p:spPr>
            <a:xfrm>
              <a:off x="-1" y="0"/>
              <a:ext cx="3255198" cy="46547"/>
            </a:xfrm>
            <a:custGeom>
              <a:avLst/>
              <a:gdLst/>
              <a:ahLst/>
              <a:cxnLst/>
              <a:rect l="l" t="t" r="r" b="b"/>
              <a:pathLst>
                <a:path w="21599" h="14860" extrusionOk="0">
                  <a:moveTo>
                    <a:pt x="0" y="5002"/>
                  </a:moveTo>
                  <a:cubicBezTo>
                    <a:pt x="1594" y="-2061"/>
                    <a:pt x="3066" y="-1263"/>
                    <a:pt x="4104" y="5002"/>
                  </a:cubicBezTo>
                  <a:cubicBezTo>
                    <a:pt x="5142" y="11267"/>
                    <a:pt x="6468" y="5652"/>
                    <a:pt x="8424" y="5002"/>
                  </a:cubicBezTo>
                  <a:cubicBezTo>
                    <a:pt x="10380" y="4352"/>
                    <a:pt x="11503" y="8398"/>
                    <a:pt x="12960" y="5002"/>
                  </a:cubicBezTo>
                  <a:cubicBezTo>
                    <a:pt x="14416" y="1605"/>
                    <a:pt x="16283" y="9477"/>
                    <a:pt x="17495" y="5002"/>
                  </a:cubicBezTo>
                  <a:cubicBezTo>
                    <a:pt x="18707" y="527"/>
                    <a:pt x="20712" y="6725"/>
                    <a:pt x="21599" y="5002"/>
                  </a:cubicBezTo>
                  <a:cubicBezTo>
                    <a:pt x="21594" y="7606"/>
                    <a:pt x="21596" y="8873"/>
                    <a:pt x="21599" y="10840"/>
                  </a:cubicBezTo>
                  <a:cubicBezTo>
                    <a:pt x="20494" y="12409"/>
                    <a:pt x="17833" y="7370"/>
                    <a:pt x="16847" y="10840"/>
                  </a:cubicBezTo>
                  <a:cubicBezTo>
                    <a:pt x="15862" y="14310"/>
                    <a:pt x="14183" y="2142"/>
                    <a:pt x="12096" y="10840"/>
                  </a:cubicBezTo>
                  <a:cubicBezTo>
                    <a:pt x="10009" y="19539"/>
                    <a:pt x="9731" y="11510"/>
                    <a:pt x="7776" y="10840"/>
                  </a:cubicBezTo>
                  <a:cubicBezTo>
                    <a:pt x="5821" y="10171"/>
                    <a:pt x="3723" y="17019"/>
                    <a:pt x="0" y="10840"/>
                  </a:cubicBezTo>
                  <a:cubicBezTo>
                    <a:pt x="0" y="8987"/>
                    <a:pt x="-1" y="7074"/>
                    <a:pt x="0" y="5002"/>
                  </a:cubicBezTo>
                  <a:close/>
                </a:path>
              </a:pathLst>
            </a:custGeom>
            <a:noFill/>
            <a:ln w="38100" cap="rnd" cmpd="sng">
              <a:solidFill>
                <a:schemeClr val="accent2"/>
              </a:solidFill>
              <a:prstDash val="solid"/>
              <a:round/>
              <a:headEnd type="none" w="sm" len="sm"/>
              <a:tailEnd type="none" w="sm" len="sm"/>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grpSp>
      <p:sp>
        <p:nvSpPr>
          <p:cNvPr id="96" name="Google Shape;96;p15"/>
          <p:cNvSpPr txBox="1">
            <a:spLocks noGrp="1"/>
          </p:cNvSpPr>
          <p:nvPr>
            <p:ph type="body" idx="1"/>
          </p:nvPr>
        </p:nvSpPr>
        <p:spPr>
          <a:xfrm>
            <a:off x="630237" y="2806700"/>
            <a:ext cx="3429000" cy="3411537"/>
          </a:xfrm>
          <a:prstGeom prst="rect">
            <a:avLst/>
          </a:prstGeom>
          <a:noFill/>
          <a:ln>
            <a:noFill/>
          </a:ln>
        </p:spPr>
        <p:txBody>
          <a:bodyPr spcFirstLastPara="1" wrap="square" lIns="45700" tIns="45700" rIns="45700" bIns="45700" anchor="t" anchorCtr="0">
            <a:normAutofit/>
          </a:bodyPr>
          <a:lstStyle/>
          <a:p>
            <a:pPr marL="225425" lvl="0" indent="-225425" algn="l" rtl="0">
              <a:lnSpc>
                <a:spcPct val="90000"/>
              </a:lnSpc>
              <a:spcBef>
                <a:spcPts val="0"/>
              </a:spcBef>
              <a:spcAft>
                <a:spcPts val="0"/>
              </a:spcAft>
              <a:buClr>
                <a:srgbClr val="000000"/>
              </a:buClr>
              <a:buSzPts val="2100"/>
              <a:buFont typeface="Arial"/>
              <a:buChar char="•"/>
            </a:pPr>
            <a:r>
              <a:rPr lang="en-US" sz="2100" b="0" i="0" u="none">
                <a:solidFill>
                  <a:srgbClr val="000000"/>
                </a:solidFill>
                <a:latin typeface="Calibri"/>
                <a:ea typeface="Calibri"/>
                <a:cs typeface="Calibri"/>
                <a:sym typeface="Calibri"/>
              </a:rPr>
              <a:t>Transactional leadership: Leader's reward and punish followers to regulate performance.</a:t>
            </a:r>
            <a:endParaRPr/>
          </a:p>
          <a:p>
            <a:pPr marL="225425" lvl="0" indent="-225425" algn="l" rtl="0">
              <a:lnSpc>
                <a:spcPct val="90000"/>
              </a:lnSpc>
              <a:spcBef>
                <a:spcPts val="900"/>
              </a:spcBef>
              <a:spcAft>
                <a:spcPts val="0"/>
              </a:spcAft>
              <a:buClr>
                <a:srgbClr val="000000"/>
              </a:buClr>
              <a:buSzPts val="2100"/>
              <a:buFont typeface="Arial"/>
              <a:buChar char="•"/>
            </a:pPr>
            <a:r>
              <a:rPr lang="en-US" sz="2100" b="0" i="0" u="none">
                <a:solidFill>
                  <a:srgbClr val="000000"/>
                </a:solidFill>
                <a:latin typeface="Calibri"/>
                <a:ea typeface="Calibri"/>
                <a:cs typeface="Calibri"/>
                <a:sym typeface="Calibri"/>
              </a:rPr>
              <a:t>Servant Leadership: Leaders prioritise their people's needs with empathy and ethics (Valparaiso University, 2021).</a:t>
            </a:r>
            <a:endParaRPr/>
          </a:p>
        </p:txBody>
      </p:sp>
      <p:pic>
        <p:nvPicPr>
          <p:cNvPr id="97" name="Google Shape;97;p15" descr="Picture 4"/>
          <p:cNvPicPr preferRelativeResize="0"/>
          <p:nvPr/>
        </p:nvPicPr>
        <p:blipFill rotWithShape="1">
          <a:blip r:embed="rId3">
            <a:alphaModFix/>
          </a:blip>
          <a:srcRect/>
          <a:stretch/>
        </p:blipFill>
        <p:spPr>
          <a:xfrm>
            <a:off x="4654550" y="728662"/>
            <a:ext cx="6904037" cy="54006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6"/>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03" name="Google Shape;103;p16"/>
          <p:cNvSpPr txBox="1">
            <a:spLocks noGrp="1"/>
          </p:cNvSpPr>
          <p:nvPr>
            <p:ph type="title"/>
          </p:nvPr>
        </p:nvSpPr>
        <p:spPr>
          <a:xfrm>
            <a:off x="838200" y="1336675"/>
            <a:ext cx="6156325" cy="1182687"/>
          </a:xfrm>
          <a:prstGeom prst="rect">
            <a:avLst/>
          </a:prstGeom>
          <a:noFill/>
          <a:ln>
            <a:noFill/>
          </a:ln>
        </p:spPr>
        <p:txBody>
          <a:bodyPr spcFirstLastPara="1" wrap="square" lIns="45700" tIns="45700" rIns="45700" bIns="45700" anchor="b" anchorCtr="0">
            <a:noAutofit/>
          </a:bodyPr>
          <a:lstStyle/>
          <a:p>
            <a:pPr marL="0" lvl="0" indent="0" algn="l" rtl="0">
              <a:lnSpc>
                <a:spcPct val="90000"/>
              </a:lnSpc>
              <a:spcBef>
                <a:spcPts val="0"/>
              </a:spcBef>
              <a:spcAft>
                <a:spcPts val="0"/>
              </a:spcAft>
              <a:buClr>
                <a:srgbClr val="000000"/>
              </a:buClr>
              <a:buSzPts val="3900"/>
              <a:buFont typeface="Calibri"/>
              <a:buNone/>
            </a:pPr>
            <a:r>
              <a:rPr lang="en-US" sz="3900" b="0" i="0" u="none">
                <a:solidFill>
                  <a:srgbClr val="000000"/>
                </a:solidFill>
                <a:latin typeface="Calibri"/>
                <a:ea typeface="Calibri"/>
                <a:cs typeface="Calibri"/>
                <a:sym typeface="Calibri"/>
              </a:rPr>
              <a:t>Charismatic and Demanding Leadership Style</a:t>
            </a:r>
            <a:endParaRPr/>
          </a:p>
        </p:txBody>
      </p:sp>
      <p:cxnSp>
        <p:nvCxnSpPr>
          <p:cNvPr id="104" name="Google Shape;104;p16"/>
          <p:cNvCxnSpPr/>
          <p:nvPr/>
        </p:nvCxnSpPr>
        <p:spPr>
          <a:xfrm>
            <a:off x="0" y="806450"/>
            <a:ext cx="7904162" cy="0"/>
          </a:xfrm>
          <a:prstGeom prst="straightConnector1">
            <a:avLst/>
          </a:prstGeom>
          <a:noFill/>
          <a:ln w="25400" cap="sq" cmpd="sng">
            <a:solidFill>
              <a:srgbClr val="99787B"/>
            </a:solidFill>
            <a:prstDash val="solid"/>
            <a:bevel/>
            <a:headEnd type="none" w="med" len="med"/>
            <a:tailEnd type="none" w="med" len="med"/>
          </a:ln>
        </p:spPr>
      </p:cxnSp>
      <p:sp>
        <p:nvSpPr>
          <p:cNvPr id="105" name="Google Shape;105;p16"/>
          <p:cNvSpPr txBox="1">
            <a:spLocks noGrp="1"/>
          </p:cNvSpPr>
          <p:nvPr>
            <p:ph type="body" idx="4294967295"/>
          </p:nvPr>
        </p:nvSpPr>
        <p:spPr>
          <a:xfrm>
            <a:off x="803775" y="2829330"/>
            <a:ext cx="6190414" cy="3344460"/>
          </a:xfrm>
          <a:prstGeom prst="rect">
            <a:avLst/>
          </a:prstGeom>
          <a:noFill/>
          <a:ln>
            <a:noFill/>
          </a:ln>
        </p:spPr>
        <p:txBody>
          <a:bodyPr spcFirstLastPara="1" wrap="square" lIns="45700" tIns="45700" rIns="45700" bIns="45700" anchor="t" anchorCtr="0">
            <a:normAutofit/>
          </a:bodyPr>
          <a:lstStyle/>
          <a:p>
            <a:pPr marL="228600" marR="0" lvl="0" indent="-228600" algn="l" rtl="0">
              <a:lnSpc>
                <a:spcPct val="90000"/>
              </a:lnSpc>
              <a:spcBef>
                <a:spcPts val="0"/>
              </a:spcBef>
              <a:spcAft>
                <a:spcPts val="0"/>
              </a:spcAft>
              <a:buClr>
                <a:srgbClr val="000000"/>
              </a:buClr>
              <a:buSzPts val="1700"/>
              <a:buFont typeface="Arial"/>
              <a:buNone/>
            </a:pPr>
            <a:r>
              <a:rPr lang="en-US" sz="1700" b="1" i="0" u="none" strike="noStrike" cap="none">
                <a:solidFill>
                  <a:srgbClr val="000000"/>
                </a:solidFill>
                <a:latin typeface="Times New Roman"/>
                <a:ea typeface="Times New Roman"/>
                <a:cs typeface="Times New Roman"/>
                <a:sym typeface="Times New Roman"/>
              </a:rPr>
              <a:t>Charismatic and Demanding Leadership Advantages:</a:t>
            </a:r>
            <a:endParaRPr/>
          </a:p>
          <a:p>
            <a:pPr marL="228600" marR="0" lvl="0" indent="-228600" algn="l" rtl="0">
              <a:lnSpc>
                <a:spcPct val="90000"/>
              </a:lnSpc>
              <a:spcBef>
                <a:spcPts val="1000"/>
              </a:spcBef>
              <a:spcAft>
                <a:spcPts val="0"/>
              </a:spcAft>
              <a:buClr>
                <a:srgbClr val="000000"/>
              </a:buClr>
              <a:buSzPts val="1700"/>
              <a:buFont typeface="Arial"/>
              <a:buChar char="•"/>
            </a:pPr>
            <a:r>
              <a:rPr lang="en-US" sz="1700" b="0" i="0" u="none" strike="noStrike" cap="none">
                <a:solidFill>
                  <a:srgbClr val="000000"/>
                </a:solidFill>
                <a:latin typeface="Times New Roman"/>
                <a:ea typeface="Times New Roman"/>
                <a:cs typeface="Times New Roman"/>
                <a:sym typeface="Times New Roman"/>
              </a:rPr>
              <a:t>Leadership that inspires employees.</a:t>
            </a:r>
            <a:endParaRPr/>
          </a:p>
          <a:p>
            <a:pPr marL="228600" marR="0" lvl="0" indent="-228600" algn="l" rtl="0">
              <a:lnSpc>
                <a:spcPct val="90000"/>
              </a:lnSpc>
              <a:spcBef>
                <a:spcPts val="1000"/>
              </a:spcBef>
              <a:spcAft>
                <a:spcPts val="0"/>
              </a:spcAft>
              <a:buClr>
                <a:srgbClr val="000000"/>
              </a:buClr>
              <a:buSzPts val="1700"/>
              <a:buFont typeface="Arial"/>
              <a:buChar char="•"/>
            </a:pPr>
            <a:r>
              <a:rPr lang="en-US" sz="1700" b="0" i="0" u="none" strike="noStrike" cap="none">
                <a:solidFill>
                  <a:srgbClr val="000000"/>
                </a:solidFill>
                <a:latin typeface="Times New Roman"/>
                <a:ea typeface="Times New Roman"/>
                <a:cs typeface="Times New Roman"/>
                <a:sym typeface="Times New Roman"/>
              </a:rPr>
              <a:t>Strong, charismatic leadership.</a:t>
            </a:r>
            <a:endParaRPr/>
          </a:p>
          <a:p>
            <a:pPr marL="228600" marR="0" lvl="0" indent="-228600" algn="l" rtl="0">
              <a:lnSpc>
                <a:spcPct val="90000"/>
              </a:lnSpc>
              <a:spcBef>
                <a:spcPts val="1000"/>
              </a:spcBef>
              <a:spcAft>
                <a:spcPts val="0"/>
              </a:spcAft>
              <a:buClr>
                <a:srgbClr val="000000"/>
              </a:buClr>
              <a:buSzPts val="1700"/>
              <a:buFont typeface="Arial"/>
              <a:buChar char="•"/>
            </a:pPr>
            <a:r>
              <a:rPr lang="en-US" sz="1700" b="0" i="0" u="none" strike="noStrike" cap="none">
                <a:solidFill>
                  <a:srgbClr val="000000"/>
                </a:solidFill>
                <a:latin typeface="Times New Roman"/>
                <a:ea typeface="Times New Roman"/>
                <a:cs typeface="Times New Roman"/>
                <a:sym typeface="Times New Roman"/>
              </a:rPr>
              <a:t>Encourages workers to exceed expectations.</a:t>
            </a:r>
            <a:endParaRPr/>
          </a:p>
          <a:p>
            <a:pPr marL="0" marR="0" lvl="0" indent="228600" algn="l" rtl="0">
              <a:lnSpc>
                <a:spcPct val="90000"/>
              </a:lnSpc>
              <a:spcBef>
                <a:spcPts val="1000"/>
              </a:spcBef>
              <a:spcAft>
                <a:spcPts val="0"/>
              </a:spcAft>
              <a:buClr>
                <a:srgbClr val="000000"/>
              </a:buClr>
              <a:buSzPts val="1700"/>
              <a:buFont typeface="Arial"/>
              <a:buNone/>
            </a:pPr>
            <a:r>
              <a:rPr lang="en-US" sz="1700" b="0" i="0" u="none" strike="noStrike" cap="none">
                <a:solidFill>
                  <a:srgbClr val="000000"/>
                </a:solidFill>
                <a:latin typeface="Times New Roman"/>
                <a:ea typeface="Times New Roman"/>
                <a:cs typeface="Times New Roman"/>
                <a:sym typeface="Times New Roman"/>
              </a:rPr>
              <a:t>  </a:t>
            </a:r>
            <a:r>
              <a:rPr lang="en-US" sz="1700" b="1" i="0" u="none" strike="noStrike" cap="none">
                <a:solidFill>
                  <a:srgbClr val="000000"/>
                </a:solidFill>
                <a:latin typeface="Times New Roman"/>
                <a:ea typeface="Times New Roman"/>
                <a:cs typeface="Times New Roman"/>
                <a:sym typeface="Times New Roman"/>
              </a:rPr>
              <a:t>Charismatic and Demanding Leadership's Disadvantages: </a:t>
            </a:r>
            <a:endParaRPr/>
          </a:p>
          <a:p>
            <a:pPr marL="228600" marR="0" lvl="0" indent="-228600" algn="l" rtl="0">
              <a:lnSpc>
                <a:spcPct val="90000"/>
              </a:lnSpc>
              <a:spcBef>
                <a:spcPts val="1000"/>
              </a:spcBef>
              <a:spcAft>
                <a:spcPts val="0"/>
              </a:spcAft>
              <a:buClr>
                <a:srgbClr val="000000"/>
              </a:buClr>
              <a:buSzPts val="1700"/>
              <a:buFont typeface="Arial"/>
              <a:buChar char="•"/>
            </a:pPr>
            <a:r>
              <a:rPr lang="en-US" sz="1700" b="0" i="0" u="none" strike="noStrike" cap="none">
                <a:solidFill>
                  <a:srgbClr val="000000"/>
                </a:solidFill>
                <a:latin typeface="Times New Roman"/>
                <a:ea typeface="Times New Roman"/>
                <a:cs typeface="Times New Roman"/>
                <a:sym typeface="Times New Roman"/>
              </a:rPr>
              <a:t>Overreliance on the leader's vision may restrict varied opinions (MBM, 2021).</a:t>
            </a:r>
            <a:endParaRPr/>
          </a:p>
          <a:p>
            <a:pPr marL="228600" marR="0" lvl="0" indent="-228600" algn="l" rtl="0">
              <a:lnSpc>
                <a:spcPct val="90000"/>
              </a:lnSpc>
              <a:spcBef>
                <a:spcPts val="1000"/>
              </a:spcBef>
              <a:spcAft>
                <a:spcPts val="0"/>
              </a:spcAft>
              <a:buClr>
                <a:srgbClr val="000000"/>
              </a:buClr>
              <a:buSzPts val="1700"/>
              <a:buFont typeface="Arial"/>
              <a:buChar char="•"/>
            </a:pPr>
            <a:r>
              <a:rPr lang="en-US" sz="1700" b="0" i="0" u="none" strike="noStrike" cap="none">
                <a:solidFill>
                  <a:srgbClr val="000000"/>
                </a:solidFill>
                <a:latin typeface="Times New Roman"/>
                <a:ea typeface="Times New Roman"/>
                <a:cs typeface="Times New Roman"/>
                <a:sym typeface="Times New Roman"/>
              </a:rPr>
              <a:t>Excessive turnover and burnout owing to excessive expectations.</a:t>
            </a:r>
            <a:endParaRPr/>
          </a:p>
          <a:p>
            <a:pPr marL="228600" marR="0" lvl="0" indent="-228600" algn="l" rtl="0">
              <a:lnSpc>
                <a:spcPct val="90000"/>
              </a:lnSpc>
              <a:spcBef>
                <a:spcPts val="1000"/>
              </a:spcBef>
              <a:spcAft>
                <a:spcPts val="0"/>
              </a:spcAft>
              <a:buClr>
                <a:srgbClr val="000000"/>
              </a:buClr>
              <a:buSzPts val="1700"/>
              <a:buFont typeface="Arial"/>
              <a:buChar char="•"/>
            </a:pPr>
            <a:r>
              <a:rPr lang="en-US" sz="1700" b="0" i="0" u="none" strike="noStrike" cap="none">
                <a:solidFill>
                  <a:srgbClr val="000000"/>
                </a:solidFill>
                <a:latin typeface="Times New Roman"/>
                <a:ea typeface="Times New Roman"/>
                <a:cs typeface="Times New Roman"/>
                <a:sym typeface="Times New Roman"/>
              </a:rPr>
              <a:t>May foster top-down communication.</a:t>
            </a:r>
            <a:endParaRPr/>
          </a:p>
        </p:txBody>
      </p:sp>
      <p:pic>
        <p:nvPicPr>
          <p:cNvPr id="106" name="Google Shape;106;p16" descr="Picture 4"/>
          <p:cNvPicPr preferRelativeResize="0"/>
          <p:nvPr/>
        </p:nvPicPr>
        <p:blipFill rotWithShape="1">
          <a:blip r:embed="rId3">
            <a:alphaModFix/>
          </a:blip>
          <a:srcRect/>
          <a:stretch/>
        </p:blipFill>
        <p:spPr>
          <a:xfrm>
            <a:off x="7572375" y="1981200"/>
            <a:ext cx="3548062" cy="3548062"/>
          </a:xfrm>
          <a:prstGeom prst="rect">
            <a:avLst/>
          </a:prstGeom>
          <a:noFill/>
          <a:ln>
            <a:noFill/>
          </a:ln>
        </p:spPr>
      </p:pic>
      <p:sp>
        <p:nvSpPr>
          <p:cNvPr id="107" name="Google Shape;107;p16"/>
          <p:cNvSpPr/>
          <p:nvPr/>
        </p:nvSpPr>
        <p:spPr>
          <a:xfrm>
            <a:off x="10925175" y="1898650"/>
            <a:ext cx="138112" cy="139700"/>
          </a:xfrm>
          <a:custGeom>
            <a:avLst/>
            <a:gdLst/>
            <a:ahLst/>
            <a:cxnLst/>
            <a:rect l="l" t="t" r="r" b="b"/>
            <a:pathLst>
              <a:path w="21600" h="21600" extrusionOk="0">
                <a:moveTo>
                  <a:pt x="20134" y="9334"/>
                </a:moveTo>
                <a:lnTo>
                  <a:pt x="12266" y="9334"/>
                </a:lnTo>
                <a:lnTo>
                  <a:pt x="12266" y="1466"/>
                </a:lnTo>
                <a:cubicBezTo>
                  <a:pt x="12266" y="656"/>
                  <a:pt x="11610" y="0"/>
                  <a:pt x="10800" y="0"/>
                </a:cubicBezTo>
                <a:cubicBezTo>
                  <a:pt x="9990" y="0"/>
                  <a:pt x="9334" y="656"/>
                  <a:pt x="9334" y="1466"/>
                </a:cubicBezTo>
                <a:lnTo>
                  <a:pt x="9334" y="9334"/>
                </a:lnTo>
                <a:lnTo>
                  <a:pt x="1466" y="9334"/>
                </a:lnTo>
                <a:cubicBezTo>
                  <a:pt x="656" y="9334"/>
                  <a:pt x="0" y="9990"/>
                  <a:pt x="0" y="10800"/>
                </a:cubicBezTo>
                <a:cubicBezTo>
                  <a:pt x="0" y="11610"/>
                  <a:pt x="656" y="12266"/>
                  <a:pt x="1466" y="12266"/>
                </a:cubicBezTo>
                <a:lnTo>
                  <a:pt x="9334" y="12266"/>
                </a:lnTo>
                <a:lnTo>
                  <a:pt x="9334" y="20134"/>
                </a:lnTo>
                <a:cubicBezTo>
                  <a:pt x="9334" y="20944"/>
                  <a:pt x="9990" y="21600"/>
                  <a:pt x="10800" y="21600"/>
                </a:cubicBezTo>
                <a:cubicBezTo>
                  <a:pt x="11610" y="21600"/>
                  <a:pt x="12266" y="20944"/>
                  <a:pt x="12266" y="20134"/>
                </a:cubicBezTo>
                <a:lnTo>
                  <a:pt x="12266" y="12266"/>
                </a:lnTo>
                <a:lnTo>
                  <a:pt x="20134" y="12266"/>
                </a:lnTo>
                <a:cubicBezTo>
                  <a:pt x="20944" y="12266"/>
                  <a:pt x="21600" y="11610"/>
                  <a:pt x="21600" y="10800"/>
                </a:cubicBezTo>
                <a:cubicBezTo>
                  <a:pt x="21600" y="9990"/>
                  <a:pt x="20944" y="9334"/>
                  <a:pt x="20134" y="9334"/>
                </a:cubicBezTo>
                <a:close/>
              </a:path>
            </a:pathLst>
          </a:custGeom>
          <a:solidFill>
            <a:schemeClr val="accent1"/>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08" name="Google Shape;108;p16"/>
          <p:cNvSpPr/>
          <p:nvPr/>
        </p:nvSpPr>
        <p:spPr>
          <a:xfrm>
            <a:off x="11236325" y="2189162"/>
            <a:ext cx="92075" cy="92075"/>
          </a:xfrm>
          <a:prstGeom prst="ellipse">
            <a:avLst/>
          </a:prstGeom>
          <a:solidFill>
            <a:schemeClr val="accent1"/>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7"/>
          <p:cNvSpPr txBox="1">
            <a:spLocks noGrp="1"/>
          </p:cNvSpPr>
          <p:nvPr>
            <p:ph type="title"/>
          </p:nvPr>
        </p:nvSpPr>
        <p:spPr>
          <a:xfrm>
            <a:off x="5868987" y="1138237"/>
            <a:ext cx="5443537" cy="1401762"/>
          </a:xfrm>
          <a:prstGeom prst="rect">
            <a:avLst/>
          </a:prstGeom>
          <a:noFill/>
          <a:ln>
            <a:noFill/>
          </a:ln>
        </p:spPr>
        <p:txBody>
          <a:bodyPr spcFirstLastPara="1" wrap="square" lIns="45700" tIns="45700" rIns="45700" bIns="45700" anchor="t" anchorCtr="0">
            <a:noAutofit/>
          </a:bodyPr>
          <a:lstStyle/>
          <a:p>
            <a:pPr marL="0" lvl="0" indent="0" algn="l" rtl="0">
              <a:lnSpc>
                <a:spcPct val="90000"/>
              </a:lnSpc>
              <a:spcBef>
                <a:spcPts val="0"/>
              </a:spcBef>
              <a:spcAft>
                <a:spcPts val="0"/>
              </a:spcAft>
              <a:buClr>
                <a:srgbClr val="000000"/>
              </a:buClr>
              <a:buSzPts val="3200"/>
              <a:buFont typeface="Calibri"/>
              <a:buNone/>
            </a:pPr>
            <a:r>
              <a:rPr lang="en-US" sz="3200" b="0" i="0" u="none">
                <a:solidFill>
                  <a:srgbClr val="000000"/>
                </a:solidFill>
                <a:latin typeface="Calibri"/>
                <a:ea typeface="Calibri"/>
                <a:cs typeface="Calibri"/>
                <a:sym typeface="Calibri"/>
              </a:rPr>
              <a:t>Decentralization and Autonomy</a:t>
            </a:r>
            <a:endParaRPr/>
          </a:p>
        </p:txBody>
      </p:sp>
      <p:pic>
        <p:nvPicPr>
          <p:cNvPr id="114" name="Google Shape;114;p17" descr="Picture 4"/>
          <p:cNvPicPr preferRelativeResize="0"/>
          <p:nvPr/>
        </p:nvPicPr>
        <p:blipFill rotWithShape="1">
          <a:blip r:embed="rId3">
            <a:alphaModFix/>
          </a:blip>
          <a:srcRect l="24711" r="24496" b="6"/>
          <a:stretch/>
        </p:blipFill>
        <p:spPr>
          <a:xfrm>
            <a:off x="0" y="0"/>
            <a:ext cx="5151437" cy="6858000"/>
          </a:xfrm>
          <a:prstGeom prst="rect">
            <a:avLst/>
          </a:prstGeom>
          <a:noFill/>
          <a:ln>
            <a:noFill/>
          </a:ln>
        </p:spPr>
      </p:pic>
      <p:cxnSp>
        <p:nvCxnSpPr>
          <p:cNvPr id="115" name="Google Shape;115;p17"/>
          <p:cNvCxnSpPr/>
          <p:nvPr/>
        </p:nvCxnSpPr>
        <p:spPr>
          <a:xfrm>
            <a:off x="5972175" y="871537"/>
            <a:ext cx="736600" cy="0"/>
          </a:xfrm>
          <a:prstGeom prst="straightConnector1">
            <a:avLst/>
          </a:prstGeom>
          <a:noFill/>
          <a:ln w="57150" cap="flat" cmpd="sng">
            <a:solidFill>
              <a:srgbClr val="FFC000"/>
            </a:solidFill>
            <a:prstDash val="solid"/>
            <a:miter lim="800000"/>
            <a:headEnd type="none" w="med" len="med"/>
            <a:tailEnd type="none" w="med" len="med"/>
          </a:ln>
        </p:spPr>
      </p:cxnSp>
      <p:sp>
        <p:nvSpPr>
          <p:cNvPr id="116" name="Google Shape;116;p17"/>
          <p:cNvSpPr txBox="1">
            <a:spLocks noGrp="1"/>
          </p:cNvSpPr>
          <p:nvPr>
            <p:ph type="body" idx="1"/>
          </p:nvPr>
        </p:nvSpPr>
        <p:spPr>
          <a:xfrm>
            <a:off x="5868987" y="2551112"/>
            <a:ext cx="5443537" cy="3590925"/>
          </a:xfrm>
          <a:prstGeom prst="rect">
            <a:avLst/>
          </a:prstGeom>
          <a:noFill/>
          <a:ln>
            <a:noFill/>
          </a:ln>
        </p:spPr>
        <p:txBody>
          <a:bodyPr spcFirstLastPara="1" wrap="square" lIns="45700" tIns="45700" rIns="45700" bIns="45700" anchor="t" anchorCtr="0">
            <a:normAutofit/>
          </a:bodyPr>
          <a:lstStyle/>
          <a:p>
            <a:pPr marL="228600" lvl="0" indent="-228600" algn="l" rtl="0">
              <a:lnSpc>
                <a:spcPct val="90000"/>
              </a:lnSpc>
              <a:spcBef>
                <a:spcPts val="0"/>
              </a:spcBef>
              <a:spcAft>
                <a:spcPts val="0"/>
              </a:spcAft>
              <a:buClr>
                <a:srgbClr val="000000"/>
              </a:buClr>
              <a:buSzPts val="1900"/>
              <a:buNone/>
            </a:pPr>
            <a:r>
              <a:rPr lang="en-US" sz="1900" b="1" i="0" u="none">
                <a:solidFill>
                  <a:srgbClr val="000000"/>
                </a:solidFill>
                <a:latin typeface="Times New Roman"/>
                <a:ea typeface="Times New Roman"/>
                <a:cs typeface="Times New Roman"/>
                <a:sym typeface="Times New Roman"/>
              </a:rPr>
              <a:t>Advantages of Decentralisation and Autonomy:</a:t>
            </a:r>
            <a:endParaRPr/>
          </a:p>
          <a:p>
            <a:pPr marL="228600" lvl="0" indent="-228600" algn="l" rtl="0">
              <a:lnSpc>
                <a:spcPct val="90000"/>
              </a:lnSpc>
              <a:spcBef>
                <a:spcPts val="1000"/>
              </a:spcBef>
              <a:spcAft>
                <a:spcPts val="0"/>
              </a:spcAft>
              <a:buClr>
                <a:srgbClr val="000000"/>
              </a:buClr>
              <a:buSzPts val="1900"/>
              <a:buFont typeface="Arial"/>
              <a:buChar char="•"/>
            </a:pPr>
            <a:r>
              <a:rPr lang="en-US" sz="1900" b="0" i="0" u="none">
                <a:solidFill>
                  <a:srgbClr val="000000"/>
                </a:solidFill>
                <a:latin typeface="Times New Roman"/>
                <a:ea typeface="Times New Roman"/>
                <a:cs typeface="Times New Roman"/>
                <a:sym typeface="Times New Roman"/>
              </a:rPr>
              <a:t>Faster operational decision-making and problem-solving.</a:t>
            </a:r>
            <a:endParaRPr/>
          </a:p>
          <a:p>
            <a:pPr marL="228600" lvl="0" indent="-228600" algn="l" rtl="0">
              <a:lnSpc>
                <a:spcPct val="90000"/>
              </a:lnSpc>
              <a:spcBef>
                <a:spcPts val="1000"/>
              </a:spcBef>
              <a:spcAft>
                <a:spcPts val="0"/>
              </a:spcAft>
              <a:buClr>
                <a:srgbClr val="000000"/>
              </a:buClr>
              <a:buSzPts val="1900"/>
              <a:buFont typeface="Arial"/>
              <a:buChar char="•"/>
            </a:pPr>
            <a:r>
              <a:rPr lang="en-US" sz="1900" b="0" i="0" u="none">
                <a:solidFill>
                  <a:srgbClr val="000000"/>
                </a:solidFill>
                <a:latin typeface="Times New Roman"/>
                <a:ea typeface="Times New Roman"/>
                <a:cs typeface="Times New Roman"/>
                <a:sym typeface="Times New Roman"/>
              </a:rPr>
              <a:t>Gives management control and responsibility (Vaia </a:t>
            </a:r>
            <a:r>
              <a:rPr lang="en-US" sz="1900" b="0" i="1" u="none">
                <a:solidFill>
                  <a:srgbClr val="000000"/>
                </a:solidFill>
                <a:latin typeface="Times New Roman"/>
                <a:ea typeface="Times New Roman"/>
                <a:cs typeface="Times New Roman"/>
                <a:sym typeface="Times New Roman"/>
              </a:rPr>
              <a:t>et al</a:t>
            </a:r>
            <a:r>
              <a:rPr lang="en-US" sz="1900" b="0" i="0" u="none">
                <a:solidFill>
                  <a:srgbClr val="000000"/>
                </a:solidFill>
                <a:latin typeface="Times New Roman"/>
                <a:ea typeface="Times New Roman"/>
                <a:cs typeface="Times New Roman"/>
                <a:sym typeface="Times New Roman"/>
              </a:rPr>
              <a:t>., 2022).</a:t>
            </a:r>
            <a:endParaRPr/>
          </a:p>
          <a:p>
            <a:pPr marL="228600" lvl="0" indent="-228600" algn="l" rtl="0">
              <a:lnSpc>
                <a:spcPct val="90000"/>
              </a:lnSpc>
              <a:spcBef>
                <a:spcPts val="1000"/>
              </a:spcBef>
              <a:spcAft>
                <a:spcPts val="0"/>
              </a:spcAft>
              <a:buClr>
                <a:srgbClr val="000000"/>
              </a:buClr>
              <a:buSzPts val="1900"/>
              <a:buFont typeface="Arial"/>
              <a:buChar char="•"/>
            </a:pPr>
            <a:r>
              <a:rPr lang="en-US" sz="1900" b="0" i="0" u="none">
                <a:solidFill>
                  <a:srgbClr val="000000"/>
                </a:solidFill>
                <a:latin typeface="Times New Roman"/>
                <a:ea typeface="Times New Roman"/>
                <a:cs typeface="Times New Roman"/>
                <a:sym typeface="Times New Roman"/>
              </a:rPr>
              <a:t>Allows local market and consumer flexibility.</a:t>
            </a:r>
            <a:endParaRPr/>
          </a:p>
          <a:p>
            <a:pPr marL="228600" lvl="0" indent="-228600" algn="l" rtl="0">
              <a:lnSpc>
                <a:spcPct val="90000"/>
              </a:lnSpc>
              <a:spcBef>
                <a:spcPts val="1000"/>
              </a:spcBef>
              <a:spcAft>
                <a:spcPts val="0"/>
              </a:spcAft>
              <a:buClr>
                <a:srgbClr val="000000"/>
              </a:buClr>
              <a:buSzPts val="1900"/>
              <a:buNone/>
            </a:pPr>
            <a:r>
              <a:rPr lang="en-US" sz="1900" b="1" i="0" u="none">
                <a:solidFill>
                  <a:srgbClr val="000000"/>
                </a:solidFill>
                <a:latin typeface="Times New Roman"/>
                <a:ea typeface="Times New Roman"/>
                <a:cs typeface="Times New Roman"/>
                <a:sym typeface="Times New Roman"/>
              </a:rPr>
              <a:t>Disadvantages of Decentralisation and Autonomy:</a:t>
            </a:r>
            <a:endParaRPr/>
          </a:p>
          <a:p>
            <a:pPr marL="228600" lvl="0" indent="-228600" algn="l" rtl="0">
              <a:lnSpc>
                <a:spcPct val="90000"/>
              </a:lnSpc>
              <a:spcBef>
                <a:spcPts val="1000"/>
              </a:spcBef>
              <a:spcAft>
                <a:spcPts val="0"/>
              </a:spcAft>
              <a:buClr>
                <a:srgbClr val="000000"/>
              </a:buClr>
              <a:buSzPts val="1900"/>
              <a:buFont typeface="Arial"/>
              <a:buChar char="•"/>
            </a:pPr>
            <a:r>
              <a:rPr lang="en-US" sz="1900" b="0" i="0" u="none">
                <a:solidFill>
                  <a:srgbClr val="000000"/>
                </a:solidFill>
                <a:latin typeface="Times New Roman"/>
                <a:ea typeface="Times New Roman"/>
                <a:cs typeface="Times New Roman"/>
                <a:sym typeface="Times New Roman"/>
              </a:rPr>
              <a:t>Conflicting techniques and goals.</a:t>
            </a:r>
            <a:endParaRPr/>
          </a:p>
          <a:p>
            <a:pPr marL="228600" lvl="0" indent="-228600" algn="l" rtl="0">
              <a:lnSpc>
                <a:spcPct val="90000"/>
              </a:lnSpc>
              <a:spcBef>
                <a:spcPts val="1000"/>
              </a:spcBef>
              <a:spcAft>
                <a:spcPts val="0"/>
              </a:spcAft>
              <a:buClr>
                <a:srgbClr val="000000"/>
              </a:buClr>
              <a:buSzPts val="1900"/>
              <a:buFont typeface="Arial"/>
              <a:buChar char="•"/>
            </a:pPr>
            <a:r>
              <a:rPr lang="en-US" sz="1900" b="0" i="0" u="none">
                <a:solidFill>
                  <a:srgbClr val="000000"/>
                </a:solidFill>
                <a:latin typeface="Times New Roman"/>
                <a:ea typeface="Times New Roman"/>
                <a:cs typeface="Times New Roman"/>
                <a:sym typeface="Times New Roman"/>
              </a:rPr>
              <a:t>Manager trust is hard to keep.</a:t>
            </a:r>
            <a:endParaRPr/>
          </a:p>
        </p:txBody>
      </p:sp>
      <p:sp>
        <p:nvSpPr>
          <p:cNvPr id="117" name="Google Shape;117;p17"/>
          <p:cNvSpPr txBox="1"/>
          <p:nvPr/>
        </p:nvSpPr>
        <p:spPr>
          <a:xfrm>
            <a:off x="6929437" y="360362"/>
            <a:ext cx="2422525" cy="346075"/>
          </a:xfrm>
          <a:prstGeom prst="rect">
            <a:avLst/>
          </a:prstGeom>
          <a:solidFill>
            <a:srgbClr val="FFFFFF"/>
          </a:solidFill>
          <a:ln w="12700" cap="flat" cmpd="sng">
            <a:solidFill>
              <a:schemeClr val="accent1"/>
            </a:solidFill>
            <a:prstDash val="solid"/>
            <a:miter lim="800000"/>
            <a:headEnd type="none" w="sm" len="sm"/>
            <a:tailEnd type="none" w="sm" len="sm"/>
          </a:ln>
        </p:spPr>
        <p:txBody>
          <a:bodyPr spcFirstLastPara="1" wrap="square" lIns="45700" tIns="45700" rIns="45700" bIns="45700" anchor="t" anchorCtr="0">
            <a:spAutoFit/>
          </a:bodyPr>
          <a:lstStyle/>
          <a:p>
            <a:pPr marL="0" marR="0" lvl="0" indent="0" algn="l" rtl="0">
              <a:lnSpc>
                <a:spcPct val="100000"/>
              </a:lnSpc>
              <a:spcBef>
                <a:spcPts val="0"/>
              </a:spcBef>
              <a:spcAft>
                <a:spcPts val="0"/>
              </a:spcAft>
              <a:buClr>
                <a:srgbClr val="000000"/>
              </a:buClr>
              <a:buSzPts val="1800"/>
              <a:buFont typeface="Calibri"/>
              <a:buNone/>
            </a:pPr>
            <a:r>
              <a:rPr lang="en-US" sz="1800" b="0" i="0" u="none">
                <a:solidFill>
                  <a:srgbClr val="000000"/>
                </a:solidFill>
                <a:latin typeface="Calibri"/>
                <a:ea typeface="Calibri"/>
                <a:cs typeface="Calibri"/>
                <a:sym typeface="Calibri"/>
              </a:rPr>
              <a:t>Irina Midrigan (2020527)</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8"/>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23" name="Google Shape;123;p18"/>
          <p:cNvSpPr/>
          <p:nvPr/>
        </p:nvSpPr>
        <p:spPr>
          <a:xfrm>
            <a:off x="0" y="0"/>
            <a:ext cx="11766550" cy="2062162"/>
          </a:xfrm>
          <a:custGeom>
            <a:avLst/>
            <a:gdLst/>
            <a:ahLst/>
            <a:cxnLst/>
            <a:rect l="l" t="t" r="r" b="b"/>
            <a:pathLst>
              <a:path w="21600" h="21467" extrusionOk="0">
                <a:moveTo>
                  <a:pt x="0" y="0"/>
                </a:moveTo>
                <a:lnTo>
                  <a:pt x="21600" y="0"/>
                </a:lnTo>
                <a:lnTo>
                  <a:pt x="21529" y="341"/>
                </a:lnTo>
                <a:lnTo>
                  <a:pt x="21517" y="411"/>
                </a:lnTo>
                <a:cubicBezTo>
                  <a:pt x="21488" y="609"/>
                  <a:pt x="21461" y="851"/>
                  <a:pt x="21414" y="745"/>
                </a:cubicBezTo>
                <a:cubicBezTo>
                  <a:pt x="21434" y="968"/>
                  <a:pt x="21345" y="757"/>
                  <a:pt x="21336" y="981"/>
                </a:cubicBezTo>
                <a:cubicBezTo>
                  <a:pt x="21332" y="1161"/>
                  <a:pt x="21305" y="1139"/>
                  <a:pt x="21284" y="1202"/>
                </a:cubicBezTo>
                <a:cubicBezTo>
                  <a:pt x="21270" y="1384"/>
                  <a:pt x="21164" y="1532"/>
                  <a:pt x="21127" y="1498"/>
                </a:cubicBezTo>
                <a:cubicBezTo>
                  <a:pt x="21022" y="1292"/>
                  <a:pt x="20942" y="2022"/>
                  <a:pt x="20858" y="1876"/>
                </a:cubicBezTo>
                <a:cubicBezTo>
                  <a:pt x="20836" y="1889"/>
                  <a:pt x="20818" y="1928"/>
                  <a:pt x="20803" y="1982"/>
                </a:cubicBezTo>
                <a:lnTo>
                  <a:pt x="20765" y="2170"/>
                </a:lnTo>
                <a:lnTo>
                  <a:pt x="20764" y="2299"/>
                </a:lnTo>
                <a:lnTo>
                  <a:pt x="20735" y="2373"/>
                </a:lnTo>
                <a:lnTo>
                  <a:pt x="20729" y="2413"/>
                </a:lnTo>
                <a:cubicBezTo>
                  <a:pt x="20702" y="2444"/>
                  <a:pt x="20617" y="2479"/>
                  <a:pt x="20572" y="2560"/>
                </a:cubicBezTo>
                <a:cubicBezTo>
                  <a:pt x="20496" y="2800"/>
                  <a:pt x="20509" y="2275"/>
                  <a:pt x="20462" y="2902"/>
                </a:cubicBezTo>
                <a:cubicBezTo>
                  <a:pt x="20302" y="2968"/>
                  <a:pt x="20140" y="3750"/>
                  <a:pt x="19980" y="3545"/>
                </a:cubicBezTo>
                <a:cubicBezTo>
                  <a:pt x="20018" y="3707"/>
                  <a:pt x="19824" y="3456"/>
                  <a:pt x="19777" y="3860"/>
                </a:cubicBezTo>
                <a:cubicBezTo>
                  <a:pt x="19683" y="3991"/>
                  <a:pt x="19561" y="4165"/>
                  <a:pt x="19416" y="4331"/>
                </a:cubicBezTo>
                <a:cubicBezTo>
                  <a:pt x="19293" y="4511"/>
                  <a:pt x="19106" y="4843"/>
                  <a:pt x="19037" y="4940"/>
                </a:cubicBezTo>
                <a:lnTo>
                  <a:pt x="18997" y="4911"/>
                </a:lnTo>
                <a:lnTo>
                  <a:pt x="18993" y="4936"/>
                </a:lnTo>
                <a:cubicBezTo>
                  <a:pt x="18975" y="5005"/>
                  <a:pt x="18962" y="5011"/>
                  <a:pt x="18951" y="4989"/>
                </a:cubicBezTo>
                <a:lnTo>
                  <a:pt x="18848" y="4946"/>
                </a:lnTo>
                <a:lnTo>
                  <a:pt x="18839" y="4990"/>
                </a:lnTo>
                <a:lnTo>
                  <a:pt x="18750" y="5040"/>
                </a:lnTo>
                <a:cubicBezTo>
                  <a:pt x="18750" y="5048"/>
                  <a:pt x="18750" y="5055"/>
                  <a:pt x="18750" y="5063"/>
                </a:cubicBezTo>
                <a:cubicBezTo>
                  <a:pt x="18748" y="5114"/>
                  <a:pt x="18742" y="5155"/>
                  <a:pt x="18730" y="5173"/>
                </a:cubicBezTo>
                <a:cubicBezTo>
                  <a:pt x="18764" y="5466"/>
                  <a:pt x="18670" y="5541"/>
                  <a:pt x="18630" y="5567"/>
                </a:cubicBezTo>
                <a:cubicBezTo>
                  <a:pt x="18594" y="5710"/>
                  <a:pt x="18545" y="5907"/>
                  <a:pt x="18512" y="6027"/>
                </a:cubicBezTo>
                <a:lnTo>
                  <a:pt x="18494" y="6050"/>
                </a:lnTo>
                <a:cubicBezTo>
                  <a:pt x="18494" y="6052"/>
                  <a:pt x="18494" y="6053"/>
                  <a:pt x="18494" y="6055"/>
                </a:cubicBezTo>
                <a:cubicBezTo>
                  <a:pt x="18491" y="6071"/>
                  <a:pt x="18485" y="6082"/>
                  <a:pt x="18475" y="6089"/>
                </a:cubicBezTo>
                <a:lnTo>
                  <a:pt x="18426" y="6137"/>
                </a:lnTo>
                <a:lnTo>
                  <a:pt x="18416" y="6185"/>
                </a:lnTo>
                <a:lnTo>
                  <a:pt x="18389" y="6345"/>
                </a:lnTo>
                <a:lnTo>
                  <a:pt x="18352" y="6499"/>
                </a:lnTo>
                <a:cubicBezTo>
                  <a:pt x="18320" y="6450"/>
                  <a:pt x="18228" y="6908"/>
                  <a:pt x="18210" y="6989"/>
                </a:cubicBezTo>
                <a:lnTo>
                  <a:pt x="18045" y="7488"/>
                </a:lnTo>
                <a:cubicBezTo>
                  <a:pt x="17878" y="8432"/>
                  <a:pt x="17788" y="8384"/>
                  <a:pt x="17659" y="8832"/>
                </a:cubicBezTo>
                <a:cubicBezTo>
                  <a:pt x="17541" y="8897"/>
                  <a:pt x="17431" y="8938"/>
                  <a:pt x="17323" y="9207"/>
                </a:cubicBezTo>
                <a:cubicBezTo>
                  <a:pt x="17240" y="9333"/>
                  <a:pt x="17187" y="9384"/>
                  <a:pt x="17161" y="9584"/>
                </a:cubicBezTo>
                <a:lnTo>
                  <a:pt x="17064" y="9785"/>
                </a:lnTo>
                <a:lnTo>
                  <a:pt x="16906" y="10070"/>
                </a:lnTo>
                <a:cubicBezTo>
                  <a:pt x="16906" y="10090"/>
                  <a:pt x="16905" y="10110"/>
                  <a:pt x="16905" y="10130"/>
                </a:cubicBezTo>
                <a:lnTo>
                  <a:pt x="16890" y="10222"/>
                </a:lnTo>
                <a:lnTo>
                  <a:pt x="16838" y="10291"/>
                </a:lnTo>
                <a:lnTo>
                  <a:pt x="16810" y="10721"/>
                </a:lnTo>
                <a:lnTo>
                  <a:pt x="16799" y="10477"/>
                </a:lnTo>
                <a:cubicBezTo>
                  <a:pt x="16794" y="10463"/>
                  <a:pt x="16737" y="10606"/>
                  <a:pt x="16730" y="10640"/>
                </a:cubicBezTo>
                <a:cubicBezTo>
                  <a:pt x="16705" y="10658"/>
                  <a:pt x="16687" y="10755"/>
                  <a:pt x="16657" y="10816"/>
                </a:cubicBezTo>
                <a:cubicBezTo>
                  <a:pt x="16643" y="10913"/>
                  <a:pt x="16627" y="11010"/>
                  <a:pt x="16610" y="11102"/>
                </a:cubicBezTo>
                <a:lnTo>
                  <a:pt x="16600" y="11153"/>
                </a:lnTo>
                <a:lnTo>
                  <a:pt x="16599" y="11151"/>
                </a:lnTo>
                <a:cubicBezTo>
                  <a:pt x="16596" y="11156"/>
                  <a:pt x="16551" y="11171"/>
                  <a:pt x="16546" y="11199"/>
                </a:cubicBezTo>
                <a:lnTo>
                  <a:pt x="16455" y="11257"/>
                </a:lnTo>
                <a:cubicBezTo>
                  <a:pt x="16393" y="11393"/>
                  <a:pt x="16344" y="11227"/>
                  <a:pt x="16293" y="11537"/>
                </a:cubicBezTo>
                <a:cubicBezTo>
                  <a:pt x="16235" y="11663"/>
                  <a:pt x="16181" y="11669"/>
                  <a:pt x="16134" y="11858"/>
                </a:cubicBezTo>
                <a:cubicBezTo>
                  <a:pt x="16111" y="11819"/>
                  <a:pt x="16091" y="11828"/>
                  <a:pt x="16077" y="11996"/>
                </a:cubicBezTo>
                <a:cubicBezTo>
                  <a:pt x="16022" y="12078"/>
                  <a:pt x="16002" y="11928"/>
                  <a:pt x="15973" y="12147"/>
                </a:cubicBezTo>
                <a:cubicBezTo>
                  <a:pt x="15932" y="11925"/>
                  <a:pt x="15934" y="12040"/>
                  <a:pt x="15923" y="12156"/>
                </a:cubicBezTo>
                <a:lnTo>
                  <a:pt x="15921" y="12167"/>
                </a:lnTo>
                <a:lnTo>
                  <a:pt x="15915" y="12135"/>
                </a:lnTo>
                <a:lnTo>
                  <a:pt x="15883" y="12201"/>
                </a:lnTo>
                <a:lnTo>
                  <a:pt x="15874" y="12237"/>
                </a:lnTo>
                <a:cubicBezTo>
                  <a:pt x="15868" y="12258"/>
                  <a:pt x="15864" y="12266"/>
                  <a:pt x="15861" y="12266"/>
                </a:cubicBezTo>
                <a:lnTo>
                  <a:pt x="15861" y="12264"/>
                </a:lnTo>
                <a:lnTo>
                  <a:pt x="15849" y="12298"/>
                </a:lnTo>
                <a:cubicBezTo>
                  <a:pt x="15829" y="12363"/>
                  <a:pt x="15810" y="12434"/>
                  <a:pt x="15792" y="12508"/>
                </a:cubicBezTo>
                <a:cubicBezTo>
                  <a:pt x="15775" y="12392"/>
                  <a:pt x="15736" y="12580"/>
                  <a:pt x="15715" y="12521"/>
                </a:cubicBezTo>
                <a:lnTo>
                  <a:pt x="15703" y="12371"/>
                </a:lnTo>
                <a:lnTo>
                  <a:pt x="15694" y="12405"/>
                </a:lnTo>
                <a:lnTo>
                  <a:pt x="15676" y="12499"/>
                </a:lnTo>
                <a:cubicBezTo>
                  <a:pt x="15673" y="12511"/>
                  <a:pt x="15671" y="12513"/>
                  <a:pt x="15670" y="12496"/>
                </a:cubicBezTo>
                <a:cubicBezTo>
                  <a:pt x="15659" y="12513"/>
                  <a:pt x="15623" y="12588"/>
                  <a:pt x="15610" y="12598"/>
                </a:cubicBezTo>
                <a:lnTo>
                  <a:pt x="15592" y="12560"/>
                </a:lnTo>
                <a:lnTo>
                  <a:pt x="15584" y="12559"/>
                </a:lnTo>
                <a:lnTo>
                  <a:pt x="15550" y="12727"/>
                </a:lnTo>
                <a:lnTo>
                  <a:pt x="15524" y="12936"/>
                </a:lnTo>
                <a:lnTo>
                  <a:pt x="15400" y="13200"/>
                </a:lnTo>
                <a:lnTo>
                  <a:pt x="15218" y="13694"/>
                </a:lnTo>
                <a:cubicBezTo>
                  <a:pt x="15157" y="14095"/>
                  <a:pt x="15022" y="13939"/>
                  <a:pt x="15016" y="14027"/>
                </a:cubicBezTo>
                <a:cubicBezTo>
                  <a:pt x="14953" y="14198"/>
                  <a:pt x="14950" y="14393"/>
                  <a:pt x="14866" y="14549"/>
                </a:cubicBezTo>
                <a:cubicBezTo>
                  <a:pt x="14788" y="15084"/>
                  <a:pt x="14620" y="15232"/>
                  <a:pt x="14524" y="15614"/>
                </a:cubicBezTo>
                <a:cubicBezTo>
                  <a:pt x="14455" y="15378"/>
                  <a:pt x="14497" y="15645"/>
                  <a:pt x="14437" y="15708"/>
                </a:cubicBezTo>
                <a:cubicBezTo>
                  <a:pt x="14465" y="16005"/>
                  <a:pt x="14361" y="15680"/>
                  <a:pt x="14371" y="16064"/>
                </a:cubicBezTo>
                <a:cubicBezTo>
                  <a:pt x="14360" y="16063"/>
                  <a:pt x="14349" y="16050"/>
                  <a:pt x="14338" y="16035"/>
                </a:cubicBezTo>
                <a:lnTo>
                  <a:pt x="14332" y="16027"/>
                </a:lnTo>
                <a:lnTo>
                  <a:pt x="14310" y="16060"/>
                </a:lnTo>
                <a:lnTo>
                  <a:pt x="14301" y="15988"/>
                </a:lnTo>
                <a:lnTo>
                  <a:pt x="14267" y="15980"/>
                </a:lnTo>
                <a:cubicBezTo>
                  <a:pt x="14254" y="15989"/>
                  <a:pt x="14242" y="16014"/>
                  <a:pt x="14228" y="16064"/>
                </a:cubicBezTo>
                <a:cubicBezTo>
                  <a:pt x="14199" y="16291"/>
                  <a:pt x="14139" y="16231"/>
                  <a:pt x="14091" y="16353"/>
                </a:cubicBezTo>
                <a:lnTo>
                  <a:pt x="14070" y="16450"/>
                </a:lnTo>
                <a:lnTo>
                  <a:pt x="14000" y="16533"/>
                </a:lnTo>
                <a:lnTo>
                  <a:pt x="13996" y="16557"/>
                </a:lnTo>
                <a:cubicBezTo>
                  <a:pt x="13985" y="16580"/>
                  <a:pt x="13960" y="16602"/>
                  <a:pt x="13929" y="16671"/>
                </a:cubicBezTo>
                <a:lnTo>
                  <a:pt x="13814" y="16967"/>
                </a:lnTo>
                <a:lnTo>
                  <a:pt x="13789" y="16912"/>
                </a:lnTo>
                <a:lnTo>
                  <a:pt x="13784" y="16871"/>
                </a:lnTo>
                <a:lnTo>
                  <a:pt x="13752" y="16951"/>
                </a:lnTo>
                <a:lnTo>
                  <a:pt x="13725" y="16935"/>
                </a:lnTo>
                <a:lnTo>
                  <a:pt x="13705" y="17030"/>
                </a:lnTo>
                <a:lnTo>
                  <a:pt x="13672" y="17053"/>
                </a:lnTo>
                <a:cubicBezTo>
                  <a:pt x="13660" y="17054"/>
                  <a:pt x="13646" y="17052"/>
                  <a:pt x="13631" y="17059"/>
                </a:cubicBezTo>
                <a:lnTo>
                  <a:pt x="13595" y="17023"/>
                </a:lnTo>
                <a:lnTo>
                  <a:pt x="13542" y="17082"/>
                </a:lnTo>
                <a:cubicBezTo>
                  <a:pt x="13502" y="17130"/>
                  <a:pt x="13463" y="17168"/>
                  <a:pt x="13423" y="17170"/>
                </a:cubicBezTo>
                <a:cubicBezTo>
                  <a:pt x="13395" y="17262"/>
                  <a:pt x="13366" y="17313"/>
                  <a:pt x="13333" y="17238"/>
                </a:cubicBezTo>
                <a:cubicBezTo>
                  <a:pt x="13249" y="17341"/>
                  <a:pt x="13235" y="17499"/>
                  <a:pt x="13175" y="17433"/>
                </a:cubicBezTo>
                <a:cubicBezTo>
                  <a:pt x="13163" y="17523"/>
                  <a:pt x="13154" y="17573"/>
                  <a:pt x="13147" y="17598"/>
                </a:cubicBezTo>
                <a:cubicBezTo>
                  <a:pt x="13125" y="17674"/>
                  <a:pt x="13116" y="17528"/>
                  <a:pt x="13072" y="17549"/>
                </a:cubicBezTo>
                <a:cubicBezTo>
                  <a:pt x="13024" y="17551"/>
                  <a:pt x="13094" y="17348"/>
                  <a:pt x="13051" y="17387"/>
                </a:cubicBezTo>
                <a:cubicBezTo>
                  <a:pt x="13011" y="17514"/>
                  <a:pt x="12995" y="17298"/>
                  <a:pt x="12955" y="17442"/>
                </a:cubicBezTo>
                <a:cubicBezTo>
                  <a:pt x="12980" y="17588"/>
                  <a:pt x="12858" y="17531"/>
                  <a:pt x="12867" y="17675"/>
                </a:cubicBezTo>
                <a:cubicBezTo>
                  <a:pt x="12809" y="17526"/>
                  <a:pt x="12810" y="17799"/>
                  <a:pt x="12751" y="17806"/>
                </a:cubicBezTo>
                <a:cubicBezTo>
                  <a:pt x="12719" y="17762"/>
                  <a:pt x="12700" y="17772"/>
                  <a:pt x="12682" y="17886"/>
                </a:cubicBezTo>
                <a:cubicBezTo>
                  <a:pt x="12533" y="17664"/>
                  <a:pt x="12610" y="17959"/>
                  <a:pt x="12489" y="17956"/>
                </a:cubicBezTo>
                <a:lnTo>
                  <a:pt x="12479" y="17954"/>
                </a:lnTo>
                <a:lnTo>
                  <a:pt x="12446" y="18060"/>
                </a:lnTo>
                <a:cubicBezTo>
                  <a:pt x="12446" y="18069"/>
                  <a:pt x="12445" y="18078"/>
                  <a:pt x="12445" y="18087"/>
                </a:cubicBezTo>
                <a:lnTo>
                  <a:pt x="12323" y="18035"/>
                </a:lnTo>
                <a:lnTo>
                  <a:pt x="12309" y="18076"/>
                </a:lnTo>
                <a:lnTo>
                  <a:pt x="12228" y="17981"/>
                </a:lnTo>
                <a:lnTo>
                  <a:pt x="12187" y="17964"/>
                </a:lnTo>
                <a:lnTo>
                  <a:pt x="12114" y="17902"/>
                </a:lnTo>
                <a:lnTo>
                  <a:pt x="12108" y="17928"/>
                </a:lnTo>
                <a:lnTo>
                  <a:pt x="12094" y="17904"/>
                </a:lnTo>
                <a:lnTo>
                  <a:pt x="12083" y="17935"/>
                </a:lnTo>
                <a:lnTo>
                  <a:pt x="12071" y="17927"/>
                </a:lnTo>
                <a:cubicBezTo>
                  <a:pt x="12048" y="17947"/>
                  <a:pt x="11971" y="18036"/>
                  <a:pt x="11946" y="18053"/>
                </a:cubicBezTo>
                <a:lnTo>
                  <a:pt x="11919" y="18028"/>
                </a:lnTo>
                <a:lnTo>
                  <a:pt x="11898" y="18121"/>
                </a:lnTo>
                <a:lnTo>
                  <a:pt x="11812" y="18146"/>
                </a:lnTo>
                <a:lnTo>
                  <a:pt x="11782" y="18073"/>
                </a:lnTo>
                <a:lnTo>
                  <a:pt x="11754" y="18021"/>
                </a:lnTo>
                <a:lnTo>
                  <a:pt x="11751" y="18021"/>
                </a:lnTo>
                <a:lnTo>
                  <a:pt x="11715" y="18022"/>
                </a:lnTo>
                <a:lnTo>
                  <a:pt x="11648" y="18025"/>
                </a:lnTo>
                <a:cubicBezTo>
                  <a:pt x="11605" y="18030"/>
                  <a:pt x="11562" y="18046"/>
                  <a:pt x="11518" y="18095"/>
                </a:cubicBezTo>
                <a:cubicBezTo>
                  <a:pt x="11351" y="17853"/>
                  <a:pt x="11263" y="18517"/>
                  <a:pt x="11075" y="18140"/>
                </a:cubicBezTo>
                <a:cubicBezTo>
                  <a:pt x="11016" y="18136"/>
                  <a:pt x="11028" y="18043"/>
                  <a:pt x="10947" y="18274"/>
                </a:cubicBezTo>
                <a:cubicBezTo>
                  <a:pt x="10745" y="18440"/>
                  <a:pt x="10187" y="19257"/>
                  <a:pt x="9929" y="18973"/>
                </a:cubicBezTo>
                <a:cubicBezTo>
                  <a:pt x="9865" y="19015"/>
                  <a:pt x="9811" y="19066"/>
                  <a:pt x="9773" y="19069"/>
                </a:cubicBezTo>
                <a:lnTo>
                  <a:pt x="9647" y="19110"/>
                </a:lnTo>
                <a:cubicBezTo>
                  <a:pt x="9611" y="19240"/>
                  <a:pt x="9582" y="19040"/>
                  <a:pt x="9546" y="19170"/>
                </a:cubicBezTo>
                <a:cubicBezTo>
                  <a:pt x="9523" y="19216"/>
                  <a:pt x="9497" y="19239"/>
                  <a:pt x="9467" y="19227"/>
                </a:cubicBezTo>
                <a:cubicBezTo>
                  <a:pt x="9370" y="19319"/>
                  <a:pt x="9295" y="19272"/>
                  <a:pt x="9164" y="19383"/>
                </a:cubicBezTo>
                <a:cubicBezTo>
                  <a:pt x="9116" y="19293"/>
                  <a:pt x="8891" y="19296"/>
                  <a:pt x="8863" y="19500"/>
                </a:cubicBezTo>
                <a:cubicBezTo>
                  <a:pt x="8832" y="19549"/>
                  <a:pt x="8796" y="19487"/>
                  <a:pt x="8782" y="19702"/>
                </a:cubicBezTo>
                <a:cubicBezTo>
                  <a:pt x="8759" y="19961"/>
                  <a:pt x="8700" y="19685"/>
                  <a:pt x="8666" y="19888"/>
                </a:cubicBezTo>
                <a:cubicBezTo>
                  <a:pt x="8581" y="20152"/>
                  <a:pt x="8513" y="20040"/>
                  <a:pt x="8448" y="20186"/>
                </a:cubicBezTo>
                <a:cubicBezTo>
                  <a:pt x="8387" y="20180"/>
                  <a:pt x="8367" y="20182"/>
                  <a:pt x="8226" y="20279"/>
                </a:cubicBezTo>
                <a:cubicBezTo>
                  <a:pt x="8184" y="20360"/>
                  <a:pt x="8102" y="20373"/>
                  <a:pt x="7970" y="20412"/>
                </a:cubicBezTo>
                <a:cubicBezTo>
                  <a:pt x="7966" y="20455"/>
                  <a:pt x="7929" y="20393"/>
                  <a:pt x="7825" y="20408"/>
                </a:cubicBezTo>
                <a:cubicBezTo>
                  <a:pt x="7721" y="20423"/>
                  <a:pt x="7502" y="20571"/>
                  <a:pt x="7346" y="20502"/>
                </a:cubicBezTo>
                <a:cubicBezTo>
                  <a:pt x="7151" y="20416"/>
                  <a:pt x="7248" y="20783"/>
                  <a:pt x="7014" y="20327"/>
                </a:cubicBezTo>
                <a:cubicBezTo>
                  <a:pt x="6996" y="20572"/>
                  <a:pt x="6969" y="20361"/>
                  <a:pt x="6919" y="20506"/>
                </a:cubicBezTo>
                <a:cubicBezTo>
                  <a:pt x="6833" y="20527"/>
                  <a:pt x="6846" y="20594"/>
                  <a:pt x="6759" y="20799"/>
                </a:cubicBezTo>
                <a:cubicBezTo>
                  <a:pt x="6697" y="20939"/>
                  <a:pt x="6598" y="20929"/>
                  <a:pt x="6558" y="21031"/>
                </a:cubicBezTo>
                <a:lnTo>
                  <a:pt x="6469" y="21093"/>
                </a:lnTo>
                <a:cubicBezTo>
                  <a:pt x="6396" y="21153"/>
                  <a:pt x="6376" y="20717"/>
                  <a:pt x="6341" y="21124"/>
                </a:cubicBezTo>
                <a:lnTo>
                  <a:pt x="6242" y="21005"/>
                </a:lnTo>
                <a:lnTo>
                  <a:pt x="6157" y="20949"/>
                </a:lnTo>
                <a:cubicBezTo>
                  <a:pt x="6118" y="20882"/>
                  <a:pt x="6113" y="20897"/>
                  <a:pt x="6029" y="20791"/>
                </a:cubicBezTo>
                <a:cubicBezTo>
                  <a:pt x="5975" y="20847"/>
                  <a:pt x="5953" y="20915"/>
                  <a:pt x="5811" y="20909"/>
                </a:cubicBezTo>
                <a:lnTo>
                  <a:pt x="5584" y="20963"/>
                </a:lnTo>
                <a:cubicBezTo>
                  <a:pt x="5522" y="20974"/>
                  <a:pt x="5479" y="20783"/>
                  <a:pt x="5441" y="20977"/>
                </a:cubicBezTo>
                <a:cubicBezTo>
                  <a:pt x="5259" y="21600"/>
                  <a:pt x="5291" y="21156"/>
                  <a:pt x="5135" y="21308"/>
                </a:cubicBezTo>
                <a:cubicBezTo>
                  <a:pt x="4959" y="21415"/>
                  <a:pt x="4861" y="21292"/>
                  <a:pt x="4748" y="21398"/>
                </a:cubicBezTo>
                <a:cubicBezTo>
                  <a:pt x="4724" y="21167"/>
                  <a:pt x="4605" y="21161"/>
                  <a:pt x="4557" y="21282"/>
                </a:cubicBezTo>
                <a:cubicBezTo>
                  <a:pt x="4472" y="21316"/>
                  <a:pt x="4478" y="21095"/>
                  <a:pt x="4392" y="21467"/>
                </a:cubicBezTo>
                <a:cubicBezTo>
                  <a:pt x="4320" y="21356"/>
                  <a:pt x="4242" y="21369"/>
                  <a:pt x="4168" y="21324"/>
                </a:cubicBezTo>
                <a:cubicBezTo>
                  <a:pt x="4118" y="21291"/>
                  <a:pt x="4115" y="21389"/>
                  <a:pt x="4078" y="21367"/>
                </a:cubicBezTo>
                <a:cubicBezTo>
                  <a:pt x="4042" y="21346"/>
                  <a:pt x="4010" y="21257"/>
                  <a:pt x="3947" y="21195"/>
                </a:cubicBezTo>
                <a:cubicBezTo>
                  <a:pt x="3859" y="21388"/>
                  <a:pt x="3842" y="21056"/>
                  <a:pt x="3722" y="20901"/>
                </a:cubicBezTo>
                <a:cubicBezTo>
                  <a:pt x="3672" y="21093"/>
                  <a:pt x="3632" y="21006"/>
                  <a:pt x="3592" y="20829"/>
                </a:cubicBezTo>
                <a:cubicBezTo>
                  <a:pt x="3475" y="20888"/>
                  <a:pt x="3369" y="20625"/>
                  <a:pt x="3237" y="20527"/>
                </a:cubicBezTo>
                <a:cubicBezTo>
                  <a:pt x="3095" y="20751"/>
                  <a:pt x="3023" y="20246"/>
                  <a:pt x="2882" y="20143"/>
                </a:cubicBezTo>
                <a:cubicBezTo>
                  <a:pt x="2827" y="20216"/>
                  <a:pt x="2841" y="19857"/>
                  <a:pt x="2723" y="19882"/>
                </a:cubicBezTo>
                <a:cubicBezTo>
                  <a:pt x="2579" y="19661"/>
                  <a:pt x="2554" y="19391"/>
                  <a:pt x="2472" y="19381"/>
                </a:cubicBezTo>
                <a:cubicBezTo>
                  <a:pt x="2455" y="19455"/>
                  <a:pt x="2328" y="19467"/>
                  <a:pt x="2332" y="19363"/>
                </a:cubicBezTo>
                <a:cubicBezTo>
                  <a:pt x="2313" y="19393"/>
                  <a:pt x="2251" y="19588"/>
                  <a:pt x="2247" y="19420"/>
                </a:cubicBezTo>
                <a:cubicBezTo>
                  <a:pt x="2153" y="19389"/>
                  <a:pt x="2075" y="19194"/>
                  <a:pt x="1990" y="19389"/>
                </a:cubicBezTo>
                <a:cubicBezTo>
                  <a:pt x="1938" y="19328"/>
                  <a:pt x="1905" y="19543"/>
                  <a:pt x="1773" y="19635"/>
                </a:cubicBezTo>
                <a:cubicBezTo>
                  <a:pt x="1677" y="19622"/>
                  <a:pt x="1659" y="19822"/>
                  <a:pt x="1538" y="19588"/>
                </a:cubicBezTo>
                <a:cubicBezTo>
                  <a:pt x="1470" y="19545"/>
                  <a:pt x="1392" y="19392"/>
                  <a:pt x="1343" y="19539"/>
                </a:cubicBezTo>
                <a:cubicBezTo>
                  <a:pt x="1294" y="19476"/>
                  <a:pt x="1130" y="19677"/>
                  <a:pt x="1051" y="19653"/>
                </a:cubicBezTo>
                <a:cubicBezTo>
                  <a:pt x="918" y="19517"/>
                  <a:pt x="793" y="19794"/>
                  <a:pt x="723" y="19867"/>
                </a:cubicBezTo>
                <a:cubicBezTo>
                  <a:pt x="629" y="19811"/>
                  <a:pt x="598" y="19659"/>
                  <a:pt x="512" y="19731"/>
                </a:cubicBezTo>
                <a:cubicBezTo>
                  <a:pt x="414" y="19965"/>
                  <a:pt x="321" y="19932"/>
                  <a:pt x="204" y="20300"/>
                </a:cubicBezTo>
                <a:cubicBezTo>
                  <a:pt x="172" y="20727"/>
                  <a:pt x="56" y="20024"/>
                  <a:pt x="51" y="20493"/>
                </a:cubicBezTo>
                <a:cubicBezTo>
                  <a:pt x="38" y="20414"/>
                  <a:pt x="23" y="20384"/>
                  <a:pt x="5" y="20383"/>
                </a:cubicBezTo>
                <a:lnTo>
                  <a:pt x="0" y="20388"/>
                </a:lnTo>
                <a:lnTo>
                  <a:pt x="0" y="0"/>
                </a:lnTo>
                <a:close/>
              </a:path>
            </a:pathLst>
          </a:custGeom>
          <a:solidFill>
            <a:srgbClr val="82766A">
              <a:alpha val="14509"/>
            </a:srgbClr>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24" name="Google Shape;124;p18"/>
          <p:cNvSpPr txBox="1">
            <a:spLocks noGrp="1"/>
          </p:cNvSpPr>
          <p:nvPr>
            <p:ph type="title"/>
          </p:nvPr>
        </p:nvSpPr>
        <p:spPr>
          <a:xfrm>
            <a:off x="1136650" y="609600"/>
            <a:ext cx="9393237" cy="1330325"/>
          </a:xfrm>
          <a:prstGeom prst="rect">
            <a:avLst/>
          </a:prstGeom>
          <a:noFill/>
          <a:ln>
            <a:noFill/>
          </a:ln>
        </p:spPr>
        <p:txBody>
          <a:bodyPr spcFirstLastPara="1" wrap="square" lIns="45700" tIns="45700" rIns="45700" bIns="45700" anchor="ctr" anchorCtr="0">
            <a:noAutofit/>
          </a:bodyPr>
          <a:lstStyle/>
          <a:p>
            <a:pPr marL="0" lvl="0" indent="0" algn="l" rtl="0">
              <a:lnSpc>
                <a:spcPct val="90000"/>
              </a:lnSpc>
              <a:spcBef>
                <a:spcPts val="0"/>
              </a:spcBef>
              <a:spcAft>
                <a:spcPts val="0"/>
              </a:spcAft>
              <a:buClr>
                <a:srgbClr val="000000"/>
              </a:buClr>
              <a:buSzPts val="4400"/>
              <a:buFont typeface="Calibri"/>
              <a:buNone/>
            </a:pPr>
            <a:r>
              <a:rPr lang="en-US" sz="4400" b="0" i="0" u="none">
                <a:solidFill>
                  <a:srgbClr val="000000"/>
                </a:solidFill>
                <a:latin typeface="Calibri"/>
                <a:ea typeface="Calibri"/>
                <a:cs typeface="Calibri"/>
                <a:sym typeface="Calibri"/>
              </a:rPr>
              <a:t>Boundaryless Organizations</a:t>
            </a:r>
            <a:endParaRPr/>
          </a:p>
        </p:txBody>
      </p:sp>
      <p:sp>
        <p:nvSpPr>
          <p:cNvPr id="125" name="Google Shape;125;p18"/>
          <p:cNvSpPr txBox="1">
            <a:spLocks noGrp="1"/>
          </p:cNvSpPr>
          <p:nvPr>
            <p:ph type="body" idx="1"/>
          </p:nvPr>
        </p:nvSpPr>
        <p:spPr>
          <a:xfrm>
            <a:off x="1136650" y="2198687"/>
            <a:ext cx="4959350" cy="3917950"/>
          </a:xfrm>
          <a:prstGeom prst="rect">
            <a:avLst/>
          </a:prstGeom>
          <a:noFill/>
          <a:ln>
            <a:noFill/>
          </a:ln>
        </p:spPr>
        <p:txBody>
          <a:bodyPr spcFirstLastPara="1" wrap="square" lIns="45700" tIns="45700" rIns="45700" bIns="45700" anchor="t" anchorCtr="0">
            <a:normAutofit/>
          </a:bodyPr>
          <a:lstStyle/>
          <a:p>
            <a:pPr marL="228600" lvl="0" indent="-228600" algn="l" rtl="0">
              <a:lnSpc>
                <a:spcPct val="90000"/>
              </a:lnSpc>
              <a:spcBef>
                <a:spcPts val="0"/>
              </a:spcBef>
              <a:spcAft>
                <a:spcPts val="0"/>
              </a:spcAft>
              <a:buClr>
                <a:srgbClr val="000000"/>
              </a:buClr>
              <a:buSzPts val="1600"/>
              <a:buNone/>
            </a:pPr>
            <a:r>
              <a:rPr lang="en-US" sz="1600" b="1" i="0" u="none">
                <a:solidFill>
                  <a:srgbClr val="000000"/>
                </a:solidFill>
                <a:latin typeface="Times New Roman"/>
                <a:ea typeface="Times New Roman"/>
                <a:cs typeface="Times New Roman"/>
                <a:sym typeface="Times New Roman"/>
              </a:rPr>
              <a:t>Breaking Silos' Effectiveness in Boundaryless Organizations:</a:t>
            </a:r>
            <a:endParaRPr/>
          </a:p>
          <a:p>
            <a:pPr marL="228600" lvl="0" indent="-228600" algn="l" rtl="0">
              <a:lnSpc>
                <a:spcPct val="90000"/>
              </a:lnSpc>
              <a:spcBef>
                <a:spcPts val="10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Encourages cross-business unit information exchange.</a:t>
            </a:r>
            <a:endParaRPr/>
          </a:p>
          <a:p>
            <a:pPr marL="228600" lvl="0" indent="-228600" algn="l" rtl="0">
              <a:lnSpc>
                <a:spcPct val="90000"/>
              </a:lnSpc>
              <a:spcBef>
                <a:spcPts val="10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Promotes cross-functional creativity and innovation.</a:t>
            </a:r>
            <a:endParaRPr/>
          </a:p>
          <a:p>
            <a:pPr marL="228600" lvl="0" indent="-228600" algn="l" rtl="0">
              <a:lnSpc>
                <a:spcPct val="90000"/>
              </a:lnSpc>
              <a:spcBef>
                <a:spcPts val="10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Leveraging various knowledge improves problem-solving and decision-making.</a:t>
            </a:r>
            <a:endParaRPr/>
          </a:p>
          <a:p>
            <a:pPr marL="228600" lvl="0" indent="-228600" algn="l" rtl="0">
              <a:lnSpc>
                <a:spcPct val="90000"/>
              </a:lnSpc>
              <a:spcBef>
                <a:spcPts val="1000"/>
              </a:spcBef>
              <a:spcAft>
                <a:spcPts val="0"/>
              </a:spcAft>
              <a:buClr>
                <a:srgbClr val="000000"/>
              </a:buClr>
              <a:buSzPts val="1600"/>
              <a:buNone/>
            </a:pPr>
            <a:r>
              <a:rPr lang="en-US" sz="1600" b="1" i="0" u="none">
                <a:solidFill>
                  <a:srgbClr val="000000"/>
                </a:solidFill>
                <a:latin typeface="Times New Roman"/>
                <a:ea typeface="Times New Roman"/>
                <a:cs typeface="Times New Roman"/>
                <a:sym typeface="Times New Roman"/>
              </a:rPr>
              <a:t>Obstacles during Implementation:</a:t>
            </a:r>
            <a:endParaRPr/>
          </a:p>
          <a:p>
            <a:pPr marL="228600" lvl="0" indent="-228600" algn="l" rtl="0">
              <a:lnSpc>
                <a:spcPct val="90000"/>
              </a:lnSpc>
              <a:spcBef>
                <a:spcPts val="10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Cultural opposition to organisational change (Karpen</a:t>
            </a:r>
            <a:r>
              <a:rPr lang="en-US" sz="1600" b="0" i="1" u="none">
                <a:solidFill>
                  <a:srgbClr val="000000"/>
                </a:solidFill>
                <a:latin typeface="Times New Roman"/>
                <a:ea typeface="Times New Roman"/>
                <a:cs typeface="Times New Roman"/>
                <a:sym typeface="Times New Roman"/>
              </a:rPr>
              <a:t> et al</a:t>
            </a:r>
            <a:r>
              <a:rPr lang="en-US" sz="1600" b="0" i="0" u="none">
                <a:solidFill>
                  <a:srgbClr val="000000"/>
                </a:solidFill>
                <a:latin typeface="Times New Roman"/>
                <a:ea typeface="Times New Roman"/>
                <a:cs typeface="Times New Roman"/>
                <a:sym typeface="Times New Roman"/>
              </a:rPr>
              <a:t>., 2022).</a:t>
            </a:r>
            <a:endParaRPr/>
          </a:p>
          <a:p>
            <a:pPr marL="228600" lvl="0" indent="-228600" algn="l" rtl="0">
              <a:lnSpc>
                <a:spcPct val="90000"/>
              </a:lnSpc>
              <a:spcBef>
                <a:spcPts val="10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Integration and goal alignment issues in heterogeneous teams.</a:t>
            </a:r>
            <a:endParaRPr/>
          </a:p>
          <a:p>
            <a:pPr marL="228600" lvl="0" indent="-228600" algn="l" rtl="0">
              <a:lnSpc>
                <a:spcPct val="90000"/>
              </a:lnSpc>
              <a:spcBef>
                <a:spcPts val="10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Without limits, attention and responsibility may suffer.</a:t>
            </a:r>
            <a:endParaRPr/>
          </a:p>
        </p:txBody>
      </p:sp>
      <p:pic>
        <p:nvPicPr>
          <p:cNvPr id="126" name="Google Shape;126;p18" descr="Picture 4"/>
          <p:cNvPicPr preferRelativeResize="0"/>
          <p:nvPr/>
        </p:nvPicPr>
        <p:blipFill rotWithShape="1">
          <a:blip r:embed="rId3">
            <a:alphaModFix/>
          </a:blip>
          <a:srcRect/>
          <a:stretch/>
        </p:blipFill>
        <p:spPr>
          <a:xfrm>
            <a:off x="6719887" y="2470150"/>
            <a:ext cx="4787900" cy="3184525"/>
          </a:xfrm>
          <a:prstGeom prst="rect">
            <a:avLst/>
          </a:prstGeom>
          <a:noFill/>
          <a:ln>
            <a:noFill/>
          </a:ln>
        </p:spPr>
      </p:pic>
      <p:sp>
        <p:nvSpPr>
          <p:cNvPr id="127" name="Google Shape;127;p18"/>
          <p:cNvSpPr/>
          <p:nvPr/>
        </p:nvSpPr>
        <p:spPr>
          <a:xfrm rot="10800000">
            <a:off x="5381625" y="6208712"/>
            <a:ext cx="6810375" cy="649287"/>
          </a:xfrm>
          <a:custGeom>
            <a:avLst/>
            <a:gdLst/>
            <a:ahLst/>
            <a:cxnLst/>
            <a:rect l="l" t="t" r="r" b="b"/>
            <a:pathLst>
              <a:path w="21600" h="21600" extrusionOk="0">
                <a:moveTo>
                  <a:pt x="0" y="0"/>
                </a:moveTo>
                <a:lnTo>
                  <a:pt x="21600" y="0"/>
                </a:lnTo>
                <a:lnTo>
                  <a:pt x="21590" y="53"/>
                </a:lnTo>
                <a:cubicBezTo>
                  <a:pt x="21581" y="98"/>
                  <a:pt x="21568" y="151"/>
                  <a:pt x="21543" y="252"/>
                </a:cubicBezTo>
                <a:cubicBezTo>
                  <a:pt x="21494" y="453"/>
                  <a:pt x="21396" y="826"/>
                  <a:pt x="21322" y="1114"/>
                </a:cubicBezTo>
                <a:cubicBezTo>
                  <a:pt x="21288" y="1031"/>
                  <a:pt x="21192" y="1290"/>
                  <a:pt x="21159" y="1116"/>
                </a:cubicBezTo>
                <a:cubicBezTo>
                  <a:pt x="21129" y="1171"/>
                  <a:pt x="21051" y="1039"/>
                  <a:pt x="21024" y="950"/>
                </a:cubicBezTo>
                <a:cubicBezTo>
                  <a:pt x="20976" y="1431"/>
                  <a:pt x="20854" y="1499"/>
                  <a:pt x="20799" y="1887"/>
                </a:cubicBezTo>
                <a:cubicBezTo>
                  <a:pt x="20661" y="2005"/>
                  <a:pt x="20380" y="1336"/>
                  <a:pt x="20261" y="1390"/>
                </a:cubicBezTo>
                <a:cubicBezTo>
                  <a:pt x="20222" y="1673"/>
                  <a:pt x="20173" y="1449"/>
                  <a:pt x="20118" y="1602"/>
                </a:cubicBezTo>
                <a:cubicBezTo>
                  <a:pt x="19990" y="1779"/>
                  <a:pt x="19872" y="2173"/>
                  <a:pt x="19696" y="2154"/>
                </a:cubicBezTo>
                <a:cubicBezTo>
                  <a:pt x="19649" y="2968"/>
                  <a:pt x="19433" y="3189"/>
                  <a:pt x="19288" y="3767"/>
                </a:cubicBezTo>
                <a:cubicBezTo>
                  <a:pt x="19198" y="3944"/>
                  <a:pt x="19038" y="3243"/>
                  <a:pt x="19021" y="3674"/>
                </a:cubicBezTo>
                <a:cubicBezTo>
                  <a:pt x="18969" y="3471"/>
                  <a:pt x="18944" y="3905"/>
                  <a:pt x="18898" y="3985"/>
                </a:cubicBezTo>
                <a:cubicBezTo>
                  <a:pt x="18855" y="3866"/>
                  <a:pt x="18842" y="4018"/>
                  <a:pt x="18809" y="4081"/>
                </a:cubicBezTo>
                <a:cubicBezTo>
                  <a:pt x="18790" y="4000"/>
                  <a:pt x="18761" y="4033"/>
                  <a:pt x="18756" y="4154"/>
                </a:cubicBezTo>
                <a:cubicBezTo>
                  <a:pt x="18780" y="4400"/>
                  <a:pt x="18675" y="4368"/>
                  <a:pt x="18674" y="4554"/>
                </a:cubicBezTo>
                <a:cubicBezTo>
                  <a:pt x="18618" y="4647"/>
                  <a:pt x="18358" y="4663"/>
                  <a:pt x="18326" y="4991"/>
                </a:cubicBezTo>
                <a:cubicBezTo>
                  <a:pt x="18214" y="5240"/>
                  <a:pt x="18028" y="4949"/>
                  <a:pt x="17979" y="5005"/>
                </a:cubicBezTo>
                <a:cubicBezTo>
                  <a:pt x="17909" y="4530"/>
                  <a:pt x="17722" y="6140"/>
                  <a:pt x="17512" y="6374"/>
                </a:cubicBezTo>
                <a:cubicBezTo>
                  <a:pt x="17481" y="6351"/>
                  <a:pt x="17466" y="6367"/>
                  <a:pt x="17463" y="6493"/>
                </a:cubicBezTo>
                <a:cubicBezTo>
                  <a:pt x="17398" y="6576"/>
                  <a:pt x="17350" y="6931"/>
                  <a:pt x="17298" y="6830"/>
                </a:cubicBezTo>
                <a:cubicBezTo>
                  <a:pt x="17318" y="7073"/>
                  <a:pt x="17199" y="6853"/>
                  <a:pt x="17198" y="7106"/>
                </a:cubicBezTo>
                <a:cubicBezTo>
                  <a:pt x="17161" y="7233"/>
                  <a:pt x="17096" y="7494"/>
                  <a:pt x="17077" y="7588"/>
                </a:cubicBezTo>
                <a:lnTo>
                  <a:pt x="17082" y="7670"/>
                </a:lnTo>
                <a:lnTo>
                  <a:pt x="17059" y="7700"/>
                </a:lnTo>
                <a:lnTo>
                  <a:pt x="17006" y="7753"/>
                </a:lnTo>
                <a:cubicBezTo>
                  <a:pt x="16984" y="7827"/>
                  <a:pt x="16953" y="8112"/>
                  <a:pt x="16927" y="8142"/>
                </a:cubicBezTo>
                <a:cubicBezTo>
                  <a:pt x="16873" y="8247"/>
                  <a:pt x="16866" y="8053"/>
                  <a:pt x="16848" y="7930"/>
                </a:cubicBezTo>
                <a:cubicBezTo>
                  <a:pt x="16811" y="7960"/>
                  <a:pt x="16741" y="8219"/>
                  <a:pt x="16703" y="8317"/>
                </a:cubicBezTo>
                <a:cubicBezTo>
                  <a:pt x="16685" y="8421"/>
                  <a:pt x="16617" y="8278"/>
                  <a:pt x="16620" y="8518"/>
                </a:cubicBezTo>
                <a:cubicBezTo>
                  <a:pt x="16582" y="8541"/>
                  <a:pt x="16561" y="8587"/>
                  <a:pt x="16540" y="8626"/>
                </a:cubicBezTo>
                <a:lnTo>
                  <a:pt x="16493" y="8764"/>
                </a:lnTo>
                <a:cubicBezTo>
                  <a:pt x="16480" y="8830"/>
                  <a:pt x="16465" y="8873"/>
                  <a:pt x="16448" y="8868"/>
                </a:cubicBezTo>
                <a:lnTo>
                  <a:pt x="16430" y="8840"/>
                </a:lnTo>
                <a:lnTo>
                  <a:pt x="16429" y="8884"/>
                </a:lnTo>
                <a:cubicBezTo>
                  <a:pt x="16428" y="8953"/>
                  <a:pt x="16422" y="9427"/>
                  <a:pt x="16366" y="9468"/>
                </a:cubicBezTo>
                <a:cubicBezTo>
                  <a:pt x="16331" y="9630"/>
                  <a:pt x="16300" y="9694"/>
                  <a:pt x="16248" y="9783"/>
                </a:cubicBezTo>
                <a:cubicBezTo>
                  <a:pt x="16215" y="9797"/>
                  <a:pt x="16208" y="9495"/>
                  <a:pt x="16169" y="9549"/>
                </a:cubicBezTo>
                <a:cubicBezTo>
                  <a:pt x="16018" y="9913"/>
                  <a:pt x="16081" y="9402"/>
                  <a:pt x="16000" y="9765"/>
                </a:cubicBezTo>
                <a:cubicBezTo>
                  <a:pt x="15985" y="9799"/>
                  <a:pt x="15971" y="9794"/>
                  <a:pt x="15959" y="9773"/>
                </a:cubicBezTo>
                <a:lnTo>
                  <a:pt x="15939" y="9724"/>
                </a:lnTo>
                <a:lnTo>
                  <a:pt x="15878" y="9913"/>
                </a:lnTo>
                <a:cubicBezTo>
                  <a:pt x="15847" y="9988"/>
                  <a:pt x="15814" y="10050"/>
                  <a:pt x="15779" y="10097"/>
                </a:cubicBezTo>
                <a:cubicBezTo>
                  <a:pt x="15768" y="10017"/>
                  <a:pt x="15745" y="10168"/>
                  <a:pt x="15733" y="10206"/>
                </a:cubicBezTo>
                <a:cubicBezTo>
                  <a:pt x="15730" y="10148"/>
                  <a:pt x="15701" y="10149"/>
                  <a:pt x="15692" y="10206"/>
                </a:cubicBezTo>
                <a:cubicBezTo>
                  <a:pt x="15485" y="10620"/>
                  <a:pt x="15586" y="9966"/>
                  <a:pt x="15469" y="10412"/>
                </a:cubicBezTo>
                <a:cubicBezTo>
                  <a:pt x="15448" y="10450"/>
                  <a:pt x="15431" y="10437"/>
                  <a:pt x="15416" y="10402"/>
                </a:cubicBezTo>
                <a:lnTo>
                  <a:pt x="15387" y="10307"/>
                </a:lnTo>
                <a:lnTo>
                  <a:pt x="15369" y="10368"/>
                </a:lnTo>
                <a:cubicBezTo>
                  <a:pt x="15298" y="10441"/>
                  <a:pt x="15272" y="10340"/>
                  <a:pt x="15235" y="10503"/>
                </a:cubicBezTo>
                <a:cubicBezTo>
                  <a:pt x="15164" y="10308"/>
                  <a:pt x="15193" y="10517"/>
                  <a:pt x="15148" y="10601"/>
                </a:cubicBezTo>
                <a:cubicBezTo>
                  <a:pt x="15112" y="10688"/>
                  <a:pt x="15184" y="10720"/>
                  <a:pt x="15148" y="10770"/>
                </a:cubicBezTo>
                <a:cubicBezTo>
                  <a:pt x="15107" y="10742"/>
                  <a:pt x="15116" y="10944"/>
                  <a:pt x="15072" y="10903"/>
                </a:cubicBezTo>
                <a:cubicBezTo>
                  <a:pt x="15076" y="10740"/>
                  <a:pt x="14993" y="11011"/>
                  <a:pt x="14985" y="10880"/>
                </a:cubicBezTo>
                <a:lnTo>
                  <a:pt x="14984" y="10882"/>
                </a:lnTo>
                <a:cubicBezTo>
                  <a:pt x="14960" y="11164"/>
                  <a:pt x="14683" y="11577"/>
                  <a:pt x="14658" y="11858"/>
                </a:cubicBezTo>
                <a:cubicBezTo>
                  <a:pt x="14506" y="12736"/>
                  <a:pt x="14139" y="13583"/>
                  <a:pt x="13953" y="13988"/>
                </a:cubicBezTo>
                <a:cubicBezTo>
                  <a:pt x="13766" y="14392"/>
                  <a:pt x="13668" y="14245"/>
                  <a:pt x="13541" y="14285"/>
                </a:cubicBezTo>
                <a:lnTo>
                  <a:pt x="13306" y="14249"/>
                </a:lnTo>
                <a:lnTo>
                  <a:pt x="13268" y="14373"/>
                </a:lnTo>
                <a:cubicBezTo>
                  <a:pt x="13263" y="14407"/>
                  <a:pt x="13256" y="14417"/>
                  <a:pt x="13210" y="14362"/>
                </a:cubicBezTo>
                <a:cubicBezTo>
                  <a:pt x="13111" y="14684"/>
                  <a:pt x="12937" y="14768"/>
                  <a:pt x="12865" y="15180"/>
                </a:cubicBezTo>
                <a:cubicBezTo>
                  <a:pt x="12871" y="15044"/>
                  <a:pt x="12822" y="14990"/>
                  <a:pt x="12793" y="15083"/>
                </a:cubicBezTo>
                <a:cubicBezTo>
                  <a:pt x="12811" y="14553"/>
                  <a:pt x="12685" y="15650"/>
                  <a:pt x="12644" y="15339"/>
                </a:cubicBezTo>
                <a:cubicBezTo>
                  <a:pt x="12655" y="15654"/>
                  <a:pt x="12534" y="16322"/>
                  <a:pt x="12458" y="16129"/>
                </a:cubicBezTo>
                <a:cubicBezTo>
                  <a:pt x="12359" y="16290"/>
                  <a:pt x="12297" y="16619"/>
                  <a:pt x="12187" y="16618"/>
                </a:cubicBezTo>
                <a:cubicBezTo>
                  <a:pt x="12185" y="16663"/>
                  <a:pt x="12181" y="16704"/>
                  <a:pt x="12175" y="16741"/>
                </a:cubicBezTo>
                <a:lnTo>
                  <a:pt x="12155" y="16836"/>
                </a:lnTo>
                <a:lnTo>
                  <a:pt x="12150" y="16835"/>
                </a:lnTo>
                <a:cubicBezTo>
                  <a:pt x="12133" y="16851"/>
                  <a:pt x="12125" y="16877"/>
                  <a:pt x="12120" y="16908"/>
                </a:cubicBezTo>
                <a:lnTo>
                  <a:pt x="12118" y="16949"/>
                </a:lnTo>
                <a:lnTo>
                  <a:pt x="12099" y="17007"/>
                </a:lnTo>
                <a:lnTo>
                  <a:pt x="12065" y="17143"/>
                </a:lnTo>
                <a:lnTo>
                  <a:pt x="12055" y="17149"/>
                </a:lnTo>
                <a:lnTo>
                  <a:pt x="11998" y="17322"/>
                </a:lnTo>
                <a:lnTo>
                  <a:pt x="11996" y="17315"/>
                </a:lnTo>
                <a:cubicBezTo>
                  <a:pt x="11989" y="17303"/>
                  <a:pt x="11982" y="17302"/>
                  <a:pt x="11973" y="17322"/>
                </a:cubicBezTo>
                <a:cubicBezTo>
                  <a:pt x="11963" y="17151"/>
                  <a:pt x="11958" y="17282"/>
                  <a:pt x="11933" y="17358"/>
                </a:cubicBezTo>
                <a:cubicBezTo>
                  <a:pt x="11911" y="17108"/>
                  <a:pt x="11853" y="17410"/>
                  <a:pt x="11819" y="17322"/>
                </a:cubicBezTo>
                <a:cubicBezTo>
                  <a:pt x="11801" y="17384"/>
                  <a:pt x="11781" y="17444"/>
                  <a:pt x="11760" y="17502"/>
                </a:cubicBezTo>
                <a:lnTo>
                  <a:pt x="11747" y="17533"/>
                </a:lnTo>
                <a:lnTo>
                  <a:pt x="11746" y="17532"/>
                </a:lnTo>
                <a:cubicBezTo>
                  <a:pt x="11743" y="17534"/>
                  <a:pt x="11738" y="17542"/>
                  <a:pt x="11732" y="17560"/>
                </a:cubicBezTo>
                <a:lnTo>
                  <a:pt x="11724" y="17590"/>
                </a:lnTo>
                <a:lnTo>
                  <a:pt x="11699" y="17650"/>
                </a:lnTo>
                <a:lnTo>
                  <a:pt x="11688" y="17657"/>
                </a:lnTo>
                <a:cubicBezTo>
                  <a:pt x="11644" y="17633"/>
                  <a:pt x="11624" y="17286"/>
                  <a:pt x="11578" y="17542"/>
                </a:cubicBezTo>
                <a:cubicBezTo>
                  <a:pt x="11503" y="17610"/>
                  <a:pt x="11448" y="17472"/>
                  <a:pt x="11384" y="17667"/>
                </a:cubicBezTo>
                <a:cubicBezTo>
                  <a:pt x="11314" y="17730"/>
                  <a:pt x="11251" y="17710"/>
                  <a:pt x="11194" y="17823"/>
                </a:cubicBezTo>
                <a:cubicBezTo>
                  <a:pt x="11168" y="17785"/>
                  <a:pt x="11147" y="17906"/>
                  <a:pt x="11126" y="17895"/>
                </a:cubicBezTo>
                <a:cubicBezTo>
                  <a:pt x="11105" y="17883"/>
                  <a:pt x="11106" y="17610"/>
                  <a:pt x="11069" y="17751"/>
                </a:cubicBezTo>
                <a:cubicBezTo>
                  <a:pt x="11036" y="17528"/>
                  <a:pt x="10979" y="17645"/>
                  <a:pt x="10962" y="17645"/>
                </a:cubicBezTo>
                <a:lnTo>
                  <a:pt x="10868" y="17544"/>
                </a:lnTo>
                <a:lnTo>
                  <a:pt x="10786" y="18128"/>
                </a:lnTo>
                <a:cubicBezTo>
                  <a:pt x="10762" y="18009"/>
                  <a:pt x="10684" y="18253"/>
                  <a:pt x="10683" y="17984"/>
                </a:cubicBezTo>
                <a:cubicBezTo>
                  <a:pt x="10654" y="18036"/>
                  <a:pt x="10639" y="18162"/>
                  <a:pt x="10643" y="17982"/>
                </a:cubicBezTo>
                <a:cubicBezTo>
                  <a:pt x="10621" y="17997"/>
                  <a:pt x="10580" y="18037"/>
                  <a:pt x="10553" y="18076"/>
                </a:cubicBezTo>
                <a:lnTo>
                  <a:pt x="10479" y="18214"/>
                </a:lnTo>
                <a:lnTo>
                  <a:pt x="10474" y="18253"/>
                </a:lnTo>
                <a:cubicBezTo>
                  <a:pt x="10466" y="18266"/>
                  <a:pt x="10446" y="18273"/>
                  <a:pt x="10436" y="18292"/>
                </a:cubicBezTo>
                <a:lnTo>
                  <a:pt x="10410" y="18368"/>
                </a:lnTo>
                <a:cubicBezTo>
                  <a:pt x="10402" y="18399"/>
                  <a:pt x="10395" y="18435"/>
                  <a:pt x="10390" y="18478"/>
                </a:cubicBezTo>
                <a:cubicBezTo>
                  <a:pt x="10287" y="18373"/>
                  <a:pt x="10204" y="18641"/>
                  <a:pt x="10099" y="18707"/>
                </a:cubicBezTo>
                <a:cubicBezTo>
                  <a:pt x="10043" y="18443"/>
                  <a:pt x="9937" y="19333"/>
                  <a:pt x="9922" y="19656"/>
                </a:cubicBezTo>
                <a:cubicBezTo>
                  <a:pt x="9832" y="19780"/>
                  <a:pt x="9730" y="19518"/>
                  <a:pt x="9626" y="19656"/>
                </a:cubicBezTo>
                <a:lnTo>
                  <a:pt x="9244" y="20145"/>
                </a:lnTo>
                <a:cubicBezTo>
                  <a:pt x="9016" y="20336"/>
                  <a:pt x="8836" y="20392"/>
                  <a:pt x="8618" y="20378"/>
                </a:cubicBezTo>
                <a:cubicBezTo>
                  <a:pt x="8401" y="20364"/>
                  <a:pt x="8129" y="20421"/>
                  <a:pt x="7939" y="20060"/>
                </a:cubicBezTo>
                <a:lnTo>
                  <a:pt x="7750" y="19950"/>
                </a:lnTo>
                <a:lnTo>
                  <a:pt x="7726" y="19941"/>
                </a:lnTo>
                <a:cubicBezTo>
                  <a:pt x="7648" y="20115"/>
                  <a:pt x="7567" y="19800"/>
                  <a:pt x="7504" y="19928"/>
                </a:cubicBezTo>
                <a:cubicBezTo>
                  <a:pt x="7487" y="19936"/>
                  <a:pt x="7472" y="19929"/>
                  <a:pt x="7458" y="19912"/>
                </a:cubicBezTo>
                <a:lnTo>
                  <a:pt x="7424" y="19842"/>
                </a:lnTo>
                <a:lnTo>
                  <a:pt x="7420" y="19777"/>
                </a:lnTo>
                <a:lnTo>
                  <a:pt x="7396" y="19759"/>
                </a:lnTo>
                <a:lnTo>
                  <a:pt x="7390" y="19743"/>
                </a:lnTo>
                <a:cubicBezTo>
                  <a:pt x="7368" y="19745"/>
                  <a:pt x="7300" y="19784"/>
                  <a:pt x="7262" y="19772"/>
                </a:cubicBezTo>
                <a:cubicBezTo>
                  <a:pt x="7196" y="19702"/>
                  <a:pt x="7219" y="19957"/>
                  <a:pt x="7167" y="19673"/>
                </a:cubicBezTo>
                <a:cubicBezTo>
                  <a:pt x="7039" y="19745"/>
                  <a:pt x="6996" y="19391"/>
                  <a:pt x="6874" y="19600"/>
                </a:cubicBezTo>
                <a:cubicBezTo>
                  <a:pt x="6767" y="19627"/>
                  <a:pt x="6688" y="19137"/>
                  <a:pt x="6650" y="19157"/>
                </a:cubicBezTo>
                <a:cubicBezTo>
                  <a:pt x="6551" y="19130"/>
                  <a:pt x="6424" y="19630"/>
                  <a:pt x="6306" y="19642"/>
                </a:cubicBezTo>
                <a:cubicBezTo>
                  <a:pt x="6204" y="19576"/>
                  <a:pt x="6104" y="19733"/>
                  <a:pt x="6020" y="19503"/>
                </a:cubicBezTo>
                <a:cubicBezTo>
                  <a:pt x="6011" y="19539"/>
                  <a:pt x="6002" y="19565"/>
                  <a:pt x="5991" y="19585"/>
                </a:cubicBezTo>
                <a:lnTo>
                  <a:pt x="5961" y="19626"/>
                </a:lnTo>
                <a:lnTo>
                  <a:pt x="5922" y="19617"/>
                </a:lnTo>
                <a:lnTo>
                  <a:pt x="5914" y="19649"/>
                </a:lnTo>
                <a:lnTo>
                  <a:pt x="5842" y="19706"/>
                </a:lnTo>
                <a:lnTo>
                  <a:pt x="5834" y="19691"/>
                </a:lnTo>
                <a:lnTo>
                  <a:pt x="5763" y="19724"/>
                </a:lnTo>
                <a:lnTo>
                  <a:pt x="5762" y="19712"/>
                </a:lnTo>
                <a:cubicBezTo>
                  <a:pt x="5759" y="19688"/>
                  <a:pt x="5753" y="19671"/>
                  <a:pt x="5743" y="19671"/>
                </a:cubicBezTo>
                <a:cubicBezTo>
                  <a:pt x="5763" y="19501"/>
                  <a:pt x="5738" y="19605"/>
                  <a:pt x="5706" y="19618"/>
                </a:cubicBezTo>
                <a:lnTo>
                  <a:pt x="5551" y="19384"/>
                </a:lnTo>
                <a:lnTo>
                  <a:pt x="5536" y="19384"/>
                </a:lnTo>
                <a:cubicBezTo>
                  <a:pt x="5536" y="19383"/>
                  <a:pt x="5536" y="19382"/>
                  <a:pt x="5536" y="19381"/>
                </a:cubicBezTo>
                <a:cubicBezTo>
                  <a:pt x="5533" y="19376"/>
                  <a:pt x="5528" y="19374"/>
                  <a:pt x="5520" y="19376"/>
                </a:cubicBezTo>
                <a:lnTo>
                  <a:pt x="5412" y="19252"/>
                </a:lnTo>
                <a:cubicBezTo>
                  <a:pt x="5365" y="19342"/>
                  <a:pt x="5357" y="19205"/>
                  <a:pt x="5293" y="19155"/>
                </a:cubicBezTo>
                <a:cubicBezTo>
                  <a:pt x="5266" y="19241"/>
                  <a:pt x="5245" y="19209"/>
                  <a:pt x="5224" y="19140"/>
                </a:cubicBezTo>
                <a:cubicBezTo>
                  <a:pt x="5162" y="19178"/>
                  <a:pt x="5106" y="19080"/>
                  <a:pt x="5037" y="19055"/>
                </a:cubicBezTo>
                <a:cubicBezTo>
                  <a:pt x="4961" y="19165"/>
                  <a:pt x="4923" y="18962"/>
                  <a:pt x="4849" y="18936"/>
                </a:cubicBezTo>
                <a:cubicBezTo>
                  <a:pt x="4783" y="19127"/>
                  <a:pt x="4796" y="18765"/>
                  <a:pt x="4758" y="18688"/>
                </a:cubicBezTo>
                <a:lnTo>
                  <a:pt x="4719" y="18708"/>
                </a:lnTo>
                <a:lnTo>
                  <a:pt x="4709" y="18726"/>
                </a:lnTo>
                <a:cubicBezTo>
                  <a:pt x="4701" y="18736"/>
                  <a:pt x="4697" y="18738"/>
                  <a:pt x="4693" y="18736"/>
                </a:cubicBezTo>
                <a:lnTo>
                  <a:pt x="4678" y="18748"/>
                </a:lnTo>
                <a:cubicBezTo>
                  <a:pt x="4654" y="18778"/>
                  <a:pt x="4630" y="18812"/>
                  <a:pt x="4608" y="18849"/>
                </a:cubicBezTo>
                <a:cubicBezTo>
                  <a:pt x="4585" y="18722"/>
                  <a:pt x="4504" y="18942"/>
                  <a:pt x="4507" y="18673"/>
                </a:cubicBezTo>
                <a:cubicBezTo>
                  <a:pt x="4477" y="18716"/>
                  <a:pt x="4461" y="18837"/>
                  <a:pt x="4467" y="18658"/>
                </a:cubicBezTo>
                <a:cubicBezTo>
                  <a:pt x="4457" y="18667"/>
                  <a:pt x="4450" y="18656"/>
                  <a:pt x="4445" y="18636"/>
                </a:cubicBezTo>
                <a:lnTo>
                  <a:pt x="4444" y="18626"/>
                </a:lnTo>
                <a:lnTo>
                  <a:pt x="4323" y="18807"/>
                </a:lnTo>
                <a:lnTo>
                  <a:pt x="4300" y="18839"/>
                </a:lnTo>
                <a:lnTo>
                  <a:pt x="4261" y="18911"/>
                </a:lnTo>
                <a:lnTo>
                  <a:pt x="4257" y="18904"/>
                </a:lnTo>
                <a:lnTo>
                  <a:pt x="4229" y="18971"/>
                </a:lnTo>
                <a:cubicBezTo>
                  <a:pt x="4221" y="19000"/>
                  <a:pt x="4214" y="19034"/>
                  <a:pt x="4208" y="19076"/>
                </a:cubicBezTo>
                <a:cubicBezTo>
                  <a:pt x="4107" y="18938"/>
                  <a:pt x="4021" y="19180"/>
                  <a:pt x="3916" y="19213"/>
                </a:cubicBezTo>
                <a:cubicBezTo>
                  <a:pt x="3800" y="19336"/>
                  <a:pt x="3636" y="19670"/>
                  <a:pt x="3514" y="19812"/>
                </a:cubicBezTo>
                <a:lnTo>
                  <a:pt x="3185" y="20063"/>
                </a:lnTo>
                <a:cubicBezTo>
                  <a:pt x="3112" y="19843"/>
                  <a:pt x="3036" y="19993"/>
                  <a:pt x="2965" y="19989"/>
                </a:cubicBezTo>
                <a:cubicBezTo>
                  <a:pt x="2990" y="20219"/>
                  <a:pt x="2878" y="19908"/>
                  <a:pt x="2880" y="20184"/>
                </a:cubicBezTo>
                <a:cubicBezTo>
                  <a:pt x="2867" y="20175"/>
                  <a:pt x="2855" y="20157"/>
                  <a:pt x="2842" y="20137"/>
                </a:cubicBezTo>
                <a:lnTo>
                  <a:pt x="2835" y="20126"/>
                </a:lnTo>
                <a:lnTo>
                  <a:pt x="2810" y="20132"/>
                </a:lnTo>
                <a:lnTo>
                  <a:pt x="2801" y="20075"/>
                </a:lnTo>
                <a:lnTo>
                  <a:pt x="2762" y="20041"/>
                </a:lnTo>
                <a:cubicBezTo>
                  <a:pt x="2747" y="20038"/>
                  <a:pt x="2732" y="20045"/>
                  <a:pt x="2715" y="20069"/>
                </a:cubicBezTo>
                <a:cubicBezTo>
                  <a:pt x="2663" y="20249"/>
                  <a:pt x="2560" y="20028"/>
                  <a:pt x="2496" y="20265"/>
                </a:cubicBezTo>
                <a:cubicBezTo>
                  <a:pt x="2471" y="20331"/>
                  <a:pt x="2444" y="20545"/>
                  <a:pt x="2422" y="20482"/>
                </a:cubicBezTo>
                <a:cubicBezTo>
                  <a:pt x="2359" y="20482"/>
                  <a:pt x="2183" y="20279"/>
                  <a:pt x="2114" y="20269"/>
                </a:cubicBezTo>
                <a:cubicBezTo>
                  <a:pt x="2086" y="20409"/>
                  <a:pt x="2028" y="20235"/>
                  <a:pt x="1945" y="20286"/>
                </a:cubicBezTo>
                <a:cubicBezTo>
                  <a:pt x="1895" y="20474"/>
                  <a:pt x="1808" y="20838"/>
                  <a:pt x="1757" y="20987"/>
                </a:cubicBezTo>
                <a:cubicBezTo>
                  <a:pt x="1705" y="21137"/>
                  <a:pt x="1714" y="21225"/>
                  <a:pt x="1636" y="21182"/>
                </a:cubicBezTo>
                <a:cubicBezTo>
                  <a:pt x="1538" y="21507"/>
                  <a:pt x="1472" y="21234"/>
                  <a:pt x="1383" y="21355"/>
                </a:cubicBezTo>
                <a:cubicBezTo>
                  <a:pt x="1282" y="21466"/>
                  <a:pt x="1362" y="21270"/>
                  <a:pt x="1242" y="21600"/>
                </a:cubicBezTo>
                <a:cubicBezTo>
                  <a:pt x="1225" y="21514"/>
                  <a:pt x="1172" y="21453"/>
                  <a:pt x="1146" y="21521"/>
                </a:cubicBezTo>
                <a:cubicBezTo>
                  <a:pt x="1093" y="21500"/>
                  <a:pt x="1015" y="21062"/>
                  <a:pt x="969" y="21071"/>
                </a:cubicBezTo>
                <a:cubicBezTo>
                  <a:pt x="932" y="21075"/>
                  <a:pt x="995" y="21195"/>
                  <a:pt x="955" y="21235"/>
                </a:cubicBezTo>
                <a:cubicBezTo>
                  <a:pt x="906" y="21261"/>
                  <a:pt x="914" y="21501"/>
                  <a:pt x="866" y="21223"/>
                </a:cubicBezTo>
                <a:cubicBezTo>
                  <a:pt x="817" y="21335"/>
                  <a:pt x="803" y="21205"/>
                  <a:pt x="731" y="21186"/>
                </a:cubicBezTo>
                <a:cubicBezTo>
                  <a:pt x="704" y="21284"/>
                  <a:pt x="679" y="21263"/>
                  <a:pt x="654" y="21206"/>
                </a:cubicBezTo>
                <a:cubicBezTo>
                  <a:pt x="586" y="21274"/>
                  <a:pt x="521" y="21205"/>
                  <a:pt x="443" y="21215"/>
                </a:cubicBezTo>
                <a:cubicBezTo>
                  <a:pt x="363" y="21360"/>
                  <a:pt x="314" y="21180"/>
                  <a:pt x="230" y="21190"/>
                </a:cubicBezTo>
                <a:cubicBezTo>
                  <a:pt x="172" y="21157"/>
                  <a:pt x="87" y="21058"/>
                  <a:pt x="27" y="20996"/>
                </a:cubicBezTo>
                <a:lnTo>
                  <a:pt x="0" y="20971"/>
                </a:lnTo>
                <a:lnTo>
                  <a:pt x="0" y="0"/>
                </a:lnTo>
                <a:close/>
              </a:path>
            </a:pathLst>
          </a:custGeom>
          <a:solidFill>
            <a:srgbClr val="82766A">
              <a:alpha val="14509"/>
            </a:srgbClr>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19"/>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33" name="Google Shape;133;p19"/>
          <p:cNvSpPr/>
          <p:nvPr/>
        </p:nvSpPr>
        <p:spPr>
          <a:xfrm>
            <a:off x="0" y="0"/>
            <a:ext cx="11766550" cy="2062162"/>
          </a:xfrm>
          <a:custGeom>
            <a:avLst/>
            <a:gdLst/>
            <a:ahLst/>
            <a:cxnLst/>
            <a:rect l="l" t="t" r="r" b="b"/>
            <a:pathLst>
              <a:path w="21600" h="21467" extrusionOk="0">
                <a:moveTo>
                  <a:pt x="0" y="0"/>
                </a:moveTo>
                <a:lnTo>
                  <a:pt x="21600" y="0"/>
                </a:lnTo>
                <a:lnTo>
                  <a:pt x="21529" y="341"/>
                </a:lnTo>
                <a:lnTo>
                  <a:pt x="21517" y="411"/>
                </a:lnTo>
                <a:cubicBezTo>
                  <a:pt x="21488" y="609"/>
                  <a:pt x="21461" y="851"/>
                  <a:pt x="21414" y="745"/>
                </a:cubicBezTo>
                <a:cubicBezTo>
                  <a:pt x="21434" y="968"/>
                  <a:pt x="21345" y="757"/>
                  <a:pt x="21336" y="981"/>
                </a:cubicBezTo>
                <a:cubicBezTo>
                  <a:pt x="21332" y="1161"/>
                  <a:pt x="21305" y="1139"/>
                  <a:pt x="21284" y="1202"/>
                </a:cubicBezTo>
                <a:cubicBezTo>
                  <a:pt x="21270" y="1384"/>
                  <a:pt x="21164" y="1532"/>
                  <a:pt x="21127" y="1498"/>
                </a:cubicBezTo>
                <a:cubicBezTo>
                  <a:pt x="21022" y="1292"/>
                  <a:pt x="20942" y="2022"/>
                  <a:pt x="20858" y="1876"/>
                </a:cubicBezTo>
                <a:cubicBezTo>
                  <a:pt x="20836" y="1889"/>
                  <a:pt x="20818" y="1928"/>
                  <a:pt x="20803" y="1982"/>
                </a:cubicBezTo>
                <a:lnTo>
                  <a:pt x="20765" y="2170"/>
                </a:lnTo>
                <a:lnTo>
                  <a:pt x="20764" y="2299"/>
                </a:lnTo>
                <a:lnTo>
                  <a:pt x="20735" y="2373"/>
                </a:lnTo>
                <a:lnTo>
                  <a:pt x="20729" y="2413"/>
                </a:lnTo>
                <a:cubicBezTo>
                  <a:pt x="20702" y="2444"/>
                  <a:pt x="20617" y="2479"/>
                  <a:pt x="20572" y="2560"/>
                </a:cubicBezTo>
                <a:cubicBezTo>
                  <a:pt x="20496" y="2800"/>
                  <a:pt x="20509" y="2275"/>
                  <a:pt x="20462" y="2902"/>
                </a:cubicBezTo>
                <a:cubicBezTo>
                  <a:pt x="20302" y="2968"/>
                  <a:pt x="20140" y="3750"/>
                  <a:pt x="19980" y="3545"/>
                </a:cubicBezTo>
                <a:cubicBezTo>
                  <a:pt x="20018" y="3707"/>
                  <a:pt x="19824" y="3456"/>
                  <a:pt x="19777" y="3860"/>
                </a:cubicBezTo>
                <a:cubicBezTo>
                  <a:pt x="19683" y="3991"/>
                  <a:pt x="19561" y="4165"/>
                  <a:pt x="19416" y="4331"/>
                </a:cubicBezTo>
                <a:cubicBezTo>
                  <a:pt x="19293" y="4511"/>
                  <a:pt x="19106" y="4843"/>
                  <a:pt x="19037" y="4940"/>
                </a:cubicBezTo>
                <a:lnTo>
                  <a:pt x="18997" y="4911"/>
                </a:lnTo>
                <a:lnTo>
                  <a:pt x="18993" y="4936"/>
                </a:lnTo>
                <a:cubicBezTo>
                  <a:pt x="18975" y="5005"/>
                  <a:pt x="18962" y="5011"/>
                  <a:pt x="18951" y="4989"/>
                </a:cubicBezTo>
                <a:lnTo>
                  <a:pt x="18848" y="4946"/>
                </a:lnTo>
                <a:lnTo>
                  <a:pt x="18839" y="4990"/>
                </a:lnTo>
                <a:lnTo>
                  <a:pt x="18750" y="5040"/>
                </a:lnTo>
                <a:cubicBezTo>
                  <a:pt x="18750" y="5048"/>
                  <a:pt x="18750" y="5055"/>
                  <a:pt x="18750" y="5063"/>
                </a:cubicBezTo>
                <a:cubicBezTo>
                  <a:pt x="18748" y="5114"/>
                  <a:pt x="18742" y="5155"/>
                  <a:pt x="18730" y="5173"/>
                </a:cubicBezTo>
                <a:cubicBezTo>
                  <a:pt x="18764" y="5466"/>
                  <a:pt x="18670" y="5541"/>
                  <a:pt x="18630" y="5567"/>
                </a:cubicBezTo>
                <a:cubicBezTo>
                  <a:pt x="18594" y="5710"/>
                  <a:pt x="18545" y="5907"/>
                  <a:pt x="18512" y="6027"/>
                </a:cubicBezTo>
                <a:lnTo>
                  <a:pt x="18494" y="6050"/>
                </a:lnTo>
                <a:cubicBezTo>
                  <a:pt x="18494" y="6052"/>
                  <a:pt x="18494" y="6053"/>
                  <a:pt x="18494" y="6055"/>
                </a:cubicBezTo>
                <a:cubicBezTo>
                  <a:pt x="18491" y="6071"/>
                  <a:pt x="18485" y="6082"/>
                  <a:pt x="18475" y="6089"/>
                </a:cubicBezTo>
                <a:lnTo>
                  <a:pt x="18426" y="6137"/>
                </a:lnTo>
                <a:lnTo>
                  <a:pt x="18416" y="6185"/>
                </a:lnTo>
                <a:lnTo>
                  <a:pt x="18389" y="6345"/>
                </a:lnTo>
                <a:lnTo>
                  <a:pt x="18352" y="6499"/>
                </a:lnTo>
                <a:cubicBezTo>
                  <a:pt x="18320" y="6450"/>
                  <a:pt x="18228" y="6908"/>
                  <a:pt x="18210" y="6989"/>
                </a:cubicBezTo>
                <a:lnTo>
                  <a:pt x="18045" y="7488"/>
                </a:lnTo>
                <a:cubicBezTo>
                  <a:pt x="17878" y="8432"/>
                  <a:pt x="17788" y="8384"/>
                  <a:pt x="17659" y="8832"/>
                </a:cubicBezTo>
                <a:cubicBezTo>
                  <a:pt x="17541" y="8897"/>
                  <a:pt x="17431" y="8938"/>
                  <a:pt x="17323" y="9207"/>
                </a:cubicBezTo>
                <a:cubicBezTo>
                  <a:pt x="17240" y="9333"/>
                  <a:pt x="17187" y="9384"/>
                  <a:pt x="17161" y="9584"/>
                </a:cubicBezTo>
                <a:lnTo>
                  <a:pt x="17064" y="9785"/>
                </a:lnTo>
                <a:lnTo>
                  <a:pt x="16906" y="10070"/>
                </a:lnTo>
                <a:cubicBezTo>
                  <a:pt x="16906" y="10090"/>
                  <a:pt x="16905" y="10110"/>
                  <a:pt x="16905" y="10130"/>
                </a:cubicBezTo>
                <a:lnTo>
                  <a:pt x="16890" y="10222"/>
                </a:lnTo>
                <a:lnTo>
                  <a:pt x="16838" y="10291"/>
                </a:lnTo>
                <a:lnTo>
                  <a:pt x="16810" y="10721"/>
                </a:lnTo>
                <a:lnTo>
                  <a:pt x="16799" y="10477"/>
                </a:lnTo>
                <a:cubicBezTo>
                  <a:pt x="16794" y="10463"/>
                  <a:pt x="16737" y="10606"/>
                  <a:pt x="16730" y="10640"/>
                </a:cubicBezTo>
                <a:cubicBezTo>
                  <a:pt x="16705" y="10658"/>
                  <a:pt x="16687" y="10755"/>
                  <a:pt x="16657" y="10816"/>
                </a:cubicBezTo>
                <a:cubicBezTo>
                  <a:pt x="16643" y="10913"/>
                  <a:pt x="16627" y="11010"/>
                  <a:pt x="16610" y="11102"/>
                </a:cubicBezTo>
                <a:lnTo>
                  <a:pt x="16600" y="11153"/>
                </a:lnTo>
                <a:lnTo>
                  <a:pt x="16599" y="11151"/>
                </a:lnTo>
                <a:cubicBezTo>
                  <a:pt x="16596" y="11156"/>
                  <a:pt x="16551" y="11171"/>
                  <a:pt x="16546" y="11199"/>
                </a:cubicBezTo>
                <a:lnTo>
                  <a:pt x="16455" y="11257"/>
                </a:lnTo>
                <a:cubicBezTo>
                  <a:pt x="16393" y="11393"/>
                  <a:pt x="16344" y="11227"/>
                  <a:pt x="16293" y="11537"/>
                </a:cubicBezTo>
                <a:cubicBezTo>
                  <a:pt x="16235" y="11663"/>
                  <a:pt x="16181" y="11669"/>
                  <a:pt x="16134" y="11858"/>
                </a:cubicBezTo>
                <a:cubicBezTo>
                  <a:pt x="16111" y="11819"/>
                  <a:pt x="16091" y="11828"/>
                  <a:pt x="16077" y="11996"/>
                </a:cubicBezTo>
                <a:cubicBezTo>
                  <a:pt x="16022" y="12078"/>
                  <a:pt x="16002" y="11928"/>
                  <a:pt x="15973" y="12147"/>
                </a:cubicBezTo>
                <a:cubicBezTo>
                  <a:pt x="15932" y="11925"/>
                  <a:pt x="15934" y="12040"/>
                  <a:pt x="15923" y="12156"/>
                </a:cubicBezTo>
                <a:lnTo>
                  <a:pt x="15921" y="12167"/>
                </a:lnTo>
                <a:lnTo>
                  <a:pt x="15915" y="12135"/>
                </a:lnTo>
                <a:lnTo>
                  <a:pt x="15883" y="12201"/>
                </a:lnTo>
                <a:lnTo>
                  <a:pt x="15874" y="12237"/>
                </a:lnTo>
                <a:cubicBezTo>
                  <a:pt x="15868" y="12258"/>
                  <a:pt x="15864" y="12266"/>
                  <a:pt x="15861" y="12266"/>
                </a:cubicBezTo>
                <a:lnTo>
                  <a:pt x="15861" y="12264"/>
                </a:lnTo>
                <a:lnTo>
                  <a:pt x="15849" y="12298"/>
                </a:lnTo>
                <a:cubicBezTo>
                  <a:pt x="15829" y="12363"/>
                  <a:pt x="15810" y="12434"/>
                  <a:pt x="15792" y="12508"/>
                </a:cubicBezTo>
                <a:cubicBezTo>
                  <a:pt x="15775" y="12392"/>
                  <a:pt x="15736" y="12580"/>
                  <a:pt x="15715" y="12521"/>
                </a:cubicBezTo>
                <a:lnTo>
                  <a:pt x="15703" y="12371"/>
                </a:lnTo>
                <a:lnTo>
                  <a:pt x="15694" y="12405"/>
                </a:lnTo>
                <a:lnTo>
                  <a:pt x="15676" y="12499"/>
                </a:lnTo>
                <a:cubicBezTo>
                  <a:pt x="15673" y="12511"/>
                  <a:pt x="15671" y="12513"/>
                  <a:pt x="15670" y="12496"/>
                </a:cubicBezTo>
                <a:cubicBezTo>
                  <a:pt x="15659" y="12513"/>
                  <a:pt x="15623" y="12588"/>
                  <a:pt x="15610" y="12598"/>
                </a:cubicBezTo>
                <a:lnTo>
                  <a:pt x="15592" y="12560"/>
                </a:lnTo>
                <a:lnTo>
                  <a:pt x="15584" y="12559"/>
                </a:lnTo>
                <a:lnTo>
                  <a:pt x="15550" y="12727"/>
                </a:lnTo>
                <a:lnTo>
                  <a:pt x="15524" y="12936"/>
                </a:lnTo>
                <a:lnTo>
                  <a:pt x="15400" y="13200"/>
                </a:lnTo>
                <a:lnTo>
                  <a:pt x="15218" y="13694"/>
                </a:lnTo>
                <a:cubicBezTo>
                  <a:pt x="15157" y="14095"/>
                  <a:pt x="15022" y="13939"/>
                  <a:pt x="15016" y="14027"/>
                </a:cubicBezTo>
                <a:cubicBezTo>
                  <a:pt x="14953" y="14198"/>
                  <a:pt x="14950" y="14393"/>
                  <a:pt x="14866" y="14549"/>
                </a:cubicBezTo>
                <a:cubicBezTo>
                  <a:pt x="14788" y="15084"/>
                  <a:pt x="14620" y="15232"/>
                  <a:pt x="14524" y="15614"/>
                </a:cubicBezTo>
                <a:cubicBezTo>
                  <a:pt x="14455" y="15378"/>
                  <a:pt x="14497" y="15645"/>
                  <a:pt x="14437" y="15708"/>
                </a:cubicBezTo>
                <a:cubicBezTo>
                  <a:pt x="14465" y="16005"/>
                  <a:pt x="14361" y="15680"/>
                  <a:pt x="14371" y="16064"/>
                </a:cubicBezTo>
                <a:cubicBezTo>
                  <a:pt x="14360" y="16063"/>
                  <a:pt x="14349" y="16050"/>
                  <a:pt x="14338" y="16035"/>
                </a:cubicBezTo>
                <a:lnTo>
                  <a:pt x="14332" y="16027"/>
                </a:lnTo>
                <a:lnTo>
                  <a:pt x="14310" y="16060"/>
                </a:lnTo>
                <a:lnTo>
                  <a:pt x="14301" y="15988"/>
                </a:lnTo>
                <a:lnTo>
                  <a:pt x="14267" y="15980"/>
                </a:lnTo>
                <a:cubicBezTo>
                  <a:pt x="14254" y="15989"/>
                  <a:pt x="14242" y="16014"/>
                  <a:pt x="14228" y="16064"/>
                </a:cubicBezTo>
                <a:cubicBezTo>
                  <a:pt x="14199" y="16291"/>
                  <a:pt x="14139" y="16231"/>
                  <a:pt x="14091" y="16353"/>
                </a:cubicBezTo>
                <a:lnTo>
                  <a:pt x="14070" y="16450"/>
                </a:lnTo>
                <a:lnTo>
                  <a:pt x="14000" y="16533"/>
                </a:lnTo>
                <a:lnTo>
                  <a:pt x="13996" y="16557"/>
                </a:lnTo>
                <a:cubicBezTo>
                  <a:pt x="13985" y="16580"/>
                  <a:pt x="13960" y="16602"/>
                  <a:pt x="13929" y="16671"/>
                </a:cubicBezTo>
                <a:lnTo>
                  <a:pt x="13814" y="16967"/>
                </a:lnTo>
                <a:lnTo>
                  <a:pt x="13789" y="16912"/>
                </a:lnTo>
                <a:lnTo>
                  <a:pt x="13784" y="16871"/>
                </a:lnTo>
                <a:lnTo>
                  <a:pt x="13752" y="16951"/>
                </a:lnTo>
                <a:lnTo>
                  <a:pt x="13725" y="16935"/>
                </a:lnTo>
                <a:lnTo>
                  <a:pt x="13705" y="17030"/>
                </a:lnTo>
                <a:lnTo>
                  <a:pt x="13672" y="17053"/>
                </a:lnTo>
                <a:cubicBezTo>
                  <a:pt x="13660" y="17054"/>
                  <a:pt x="13646" y="17052"/>
                  <a:pt x="13631" y="17059"/>
                </a:cubicBezTo>
                <a:lnTo>
                  <a:pt x="13595" y="17023"/>
                </a:lnTo>
                <a:lnTo>
                  <a:pt x="13542" y="17082"/>
                </a:lnTo>
                <a:cubicBezTo>
                  <a:pt x="13502" y="17130"/>
                  <a:pt x="13463" y="17168"/>
                  <a:pt x="13423" y="17170"/>
                </a:cubicBezTo>
                <a:cubicBezTo>
                  <a:pt x="13395" y="17262"/>
                  <a:pt x="13366" y="17313"/>
                  <a:pt x="13333" y="17238"/>
                </a:cubicBezTo>
                <a:cubicBezTo>
                  <a:pt x="13249" y="17341"/>
                  <a:pt x="13235" y="17499"/>
                  <a:pt x="13175" y="17433"/>
                </a:cubicBezTo>
                <a:cubicBezTo>
                  <a:pt x="13163" y="17523"/>
                  <a:pt x="13154" y="17573"/>
                  <a:pt x="13147" y="17598"/>
                </a:cubicBezTo>
                <a:cubicBezTo>
                  <a:pt x="13125" y="17674"/>
                  <a:pt x="13116" y="17528"/>
                  <a:pt x="13072" y="17549"/>
                </a:cubicBezTo>
                <a:cubicBezTo>
                  <a:pt x="13024" y="17551"/>
                  <a:pt x="13094" y="17348"/>
                  <a:pt x="13051" y="17387"/>
                </a:cubicBezTo>
                <a:cubicBezTo>
                  <a:pt x="13011" y="17514"/>
                  <a:pt x="12995" y="17298"/>
                  <a:pt x="12955" y="17442"/>
                </a:cubicBezTo>
                <a:cubicBezTo>
                  <a:pt x="12980" y="17588"/>
                  <a:pt x="12858" y="17531"/>
                  <a:pt x="12867" y="17675"/>
                </a:cubicBezTo>
                <a:cubicBezTo>
                  <a:pt x="12809" y="17526"/>
                  <a:pt x="12810" y="17799"/>
                  <a:pt x="12751" y="17806"/>
                </a:cubicBezTo>
                <a:cubicBezTo>
                  <a:pt x="12719" y="17762"/>
                  <a:pt x="12700" y="17772"/>
                  <a:pt x="12682" y="17886"/>
                </a:cubicBezTo>
                <a:cubicBezTo>
                  <a:pt x="12533" y="17664"/>
                  <a:pt x="12610" y="17959"/>
                  <a:pt x="12489" y="17956"/>
                </a:cubicBezTo>
                <a:lnTo>
                  <a:pt x="12479" y="17954"/>
                </a:lnTo>
                <a:lnTo>
                  <a:pt x="12446" y="18060"/>
                </a:lnTo>
                <a:cubicBezTo>
                  <a:pt x="12446" y="18069"/>
                  <a:pt x="12445" y="18078"/>
                  <a:pt x="12445" y="18087"/>
                </a:cubicBezTo>
                <a:lnTo>
                  <a:pt x="12323" y="18035"/>
                </a:lnTo>
                <a:lnTo>
                  <a:pt x="12309" y="18076"/>
                </a:lnTo>
                <a:lnTo>
                  <a:pt x="12228" y="17981"/>
                </a:lnTo>
                <a:lnTo>
                  <a:pt x="12187" y="17964"/>
                </a:lnTo>
                <a:lnTo>
                  <a:pt x="12114" y="17902"/>
                </a:lnTo>
                <a:lnTo>
                  <a:pt x="12108" y="17928"/>
                </a:lnTo>
                <a:lnTo>
                  <a:pt x="12094" y="17904"/>
                </a:lnTo>
                <a:lnTo>
                  <a:pt x="12083" y="17935"/>
                </a:lnTo>
                <a:lnTo>
                  <a:pt x="12071" y="17927"/>
                </a:lnTo>
                <a:cubicBezTo>
                  <a:pt x="12048" y="17947"/>
                  <a:pt x="11971" y="18036"/>
                  <a:pt x="11946" y="18053"/>
                </a:cubicBezTo>
                <a:lnTo>
                  <a:pt x="11919" y="18028"/>
                </a:lnTo>
                <a:lnTo>
                  <a:pt x="11898" y="18121"/>
                </a:lnTo>
                <a:lnTo>
                  <a:pt x="11812" y="18146"/>
                </a:lnTo>
                <a:lnTo>
                  <a:pt x="11782" y="18073"/>
                </a:lnTo>
                <a:lnTo>
                  <a:pt x="11754" y="18021"/>
                </a:lnTo>
                <a:lnTo>
                  <a:pt x="11751" y="18021"/>
                </a:lnTo>
                <a:lnTo>
                  <a:pt x="11715" y="18022"/>
                </a:lnTo>
                <a:lnTo>
                  <a:pt x="11648" y="18025"/>
                </a:lnTo>
                <a:cubicBezTo>
                  <a:pt x="11605" y="18030"/>
                  <a:pt x="11562" y="18046"/>
                  <a:pt x="11518" y="18095"/>
                </a:cubicBezTo>
                <a:cubicBezTo>
                  <a:pt x="11351" y="17853"/>
                  <a:pt x="11263" y="18517"/>
                  <a:pt x="11075" y="18140"/>
                </a:cubicBezTo>
                <a:cubicBezTo>
                  <a:pt x="11016" y="18136"/>
                  <a:pt x="11028" y="18043"/>
                  <a:pt x="10947" y="18274"/>
                </a:cubicBezTo>
                <a:cubicBezTo>
                  <a:pt x="10745" y="18440"/>
                  <a:pt x="10187" y="19257"/>
                  <a:pt x="9929" y="18973"/>
                </a:cubicBezTo>
                <a:cubicBezTo>
                  <a:pt x="9865" y="19015"/>
                  <a:pt x="9811" y="19066"/>
                  <a:pt x="9773" y="19069"/>
                </a:cubicBezTo>
                <a:lnTo>
                  <a:pt x="9647" y="19110"/>
                </a:lnTo>
                <a:cubicBezTo>
                  <a:pt x="9611" y="19240"/>
                  <a:pt x="9582" y="19040"/>
                  <a:pt x="9546" y="19170"/>
                </a:cubicBezTo>
                <a:cubicBezTo>
                  <a:pt x="9523" y="19216"/>
                  <a:pt x="9497" y="19239"/>
                  <a:pt x="9467" y="19227"/>
                </a:cubicBezTo>
                <a:cubicBezTo>
                  <a:pt x="9370" y="19319"/>
                  <a:pt x="9295" y="19272"/>
                  <a:pt x="9164" y="19383"/>
                </a:cubicBezTo>
                <a:cubicBezTo>
                  <a:pt x="9116" y="19293"/>
                  <a:pt x="8891" y="19296"/>
                  <a:pt x="8863" y="19500"/>
                </a:cubicBezTo>
                <a:cubicBezTo>
                  <a:pt x="8832" y="19549"/>
                  <a:pt x="8796" y="19487"/>
                  <a:pt x="8782" y="19702"/>
                </a:cubicBezTo>
                <a:cubicBezTo>
                  <a:pt x="8759" y="19961"/>
                  <a:pt x="8700" y="19685"/>
                  <a:pt x="8666" y="19888"/>
                </a:cubicBezTo>
                <a:cubicBezTo>
                  <a:pt x="8581" y="20152"/>
                  <a:pt x="8513" y="20040"/>
                  <a:pt x="8448" y="20186"/>
                </a:cubicBezTo>
                <a:cubicBezTo>
                  <a:pt x="8387" y="20180"/>
                  <a:pt x="8367" y="20182"/>
                  <a:pt x="8226" y="20279"/>
                </a:cubicBezTo>
                <a:cubicBezTo>
                  <a:pt x="8184" y="20360"/>
                  <a:pt x="8102" y="20373"/>
                  <a:pt x="7970" y="20412"/>
                </a:cubicBezTo>
                <a:cubicBezTo>
                  <a:pt x="7966" y="20455"/>
                  <a:pt x="7929" y="20393"/>
                  <a:pt x="7825" y="20408"/>
                </a:cubicBezTo>
                <a:cubicBezTo>
                  <a:pt x="7721" y="20423"/>
                  <a:pt x="7502" y="20571"/>
                  <a:pt x="7346" y="20502"/>
                </a:cubicBezTo>
                <a:cubicBezTo>
                  <a:pt x="7151" y="20416"/>
                  <a:pt x="7248" y="20783"/>
                  <a:pt x="7014" y="20327"/>
                </a:cubicBezTo>
                <a:cubicBezTo>
                  <a:pt x="6996" y="20572"/>
                  <a:pt x="6969" y="20361"/>
                  <a:pt x="6919" y="20506"/>
                </a:cubicBezTo>
                <a:cubicBezTo>
                  <a:pt x="6833" y="20527"/>
                  <a:pt x="6846" y="20594"/>
                  <a:pt x="6759" y="20799"/>
                </a:cubicBezTo>
                <a:cubicBezTo>
                  <a:pt x="6697" y="20939"/>
                  <a:pt x="6598" y="20929"/>
                  <a:pt x="6558" y="21031"/>
                </a:cubicBezTo>
                <a:lnTo>
                  <a:pt x="6469" y="21093"/>
                </a:lnTo>
                <a:cubicBezTo>
                  <a:pt x="6396" y="21153"/>
                  <a:pt x="6376" y="20717"/>
                  <a:pt x="6341" y="21124"/>
                </a:cubicBezTo>
                <a:lnTo>
                  <a:pt x="6242" y="21005"/>
                </a:lnTo>
                <a:lnTo>
                  <a:pt x="6157" y="20949"/>
                </a:lnTo>
                <a:cubicBezTo>
                  <a:pt x="6118" y="20882"/>
                  <a:pt x="6113" y="20897"/>
                  <a:pt x="6029" y="20791"/>
                </a:cubicBezTo>
                <a:cubicBezTo>
                  <a:pt x="5975" y="20847"/>
                  <a:pt x="5953" y="20915"/>
                  <a:pt x="5811" y="20909"/>
                </a:cubicBezTo>
                <a:lnTo>
                  <a:pt x="5584" y="20963"/>
                </a:lnTo>
                <a:cubicBezTo>
                  <a:pt x="5522" y="20974"/>
                  <a:pt x="5479" y="20783"/>
                  <a:pt x="5441" y="20977"/>
                </a:cubicBezTo>
                <a:cubicBezTo>
                  <a:pt x="5259" y="21600"/>
                  <a:pt x="5291" y="21156"/>
                  <a:pt x="5135" y="21308"/>
                </a:cubicBezTo>
                <a:cubicBezTo>
                  <a:pt x="4959" y="21415"/>
                  <a:pt x="4861" y="21292"/>
                  <a:pt x="4748" y="21398"/>
                </a:cubicBezTo>
                <a:cubicBezTo>
                  <a:pt x="4724" y="21167"/>
                  <a:pt x="4605" y="21161"/>
                  <a:pt x="4557" y="21282"/>
                </a:cubicBezTo>
                <a:cubicBezTo>
                  <a:pt x="4472" y="21316"/>
                  <a:pt x="4478" y="21095"/>
                  <a:pt x="4392" y="21467"/>
                </a:cubicBezTo>
                <a:cubicBezTo>
                  <a:pt x="4320" y="21356"/>
                  <a:pt x="4242" y="21369"/>
                  <a:pt x="4168" y="21324"/>
                </a:cubicBezTo>
                <a:cubicBezTo>
                  <a:pt x="4118" y="21291"/>
                  <a:pt x="4115" y="21389"/>
                  <a:pt x="4078" y="21367"/>
                </a:cubicBezTo>
                <a:cubicBezTo>
                  <a:pt x="4042" y="21346"/>
                  <a:pt x="4010" y="21257"/>
                  <a:pt x="3947" y="21195"/>
                </a:cubicBezTo>
                <a:cubicBezTo>
                  <a:pt x="3859" y="21388"/>
                  <a:pt x="3842" y="21056"/>
                  <a:pt x="3722" y="20901"/>
                </a:cubicBezTo>
                <a:cubicBezTo>
                  <a:pt x="3672" y="21093"/>
                  <a:pt x="3632" y="21006"/>
                  <a:pt x="3592" y="20829"/>
                </a:cubicBezTo>
                <a:cubicBezTo>
                  <a:pt x="3475" y="20888"/>
                  <a:pt x="3369" y="20625"/>
                  <a:pt x="3237" y="20527"/>
                </a:cubicBezTo>
                <a:cubicBezTo>
                  <a:pt x="3095" y="20751"/>
                  <a:pt x="3023" y="20246"/>
                  <a:pt x="2882" y="20143"/>
                </a:cubicBezTo>
                <a:cubicBezTo>
                  <a:pt x="2827" y="20216"/>
                  <a:pt x="2841" y="19857"/>
                  <a:pt x="2723" y="19882"/>
                </a:cubicBezTo>
                <a:cubicBezTo>
                  <a:pt x="2579" y="19661"/>
                  <a:pt x="2554" y="19391"/>
                  <a:pt x="2472" y="19381"/>
                </a:cubicBezTo>
                <a:cubicBezTo>
                  <a:pt x="2455" y="19455"/>
                  <a:pt x="2328" y="19467"/>
                  <a:pt x="2332" y="19363"/>
                </a:cubicBezTo>
                <a:cubicBezTo>
                  <a:pt x="2313" y="19393"/>
                  <a:pt x="2251" y="19588"/>
                  <a:pt x="2247" y="19420"/>
                </a:cubicBezTo>
                <a:cubicBezTo>
                  <a:pt x="2153" y="19389"/>
                  <a:pt x="2075" y="19194"/>
                  <a:pt x="1990" y="19389"/>
                </a:cubicBezTo>
                <a:cubicBezTo>
                  <a:pt x="1938" y="19328"/>
                  <a:pt x="1905" y="19543"/>
                  <a:pt x="1773" y="19635"/>
                </a:cubicBezTo>
                <a:cubicBezTo>
                  <a:pt x="1677" y="19622"/>
                  <a:pt x="1659" y="19822"/>
                  <a:pt x="1538" y="19588"/>
                </a:cubicBezTo>
                <a:cubicBezTo>
                  <a:pt x="1470" y="19545"/>
                  <a:pt x="1392" y="19392"/>
                  <a:pt x="1343" y="19539"/>
                </a:cubicBezTo>
                <a:cubicBezTo>
                  <a:pt x="1294" y="19476"/>
                  <a:pt x="1130" y="19677"/>
                  <a:pt x="1051" y="19653"/>
                </a:cubicBezTo>
                <a:cubicBezTo>
                  <a:pt x="918" y="19517"/>
                  <a:pt x="793" y="19794"/>
                  <a:pt x="723" y="19867"/>
                </a:cubicBezTo>
                <a:cubicBezTo>
                  <a:pt x="629" y="19811"/>
                  <a:pt x="598" y="19659"/>
                  <a:pt x="512" y="19731"/>
                </a:cubicBezTo>
                <a:cubicBezTo>
                  <a:pt x="414" y="19965"/>
                  <a:pt x="321" y="19932"/>
                  <a:pt x="204" y="20300"/>
                </a:cubicBezTo>
                <a:cubicBezTo>
                  <a:pt x="172" y="20727"/>
                  <a:pt x="56" y="20024"/>
                  <a:pt x="51" y="20493"/>
                </a:cubicBezTo>
                <a:cubicBezTo>
                  <a:pt x="38" y="20414"/>
                  <a:pt x="23" y="20384"/>
                  <a:pt x="5" y="20383"/>
                </a:cubicBezTo>
                <a:lnTo>
                  <a:pt x="0" y="20388"/>
                </a:lnTo>
                <a:lnTo>
                  <a:pt x="0" y="0"/>
                </a:lnTo>
                <a:close/>
              </a:path>
            </a:pathLst>
          </a:custGeom>
          <a:solidFill>
            <a:srgbClr val="82766A">
              <a:alpha val="14509"/>
            </a:srgbClr>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34" name="Google Shape;134;p19"/>
          <p:cNvSpPr txBox="1">
            <a:spLocks noGrp="1"/>
          </p:cNvSpPr>
          <p:nvPr>
            <p:ph type="title"/>
          </p:nvPr>
        </p:nvSpPr>
        <p:spPr>
          <a:xfrm>
            <a:off x="1136650" y="609600"/>
            <a:ext cx="9393237" cy="1330325"/>
          </a:xfrm>
          <a:prstGeom prst="rect">
            <a:avLst/>
          </a:prstGeom>
          <a:noFill/>
          <a:ln>
            <a:noFill/>
          </a:ln>
        </p:spPr>
        <p:txBody>
          <a:bodyPr spcFirstLastPara="1" wrap="square" lIns="45700" tIns="45700" rIns="45700" bIns="45700" anchor="ctr" anchorCtr="0">
            <a:noAutofit/>
          </a:bodyPr>
          <a:lstStyle/>
          <a:p>
            <a:pPr marL="0" lvl="0" indent="0" algn="l" rtl="0">
              <a:lnSpc>
                <a:spcPct val="90000"/>
              </a:lnSpc>
              <a:spcBef>
                <a:spcPts val="0"/>
              </a:spcBef>
              <a:spcAft>
                <a:spcPts val="0"/>
              </a:spcAft>
              <a:buClr>
                <a:srgbClr val="000000"/>
              </a:buClr>
              <a:buSzPts val="4400"/>
              <a:buFont typeface="Calibri"/>
              <a:buNone/>
            </a:pPr>
            <a:r>
              <a:rPr lang="en-US" sz="4400" b="0" i="0" u="none">
                <a:solidFill>
                  <a:srgbClr val="000000"/>
                </a:solidFill>
                <a:latin typeface="Calibri"/>
                <a:ea typeface="Calibri"/>
                <a:cs typeface="Calibri"/>
                <a:sym typeface="Calibri"/>
              </a:rPr>
              <a:t>Performance Management System "Rank and Yank"</a:t>
            </a:r>
            <a:endParaRPr/>
          </a:p>
        </p:txBody>
      </p:sp>
      <p:sp>
        <p:nvSpPr>
          <p:cNvPr id="135" name="Google Shape;135;p19"/>
          <p:cNvSpPr txBox="1">
            <a:spLocks noGrp="1"/>
          </p:cNvSpPr>
          <p:nvPr>
            <p:ph type="body" idx="1"/>
          </p:nvPr>
        </p:nvSpPr>
        <p:spPr>
          <a:xfrm>
            <a:off x="1136650" y="2198687"/>
            <a:ext cx="4959350" cy="3917950"/>
          </a:xfrm>
          <a:prstGeom prst="rect">
            <a:avLst/>
          </a:prstGeom>
          <a:noFill/>
          <a:ln>
            <a:noFill/>
          </a:ln>
        </p:spPr>
        <p:txBody>
          <a:bodyPr spcFirstLastPara="1" wrap="square" lIns="45700" tIns="45700" rIns="45700" bIns="45700" anchor="t" anchorCtr="0">
            <a:normAutofit/>
          </a:bodyPr>
          <a:lstStyle/>
          <a:p>
            <a:pPr marL="228600" lvl="0" indent="-228600" algn="l" rtl="0">
              <a:lnSpc>
                <a:spcPct val="90000"/>
              </a:lnSpc>
              <a:spcBef>
                <a:spcPts val="0"/>
              </a:spcBef>
              <a:spcAft>
                <a:spcPts val="0"/>
              </a:spcAft>
              <a:buClr>
                <a:srgbClr val="000000"/>
              </a:buClr>
              <a:buSzPts val="1700"/>
              <a:buNone/>
            </a:pPr>
            <a:r>
              <a:rPr lang="en-US" sz="1700" b="1" i="0" u="none">
                <a:solidFill>
                  <a:srgbClr val="000000"/>
                </a:solidFill>
                <a:latin typeface="Times New Roman"/>
                <a:ea typeface="Times New Roman"/>
                <a:cs typeface="Times New Roman"/>
                <a:sym typeface="Times New Roman"/>
              </a:rPr>
              <a:t>Rank and Yank System Evaluation:</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Rewarding top performers motivates.</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Fosters competition and progress (Economics, 2020).</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The forced ranking system may lose talent.</a:t>
            </a:r>
            <a:endParaRPr/>
          </a:p>
          <a:p>
            <a:pPr marL="228600" lvl="0" indent="-228600" algn="l" rtl="0">
              <a:lnSpc>
                <a:spcPct val="90000"/>
              </a:lnSpc>
              <a:spcBef>
                <a:spcPts val="1000"/>
              </a:spcBef>
              <a:spcAft>
                <a:spcPts val="0"/>
              </a:spcAft>
              <a:buClr>
                <a:srgbClr val="000000"/>
              </a:buClr>
              <a:buSzPts val="1700"/>
              <a:buNone/>
            </a:pPr>
            <a:r>
              <a:rPr lang="en-US" sz="1700" b="1" i="0" u="none">
                <a:solidFill>
                  <a:srgbClr val="000000"/>
                </a:solidFill>
                <a:latin typeface="Times New Roman"/>
                <a:ea typeface="Times New Roman"/>
                <a:cs typeface="Times New Roman"/>
                <a:sym typeface="Times New Roman"/>
              </a:rPr>
              <a:t>Ethical Implications and Employee Well-being: </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Can encourage a competitive work atmosphere and impede cooperation.</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Job satisfaction and morale may suffer.</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Ethical considerations concerning employee well-being and ranking fairness.</a:t>
            </a:r>
            <a:endParaRPr/>
          </a:p>
        </p:txBody>
      </p:sp>
      <p:pic>
        <p:nvPicPr>
          <p:cNvPr id="136" name="Google Shape;136;p19" descr="Picture 4"/>
          <p:cNvPicPr preferRelativeResize="0"/>
          <p:nvPr/>
        </p:nvPicPr>
        <p:blipFill rotWithShape="1">
          <a:blip r:embed="rId3">
            <a:alphaModFix/>
          </a:blip>
          <a:srcRect/>
          <a:stretch/>
        </p:blipFill>
        <p:spPr>
          <a:xfrm>
            <a:off x="6719887" y="2692400"/>
            <a:ext cx="4787900" cy="2741612"/>
          </a:xfrm>
          <a:prstGeom prst="rect">
            <a:avLst/>
          </a:prstGeom>
          <a:noFill/>
          <a:ln>
            <a:noFill/>
          </a:ln>
        </p:spPr>
      </p:pic>
      <p:sp>
        <p:nvSpPr>
          <p:cNvPr id="137" name="Google Shape;137;p19"/>
          <p:cNvSpPr/>
          <p:nvPr/>
        </p:nvSpPr>
        <p:spPr>
          <a:xfrm rot="10800000">
            <a:off x="5381625" y="6208712"/>
            <a:ext cx="6810375" cy="649287"/>
          </a:xfrm>
          <a:custGeom>
            <a:avLst/>
            <a:gdLst/>
            <a:ahLst/>
            <a:cxnLst/>
            <a:rect l="l" t="t" r="r" b="b"/>
            <a:pathLst>
              <a:path w="21600" h="21600" extrusionOk="0">
                <a:moveTo>
                  <a:pt x="0" y="0"/>
                </a:moveTo>
                <a:lnTo>
                  <a:pt x="21600" y="0"/>
                </a:lnTo>
                <a:lnTo>
                  <a:pt x="21590" y="53"/>
                </a:lnTo>
                <a:cubicBezTo>
                  <a:pt x="21581" y="98"/>
                  <a:pt x="21568" y="151"/>
                  <a:pt x="21543" y="252"/>
                </a:cubicBezTo>
                <a:cubicBezTo>
                  <a:pt x="21494" y="453"/>
                  <a:pt x="21396" y="826"/>
                  <a:pt x="21322" y="1114"/>
                </a:cubicBezTo>
                <a:cubicBezTo>
                  <a:pt x="21288" y="1031"/>
                  <a:pt x="21192" y="1290"/>
                  <a:pt x="21159" y="1116"/>
                </a:cubicBezTo>
                <a:cubicBezTo>
                  <a:pt x="21129" y="1171"/>
                  <a:pt x="21051" y="1039"/>
                  <a:pt x="21024" y="950"/>
                </a:cubicBezTo>
                <a:cubicBezTo>
                  <a:pt x="20976" y="1431"/>
                  <a:pt x="20854" y="1499"/>
                  <a:pt x="20799" y="1887"/>
                </a:cubicBezTo>
                <a:cubicBezTo>
                  <a:pt x="20661" y="2005"/>
                  <a:pt x="20380" y="1336"/>
                  <a:pt x="20261" y="1390"/>
                </a:cubicBezTo>
                <a:cubicBezTo>
                  <a:pt x="20222" y="1673"/>
                  <a:pt x="20173" y="1449"/>
                  <a:pt x="20118" y="1602"/>
                </a:cubicBezTo>
                <a:cubicBezTo>
                  <a:pt x="19990" y="1779"/>
                  <a:pt x="19872" y="2173"/>
                  <a:pt x="19696" y="2154"/>
                </a:cubicBezTo>
                <a:cubicBezTo>
                  <a:pt x="19649" y="2968"/>
                  <a:pt x="19433" y="3189"/>
                  <a:pt x="19288" y="3767"/>
                </a:cubicBezTo>
                <a:cubicBezTo>
                  <a:pt x="19198" y="3944"/>
                  <a:pt x="19038" y="3243"/>
                  <a:pt x="19021" y="3674"/>
                </a:cubicBezTo>
                <a:cubicBezTo>
                  <a:pt x="18969" y="3471"/>
                  <a:pt x="18944" y="3905"/>
                  <a:pt x="18898" y="3985"/>
                </a:cubicBezTo>
                <a:cubicBezTo>
                  <a:pt x="18855" y="3866"/>
                  <a:pt x="18842" y="4018"/>
                  <a:pt x="18809" y="4081"/>
                </a:cubicBezTo>
                <a:cubicBezTo>
                  <a:pt x="18790" y="4000"/>
                  <a:pt x="18761" y="4033"/>
                  <a:pt x="18756" y="4154"/>
                </a:cubicBezTo>
                <a:cubicBezTo>
                  <a:pt x="18780" y="4400"/>
                  <a:pt x="18675" y="4368"/>
                  <a:pt x="18674" y="4554"/>
                </a:cubicBezTo>
                <a:cubicBezTo>
                  <a:pt x="18618" y="4647"/>
                  <a:pt x="18358" y="4663"/>
                  <a:pt x="18326" y="4991"/>
                </a:cubicBezTo>
                <a:cubicBezTo>
                  <a:pt x="18214" y="5240"/>
                  <a:pt x="18028" y="4949"/>
                  <a:pt x="17979" y="5005"/>
                </a:cubicBezTo>
                <a:cubicBezTo>
                  <a:pt x="17909" y="4530"/>
                  <a:pt x="17722" y="6140"/>
                  <a:pt x="17512" y="6374"/>
                </a:cubicBezTo>
                <a:cubicBezTo>
                  <a:pt x="17481" y="6351"/>
                  <a:pt x="17466" y="6367"/>
                  <a:pt x="17463" y="6493"/>
                </a:cubicBezTo>
                <a:cubicBezTo>
                  <a:pt x="17398" y="6576"/>
                  <a:pt x="17350" y="6931"/>
                  <a:pt x="17298" y="6830"/>
                </a:cubicBezTo>
                <a:cubicBezTo>
                  <a:pt x="17318" y="7073"/>
                  <a:pt x="17199" y="6853"/>
                  <a:pt x="17198" y="7106"/>
                </a:cubicBezTo>
                <a:cubicBezTo>
                  <a:pt x="17161" y="7233"/>
                  <a:pt x="17096" y="7494"/>
                  <a:pt x="17077" y="7588"/>
                </a:cubicBezTo>
                <a:lnTo>
                  <a:pt x="17082" y="7670"/>
                </a:lnTo>
                <a:lnTo>
                  <a:pt x="17059" y="7700"/>
                </a:lnTo>
                <a:lnTo>
                  <a:pt x="17006" y="7753"/>
                </a:lnTo>
                <a:cubicBezTo>
                  <a:pt x="16984" y="7827"/>
                  <a:pt x="16953" y="8112"/>
                  <a:pt x="16927" y="8142"/>
                </a:cubicBezTo>
                <a:cubicBezTo>
                  <a:pt x="16873" y="8247"/>
                  <a:pt x="16866" y="8053"/>
                  <a:pt x="16848" y="7930"/>
                </a:cubicBezTo>
                <a:cubicBezTo>
                  <a:pt x="16811" y="7960"/>
                  <a:pt x="16741" y="8219"/>
                  <a:pt x="16703" y="8317"/>
                </a:cubicBezTo>
                <a:cubicBezTo>
                  <a:pt x="16685" y="8421"/>
                  <a:pt x="16617" y="8278"/>
                  <a:pt x="16620" y="8518"/>
                </a:cubicBezTo>
                <a:cubicBezTo>
                  <a:pt x="16582" y="8541"/>
                  <a:pt x="16561" y="8587"/>
                  <a:pt x="16540" y="8626"/>
                </a:cubicBezTo>
                <a:lnTo>
                  <a:pt x="16493" y="8764"/>
                </a:lnTo>
                <a:cubicBezTo>
                  <a:pt x="16480" y="8830"/>
                  <a:pt x="16465" y="8873"/>
                  <a:pt x="16448" y="8868"/>
                </a:cubicBezTo>
                <a:lnTo>
                  <a:pt x="16430" y="8840"/>
                </a:lnTo>
                <a:lnTo>
                  <a:pt x="16429" y="8884"/>
                </a:lnTo>
                <a:cubicBezTo>
                  <a:pt x="16428" y="8953"/>
                  <a:pt x="16422" y="9427"/>
                  <a:pt x="16366" y="9468"/>
                </a:cubicBezTo>
                <a:cubicBezTo>
                  <a:pt x="16331" y="9630"/>
                  <a:pt x="16300" y="9694"/>
                  <a:pt x="16248" y="9783"/>
                </a:cubicBezTo>
                <a:cubicBezTo>
                  <a:pt x="16215" y="9797"/>
                  <a:pt x="16208" y="9495"/>
                  <a:pt x="16169" y="9549"/>
                </a:cubicBezTo>
                <a:cubicBezTo>
                  <a:pt x="16018" y="9913"/>
                  <a:pt x="16081" y="9402"/>
                  <a:pt x="16000" y="9765"/>
                </a:cubicBezTo>
                <a:cubicBezTo>
                  <a:pt x="15985" y="9799"/>
                  <a:pt x="15971" y="9794"/>
                  <a:pt x="15959" y="9773"/>
                </a:cubicBezTo>
                <a:lnTo>
                  <a:pt x="15939" y="9724"/>
                </a:lnTo>
                <a:lnTo>
                  <a:pt x="15878" y="9913"/>
                </a:lnTo>
                <a:cubicBezTo>
                  <a:pt x="15847" y="9988"/>
                  <a:pt x="15814" y="10050"/>
                  <a:pt x="15779" y="10097"/>
                </a:cubicBezTo>
                <a:cubicBezTo>
                  <a:pt x="15768" y="10017"/>
                  <a:pt x="15745" y="10168"/>
                  <a:pt x="15733" y="10206"/>
                </a:cubicBezTo>
                <a:cubicBezTo>
                  <a:pt x="15730" y="10148"/>
                  <a:pt x="15701" y="10149"/>
                  <a:pt x="15692" y="10206"/>
                </a:cubicBezTo>
                <a:cubicBezTo>
                  <a:pt x="15485" y="10620"/>
                  <a:pt x="15586" y="9966"/>
                  <a:pt x="15469" y="10412"/>
                </a:cubicBezTo>
                <a:cubicBezTo>
                  <a:pt x="15448" y="10450"/>
                  <a:pt x="15431" y="10437"/>
                  <a:pt x="15416" y="10402"/>
                </a:cubicBezTo>
                <a:lnTo>
                  <a:pt x="15387" y="10307"/>
                </a:lnTo>
                <a:lnTo>
                  <a:pt x="15369" y="10368"/>
                </a:lnTo>
                <a:cubicBezTo>
                  <a:pt x="15298" y="10441"/>
                  <a:pt x="15272" y="10340"/>
                  <a:pt x="15235" y="10503"/>
                </a:cubicBezTo>
                <a:cubicBezTo>
                  <a:pt x="15164" y="10308"/>
                  <a:pt x="15193" y="10517"/>
                  <a:pt x="15148" y="10601"/>
                </a:cubicBezTo>
                <a:cubicBezTo>
                  <a:pt x="15112" y="10688"/>
                  <a:pt x="15184" y="10720"/>
                  <a:pt x="15148" y="10770"/>
                </a:cubicBezTo>
                <a:cubicBezTo>
                  <a:pt x="15107" y="10742"/>
                  <a:pt x="15116" y="10944"/>
                  <a:pt x="15072" y="10903"/>
                </a:cubicBezTo>
                <a:cubicBezTo>
                  <a:pt x="15076" y="10740"/>
                  <a:pt x="14993" y="11011"/>
                  <a:pt x="14985" y="10880"/>
                </a:cubicBezTo>
                <a:lnTo>
                  <a:pt x="14984" y="10882"/>
                </a:lnTo>
                <a:cubicBezTo>
                  <a:pt x="14960" y="11164"/>
                  <a:pt x="14683" y="11577"/>
                  <a:pt x="14658" y="11858"/>
                </a:cubicBezTo>
                <a:cubicBezTo>
                  <a:pt x="14506" y="12736"/>
                  <a:pt x="14139" y="13583"/>
                  <a:pt x="13953" y="13988"/>
                </a:cubicBezTo>
                <a:cubicBezTo>
                  <a:pt x="13766" y="14392"/>
                  <a:pt x="13668" y="14245"/>
                  <a:pt x="13541" y="14285"/>
                </a:cubicBezTo>
                <a:lnTo>
                  <a:pt x="13306" y="14249"/>
                </a:lnTo>
                <a:lnTo>
                  <a:pt x="13268" y="14373"/>
                </a:lnTo>
                <a:cubicBezTo>
                  <a:pt x="13263" y="14407"/>
                  <a:pt x="13256" y="14417"/>
                  <a:pt x="13210" y="14362"/>
                </a:cubicBezTo>
                <a:cubicBezTo>
                  <a:pt x="13111" y="14684"/>
                  <a:pt x="12937" y="14768"/>
                  <a:pt x="12865" y="15180"/>
                </a:cubicBezTo>
                <a:cubicBezTo>
                  <a:pt x="12871" y="15044"/>
                  <a:pt x="12822" y="14990"/>
                  <a:pt x="12793" y="15083"/>
                </a:cubicBezTo>
                <a:cubicBezTo>
                  <a:pt x="12811" y="14553"/>
                  <a:pt x="12685" y="15650"/>
                  <a:pt x="12644" y="15339"/>
                </a:cubicBezTo>
                <a:cubicBezTo>
                  <a:pt x="12655" y="15654"/>
                  <a:pt x="12534" y="16322"/>
                  <a:pt x="12458" y="16129"/>
                </a:cubicBezTo>
                <a:cubicBezTo>
                  <a:pt x="12359" y="16290"/>
                  <a:pt x="12297" y="16619"/>
                  <a:pt x="12187" y="16618"/>
                </a:cubicBezTo>
                <a:cubicBezTo>
                  <a:pt x="12185" y="16663"/>
                  <a:pt x="12181" y="16704"/>
                  <a:pt x="12175" y="16741"/>
                </a:cubicBezTo>
                <a:lnTo>
                  <a:pt x="12155" y="16836"/>
                </a:lnTo>
                <a:lnTo>
                  <a:pt x="12150" y="16835"/>
                </a:lnTo>
                <a:cubicBezTo>
                  <a:pt x="12133" y="16851"/>
                  <a:pt x="12125" y="16877"/>
                  <a:pt x="12120" y="16908"/>
                </a:cubicBezTo>
                <a:lnTo>
                  <a:pt x="12118" y="16949"/>
                </a:lnTo>
                <a:lnTo>
                  <a:pt x="12099" y="17007"/>
                </a:lnTo>
                <a:lnTo>
                  <a:pt x="12065" y="17143"/>
                </a:lnTo>
                <a:lnTo>
                  <a:pt x="12055" y="17149"/>
                </a:lnTo>
                <a:lnTo>
                  <a:pt x="11998" y="17322"/>
                </a:lnTo>
                <a:lnTo>
                  <a:pt x="11996" y="17315"/>
                </a:lnTo>
                <a:cubicBezTo>
                  <a:pt x="11989" y="17303"/>
                  <a:pt x="11982" y="17302"/>
                  <a:pt x="11973" y="17322"/>
                </a:cubicBezTo>
                <a:cubicBezTo>
                  <a:pt x="11963" y="17151"/>
                  <a:pt x="11958" y="17282"/>
                  <a:pt x="11933" y="17358"/>
                </a:cubicBezTo>
                <a:cubicBezTo>
                  <a:pt x="11911" y="17108"/>
                  <a:pt x="11853" y="17410"/>
                  <a:pt x="11819" y="17322"/>
                </a:cubicBezTo>
                <a:cubicBezTo>
                  <a:pt x="11801" y="17384"/>
                  <a:pt x="11781" y="17444"/>
                  <a:pt x="11760" y="17502"/>
                </a:cubicBezTo>
                <a:lnTo>
                  <a:pt x="11747" y="17533"/>
                </a:lnTo>
                <a:lnTo>
                  <a:pt x="11746" y="17532"/>
                </a:lnTo>
                <a:cubicBezTo>
                  <a:pt x="11743" y="17534"/>
                  <a:pt x="11738" y="17542"/>
                  <a:pt x="11732" y="17560"/>
                </a:cubicBezTo>
                <a:lnTo>
                  <a:pt x="11724" y="17590"/>
                </a:lnTo>
                <a:lnTo>
                  <a:pt x="11699" y="17650"/>
                </a:lnTo>
                <a:lnTo>
                  <a:pt x="11688" y="17657"/>
                </a:lnTo>
                <a:cubicBezTo>
                  <a:pt x="11644" y="17633"/>
                  <a:pt x="11624" y="17286"/>
                  <a:pt x="11578" y="17542"/>
                </a:cubicBezTo>
                <a:cubicBezTo>
                  <a:pt x="11503" y="17610"/>
                  <a:pt x="11448" y="17472"/>
                  <a:pt x="11384" y="17667"/>
                </a:cubicBezTo>
                <a:cubicBezTo>
                  <a:pt x="11314" y="17730"/>
                  <a:pt x="11251" y="17710"/>
                  <a:pt x="11194" y="17823"/>
                </a:cubicBezTo>
                <a:cubicBezTo>
                  <a:pt x="11168" y="17785"/>
                  <a:pt x="11147" y="17906"/>
                  <a:pt x="11126" y="17895"/>
                </a:cubicBezTo>
                <a:cubicBezTo>
                  <a:pt x="11105" y="17883"/>
                  <a:pt x="11106" y="17610"/>
                  <a:pt x="11069" y="17751"/>
                </a:cubicBezTo>
                <a:cubicBezTo>
                  <a:pt x="11036" y="17528"/>
                  <a:pt x="10979" y="17645"/>
                  <a:pt x="10962" y="17645"/>
                </a:cubicBezTo>
                <a:lnTo>
                  <a:pt x="10868" y="17544"/>
                </a:lnTo>
                <a:lnTo>
                  <a:pt x="10786" y="18128"/>
                </a:lnTo>
                <a:cubicBezTo>
                  <a:pt x="10762" y="18009"/>
                  <a:pt x="10684" y="18253"/>
                  <a:pt x="10683" y="17984"/>
                </a:cubicBezTo>
                <a:cubicBezTo>
                  <a:pt x="10654" y="18036"/>
                  <a:pt x="10639" y="18162"/>
                  <a:pt x="10643" y="17982"/>
                </a:cubicBezTo>
                <a:cubicBezTo>
                  <a:pt x="10621" y="17997"/>
                  <a:pt x="10580" y="18037"/>
                  <a:pt x="10553" y="18076"/>
                </a:cubicBezTo>
                <a:lnTo>
                  <a:pt x="10479" y="18214"/>
                </a:lnTo>
                <a:lnTo>
                  <a:pt x="10474" y="18253"/>
                </a:lnTo>
                <a:cubicBezTo>
                  <a:pt x="10466" y="18266"/>
                  <a:pt x="10446" y="18273"/>
                  <a:pt x="10436" y="18292"/>
                </a:cubicBezTo>
                <a:lnTo>
                  <a:pt x="10410" y="18368"/>
                </a:lnTo>
                <a:cubicBezTo>
                  <a:pt x="10402" y="18399"/>
                  <a:pt x="10395" y="18435"/>
                  <a:pt x="10390" y="18478"/>
                </a:cubicBezTo>
                <a:cubicBezTo>
                  <a:pt x="10287" y="18373"/>
                  <a:pt x="10204" y="18641"/>
                  <a:pt x="10099" y="18707"/>
                </a:cubicBezTo>
                <a:cubicBezTo>
                  <a:pt x="10043" y="18443"/>
                  <a:pt x="9937" y="19333"/>
                  <a:pt x="9922" y="19656"/>
                </a:cubicBezTo>
                <a:cubicBezTo>
                  <a:pt x="9832" y="19780"/>
                  <a:pt x="9730" y="19518"/>
                  <a:pt x="9626" y="19656"/>
                </a:cubicBezTo>
                <a:lnTo>
                  <a:pt x="9244" y="20145"/>
                </a:lnTo>
                <a:cubicBezTo>
                  <a:pt x="9016" y="20336"/>
                  <a:pt x="8836" y="20392"/>
                  <a:pt x="8618" y="20378"/>
                </a:cubicBezTo>
                <a:cubicBezTo>
                  <a:pt x="8401" y="20364"/>
                  <a:pt x="8129" y="20421"/>
                  <a:pt x="7939" y="20060"/>
                </a:cubicBezTo>
                <a:lnTo>
                  <a:pt x="7750" y="19950"/>
                </a:lnTo>
                <a:lnTo>
                  <a:pt x="7726" y="19941"/>
                </a:lnTo>
                <a:cubicBezTo>
                  <a:pt x="7648" y="20115"/>
                  <a:pt x="7567" y="19800"/>
                  <a:pt x="7504" y="19928"/>
                </a:cubicBezTo>
                <a:cubicBezTo>
                  <a:pt x="7487" y="19936"/>
                  <a:pt x="7472" y="19929"/>
                  <a:pt x="7458" y="19912"/>
                </a:cubicBezTo>
                <a:lnTo>
                  <a:pt x="7424" y="19842"/>
                </a:lnTo>
                <a:lnTo>
                  <a:pt x="7420" y="19777"/>
                </a:lnTo>
                <a:lnTo>
                  <a:pt x="7396" y="19759"/>
                </a:lnTo>
                <a:lnTo>
                  <a:pt x="7390" y="19743"/>
                </a:lnTo>
                <a:cubicBezTo>
                  <a:pt x="7368" y="19745"/>
                  <a:pt x="7300" y="19784"/>
                  <a:pt x="7262" y="19772"/>
                </a:cubicBezTo>
                <a:cubicBezTo>
                  <a:pt x="7196" y="19702"/>
                  <a:pt x="7219" y="19957"/>
                  <a:pt x="7167" y="19673"/>
                </a:cubicBezTo>
                <a:cubicBezTo>
                  <a:pt x="7039" y="19745"/>
                  <a:pt x="6996" y="19391"/>
                  <a:pt x="6874" y="19600"/>
                </a:cubicBezTo>
                <a:cubicBezTo>
                  <a:pt x="6767" y="19627"/>
                  <a:pt x="6688" y="19137"/>
                  <a:pt x="6650" y="19157"/>
                </a:cubicBezTo>
                <a:cubicBezTo>
                  <a:pt x="6551" y="19130"/>
                  <a:pt x="6424" y="19630"/>
                  <a:pt x="6306" y="19642"/>
                </a:cubicBezTo>
                <a:cubicBezTo>
                  <a:pt x="6204" y="19576"/>
                  <a:pt x="6104" y="19733"/>
                  <a:pt x="6020" y="19503"/>
                </a:cubicBezTo>
                <a:cubicBezTo>
                  <a:pt x="6011" y="19539"/>
                  <a:pt x="6002" y="19565"/>
                  <a:pt x="5991" y="19585"/>
                </a:cubicBezTo>
                <a:lnTo>
                  <a:pt x="5961" y="19626"/>
                </a:lnTo>
                <a:lnTo>
                  <a:pt x="5922" y="19617"/>
                </a:lnTo>
                <a:lnTo>
                  <a:pt x="5914" y="19649"/>
                </a:lnTo>
                <a:lnTo>
                  <a:pt x="5842" y="19706"/>
                </a:lnTo>
                <a:lnTo>
                  <a:pt x="5834" y="19691"/>
                </a:lnTo>
                <a:lnTo>
                  <a:pt x="5763" y="19724"/>
                </a:lnTo>
                <a:lnTo>
                  <a:pt x="5762" y="19712"/>
                </a:lnTo>
                <a:cubicBezTo>
                  <a:pt x="5759" y="19688"/>
                  <a:pt x="5753" y="19671"/>
                  <a:pt x="5743" y="19671"/>
                </a:cubicBezTo>
                <a:cubicBezTo>
                  <a:pt x="5763" y="19501"/>
                  <a:pt x="5738" y="19605"/>
                  <a:pt x="5706" y="19618"/>
                </a:cubicBezTo>
                <a:lnTo>
                  <a:pt x="5551" y="19384"/>
                </a:lnTo>
                <a:lnTo>
                  <a:pt x="5536" y="19384"/>
                </a:lnTo>
                <a:cubicBezTo>
                  <a:pt x="5536" y="19383"/>
                  <a:pt x="5536" y="19382"/>
                  <a:pt x="5536" y="19381"/>
                </a:cubicBezTo>
                <a:cubicBezTo>
                  <a:pt x="5533" y="19376"/>
                  <a:pt x="5528" y="19374"/>
                  <a:pt x="5520" y="19376"/>
                </a:cubicBezTo>
                <a:lnTo>
                  <a:pt x="5412" y="19252"/>
                </a:lnTo>
                <a:cubicBezTo>
                  <a:pt x="5365" y="19342"/>
                  <a:pt x="5357" y="19205"/>
                  <a:pt x="5293" y="19155"/>
                </a:cubicBezTo>
                <a:cubicBezTo>
                  <a:pt x="5266" y="19241"/>
                  <a:pt x="5245" y="19209"/>
                  <a:pt x="5224" y="19140"/>
                </a:cubicBezTo>
                <a:cubicBezTo>
                  <a:pt x="5162" y="19178"/>
                  <a:pt x="5106" y="19080"/>
                  <a:pt x="5037" y="19055"/>
                </a:cubicBezTo>
                <a:cubicBezTo>
                  <a:pt x="4961" y="19165"/>
                  <a:pt x="4923" y="18962"/>
                  <a:pt x="4849" y="18936"/>
                </a:cubicBezTo>
                <a:cubicBezTo>
                  <a:pt x="4783" y="19127"/>
                  <a:pt x="4796" y="18765"/>
                  <a:pt x="4758" y="18688"/>
                </a:cubicBezTo>
                <a:lnTo>
                  <a:pt x="4719" y="18708"/>
                </a:lnTo>
                <a:lnTo>
                  <a:pt x="4709" y="18726"/>
                </a:lnTo>
                <a:cubicBezTo>
                  <a:pt x="4701" y="18736"/>
                  <a:pt x="4697" y="18738"/>
                  <a:pt x="4693" y="18736"/>
                </a:cubicBezTo>
                <a:lnTo>
                  <a:pt x="4678" y="18748"/>
                </a:lnTo>
                <a:cubicBezTo>
                  <a:pt x="4654" y="18778"/>
                  <a:pt x="4630" y="18812"/>
                  <a:pt x="4608" y="18849"/>
                </a:cubicBezTo>
                <a:cubicBezTo>
                  <a:pt x="4585" y="18722"/>
                  <a:pt x="4504" y="18942"/>
                  <a:pt x="4507" y="18673"/>
                </a:cubicBezTo>
                <a:cubicBezTo>
                  <a:pt x="4477" y="18716"/>
                  <a:pt x="4461" y="18837"/>
                  <a:pt x="4467" y="18658"/>
                </a:cubicBezTo>
                <a:cubicBezTo>
                  <a:pt x="4457" y="18667"/>
                  <a:pt x="4450" y="18656"/>
                  <a:pt x="4445" y="18636"/>
                </a:cubicBezTo>
                <a:lnTo>
                  <a:pt x="4444" y="18626"/>
                </a:lnTo>
                <a:lnTo>
                  <a:pt x="4323" y="18807"/>
                </a:lnTo>
                <a:lnTo>
                  <a:pt x="4300" y="18839"/>
                </a:lnTo>
                <a:lnTo>
                  <a:pt x="4261" y="18911"/>
                </a:lnTo>
                <a:lnTo>
                  <a:pt x="4257" y="18904"/>
                </a:lnTo>
                <a:lnTo>
                  <a:pt x="4229" y="18971"/>
                </a:lnTo>
                <a:cubicBezTo>
                  <a:pt x="4221" y="19000"/>
                  <a:pt x="4214" y="19034"/>
                  <a:pt x="4208" y="19076"/>
                </a:cubicBezTo>
                <a:cubicBezTo>
                  <a:pt x="4107" y="18938"/>
                  <a:pt x="4021" y="19180"/>
                  <a:pt x="3916" y="19213"/>
                </a:cubicBezTo>
                <a:cubicBezTo>
                  <a:pt x="3800" y="19336"/>
                  <a:pt x="3636" y="19670"/>
                  <a:pt x="3514" y="19812"/>
                </a:cubicBezTo>
                <a:lnTo>
                  <a:pt x="3185" y="20063"/>
                </a:lnTo>
                <a:cubicBezTo>
                  <a:pt x="3112" y="19843"/>
                  <a:pt x="3036" y="19993"/>
                  <a:pt x="2965" y="19989"/>
                </a:cubicBezTo>
                <a:cubicBezTo>
                  <a:pt x="2990" y="20219"/>
                  <a:pt x="2878" y="19908"/>
                  <a:pt x="2880" y="20184"/>
                </a:cubicBezTo>
                <a:cubicBezTo>
                  <a:pt x="2867" y="20175"/>
                  <a:pt x="2855" y="20157"/>
                  <a:pt x="2842" y="20137"/>
                </a:cubicBezTo>
                <a:lnTo>
                  <a:pt x="2835" y="20126"/>
                </a:lnTo>
                <a:lnTo>
                  <a:pt x="2810" y="20132"/>
                </a:lnTo>
                <a:lnTo>
                  <a:pt x="2801" y="20075"/>
                </a:lnTo>
                <a:lnTo>
                  <a:pt x="2762" y="20041"/>
                </a:lnTo>
                <a:cubicBezTo>
                  <a:pt x="2747" y="20038"/>
                  <a:pt x="2732" y="20045"/>
                  <a:pt x="2715" y="20069"/>
                </a:cubicBezTo>
                <a:cubicBezTo>
                  <a:pt x="2663" y="20249"/>
                  <a:pt x="2560" y="20028"/>
                  <a:pt x="2496" y="20265"/>
                </a:cubicBezTo>
                <a:cubicBezTo>
                  <a:pt x="2471" y="20331"/>
                  <a:pt x="2444" y="20545"/>
                  <a:pt x="2422" y="20482"/>
                </a:cubicBezTo>
                <a:cubicBezTo>
                  <a:pt x="2359" y="20482"/>
                  <a:pt x="2183" y="20279"/>
                  <a:pt x="2114" y="20269"/>
                </a:cubicBezTo>
                <a:cubicBezTo>
                  <a:pt x="2086" y="20409"/>
                  <a:pt x="2028" y="20235"/>
                  <a:pt x="1945" y="20286"/>
                </a:cubicBezTo>
                <a:cubicBezTo>
                  <a:pt x="1895" y="20474"/>
                  <a:pt x="1808" y="20838"/>
                  <a:pt x="1757" y="20987"/>
                </a:cubicBezTo>
                <a:cubicBezTo>
                  <a:pt x="1705" y="21137"/>
                  <a:pt x="1714" y="21225"/>
                  <a:pt x="1636" y="21182"/>
                </a:cubicBezTo>
                <a:cubicBezTo>
                  <a:pt x="1538" y="21507"/>
                  <a:pt x="1472" y="21234"/>
                  <a:pt x="1383" y="21355"/>
                </a:cubicBezTo>
                <a:cubicBezTo>
                  <a:pt x="1282" y="21466"/>
                  <a:pt x="1362" y="21270"/>
                  <a:pt x="1242" y="21600"/>
                </a:cubicBezTo>
                <a:cubicBezTo>
                  <a:pt x="1225" y="21514"/>
                  <a:pt x="1172" y="21453"/>
                  <a:pt x="1146" y="21521"/>
                </a:cubicBezTo>
                <a:cubicBezTo>
                  <a:pt x="1093" y="21500"/>
                  <a:pt x="1015" y="21062"/>
                  <a:pt x="969" y="21071"/>
                </a:cubicBezTo>
                <a:cubicBezTo>
                  <a:pt x="932" y="21075"/>
                  <a:pt x="995" y="21195"/>
                  <a:pt x="955" y="21235"/>
                </a:cubicBezTo>
                <a:cubicBezTo>
                  <a:pt x="906" y="21261"/>
                  <a:pt x="914" y="21501"/>
                  <a:pt x="866" y="21223"/>
                </a:cubicBezTo>
                <a:cubicBezTo>
                  <a:pt x="817" y="21335"/>
                  <a:pt x="803" y="21205"/>
                  <a:pt x="731" y="21186"/>
                </a:cubicBezTo>
                <a:cubicBezTo>
                  <a:pt x="704" y="21284"/>
                  <a:pt x="679" y="21263"/>
                  <a:pt x="654" y="21206"/>
                </a:cubicBezTo>
                <a:cubicBezTo>
                  <a:pt x="586" y="21274"/>
                  <a:pt x="521" y="21205"/>
                  <a:pt x="443" y="21215"/>
                </a:cubicBezTo>
                <a:cubicBezTo>
                  <a:pt x="363" y="21360"/>
                  <a:pt x="314" y="21180"/>
                  <a:pt x="230" y="21190"/>
                </a:cubicBezTo>
                <a:cubicBezTo>
                  <a:pt x="172" y="21157"/>
                  <a:pt x="87" y="21058"/>
                  <a:pt x="27" y="20996"/>
                </a:cubicBezTo>
                <a:lnTo>
                  <a:pt x="0" y="20971"/>
                </a:lnTo>
                <a:lnTo>
                  <a:pt x="0" y="0"/>
                </a:lnTo>
                <a:close/>
              </a:path>
            </a:pathLst>
          </a:custGeom>
          <a:solidFill>
            <a:srgbClr val="82766A">
              <a:alpha val="14509"/>
            </a:srgbClr>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20"/>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43" name="Google Shape;143;p20"/>
          <p:cNvSpPr/>
          <p:nvPr/>
        </p:nvSpPr>
        <p:spPr>
          <a:xfrm>
            <a:off x="0" y="0"/>
            <a:ext cx="11766550" cy="2062162"/>
          </a:xfrm>
          <a:custGeom>
            <a:avLst/>
            <a:gdLst/>
            <a:ahLst/>
            <a:cxnLst/>
            <a:rect l="l" t="t" r="r" b="b"/>
            <a:pathLst>
              <a:path w="21600" h="21467" extrusionOk="0">
                <a:moveTo>
                  <a:pt x="0" y="0"/>
                </a:moveTo>
                <a:lnTo>
                  <a:pt x="21600" y="0"/>
                </a:lnTo>
                <a:lnTo>
                  <a:pt x="21529" y="341"/>
                </a:lnTo>
                <a:lnTo>
                  <a:pt x="21517" y="411"/>
                </a:lnTo>
                <a:cubicBezTo>
                  <a:pt x="21488" y="609"/>
                  <a:pt x="21461" y="851"/>
                  <a:pt x="21414" y="745"/>
                </a:cubicBezTo>
                <a:cubicBezTo>
                  <a:pt x="21434" y="968"/>
                  <a:pt x="21345" y="757"/>
                  <a:pt x="21336" y="981"/>
                </a:cubicBezTo>
                <a:cubicBezTo>
                  <a:pt x="21332" y="1161"/>
                  <a:pt x="21305" y="1139"/>
                  <a:pt x="21284" y="1202"/>
                </a:cubicBezTo>
                <a:cubicBezTo>
                  <a:pt x="21270" y="1384"/>
                  <a:pt x="21164" y="1532"/>
                  <a:pt x="21127" y="1498"/>
                </a:cubicBezTo>
                <a:cubicBezTo>
                  <a:pt x="21022" y="1292"/>
                  <a:pt x="20942" y="2022"/>
                  <a:pt x="20858" y="1876"/>
                </a:cubicBezTo>
                <a:cubicBezTo>
                  <a:pt x="20836" y="1889"/>
                  <a:pt x="20818" y="1928"/>
                  <a:pt x="20803" y="1982"/>
                </a:cubicBezTo>
                <a:lnTo>
                  <a:pt x="20765" y="2170"/>
                </a:lnTo>
                <a:lnTo>
                  <a:pt x="20764" y="2299"/>
                </a:lnTo>
                <a:lnTo>
                  <a:pt x="20735" y="2373"/>
                </a:lnTo>
                <a:lnTo>
                  <a:pt x="20729" y="2413"/>
                </a:lnTo>
                <a:cubicBezTo>
                  <a:pt x="20702" y="2444"/>
                  <a:pt x="20617" y="2479"/>
                  <a:pt x="20572" y="2560"/>
                </a:cubicBezTo>
                <a:cubicBezTo>
                  <a:pt x="20496" y="2800"/>
                  <a:pt x="20509" y="2275"/>
                  <a:pt x="20462" y="2902"/>
                </a:cubicBezTo>
                <a:cubicBezTo>
                  <a:pt x="20302" y="2968"/>
                  <a:pt x="20140" y="3750"/>
                  <a:pt x="19980" y="3545"/>
                </a:cubicBezTo>
                <a:cubicBezTo>
                  <a:pt x="20018" y="3707"/>
                  <a:pt x="19824" y="3456"/>
                  <a:pt x="19777" y="3860"/>
                </a:cubicBezTo>
                <a:cubicBezTo>
                  <a:pt x="19683" y="3991"/>
                  <a:pt x="19561" y="4165"/>
                  <a:pt x="19416" y="4331"/>
                </a:cubicBezTo>
                <a:cubicBezTo>
                  <a:pt x="19293" y="4511"/>
                  <a:pt x="19106" y="4843"/>
                  <a:pt x="19037" y="4940"/>
                </a:cubicBezTo>
                <a:lnTo>
                  <a:pt x="18997" y="4911"/>
                </a:lnTo>
                <a:lnTo>
                  <a:pt x="18993" y="4936"/>
                </a:lnTo>
                <a:cubicBezTo>
                  <a:pt x="18975" y="5005"/>
                  <a:pt x="18962" y="5011"/>
                  <a:pt x="18951" y="4989"/>
                </a:cubicBezTo>
                <a:lnTo>
                  <a:pt x="18848" y="4946"/>
                </a:lnTo>
                <a:lnTo>
                  <a:pt x="18839" y="4990"/>
                </a:lnTo>
                <a:lnTo>
                  <a:pt x="18750" y="5040"/>
                </a:lnTo>
                <a:cubicBezTo>
                  <a:pt x="18750" y="5048"/>
                  <a:pt x="18750" y="5055"/>
                  <a:pt x="18750" y="5063"/>
                </a:cubicBezTo>
                <a:cubicBezTo>
                  <a:pt x="18748" y="5114"/>
                  <a:pt x="18742" y="5155"/>
                  <a:pt x="18730" y="5173"/>
                </a:cubicBezTo>
                <a:cubicBezTo>
                  <a:pt x="18764" y="5466"/>
                  <a:pt x="18670" y="5541"/>
                  <a:pt x="18630" y="5567"/>
                </a:cubicBezTo>
                <a:cubicBezTo>
                  <a:pt x="18594" y="5710"/>
                  <a:pt x="18545" y="5907"/>
                  <a:pt x="18512" y="6027"/>
                </a:cubicBezTo>
                <a:lnTo>
                  <a:pt x="18494" y="6050"/>
                </a:lnTo>
                <a:cubicBezTo>
                  <a:pt x="18494" y="6052"/>
                  <a:pt x="18494" y="6053"/>
                  <a:pt x="18494" y="6055"/>
                </a:cubicBezTo>
                <a:cubicBezTo>
                  <a:pt x="18491" y="6071"/>
                  <a:pt x="18485" y="6082"/>
                  <a:pt x="18475" y="6089"/>
                </a:cubicBezTo>
                <a:lnTo>
                  <a:pt x="18426" y="6137"/>
                </a:lnTo>
                <a:lnTo>
                  <a:pt x="18416" y="6185"/>
                </a:lnTo>
                <a:lnTo>
                  <a:pt x="18389" y="6345"/>
                </a:lnTo>
                <a:lnTo>
                  <a:pt x="18352" y="6499"/>
                </a:lnTo>
                <a:cubicBezTo>
                  <a:pt x="18320" y="6450"/>
                  <a:pt x="18228" y="6908"/>
                  <a:pt x="18210" y="6989"/>
                </a:cubicBezTo>
                <a:lnTo>
                  <a:pt x="18045" y="7488"/>
                </a:lnTo>
                <a:cubicBezTo>
                  <a:pt x="17878" y="8432"/>
                  <a:pt x="17788" y="8384"/>
                  <a:pt x="17659" y="8832"/>
                </a:cubicBezTo>
                <a:cubicBezTo>
                  <a:pt x="17541" y="8897"/>
                  <a:pt x="17431" y="8938"/>
                  <a:pt x="17323" y="9207"/>
                </a:cubicBezTo>
                <a:cubicBezTo>
                  <a:pt x="17240" y="9333"/>
                  <a:pt x="17187" y="9384"/>
                  <a:pt x="17161" y="9584"/>
                </a:cubicBezTo>
                <a:lnTo>
                  <a:pt x="17064" y="9785"/>
                </a:lnTo>
                <a:lnTo>
                  <a:pt x="16906" y="10070"/>
                </a:lnTo>
                <a:cubicBezTo>
                  <a:pt x="16906" y="10090"/>
                  <a:pt x="16905" y="10110"/>
                  <a:pt x="16905" y="10130"/>
                </a:cubicBezTo>
                <a:lnTo>
                  <a:pt x="16890" y="10222"/>
                </a:lnTo>
                <a:lnTo>
                  <a:pt x="16838" y="10291"/>
                </a:lnTo>
                <a:lnTo>
                  <a:pt x="16810" y="10721"/>
                </a:lnTo>
                <a:lnTo>
                  <a:pt x="16799" y="10477"/>
                </a:lnTo>
                <a:cubicBezTo>
                  <a:pt x="16794" y="10463"/>
                  <a:pt x="16737" y="10606"/>
                  <a:pt x="16730" y="10640"/>
                </a:cubicBezTo>
                <a:cubicBezTo>
                  <a:pt x="16705" y="10658"/>
                  <a:pt x="16687" y="10755"/>
                  <a:pt x="16657" y="10816"/>
                </a:cubicBezTo>
                <a:cubicBezTo>
                  <a:pt x="16643" y="10913"/>
                  <a:pt x="16627" y="11010"/>
                  <a:pt x="16610" y="11102"/>
                </a:cubicBezTo>
                <a:lnTo>
                  <a:pt x="16600" y="11153"/>
                </a:lnTo>
                <a:lnTo>
                  <a:pt x="16599" y="11151"/>
                </a:lnTo>
                <a:cubicBezTo>
                  <a:pt x="16596" y="11156"/>
                  <a:pt x="16551" y="11171"/>
                  <a:pt x="16546" y="11199"/>
                </a:cubicBezTo>
                <a:lnTo>
                  <a:pt x="16455" y="11257"/>
                </a:lnTo>
                <a:cubicBezTo>
                  <a:pt x="16393" y="11393"/>
                  <a:pt x="16344" y="11227"/>
                  <a:pt x="16293" y="11537"/>
                </a:cubicBezTo>
                <a:cubicBezTo>
                  <a:pt x="16235" y="11663"/>
                  <a:pt x="16181" y="11669"/>
                  <a:pt x="16134" y="11858"/>
                </a:cubicBezTo>
                <a:cubicBezTo>
                  <a:pt x="16111" y="11819"/>
                  <a:pt x="16091" y="11828"/>
                  <a:pt x="16077" y="11996"/>
                </a:cubicBezTo>
                <a:cubicBezTo>
                  <a:pt x="16022" y="12078"/>
                  <a:pt x="16002" y="11928"/>
                  <a:pt x="15973" y="12147"/>
                </a:cubicBezTo>
                <a:cubicBezTo>
                  <a:pt x="15932" y="11925"/>
                  <a:pt x="15934" y="12040"/>
                  <a:pt x="15923" y="12156"/>
                </a:cubicBezTo>
                <a:lnTo>
                  <a:pt x="15921" y="12167"/>
                </a:lnTo>
                <a:lnTo>
                  <a:pt x="15915" y="12135"/>
                </a:lnTo>
                <a:lnTo>
                  <a:pt x="15883" y="12201"/>
                </a:lnTo>
                <a:lnTo>
                  <a:pt x="15874" y="12237"/>
                </a:lnTo>
                <a:cubicBezTo>
                  <a:pt x="15868" y="12258"/>
                  <a:pt x="15864" y="12266"/>
                  <a:pt x="15861" y="12266"/>
                </a:cubicBezTo>
                <a:lnTo>
                  <a:pt x="15861" y="12264"/>
                </a:lnTo>
                <a:lnTo>
                  <a:pt x="15849" y="12298"/>
                </a:lnTo>
                <a:cubicBezTo>
                  <a:pt x="15829" y="12363"/>
                  <a:pt x="15810" y="12434"/>
                  <a:pt x="15792" y="12508"/>
                </a:cubicBezTo>
                <a:cubicBezTo>
                  <a:pt x="15775" y="12392"/>
                  <a:pt x="15736" y="12580"/>
                  <a:pt x="15715" y="12521"/>
                </a:cubicBezTo>
                <a:lnTo>
                  <a:pt x="15703" y="12371"/>
                </a:lnTo>
                <a:lnTo>
                  <a:pt x="15694" y="12405"/>
                </a:lnTo>
                <a:lnTo>
                  <a:pt x="15676" y="12499"/>
                </a:lnTo>
                <a:cubicBezTo>
                  <a:pt x="15673" y="12511"/>
                  <a:pt x="15671" y="12513"/>
                  <a:pt x="15670" y="12496"/>
                </a:cubicBezTo>
                <a:cubicBezTo>
                  <a:pt x="15659" y="12513"/>
                  <a:pt x="15623" y="12588"/>
                  <a:pt x="15610" y="12598"/>
                </a:cubicBezTo>
                <a:lnTo>
                  <a:pt x="15592" y="12560"/>
                </a:lnTo>
                <a:lnTo>
                  <a:pt x="15584" y="12559"/>
                </a:lnTo>
                <a:lnTo>
                  <a:pt x="15550" y="12727"/>
                </a:lnTo>
                <a:lnTo>
                  <a:pt x="15524" y="12936"/>
                </a:lnTo>
                <a:lnTo>
                  <a:pt x="15400" y="13200"/>
                </a:lnTo>
                <a:lnTo>
                  <a:pt x="15218" y="13694"/>
                </a:lnTo>
                <a:cubicBezTo>
                  <a:pt x="15157" y="14095"/>
                  <a:pt x="15022" y="13939"/>
                  <a:pt x="15016" y="14027"/>
                </a:cubicBezTo>
                <a:cubicBezTo>
                  <a:pt x="14953" y="14198"/>
                  <a:pt x="14950" y="14393"/>
                  <a:pt x="14866" y="14549"/>
                </a:cubicBezTo>
                <a:cubicBezTo>
                  <a:pt x="14788" y="15084"/>
                  <a:pt x="14620" y="15232"/>
                  <a:pt x="14524" y="15614"/>
                </a:cubicBezTo>
                <a:cubicBezTo>
                  <a:pt x="14455" y="15378"/>
                  <a:pt x="14497" y="15645"/>
                  <a:pt x="14437" y="15708"/>
                </a:cubicBezTo>
                <a:cubicBezTo>
                  <a:pt x="14465" y="16005"/>
                  <a:pt x="14361" y="15680"/>
                  <a:pt x="14371" y="16064"/>
                </a:cubicBezTo>
                <a:cubicBezTo>
                  <a:pt x="14360" y="16063"/>
                  <a:pt x="14349" y="16050"/>
                  <a:pt x="14338" y="16035"/>
                </a:cubicBezTo>
                <a:lnTo>
                  <a:pt x="14332" y="16027"/>
                </a:lnTo>
                <a:lnTo>
                  <a:pt x="14310" y="16060"/>
                </a:lnTo>
                <a:lnTo>
                  <a:pt x="14301" y="15988"/>
                </a:lnTo>
                <a:lnTo>
                  <a:pt x="14267" y="15980"/>
                </a:lnTo>
                <a:cubicBezTo>
                  <a:pt x="14254" y="15989"/>
                  <a:pt x="14242" y="16014"/>
                  <a:pt x="14228" y="16064"/>
                </a:cubicBezTo>
                <a:cubicBezTo>
                  <a:pt x="14199" y="16291"/>
                  <a:pt x="14139" y="16231"/>
                  <a:pt x="14091" y="16353"/>
                </a:cubicBezTo>
                <a:lnTo>
                  <a:pt x="14070" y="16450"/>
                </a:lnTo>
                <a:lnTo>
                  <a:pt x="14000" y="16533"/>
                </a:lnTo>
                <a:lnTo>
                  <a:pt x="13996" y="16557"/>
                </a:lnTo>
                <a:cubicBezTo>
                  <a:pt x="13985" y="16580"/>
                  <a:pt x="13960" y="16602"/>
                  <a:pt x="13929" y="16671"/>
                </a:cubicBezTo>
                <a:lnTo>
                  <a:pt x="13814" y="16967"/>
                </a:lnTo>
                <a:lnTo>
                  <a:pt x="13789" y="16912"/>
                </a:lnTo>
                <a:lnTo>
                  <a:pt x="13784" y="16871"/>
                </a:lnTo>
                <a:lnTo>
                  <a:pt x="13752" y="16951"/>
                </a:lnTo>
                <a:lnTo>
                  <a:pt x="13725" y="16935"/>
                </a:lnTo>
                <a:lnTo>
                  <a:pt x="13705" y="17030"/>
                </a:lnTo>
                <a:lnTo>
                  <a:pt x="13672" y="17053"/>
                </a:lnTo>
                <a:cubicBezTo>
                  <a:pt x="13660" y="17054"/>
                  <a:pt x="13646" y="17052"/>
                  <a:pt x="13631" y="17059"/>
                </a:cubicBezTo>
                <a:lnTo>
                  <a:pt x="13595" y="17023"/>
                </a:lnTo>
                <a:lnTo>
                  <a:pt x="13542" y="17082"/>
                </a:lnTo>
                <a:cubicBezTo>
                  <a:pt x="13502" y="17130"/>
                  <a:pt x="13463" y="17168"/>
                  <a:pt x="13423" y="17170"/>
                </a:cubicBezTo>
                <a:cubicBezTo>
                  <a:pt x="13395" y="17262"/>
                  <a:pt x="13366" y="17313"/>
                  <a:pt x="13333" y="17238"/>
                </a:cubicBezTo>
                <a:cubicBezTo>
                  <a:pt x="13249" y="17341"/>
                  <a:pt x="13235" y="17499"/>
                  <a:pt x="13175" y="17433"/>
                </a:cubicBezTo>
                <a:cubicBezTo>
                  <a:pt x="13163" y="17523"/>
                  <a:pt x="13154" y="17573"/>
                  <a:pt x="13147" y="17598"/>
                </a:cubicBezTo>
                <a:cubicBezTo>
                  <a:pt x="13125" y="17674"/>
                  <a:pt x="13116" y="17528"/>
                  <a:pt x="13072" y="17549"/>
                </a:cubicBezTo>
                <a:cubicBezTo>
                  <a:pt x="13024" y="17551"/>
                  <a:pt x="13094" y="17348"/>
                  <a:pt x="13051" y="17387"/>
                </a:cubicBezTo>
                <a:cubicBezTo>
                  <a:pt x="13011" y="17514"/>
                  <a:pt x="12995" y="17298"/>
                  <a:pt x="12955" y="17442"/>
                </a:cubicBezTo>
                <a:cubicBezTo>
                  <a:pt x="12980" y="17588"/>
                  <a:pt x="12858" y="17531"/>
                  <a:pt x="12867" y="17675"/>
                </a:cubicBezTo>
                <a:cubicBezTo>
                  <a:pt x="12809" y="17526"/>
                  <a:pt x="12810" y="17799"/>
                  <a:pt x="12751" y="17806"/>
                </a:cubicBezTo>
                <a:cubicBezTo>
                  <a:pt x="12719" y="17762"/>
                  <a:pt x="12700" y="17772"/>
                  <a:pt x="12682" y="17886"/>
                </a:cubicBezTo>
                <a:cubicBezTo>
                  <a:pt x="12533" y="17664"/>
                  <a:pt x="12610" y="17959"/>
                  <a:pt x="12489" y="17956"/>
                </a:cubicBezTo>
                <a:lnTo>
                  <a:pt x="12479" y="17954"/>
                </a:lnTo>
                <a:lnTo>
                  <a:pt x="12446" y="18060"/>
                </a:lnTo>
                <a:cubicBezTo>
                  <a:pt x="12446" y="18069"/>
                  <a:pt x="12445" y="18078"/>
                  <a:pt x="12445" y="18087"/>
                </a:cubicBezTo>
                <a:lnTo>
                  <a:pt x="12323" y="18035"/>
                </a:lnTo>
                <a:lnTo>
                  <a:pt x="12309" y="18076"/>
                </a:lnTo>
                <a:lnTo>
                  <a:pt x="12228" y="17981"/>
                </a:lnTo>
                <a:lnTo>
                  <a:pt x="12187" y="17964"/>
                </a:lnTo>
                <a:lnTo>
                  <a:pt x="12114" y="17902"/>
                </a:lnTo>
                <a:lnTo>
                  <a:pt x="12108" y="17928"/>
                </a:lnTo>
                <a:lnTo>
                  <a:pt x="12094" y="17904"/>
                </a:lnTo>
                <a:lnTo>
                  <a:pt x="12083" y="17935"/>
                </a:lnTo>
                <a:lnTo>
                  <a:pt x="12071" y="17927"/>
                </a:lnTo>
                <a:cubicBezTo>
                  <a:pt x="12048" y="17947"/>
                  <a:pt x="11971" y="18036"/>
                  <a:pt x="11946" y="18053"/>
                </a:cubicBezTo>
                <a:lnTo>
                  <a:pt x="11919" y="18028"/>
                </a:lnTo>
                <a:lnTo>
                  <a:pt x="11898" y="18121"/>
                </a:lnTo>
                <a:lnTo>
                  <a:pt x="11812" y="18146"/>
                </a:lnTo>
                <a:lnTo>
                  <a:pt x="11782" y="18073"/>
                </a:lnTo>
                <a:lnTo>
                  <a:pt x="11754" y="18021"/>
                </a:lnTo>
                <a:lnTo>
                  <a:pt x="11751" y="18021"/>
                </a:lnTo>
                <a:lnTo>
                  <a:pt x="11715" y="18022"/>
                </a:lnTo>
                <a:lnTo>
                  <a:pt x="11648" y="18025"/>
                </a:lnTo>
                <a:cubicBezTo>
                  <a:pt x="11605" y="18030"/>
                  <a:pt x="11562" y="18046"/>
                  <a:pt x="11518" y="18095"/>
                </a:cubicBezTo>
                <a:cubicBezTo>
                  <a:pt x="11351" y="17853"/>
                  <a:pt x="11263" y="18517"/>
                  <a:pt x="11075" y="18140"/>
                </a:cubicBezTo>
                <a:cubicBezTo>
                  <a:pt x="11016" y="18136"/>
                  <a:pt x="11028" y="18043"/>
                  <a:pt x="10947" y="18274"/>
                </a:cubicBezTo>
                <a:cubicBezTo>
                  <a:pt x="10745" y="18440"/>
                  <a:pt x="10187" y="19257"/>
                  <a:pt x="9929" y="18973"/>
                </a:cubicBezTo>
                <a:cubicBezTo>
                  <a:pt x="9865" y="19015"/>
                  <a:pt x="9811" y="19066"/>
                  <a:pt x="9773" y="19069"/>
                </a:cubicBezTo>
                <a:lnTo>
                  <a:pt x="9647" y="19110"/>
                </a:lnTo>
                <a:cubicBezTo>
                  <a:pt x="9611" y="19240"/>
                  <a:pt x="9582" y="19040"/>
                  <a:pt x="9546" y="19170"/>
                </a:cubicBezTo>
                <a:cubicBezTo>
                  <a:pt x="9523" y="19216"/>
                  <a:pt x="9497" y="19239"/>
                  <a:pt x="9467" y="19227"/>
                </a:cubicBezTo>
                <a:cubicBezTo>
                  <a:pt x="9370" y="19319"/>
                  <a:pt x="9295" y="19272"/>
                  <a:pt x="9164" y="19383"/>
                </a:cubicBezTo>
                <a:cubicBezTo>
                  <a:pt x="9116" y="19293"/>
                  <a:pt x="8891" y="19296"/>
                  <a:pt x="8863" y="19500"/>
                </a:cubicBezTo>
                <a:cubicBezTo>
                  <a:pt x="8832" y="19549"/>
                  <a:pt x="8796" y="19487"/>
                  <a:pt x="8782" y="19702"/>
                </a:cubicBezTo>
                <a:cubicBezTo>
                  <a:pt x="8759" y="19961"/>
                  <a:pt x="8700" y="19685"/>
                  <a:pt x="8666" y="19888"/>
                </a:cubicBezTo>
                <a:cubicBezTo>
                  <a:pt x="8581" y="20152"/>
                  <a:pt x="8513" y="20040"/>
                  <a:pt x="8448" y="20186"/>
                </a:cubicBezTo>
                <a:cubicBezTo>
                  <a:pt x="8387" y="20180"/>
                  <a:pt x="8367" y="20182"/>
                  <a:pt x="8226" y="20279"/>
                </a:cubicBezTo>
                <a:cubicBezTo>
                  <a:pt x="8184" y="20360"/>
                  <a:pt x="8102" y="20373"/>
                  <a:pt x="7970" y="20412"/>
                </a:cubicBezTo>
                <a:cubicBezTo>
                  <a:pt x="7966" y="20455"/>
                  <a:pt x="7929" y="20393"/>
                  <a:pt x="7825" y="20408"/>
                </a:cubicBezTo>
                <a:cubicBezTo>
                  <a:pt x="7721" y="20423"/>
                  <a:pt x="7502" y="20571"/>
                  <a:pt x="7346" y="20502"/>
                </a:cubicBezTo>
                <a:cubicBezTo>
                  <a:pt x="7151" y="20416"/>
                  <a:pt x="7248" y="20783"/>
                  <a:pt x="7014" y="20327"/>
                </a:cubicBezTo>
                <a:cubicBezTo>
                  <a:pt x="6996" y="20572"/>
                  <a:pt x="6969" y="20361"/>
                  <a:pt x="6919" y="20506"/>
                </a:cubicBezTo>
                <a:cubicBezTo>
                  <a:pt x="6833" y="20527"/>
                  <a:pt x="6846" y="20594"/>
                  <a:pt x="6759" y="20799"/>
                </a:cubicBezTo>
                <a:cubicBezTo>
                  <a:pt x="6697" y="20939"/>
                  <a:pt x="6598" y="20929"/>
                  <a:pt x="6558" y="21031"/>
                </a:cubicBezTo>
                <a:lnTo>
                  <a:pt x="6469" y="21093"/>
                </a:lnTo>
                <a:cubicBezTo>
                  <a:pt x="6396" y="21153"/>
                  <a:pt x="6376" y="20717"/>
                  <a:pt x="6341" y="21124"/>
                </a:cubicBezTo>
                <a:lnTo>
                  <a:pt x="6242" y="21005"/>
                </a:lnTo>
                <a:lnTo>
                  <a:pt x="6157" y="20949"/>
                </a:lnTo>
                <a:cubicBezTo>
                  <a:pt x="6118" y="20882"/>
                  <a:pt x="6113" y="20897"/>
                  <a:pt x="6029" y="20791"/>
                </a:cubicBezTo>
                <a:cubicBezTo>
                  <a:pt x="5975" y="20847"/>
                  <a:pt x="5953" y="20915"/>
                  <a:pt x="5811" y="20909"/>
                </a:cubicBezTo>
                <a:lnTo>
                  <a:pt x="5584" y="20963"/>
                </a:lnTo>
                <a:cubicBezTo>
                  <a:pt x="5522" y="20974"/>
                  <a:pt x="5479" y="20783"/>
                  <a:pt x="5441" y="20977"/>
                </a:cubicBezTo>
                <a:cubicBezTo>
                  <a:pt x="5259" y="21600"/>
                  <a:pt x="5291" y="21156"/>
                  <a:pt x="5135" y="21308"/>
                </a:cubicBezTo>
                <a:cubicBezTo>
                  <a:pt x="4959" y="21415"/>
                  <a:pt x="4861" y="21292"/>
                  <a:pt x="4748" y="21398"/>
                </a:cubicBezTo>
                <a:cubicBezTo>
                  <a:pt x="4724" y="21167"/>
                  <a:pt x="4605" y="21161"/>
                  <a:pt x="4557" y="21282"/>
                </a:cubicBezTo>
                <a:cubicBezTo>
                  <a:pt x="4472" y="21316"/>
                  <a:pt x="4478" y="21095"/>
                  <a:pt x="4392" y="21467"/>
                </a:cubicBezTo>
                <a:cubicBezTo>
                  <a:pt x="4320" y="21356"/>
                  <a:pt x="4242" y="21369"/>
                  <a:pt x="4168" y="21324"/>
                </a:cubicBezTo>
                <a:cubicBezTo>
                  <a:pt x="4118" y="21291"/>
                  <a:pt x="4115" y="21389"/>
                  <a:pt x="4078" y="21367"/>
                </a:cubicBezTo>
                <a:cubicBezTo>
                  <a:pt x="4042" y="21346"/>
                  <a:pt x="4010" y="21257"/>
                  <a:pt x="3947" y="21195"/>
                </a:cubicBezTo>
                <a:cubicBezTo>
                  <a:pt x="3859" y="21388"/>
                  <a:pt x="3842" y="21056"/>
                  <a:pt x="3722" y="20901"/>
                </a:cubicBezTo>
                <a:cubicBezTo>
                  <a:pt x="3672" y="21093"/>
                  <a:pt x="3632" y="21006"/>
                  <a:pt x="3592" y="20829"/>
                </a:cubicBezTo>
                <a:cubicBezTo>
                  <a:pt x="3475" y="20888"/>
                  <a:pt x="3369" y="20625"/>
                  <a:pt x="3237" y="20527"/>
                </a:cubicBezTo>
                <a:cubicBezTo>
                  <a:pt x="3095" y="20751"/>
                  <a:pt x="3023" y="20246"/>
                  <a:pt x="2882" y="20143"/>
                </a:cubicBezTo>
                <a:cubicBezTo>
                  <a:pt x="2827" y="20216"/>
                  <a:pt x="2841" y="19857"/>
                  <a:pt x="2723" y="19882"/>
                </a:cubicBezTo>
                <a:cubicBezTo>
                  <a:pt x="2579" y="19661"/>
                  <a:pt x="2554" y="19391"/>
                  <a:pt x="2472" y="19381"/>
                </a:cubicBezTo>
                <a:cubicBezTo>
                  <a:pt x="2455" y="19455"/>
                  <a:pt x="2328" y="19467"/>
                  <a:pt x="2332" y="19363"/>
                </a:cubicBezTo>
                <a:cubicBezTo>
                  <a:pt x="2313" y="19393"/>
                  <a:pt x="2251" y="19588"/>
                  <a:pt x="2247" y="19420"/>
                </a:cubicBezTo>
                <a:cubicBezTo>
                  <a:pt x="2153" y="19389"/>
                  <a:pt x="2075" y="19194"/>
                  <a:pt x="1990" y="19389"/>
                </a:cubicBezTo>
                <a:cubicBezTo>
                  <a:pt x="1938" y="19328"/>
                  <a:pt x="1905" y="19543"/>
                  <a:pt x="1773" y="19635"/>
                </a:cubicBezTo>
                <a:cubicBezTo>
                  <a:pt x="1677" y="19622"/>
                  <a:pt x="1659" y="19822"/>
                  <a:pt x="1538" y="19588"/>
                </a:cubicBezTo>
                <a:cubicBezTo>
                  <a:pt x="1470" y="19545"/>
                  <a:pt x="1392" y="19392"/>
                  <a:pt x="1343" y="19539"/>
                </a:cubicBezTo>
                <a:cubicBezTo>
                  <a:pt x="1294" y="19476"/>
                  <a:pt x="1130" y="19677"/>
                  <a:pt x="1051" y="19653"/>
                </a:cubicBezTo>
                <a:cubicBezTo>
                  <a:pt x="918" y="19517"/>
                  <a:pt x="793" y="19794"/>
                  <a:pt x="723" y="19867"/>
                </a:cubicBezTo>
                <a:cubicBezTo>
                  <a:pt x="629" y="19811"/>
                  <a:pt x="598" y="19659"/>
                  <a:pt x="512" y="19731"/>
                </a:cubicBezTo>
                <a:cubicBezTo>
                  <a:pt x="414" y="19965"/>
                  <a:pt x="321" y="19932"/>
                  <a:pt x="204" y="20300"/>
                </a:cubicBezTo>
                <a:cubicBezTo>
                  <a:pt x="172" y="20727"/>
                  <a:pt x="56" y="20024"/>
                  <a:pt x="51" y="20493"/>
                </a:cubicBezTo>
                <a:cubicBezTo>
                  <a:pt x="38" y="20414"/>
                  <a:pt x="23" y="20384"/>
                  <a:pt x="5" y="20383"/>
                </a:cubicBezTo>
                <a:lnTo>
                  <a:pt x="0" y="20388"/>
                </a:lnTo>
                <a:lnTo>
                  <a:pt x="0" y="0"/>
                </a:lnTo>
                <a:close/>
              </a:path>
            </a:pathLst>
          </a:custGeom>
          <a:solidFill>
            <a:srgbClr val="82766A">
              <a:alpha val="14509"/>
            </a:srgbClr>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44" name="Google Shape;144;p20"/>
          <p:cNvSpPr txBox="1">
            <a:spLocks noGrp="1"/>
          </p:cNvSpPr>
          <p:nvPr>
            <p:ph type="title"/>
          </p:nvPr>
        </p:nvSpPr>
        <p:spPr>
          <a:xfrm>
            <a:off x="1136650" y="609600"/>
            <a:ext cx="9393237" cy="1330325"/>
          </a:xfrm>
          <a:prstGeom prst="rect">
            <a:avLst/>
          </a:prstGeom>
          <a:noFill/>
          <a:ln>
            <a:noFill/>
          </a:ln>
        </p:spPr>
        <p:txBody>
          <a:bodyPr spcFirstLastPara="1" wrap="square" lIns="45700" tIns="45700" rIns="45700" bIns="45700" anchor="ctr" anchorCtr="0">
            <a:noAutofit/>
          </a:bodyPr>
          <a:lstStyle/>
          <a:p>
            <a:pPr marL="0" lvl="0" indent="0" algn="l" rtl="0">
              <a:lnSpc>
                <a:spcPct val="90000"/>
              </a:lnSpc>
              <a:spcBef>
                <a:spcPts val="0"/>
              </a:spcBef>
              <a:spcAft>
                <a:spcPts val="0"/>
              </a:spcAft>
              <a:buClr>
                <a:srgbClr val="000000"/>
              </a:buClr>
              <a:buSzPts val="4400"/>
              <a:buFont typeface="Calibri"/>
              <a:buNone/>
            </a:pPr>
            <a:r>
              <a:rPr lang="en-US" sz="4400" b="0" i="0" u="none">
                <a:solidFill>
                  <a:srgbClr val="000000"/>
                </a:solidFill>
                <a:latin typeface="Calibri"/>
                <a:ea typeface="Calibri"/>
                <a:cs typeface="Calibri"/>
                <a:sym typeface="Calibri"/>
              </a:rPr>
              <a:t>Emphasis on Talent Management</a:t>
            </a:r>
            <a:endParaRPr/>
          </a:p>
        </p:txBody>
      </p:sp>
      <p:sp>
        <p:nvSpPr>
          <p:cNvPr id="145" name="Google Shape;145;p20"/>
          <p:cNvSpPr txBox="1">
            <a:spLocks noGrp="1"/>
          </p:cNvSpPr>
          <p:nvPr>
            <p:ph type="body" idx="1"/>
          </p:nvPr>
        </p:nvSpPr>
        <p:spPr>
          <a:xfrm>
            <a:off x="1136650" y="2198687"/>
            <a:ext cx="4959350" cy="3917950"/>
          </a:xfrm>
          <a:prstGeom prst="rect">
            <a:avLst/>
          </a:prstGeom>
          <a:noFill/>
          <a:ln>
            <a:noFill/>
          </a:ln>
        </p:spPr>
        <p:txBody>
          <a:bodyPr spcFirstLastPara="1" wrap="square" lIns="45700" tIns="45700" rIns="45700" bIns="45700" anchor="t" anchorCtr="0">
            <a:normAutofit/>
          </a:bodyPr>
          <a:lstStyle/>
          <a:p>
            <a:pPr marL="228600" lvl="0" indent="-228600" algn="l" rtl="0">
              <a:lnSpc>
                <a:spcPct val="90000"/>
              </a:lnSpc>
              <a:spcBef>
                <a:spcPts val="0"/>
              </a:spcBef>
              <a:spcAft>
                <a:spcPts val="0"/>
              </a:spcAft>
              <a:buClr>
                <a:srgbClr val="000000"/>
              </a:buClr>
              <a:buSzPts val="1700"/>
              <a:buNone/>
            </a:pPr>
            <a:r>
              <a:rPr lang="en-US" sz="1700" b="1" i="0" u="none">
                <a:solidFill>
                  <a:srgbClr val="000000"/>
                </a:solidFill>
                <a:latin typeface="Times New Roman"/>
                <a:ea typeface="Times New Roman"/>
                <a:cs typeface="Times New Roman"/>
                <a:sym typeface="Times New Roman"/>
              </a:rPr>
              <a:t>Benefits of Focusing on Placing the Right People in Key Positions:</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Maximises staff productivity and work satisfaction.</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Facilitates skill-business alignment.</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Boosts organisational success.</a:t>
            </a:r>
            <a:endParaRPr/>
          </a:p>
          <a:p>
            <a:pPr marL="228600" lvl="0" indent="-228600" algn="l" rtl="0">
              <a:lnSpc>
                <a:spcPct val="90000"/>
              </a:lnSpc>
              <a:spcBef>
                <a:spcPts val="1000"/>
              </a:spcBef>
              <a:spcAft>
                <a:spcPts val="0"/>
              </a:spcAft>
              <a:buClr>
                <a:srgbClr val="000000"/>
              </a:buClr>
              <a:buSzPts val="1700"/>
              <a:buNone/>
            </a:pPr>
            <a:r>
              <a:rPr lang="en-US" sz="1700" b="1" i="0" u="none">
                <a:solidFill>
                  <a:srgbClr val="000000"/>
                </a:solidFill>
                <a:latin typeface="Times New Roman"/>
                <a:ea typeface="Times New Roman"/>
                <a:cs typeface="Times New Roman"/>
                <a:sym typeface="Times New Roman"/>
              </a:rPr>
              <a:t>Drawbacks and Challenges in Identifying and Nurturing Talent:</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Identifying and nurturing talent is subjective and biased (Hunkenschroer, and Luetge, 2022).</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Industry or skill shortages.</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Times New Roman"/>
                <a:ea typeface="Times New Roman"/>
                <a:cs typeface="Times New Roman"/>
                <a:sym typeface="Times New Roman"/>
              </a:rPr>
              <a:t>Competition for elite talent.</a:t>
            </a:r>
            <a:endParaRPr/>
          </a:p>
        </p:txBody>
      </p:sp>
      <p:pic>
        <p:nvPicPr>
          <p:cNvPr id="146" name="Google Shape;146;p20" descr="Picture 4"/>
          <p:cNvPicPr preferRelativeResize="0"/>
          <p:nvPr/>
        </p:nvPicPr>
        <p:blipFill rotWithShape="1">
          <a:blip r:embed="rId3">
            <a:alphaModFix/>
          </a:blip>
          <a:srcRect/>
          <a:stretch/>
        </p:blipFill>
        <p:spPr>
          <a:xfrm>
            <a:off x="6719887" y="2620962"/>
            <a:ext cx="4787900" cy="2884487"/>
          </a:xfrm>
          <a:prstGeom prst="rect">
            <a:avLst/>
          </a:prstGeom>
          <a:noFill/>
          <a:ln>
            <a:noFill/>
          </a:ln>
        </p:spPr>
      </p:pic>
      <p:sp>
        <p:nvSpPr>
          <p:cNvPr id="147" name="Google Shape;147;p20"/>
          <p:cNvSpPr/>
          <p:nvPr/>
        </p:nvSpPr>
        <p:spPr>
          <a:xfrm rot="10800000">
            <a:off x="5381625" y="6208712"/>
            <a:ext cx="6810375" cy="649287"/>
          </a:xfrm>
          <a:custGeom>
            <a:avLst/>
            <a:gdLst/>
            <a:ahLst/>
            <a:cxnLst/>
            <a:rect l="l" t="t" r="r" b="b"/>
            <a:pathLst>
              <a:path w="21600" h="21600" extrusionOk="0">
                <a:moveTo>
                  <a:pt x="0" y="0"/>
                </a:moveTo>
                <a:lnTo>
                  <a:pt x="21600" y="0"/>
                </a:lnTo>
                <a:lnTo>
                  <a:pt x="21590" y="53"/>
                </a:lnTo>
                <a:cubicBezTo>
                  <a:pt x="21581" y="98"/>
                  <a:pt x="21568" y="151"/>
                  <a:pt x="21543" y="252"/>
                </a:cubicBezTo>
                <a:cubicBezTo>
                  <a:pt x="21494" y="453"/>
                  <a:pt x="21396" y="826"/>
                  <a:pt x="21322" y="1114"/>
                </a:cubicBezTo>
                <a:cubicBezTo>
                  <a:pt x="21288" y="1031"/>
                  <a:pt x="21192" y="1290"/>
                  <a:pt x="21159" y="1116"/>
                </a:cubicBezTo>
                <a:cubicBezTo>
                  <a:pt x="21129" y="1171"/>
                  <a:pt x="21051" y="1039"/>
                  <a:pt x="21024" y="950"/>
                </a:cubicBezTo>
                <a:cubicBezTo>
                  <a:pt x="20976" y="1431"/>
                  <a:pt x="20854" y="1499"/>
                  <a:pt x="20799" y="1887"/>
                </a:cubicBezTo>
                <a:cubicBezTo>
                  <a:pt x="20661" y="2005"/>
                  <a:pt x="20380" y="1336"/>
                  <a:pt x="20261" y="1390"/>
                </a:cubicBezTo>
                <a:cubicBezTo>
                  <a:pt x="20222" y="1673"/>
                  <a:pt x="20173" y="1449"/>
                  <a:pt x="20118" y="1602"/>
                </a:cubicBezTo>
                <a:cubicBezTo>
                  <a:pt x="19990" y="1779"/>
                  <a:pt x="19872" y="2173"/>
                  <a:pt x="19696" y="2154"/>
                </a:cubicBezTo>
                <a:cubicBezTo>
                  <a:pt x="19649" y="2968"/>
                  <a:pt x="19433" y="3189"/>
                  <a:pt x="19288" y="3767"/>
                </a:cubicBezTo>
                <a:cubicBezTo>
                  <a:pt x="19198" y="3944"/>
                  <a:pt x="19038" y="3243"/>
                  <a:pt x="19021" y="3674"/>
                </a:cubicBezTo>
                <a:cubicBezTo>
                  <a:pt x="18969" y="3471"/>
                  <a:pt x="18944" y="3905"/>
                  <a:pt x="18898" y="3985"/>
                </a:cubicBezTo>
                <a:cubicBezTo>
                  <a:pt x="18855" y="3866"/>
                  <a:pt x="18842" y="4018"/>
                  <a:pt x="18809" y="4081"/>
                </a:cubicBezTo>
                <a:cubicBezTo>
                  <a:pt x="18790" y="4000"/>
                  <a:pt x="18761" y="4033"/>
                  <a:pt x="18756" y="4154"/>
                </a:cubicBezTo>
                <a:cubicBezTo>
                  <a:pt x="18780" y="4400"/>
                  <a:pt x="18675" y="4368"/>
                  <a:pt x="18674" y="4554"/>
                </a:cubicBezTo>
                <a:cubicBezTo>
                  <a:pt x="18618" y="4647"/>
                  <a:pt x="18358" y="4663"/>
                  <a:pt x="18326" y="4991"/>
                </a:cubicBezTo>
                <a:cubicBezTo>
                  <a:pt x="18214" y="5240"/>
                  <a:pt x="18028" y="4949"/>
                  <a:pt x="17979" y="5005"/>
                </a:cubicBezTo>
                <a:cubicBezTo>
                  <a:pt x="17909" y="4530"/>
                  <a:pt x="17722" y="6140"/>
                  <a:pt x="17512" y="6374"/>
                </a:cubicBezTo>
                <a:cubicBezTo>
                  <a:pt x="17481" y="6351"/>
                  <a:pt x="17466" y="6367"/>
                  <a:pt x="17463" y="6493"/>
                </a:cubicBezTo>
                <a:cubicBezTo>
                  <a:pt x="17398" y="6576"/>
                  <a:pt x="17350" y="6931"/>
                  <a:pt x="17298" y="6830"/>
                </a:cubicBezTo>
                <a:cubicBezTo>
                  <a:pt x="17318" y="7073"/>
                  <a:pt x="17199" y="6853"/>
                  <a:pt x="17198" y="7106"/>
                </a:cubicBezTo>
                <a:cubicBezTo>
                  <a:pt x="17161" y="7233"/>
                  <a:pt x="17096" y="7494"/>
                  <a:pt x="17077" y="7588"/>
                </a:cubicBezTo>
                <a:lnTo>
                  <a:pt x="17082" y="7670"/>
                </a:lnTo>
                <a:lnTo>
                  <a:pt x="17059" y="7700"/>
                </a:lnTo>
                <a:lnTo>
                  <a:pt x="17006" y="7753"/>
                </a:lnTo>
                <a:cubicBezTo>
                  <a:pt x="16984" y="7827"/>
                  <a:pt x="16953" y="8112"/>
                  <a:pt x="16927" y="8142"/>
                </a:cubicBezTo>
                <a:cubicBezTo>
                  <a:pt x="16873" y="8247"/>
                  <a:pt x="16866" y="8053"/>
                  <a:pt x="16848" y="7930"/>
                </a:cubicBezTo>
                <a:cubicBezTo>
                  <a:pt x="16811" y="7960"/>
                  <a:pt x="16741" y="8219"/>
                  <a:pt x="16703" y="8317"/>
                </a:cubicBezTo>
                <a:cubicBezTo>
                  <a:pt x="16685" y="8421"/>
                  <a:pt x="16617" y="8278"/>
                  <a:pt x="16620" y="8518"/>
                </a:cubicBezTo>
                <a:cubicBezTo>
                  <a:pt x="16582" y="8541"/>
                  <a:pt x="16561" y="8587"/>
                  <a:pt x="16540" y="8626"/>
                </a:cubicBezTo>
                <a:lnTo>
                  <a:pt x="16493" y="8764"/>
                </a:lnTo>
                <a:cubicBezTo>
                  <a:pt x="16480" y="8830"/>
                  <a:pt x="16465" y="8873"/>
                  <a:pt x="16448" y="8868"/>
                </a:cubicBezTo>
                <a:lnTo>
                  <a:pt x="16430" y="8840"/>
                </a:lnTo>
                <a:lnTo>
                  <a:pt x="16429" y="8884"/>
                </a:lnTo>
                <a:cubicBezTo>
                  <a:pt x="16428" y="8953"/>
                  <a:pt x="16422" y="9427"/>
                  <a:pt x="16366" y="9468"/>
                </a:cubicBezTo>
                <a:cubicBezTo>
                  <a:pt x="16331" y="9630"/>
                  <a:pt x="16300" y="9694"/>
                  <a:pt x="16248" y="9783"/>
                </a:cubicBezTo>
                <a:cubicBezTo>
                  <a:pt x="16215" y="9797"/>
                  <a:pt x="16208" y="9495"/>
                  <a:pt x="16169" y="9549"/>
                </a:cubicBezTo>
                <a:cubicBezTo>
                  <a:pt x="16018" y="9913"/>
                  <a:pt x="16081" y="9402"/>
                  <a:pt x="16000" y="9765"/>
                </a:cubicBezTo>
                <a:cubicBezTo>
                  <a:pt x="15985" y="9799"/>
                  <a:pt x="15971" y="9794"/>
                  <a:pt x="15959" y="9773"/>
                </a:cubicBezTo>
                <a:lnTo>
                  <a:pt x="15939" y="9724"/>
                </a:lnTo>
                <a:lnTo>
                  <a:pt x="15878" y="9913"/>
                </a:lnTo>
                <a:cubicBezTo>
                  <a:pt x="15847" y="9988"/>
                  <a:pt x="15814" y="10050"/>
                  <a:pt x="15779" y="10097"/>
                </a:cubicBezTo>
                <a:cubicBezTo>
                  <a:pt x="15768" y="10017"/>
                  <a:pt x="15745" y="10168"/>
                  <a:pt x="15733" y="10206"/>
                </a:cubicBezTo>
                <a:cubicBezTo>
                  <a:pt x="15730" y="10148"/>
                  <a:pt x="15701" y="10149"/>
                  <a:pt x="15692" y="10206"/>
                </a:cubicBezTo>
                <a:cubicBezTo>
                  <a:pt x="15485" y="10620"/>
                  <a:pt x="15586" y="9966"/>
                  <a:pt x="15469" y="10412"/>
                </a:cubicBezTo>
                <a:cubicBezTo>
                  <a:pt x="15448" y="10450"/>
                  <a:pt x="15431" y="10437"/>
                  <a:pt x="15416" y="10402"/>
                </a:cubicBezTo>
                <a:lnTo>
                  <a:pt x="15387" y="10307"/>
                </a:lnTo>
                <a:lnTo>
                  <a:pt x="15369" y="10368"/>
                </a:lnTo>
                <a:cubicBezTo>
                  <a:pt x="15298" y="10441"/>
                  <a:pt x="15272" y="10340"/>
                  <a:pt x="15235" y="10503"/>
                </a:cubicBezTo>
                <a:cubicBezTo>
                  <a:pt x="15164" y="10308"/>
                  <a:pt x="15193" y="10517"/>
                  <a:pt x="15148" y="10601"/>
                </a:cubicBezTo>
                <a:cubicBezTo>
                  <a:pt x="15112" y="10688"/>
                  <a:pt x="15184" y="10720"/>
                  <a:pt x="15148" y="10770"/>
                </a:cubicBezTo>
                <a:cubicBezTo>
                  <a:pt x="15107" y="10742"/>
                  <a:pt x="15116" y="10944"/>
                  <a:pt x="15072" y="10903"/>
                </a:cubicBezTo>
                <a:cubicBezTo>
                  <a:pt x="15076" y="10740"/>
                  <a:pt x="14993" y="11011"/>
                  <a:pt x="14985" y="10880"/>
                </a:cubicBezTo>
                <a:lnTo>
                  <a:pt x="14984" y="10882"/>
                </a:lnTo>
                <a:cubicBezTo>
                  <a:pt x="14960" y="11164"/>
                  <a:pt x="14683" y="11577"/>
                  <a:pt x="14658" y="11858"/>
                </a:cubicBezTo>
                <a:cubicBezTo>
                  <a:pt x="14506" y="12736"/>
                  <a:pt x="14139" y="13583"/>
                  <a:pt x="13953" y="13988"/>
                </a:cubicBezTo>
                <a:cubicBezTo>
                  <a:pt x="13766" y="14392"/>
                  <a:pt x="13668" y="14245"/>
                  <a:pt x="13541" y="14285"/>
                </a:cubicBezTo>
                <a:lnTo>
                  <a:pt x="13306" y="14249"/>
                </a:lnTo>
                <a:lnTo>
                  <a:pt x="13268" y="14373"/>
                </a:lnTo>
                <a:cubicBezTo>
                  <a:pt x="13263" y="14407"/>
                  <a:pt x="13256" y="14417"/>
                  <a:pt x="13210" y="14362"/>
                </a:cubicBezTo>
                <a:cubicBezTo>
                  <a:pt x="13111" y="14684"/>
                  <a:pt x="12937" y="14768"/>
                  <a:pt x="12865" y="15180"/>
                </a:cubicBezTo>
                <a:cubicBezTo>
                  <a:pt x="12871" y="15044"/>
                  <a:pt x="12822" y="14990"/>
                  <a:pt x="12793" y="15083"/>
                </a:cubicBezTo>
                <a:cubicBezTo>
                  <a:pt x="12811" y="14553"/>
                  <a:pt x="12685" y="15650"/>
                  <a:pt x="12644" y="15339"/>
                </a:cubicBezTo>
                <a:cubicBezTo>
                  <a:pt x="12655" y="15654"/>
                  <a:pt x="12534" y="16322"/>
                  <a:pt x="12458" y="16129"/>
                </a:cubicBezTo>
                <a:cubicBezTo>
                  <a:pt x="12359" y="16290"/>
                  <a:pt x="12297" y="16619"/>
                  <a:pt x="12187" y="16618"/>
                </a:cubicBezTo>
                <a:cubicBezTo>
                  <a:pt x="12185" y="16663"/>
                  <a:pt x="12181" y="16704"/>
                  <a:pt x="12175" y="16741"/>
                </a:cubicBezTo>
                <a:lnTo>
                  <a:pt x="12155" y="16836"/>
                </a:lnTo>
                <a:lnTo>
                  <a:pt x="12150" y="16835"/>
                </a:lnTo>
                <a:cubicBezTo>
                  <a:pt x="12133" y="16851"/>
                  <a:pt x="12125" y="16877"/>
                  <a:pt x="12120" y="16908"/>
                </a:cubicBezTo>
                <a:lnTo>
                  <a:pt x="12118" y="16949"/>
                </a:lnTo>
                <a:lnTo>
                  <a:pt x="12099" y="17007"/>
                </a:lnTo>
                <a:lnTo>
                  <a:pt x="12065" y="17143"/>
                </a:lnTo>
                <a:lnTo>
                  <a:pt x="12055" y="17149"/>
                </a:lnTo>
                <a:lnTo>
                  <a:pt x="11998" y="17322"/>
                </a:lnTo>
                <a:lnTo>
                  <a:pt x="11996" y="17315"/>
                </a:lnTo>
                <a:cubicBezTo>
                  <a:pt x="11989" y="17303"/>
                  <a:pt x="11982" y="17302"/>
                  <a:pt x="11973" y="17322"/>
                </a:cubicBezTo>
                <a:cubicBezTo>
                  <a:pt x="11963" y="17151"/>
                  <a:pt x="11958" y="17282"/>
                  <a:pt x="11933" y="17358"/>
                </a:cubicBezTo>
                <a:cubicBezTo>
                  <a:pt x="11911" y="17108"/>
                  <a:pt x="11853" y="17410"/>
                  <a:pt x="11819" y="17322"/>
                </a:cubicBezTo>
                <a:cubicBezTo>
                  <a:pt x="11801" y="17384"/>
                  <a:pt x="11781" y="17444"/>
                  <a:pt x="11760" y="17502"/>
                </a:cubicBezTo>
                <a:lnTo>
                  <a:pt x="11747" y="17533"/>
                </a:lnTo>
                <a:lnTo>
                  <a:pt x="11746" y="17532"/>
                </a:lnTo>
                <a:cubicBezTo>
                  <a:pt x="11743" y="17534"/>
                  <a:pt x="11738" y="17542"/>
                  <a:pt x="11732" y="17560"/>
                </a:cubicBezTo>
                <a:lnTo>
                  <a:pt x="11724" y="17590"/>
                </a:lnTo>
                <a:lnTo>
                  <a:pt x="11699" y="17650"/>
                </a:lnTo>
                <a:lnTo>
                  <a:pt x="11688" y="17657"/>
                </a:lnTo>
                <a:cubicBezTo>
                  <a:pt x="11644" y="17633"/>
                  <a:pt x="11624" y="17286"/>
                  <a:pt x="11578" y="17542"/>
                </a:cubicBezTo>
                <a:cubicBezTo>
                  <a:pt x="11503" y="17610"/>
                  <a:pt x="11448" y="17472"/>
                  <a:pt x="11384" y="17667"/>
                </a:cubicBezTo>
                <a:cubicBezTo>
                  <a:pt x="11314" y="17730"/>
                  <a:pt x="11251" y="17710"/>
                  <a:pt x="11194" y="17823"/>
                </a:cubicBezTo>
                <a:cubicBezTo>
                  <a:pt x="11168" y="17785"/>
                  <a:pt x="11147" y="17906"/>
                  <a:pt x="11126" y="17895"/>
                </a:cubicBezTo>
                <a:cubicBezTo>
                  <a:pt x="11105" y="17883"/>
                  <a:pt x="11106" y="17610"/>
                  <a:pt x="11069" y="17751"/>
                </a:cubicBezTo>
                <a:cubicBezTo>
                  <a:pt x="11036" y="17528"/>
                  <a:pt x="10979" y="17645"/>
                  <a:pt x="10962" y="17645"/>
                </a:cubicBezTo>
                <a:lnTo>
                  <a:pt x="10868" y="17544"/>
                </a:lnTo>
                <a:lnTo>
                  <a:pt x="10786" y="18128"/>
                </a:lnTo>
                <a:cubicBezTo>
                  <a:pt x="10762" y="18009"/>
                  <a:pt x="10684" y="18253"/>
                  <a:pt x="10683" y="17984"/>
                </a:cubicBezTo>
                <a:cubicBezTo>
                  <a:pt x="10654" y="18036"/>
                  <a:pt x="10639" y="18162"/>
                  <a:pt x="10643" y="17982"/>
                </a:cubicBezTo>
                <a:cubicBezTo>
                  <a:pt x="10621" y="17997"/>
                  <a:pt x="10580" y="18037"/>
                  <a:pt x="10553" y="18076"/>
                </a:cubicBezTo>
                <a:lnTo>
                  <a:pt x="10479" y="18214"/>
                </a:lnTo>
                <a:lnTo>
                  <a:pt x="10474" y="18253"/>
                </a:lnTo>
                <a:cubicBezTo>
                  <a:pt x="10466" y="18266"/>
                  <a:pt x="10446" y="18273"/>
                  <a:pt x="10436" y="18292"/>
                </a:cubicBezTo>
                <a:lnTo>
                  <a:pt x="10410" y="18368"/>
                </a:lnTo>
                <a:cubicBezTo>
                  <a:pt x="10402" y="18399"/>
                  <a:pt x="10395" y="18435"/>
                  <a:pt x="10390" y="18478"/>
                </a:cubicBezTo>
                <a:cubicBezTo>
                  <a:pt x="10287" y="18373"/>
                  <a:pt x="10204" y="18641"/>
                  <a:pt x="10099" y="18707"/>
                </a:cubicBezTo>
                <a:cubicBezTo>
                  <a:pt x="10043" y="18443"/>
                  <a:pt x="9937" y="19333"/>
                  <a:pt x="9922" y="19656"/>
                </a:cubicBezTo>
                <a:cubicBezTo>
                  <a:pt x="9832" y="19780"/>
                  <a:pt x="9730" y="19518"/>
                  <a:pt x="9626" y="19656"/>
                </a:cubicBezTo>
                <a:lnTo>
                  <a:pt x="9244" y="20145"/>
                </a:lnTo>
                <a:cubicBezTo>
                  <a:pt x="9016" y="20336"/>
                  <a:pt x="8836" y="20392"/>
                  <a:pt x="8618" y="20378"/>
                </a:cubicBezTo>
                <a:cubicBezTo>
                  <a:pt x="8401" y="20364"/>
                  <a:pt x="8129" y="20421"/>
                  <a:pt x="7939" y="20060"/>
                </a:cubicBezTo>
                <a:lnTo>
                  <a:pt x="7750" y="19950"/>
                </a:lnTo>
                <a:lnTo>
                  <a:pt x="7726" y="19941"/>
                </a:lnTo>
                <a:cubicBezTo>
                  <a:pt x="7648" y="20115"/>
                  <a:pt x="7567" y="19800"/>
                  <a:pt x="7504" y="19928"/>
                </a:cubicBezTo>
                <a:cubicBezTo>
                  <a:pt x="7487" y="19936"/>
                  <a:pt x="7472" y="19929"/>
                  <a:pt x="7458" y="19912"/>
                </a:cubicBezTo>
                <a:lnTo>
                  <a:pt x="7424" y="19842"/>
                </a:lnTo>
                <a:lnTo>
                  <a:pt x="7420" y="19777"/>
                </a:lnTo>
                <a:lnTo>
                  <a:pt x="7396" y="19759"/>
                </a:lnTo>
                <a:lnTo>
                  <a:pt x="7390" y="19743"/>
                </a:lnTo>
                <a:cubicBezTo>
                  <a:pt x="7368" y="19745"/>
                  <a:pt x="7300" y="19784"/>
                  <a:pt x="7262" y="19772"/>
                </a:cubicBezTo>
                <a:cubicBezTo>
                  <a:pt x="7196" y="19702"/>
                  <a:pt x="7219" y="19957"/>
                  <a:pt x="7167" y="19673"/>
                </a:cubicBezTo>
                <a:cubicBezTo>
                  <a:pt x="7039" y="19745"/>
                  <a:pt x="6996" y="19391"/>
                  <a:pt x="6874" y="19600"/>
                </a:cubicBezTo>
                <a:cubicBezTo>
                  <a:pt x="6767" y="19627"/>
                  <a:pt x="6688" y="19137"/>
                  <a:pt x="6650" y="19157"/>
                </a:cubicBezTo>
                <a:cubicBezTo>
                  <a:pt x="6551" y="19130"/>
                  <a:pt x="6424" y="19630"/>
                  <a:pt x="6306" y="19642"/>
                </a:cubicBezTo>
                <a:cubicBezTo>
                  <a:pt x="6204" y="19576"/>
                  <a:pt x="6104" y="19733"/>
                  <a:pt x="6020" y="19503"/>
                </a:cubicBezTo>
                <a:cubicBezTo>
                  <a:pt x="6011" y="19539"/>
                  <a:pt x="6002" y="19565"/>
                  <a:pt x="5991" y="19585"/>
                </a:cubicBezTo>
                <a:lnTo>
                  <a:pt x="5961" y="19626"/>
                </a:lnTo>
                <a:lnTo>
                  <a:pt x="5922" y="19617"/>
                </a:lnTo>
                <a:lnTo>
                  <a:pt x="5914" y="19649"/>
                </a:lnTo>
                <a:lnTo>
                  <a:pt x="5842" y="19706"/>
                </a:lnTo>
                <a:lnTo>
                  <a:pt x="5834" y="19691"/>
                </a:lnTo>
                <a:lnTo>
                  <a:pt x="5763" y="19724"/>
                </a:lnTo>
                <a:lnTo>
                  <a:pt x="5762" y="19712"/>
                </a:lnTo>
                <a:cubicBezTo>
                  <a:pt x="5759" y="19688"/>
                  <a:pt x="5753" y="19671"/>
                  <a:pt x="5743" y="19671"/>
                </a:cubicBezTo>
                <a:cubicBezTo>
                  <a:pt x="5763" y="19501"/>
                  <a:pt x="5738" y="19605"/>
                  <a:pt x="5706" y="19618"/>
                </a:cubicBezTo>
                <a:lnTo>
                  <a:pt x="5551" y="19384"/>
                </a:lnTo>
                <a:lnTo>
                  <a:pt x="5536" y="19384"/>
                </a:lnTo>
                <a:cubicBezTo>
                  <a:pt x="5536" y="19383"/>
                  <a:pt x="5536" y="19382"/>
                  <a:pt x="5536" y="19381"/>
                </a:cubicBezTo>
                <a:cubicBezTo>
                  <a:pt x="5533" y="19376"/>
                  <a:pt x="5528" y="19374"/>
                  <a:pt x="5520" y="19376"/>
                </a:cubicBezTo>
                <a:lnTo>
                  <a:pt x="5412" y="19252"/>
                </a:lnTo>
                <a:cubicBezTo>
                  <a:pt x="5365" y="19342"/>
                  <a:pt x="5357" y="19205"/>
                  <a:pt x="5293" y="19155"/>
                </a:cubicBezTo>
                <a:cubicBezTo>
                  <a:pt x="5266" y="19241"/>
                  <a:pt x="5245" y="19209"/>
                  <a:pt x="5224" y="19140"/>
                </a:cubicBezTo>
                <a:cubicBezTo>
                  <a:pt x="5162" y="19178"/>
                  <a:pt x="5106" y="19080"/>
                  <a:pt x="5037" y="19055"/>
                </a:cubicBezTo>
                <a:cubicBezTo>
                  <a:pt x="4961" y="19165"/>
                  <a:pt x="4923" y="18962"/>
                  <a:pt x="4849" y="18936"/>
                </a:cubicBezTo>
                <a:cubicBezTo>
                  <a:pt x="4783" y="19127"/>
                  <a:pt x="4796" y="18765"/>
                  <a:pt x="4758" y="18688"/>
                </a:cubicBezTo>
                <a:lnTo>
                  <a:pt x="4719" y="18708"/>
                </a:lnTo>
                <a:lnTo>
                  <a:pt x="4709" y="18726"/>
                </a:lnTo>
                <a:cubicBezTo>
                  <a:pt x="4701" y="18736"/>
                  <a:pt x="4697" y="18738"/>
                  <a:pt x="4693" y="18736"/>
                </a:cubicBezTo>
                <a:lnTo>
                  <a:pt x="4678" y="18748"/>
                </a:lnTo>
                <a:cubicBezTo>
                  <a:pt x="4654" y="18778"/>
                  <a:pt x="4630" y="18812"/>
                  <a:pt x="4608" y="18849"/>
                </a:cubicBezTo>
                <a:cubicBezTo>
                  <a:pt x="4585" y="18722"/>
                  <a:pt x="4504" y="18942"/>
                  <a:pt x="4507" y="18673"/>
                </a:cubicBezTo>
                <a:cubicBezTo>
                  <a:pt x="4477" y="18716"/>
                  <a:pt x="4461" y="18837"/>
                  <a:pt x="4467" y="18658"/>
                </a:cubicBezTo>
                <a:cubicBezTo>
                  <a:pt x="4457" y="18667"/>
                  <a:pt x="4450" y="18656"/>
                  <a:pt x="4445" y="18636"/>
                </a:cubicBezTo>
                <a:lnTo>
                  <a:pt x="4444" y="18626"/>
                </a:lnTo>
                <a:lnTo>
                  <a:pt x="4323" y="18807"/>
                </a:lnTo>
                <a:lnTo>
                  <a:pt x="4300" y="18839"/>
                </a:lnTo>
                <a:lnTo>
                  <a:pt x="4261" y="18911"/>
                </a:lnTo>
                <a:lnTo>
                  <a:pt x="4257" y="18904"/>
                </a:lnTo>
                <a:lnTo>
                  <a:pt x="4229" y="18971"/>
                </a:lnTo>
                <a:cubicBezTo>
                  <a:pt x="4221" y="19000"/>
                  <a:pt x="4214" y="19034"/>
                  <a:pt x="4208" y="19076"/>
                </a:cubicBezTo>
                <a:cubicBezTo>
                  <a:pt x="4107" y="18938"/>
                  <a:pt x="4021" y="19180"/>
                  <a:pt x="3916" y="19213"/>
                </a:cubicBezTo>
                <a:cubicBezTo>
                  <a:pt x="3800" y="19336"/>
                  <a:pt x="3636" y="19670"/>
                  <a:pt x="3514" y="19812"/>
                </a:cubicBezTo>
                <a:lnTo>
                  <a:pt x="3185" y="20063"/>
                </a:lnTo>
                <a:cubicBezTo>
                  <a:pt x="3112" y="19843"/>
                  <a:pt x="3036" y="19993"/>
                  <a:pt x="2965" y="19989"/>
                </a:cubicBezTo>
                <a:cubicBezTo>
                  <a:pt x="2990" y="20219"/>
                  <a:pt x="2878" y="19908"/>
                  <a:pt x="2880" y="20184"/>
                </a:cubicBezTo>
                <a:cubicBezTo>
                  <a:pt x="2867" y="20175"/>
                  <a:pt x="2855" y="20157"/>
                  <a:pt x="2842" y="20137"/>
                </a:cubicBezTo>
                <a:lnTo>
                  <a:pt x="2835" y="20126"/>
                </a:lnTo>
                <a:lnTo>
                  <a:pt x="2810" y="20132"/>
                </a:lnTo>
                <a:lnTo>
                  <a:pt x="2801" y="20075"/>
                </a:lnTo>
                <a:lnTo>
                  <a:pt x="2762" y="20041"/>
                </a:lnTo>
                <a:cubicBezTo>
                  <a:pt x="2747" y="20038"/>
                  <a:pt x="2732" y="20045"/>
                  <a:pt x="2715" y="20069"/>
                </a:cubicBezTo>
                <a:cubicBezTo>
                  <a:pt x="2663" y="20249"/>
                  <a:pt x="2560" y="20028"/>
                  <a:pt x="2496" y="20265"/>
                </a:cubicBezTo>
                <a:cubicBezTo>
                  <a:pt x="2471" y="20331"/>
                  <a:pt x="2444" y="20545"/>
                  <a:pt x="2422" y="20482"/>
                </a:cubicBezTo>
                <a:cubicBezTo>
                  <a:pt x="2359" y="20482"/>
                  <a:pt x="2183" y="20279"/>
                  <a:pt x="2114" y="20269"/>
                </a:cubicBezTo>
                <a:cubicBezTo>
                  <a:pt x="2086" y="20409"/>
                  <a:pt x="2028" y="20235"/>
                  <a:pt x="1945" y="20286"/>
                </a:cubicBezTo>
                <a:cubicBezTo>
                  <a:pt x="1895" y="20474"/>
                  <a:pt x="1808" y="20838"/>
                  <a:pt x="1757" y="20987"/>
                </a:cubicBezTo>
                <a:cubicBezTo>
                  <a:pt x="1705" y="21137"/>
                  <a:pt x="1714" y="21225"/>
                  <a:pt x="1636" y="21182"/>
                </a:cubicBezTo>
                <a:cubicBezTo>
                  <a:pt x="1538" y="21507"/>
                  <a:pt x="1472" y="21234"/>
                  <a:pt x="1383" y="21355"/>
                </a:cubicBezTo>
                <a:cubicBezTo>
                  <a:pt x="1282" y="21466"/>
                  <a:pt x="1362" y="21270"/>
                  <a:pt x="1242" y="21600"/>
                </a:cubicBezTo>
                <a:cubicBezTo>
                  <a:pt x="1225" y="21514"/>
                  <a:pt x="1172" y="21453"/>
                  <a:pt x="1146" y="21521"/>
                </a:cubicBezTo>
                <a:cubicBezTo>
                  <a:pt x="1093" y="21500"/>
                  <a:pt x="1015" y="21062"/>
                  <a:pt x="969" y="21071"/>
                </a:cubicBezTo>
                <a:cubicBezTo>
                  <a:pt x="932" y="21075"/>
                  <a:pt x="995" y="21195"/>
                  <a:pt x="955" y="21235"/>
                </a:cubicBezTo>
                <a:cubicBezTo>
                  <a:pt x="906" y="21261"/>
                  <a:pt x="914" y="21501"/>
                  <a:pt x="866" y="21223"/>
                </a:cubicBezTo>
                <a:cubicBezTo>
                  <a:pt x="817" y="21335"/>
                  <a:pt x="803" y="21205"/>
                  <a:pt x="731" y="21186"/>
                </a:cubicBezTo>
                <a:cubicBezTo>
                  <a:pt x="704" y="21284"/>
                  <a:pt x="679" y="21263"/>
                  <a:pt x="654" y="21206"/>
                </a:cubicBezTo>
                <a:cubicBezTo>
                  <a:pt x="586" y="21274"/>
                  <a:pt x="521" y="21205"/>
                  <a:pt x="443" y="21215"/>
                </a:cubicBezTo>
                <a:cubicBezTo>
                  <a:pt x="363" y="21360"/>
                  <a:pt x="314" y="21180"/>
                  <a:pt x="230" y="21190"/>
                </a:cubicBezTo>
                <a:cubicBezTo>
                  <a:pt x="172" y="21157"/>
                  <a:pt x="87" y="21058"/>
                  <a:pt x="27" y="20996"/>
                </a:cubicBezTo>
                <a:lnTo>
                  <a:pt x="0" y="20971"/>
                </a:lnTo>
                <a:lnTo>
                  <a:pt x="0" y="0"/>
                </a:lnTo>
                <a:close/>
              </a:path>
            </a:pathLst>
          </a:custGeom>
          <a:solidFill>
            <a:srgbClr val="82766A">
              <a:alpha val="14509"/>
            </a:srgbClr>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1"/>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53" name="Google Shape;153;p21"/>
          <p:cNvSpPr txBox="1">
            <a:spLocks noGrp="1"/>
          </p:cNvSpPr>
          <p:nvPr>
            <p:ph type="title"/>
          </p:nvPr>
        </p:nvSpPr>
        <p:spPr>
          <a:xfrm>
            <a:off x="588962" y="855662"/>
            <a:ext cx="4560887" cy="1128712"/>
          </a:xfrm>
          <a:prstGeom prst="rect">
            <a:avLst/>
          </a:prstGeom>
          <a:noFill/>
          <a:ln>
            <a:noFill/>
          </a:ln>
        </p:spPr>
        <p:txBody>
          <a:bodyPr spcFirstLastPara="1" wrap="square" lIns="45700" tIns="45700" rIns="45700" bIns="45700" anchor="ctr" anchorCtr="0">
            <a:noAutofit/>
          </a:bodyPr>
          <a:lstStyle/>
          <a:p>
            <a:pPr marL="0" lvl="0" indent="0" algn="l" rtl="0">
              <a:lnSpc>
                <a:spcPct val="90000"/>
              </a:lnSpc>
              <a:spcBef>
                <a:spcPts val="0"/>
              </a:spcBef>
              <a:spcAft>
                <a:spcPts val="0"/>
              </a:spcAft>
              <a:buClr>
                <a:srgbClr val="000000"/>
              </a:buClr>
              <a:buSzPts val="3700"/>
              <a:buFont typeface="Calibri"/>
              <a:buNone/>
            </a:pPr>
            <a:r>
              <a:rPr lang="en-US" sz="3700" b="0" i="0" u="none">
                <a:solidFill>
                  <a:srgbClr val="000000"/>
                </a:solidFill>
                <a:latin typeface="Calibri"/>
                <a:ea typeface="Calibri"/>
                <a:cs typeface="Calibri"/>
                <a:sym typeface="Calibri"/>
              </a:rPr>
              <a:t>Impact on GE's Market Capitalization</a:t>
            </a:r>
            <a:endParaRPr/>
          </a:p>
        </p:txBody>
      </p:sp>
      <p:grpSp>
        <p:nvGrpSpPr>
          <p:cNvPr id="154" name="Google Shape;154;p21"/>
          <p:cNvGrpSpPr/>
          <p:nvPr/>
        </p:nvGrpSpPr>
        <p:grpSpPr>
          <a:xfrm>
            <a:off x="0" y="1084261"/>
            <a:ext cx="355601" cy="673102"/>
            <a:chOff x="0" y="-1"/>
            <a:chExt cx="355197" cy="673462"/>
          </a:xfrm>
        </p:grpSpPr>
        <p:sp>
          <p:nvSpPr>
            <p:cNvPr id="155" name="Google Shape;155;p21"/>
            <p:cNvSpPr txBox="1"/>
            <p:nvPr/>
          </p:nvSpPr>
          <p:spPr>
            <a:xfrm>
              <a:off x="0" y="-1"/>
              <a:ext cx="87363" cy="673462"/>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56" name="Google Shape;156;p21"/>
            <p:cNvSpPr txBox="1"/>
            <p:nvPr/>
          </p:nvSpPr>
          <p:spPr>
            <a:xfrm>
              <a:off x="159341" y="-1"/>
              <a:ext cx="195856" cy="673462"/>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grpSp>
      <p:sp>
        <p:nvSpPr>
          <p:cNvPr id="157" name="Google Shape;157;p21"/>
          <p:cNvSpPr txBox="1"/>
          <p:nvPr/>
        </p:nvSpPr>
        <p:spPr>
          <a:xfrm flipH="1">
            <a:off x="665162" y="2090737"/>
            <a:ext cx="4297362" cy="26987"/>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58" name="Google Shape;158;p21"/>
          <p:cNvSpPr txBox="1">
            <a:spLocks noGrp="1"/>
          </p:cNvSpPr>
          <p:nvPr>
            <p:ph type="body" idx="1"/>
          </p:nvPr>
        </p:nvSpPr>
        <p:spPr>
          <a:xfrm>
            <a:off x="590550" y="2330450"/>
            <a:ext cx="4559300" cy="3979862"/>
          </a:xfrm>
          <a:prstGeom prst="rect">
            <a:avLst/>
          </a:prstGeom>
          <a:noFill/>
          <a:ln>
            <a:noFill/>
          </a:ln>
        </p:spPr>
        <p:txBody>
          <a:bodyPr spcFirstLastPara="1" wrap="square" lIns="45700" tIns="45700" rIns="45700" bIns="45700" anchor="ctr" anchorCtr="0">
            <a:normAutofit/>
          </a:bodyPr>
          <a:lstStyle/>
          <a:p>
            <a:pPr marL="214311" lvl="0" indent="-214311" algn="l" rtl="0">
              <a:lnSpc>
                <a:spcPct val="90000"/>
              </a:lnSpc>
              <a:spcBef>
                <a:spcPts val="0"/>
              </a:spcBef>
              <a:spcAft>
                <a:spcPts val="0"/>
              </a:spcAft>
              <a:buClr>
                <a:srgbClr val="000000"/>
              </a:buClr>
              <a:buSzPts val="1800"/>
              <a:buFont typeface="Arial"/>
              <a:buChar char="•"/>
            </a:pPr>
            <a:r>
              <a:rPr lang="en-US" sz="1800" b="0" i="0" u="none">
                <a:solidFill>
                  <a:srgbClr val="000000"/>
                </a:solidFill>
                <a:latin typeface="Times New Roman"/>
                <a:ea typeface="Times New Roman"/>
                <a:cs typeface="Times New Roman"/>
                <a:sym typeface="Times New Roman"/>
              </a:rPr>
              <a:t>Welch revolutionised leadership (Welch &amp; Byrne, 2001).</a:t>
            </a:r>
            <a:endParaRPr/>
          </a:p>
          <a:p>
            <a:pPr marL="214311" lvl="0" indent="-214311" algn="l" rtl="0">
              <a:lnSpc>
                <a:spcPct val="90000"/>
              </a:lnSpc>
              <a:spcBef>
                <a:spcPts val="900"/>
              </a:spcBef>
              <a:spcAft>
                <a:spcPts val="0"/>
              </a:spcAft>
              <a:buClr>
                <a:srgbClr val="000000"/>
              </a:buClr>
              <a:buSzPts val="1800"/>
              <a:buFont typeface="Arial"/>
              <a:buChar char="•"/>
            </a:pPr>
            <a:r>
              <a:rPr lang="en-US" sz="1800" b="0" i="0" u="none">
                <a:solidFill>
                  <a:srgbClr val="000000"/>
                </a:solidFill>
                <a:latin typeface="Times New Roman"/>
                <a:ea typeface="Times New Roman"/>
                <a:cs typeface="Times New Roman"/>
                <a:sym typeface="Times New Roman"/>
              </a:rPr>
              <a:t>Decentralisation and autonomy increased flexibility.</a:t>
            </a:r>
            <a:endParaRPr/>
          </a:p>
          <a:p>
            <a:pPr marL="214311" lvl="0" indent="-214311" algn="l" rtl="0">
              <a:lnSpc>
                <a:spcPct val="90000"/>
              </a:lnSpc>
              <a:spcBef>
                <a:spcPts val="900"/>
              </a:spcBef>
              <a:spcAft>
                <a:spcPts val="0"/>
              </a:spcAft>
              <a:buClr>
                <a:srgbClr val="000000"/>
              </a:buClr>
              <a:buSzPts val="1800"/>
              <a:buFont typeface="Arial"/>
              <a:buChar char="•"/>
            </a:pPr>
            <a:r>
              <a:rPr lang="en-US" sz="1800" b="0" i="0" u="none">
                <a:solidFill>
                  <a:srgbClr val="000000"/>
                </a:solidFill>
                <a:latin typeface="Times New Roman"/>
                <a:ea typeface="Times New Roman"/>
                <a:cs typeface="Times New Roman"/>
                <a:sym typeface="Times New Roman"/>
              </a:rPr>
              <a:t>Boundaryless organisations promote innovation and competitiveness (Gelles, 2022).</a:t>
            </a:r>
            <a:endParaRPr/>
          </a:p>
          <a:p>
            <a:pPr marL="214311" lvl="0" indent="-214311" algn="l" rtl="0">
              <a:lnSpc>
                <a:spcPct val="90000"/>
              </a:lnSpc>
              <a:spcBef>
                <a:spcPts val="900"/>
              </a:spcBef>
              <a:spcAft>
                <a:spcPts val="0"/>
              </a:spcAft>
              <a:buClr>
                <a:srgbClr val="000000"/>
              </a:buClr>
              <a:buSzPts val="1800"/>
              <a:buFont typeface="Arial"/>
              <a:buChar char="•"/>
            </a:pPr>
            <a:r>
              <a:rPr lang="en-US" sz="1800" b="0" i="0" u="none">
                <a:solidFill>
                  <a:srgbClr val="000000"/>
                </a:solidFill>
                <a:latin typeface="Times New Roman"/>
                <a:ea typeface="Times New Roman"/>
                <a:cs typeface="Times New Roman"/>
                <a:sym typeface="Times New Roman"/>
              </a:rPr>
              <a:t>GE's Success During Welch's Tenure:</a:t>
            </a:r>
            <a:endParaRPr/>
          </a:p>
          <a:p>
            <a:pPr marL="912812" lvl="1" indent="-268287" algn="l" rtl="0">
              <a:lnSpc>
                <a:spcPct val="90000"/>
              </a:lnSpc>
              <a:spcBef>
                <a:spcPts val="400"/>
              </a:spcBef>
              <a:spcAft>
                <a:spcPts val="0"/>
              </a:spcAft>
              <a:buClr>
                <a:srgbClr val="000000"/>
              </a:buClr>
              <a:buSzPts val="1800"/>
              <a:buFont typeface="Arial"/>
              <a:buChar char="•"/>
            </a:pPr>
            <a:r>
              <a:rPr lang="en-US" sz="1800" b="0" i="0" u="none">
                <a:solidFill>
                  <a:srgbClr val="000000"/>
                </a:solidFill>
                <a:latin typeface="Times New Roman"/>
                <a:ea typeface="Times New Roman"/>
                <a:cs typeface="Times New Roman"/>
                <a:sym typeface="Times New Roman"/>
              </a:rPr>
              <a:t>Economic situations worldwide.</a:t>
            </a:r>
            <a:endParaRPr/>
          </a:p>
          <a:p>
            <a:pPr marL="912812" lvl="1" indent="-268287" algn="l" rtl="0">
              <a:lnSpc>
                <a:spcPct val="90000"/>
              </a:lnSpc>
              <a:spcBef>
                <a:spcPts val="400"/>
              </a:spcBef>
              <a:spcAft>
                <a:spcPts val="0"/>
              </a:spcAft>
              <a:buClr>
                <a:srgbClr val="000000"/>
              </a:buClr>
              <a:buSzPts val="1800"/>
              <a:buFont typeface="Arial"/>
              <a:buChar char="•"/>
            </a:pPr>
            <a:r>
              <a:rPr lang="en-US" sz="1800" b="0" i="0" u="none">
                <a:solidFill>
                  <a:srgbClr val="000000"/>
                </a:solidFill>
                <a:latin typeface="Times New Roman"/>
                <a:ea typeface="Times New Roman"/>
                <a:cs typeface="Times New Roman"/>
                <a:sym typeface="Times New Roman"/>
              </a:rPr>
              <a:t>Product and technology innovations.</a:t>
            </a:r>
            <a:endParaRPr/>
          </a:p>
          <a:p>
            <a:pPr marL="912812" lvl="1" indent="-268287" algn="l" rtl="0">
              <a:lnSpc>
                <a:spcPct val="90000"/>
              </a:lnSpc>
              <a:spcBef>
                <a:spcPts val="400"/>
              </a:spcBef>
              <a:spcAft>
                <a:spcPts val="0"/>
              </a:spcAft>
              <a:buClr>
                <a:srgbClr val="000000"/>
              </a:buClr>
              <a:buSzPts val="1800"/>
              <a:buFont typeface="Arial"/>
              <a:buChar char="•"/>
            </a:pPr>
            <a:r>
              <a:rPr lang="en-US" sz="1800" b="0" i="0" u="none">
                <a:solidFill>
                  <a:srgbClr val="000000"/>
                </a:solidFill>
                <a:latin typeface="Times New Roman"/>
                <a:ea typeface="Times New Roman"/>
                <a:cs typeface="Times New Roman"/>
                <a:sym typeface="Times New Roman"/>
              </a:rPr>
              <a:t>Industry dynamics.</a:t>
            </a:r>
            <a:endParaRPr/>
          </a:p>
        </p:txBody>
      </p:sp>
      <p:sp>
        <p:nvSpPr>
          <p:cNvPr id="159" name="Google Shape;159;p21"/>
          <p:cNvSpPr txBox="1"/>
          <p:nvPr/>
        </p:nvSpPr>
        <p:spPr>
          <a:xfrm flipH="1">
            <a:off x="10698162" y="0"/>
            <a:ext cx="1493837" cy="6858000"/>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60" name="Google Shape;160;p21"/>
          <p:cNvSpPr txBox="1"/>
          <p:nvPr/>
        </p:nvSpPr>
        <p:spPr>
          <a:xfrm>
            <a:off x="5686425" y="514350"/>
            <a:ext cx="6008687" cy="5834062"/>
          </a:xfrm>
          <a:prstGeom prst="rect">
            <a:avLst/>
          </a:prstGeom>
          <a:solidFill>
            <a:srgbClr val="FFFFFF"/>
          </a:solidFill>
          <a:ln>
            <a:noFill/>
          </a:ln>
          <a:effectLst>
            <a:outerShdw blurRad="63500" dist="127000" dir="5400000">
              <a:srgbClr val="000000">
                <a:alpha val="14901"/>
              </a:srgbClr>
            </a:outerShdw>
          </a:effectLst>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161" name="Google Shape;161;p21" descr="Picture 4"/>
          <p:cNvPicPr preferRelativeResize="0"/>
          <p:nvPr/>
        </p:nvPicPr>
        <p:blipFill rotWithShape="1">
          <a:blip r:embed="rId3">
            <a:alphaModFix/>
          </a:blip>
          <a:srcRect l="20541" r="5958" b="1"/>
          <a:stretch/>
        </p:blipFill>
        <p:spPr>
          <a:xfrm>
            <a:off x="5978525" y="800100"/>
            <a:ext cx="5424487" cy="52578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2"/>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67" name="Google Shape;167;p22"/>
          <p:cNvSpPr txBox="1">
            <a:spLocks noGrp="1"/>
          </p:cNvSpPr>
          <p:nvPr>
            <p:ph type="title"/>
          </p:nvPr>
        </p:nvSpPr>
        <p:spPr>
          <a:xfrm>
            <a:off x="795337" y="387350"/>
            <a:ext cx="10142537" cy="1300162"/>
          </a:xfrm>
          <a:prstGeom prst="rect">
            <a:avLst/>
          </a:prstGeom>
          <a:noFill/>
          <a:ln>
            <a:noFill/>
          </a:ln>
        </p:spPr>
        <p:txBody>
          <a:bodyPr spcFirstLastPara="1" wrap="square" lIns="45700" tIns="45700" rIns="45700" bIns="45700" anchor="b" anchorCtr="0">
            <a:noAutofit/>
          </a:bodyPr>
          <a:lstStyle/>
          <a:p>
            <a:pPr marL="0" lvl="0" indent="0" algn="l" rtl="0">
              <a:lnSpc>
                <a:spcPct val="90000"/>
              </a:lnSpc>
              <a:spcBef>
                <a:spcPts val="0"/>
              </a:spcBef>
              <a:spcAft>
                <a:spcPts val="0"/>
              </a:spcAft>
              <a:buClr>
                <a:srgbClr val="000000"/>
              </a:buClr>
              <a:buSzPts val="4800"/>
              <a:buFont typeface="Calibri"/>
              <a:buNone/>
            </a:pPr>
            <a:r>
              <a:rPr lang="en-US" sz="4800" b="0" i="0" u="none">
                <a:solidFill>
                  <a:srgbClr val="000000"/>
                </a:solidFill>
                <a:latin typeface="Calibri"/>
                <a:ea typeface="Calibri"/>
                <a:cs typeface="Calibri"/>
                <a:sym typeface="Calibri"/>
              </a:rPr>
              <a:t>Long-Term Sustainability</a:t>
            </a:r>
            <a:endParaRPr/>
          </a:p>
        </p:txBody>
      </p:sp>
      <p:sp>
        <p:nvSpPr>
          <p:cNvPr id="168" name="Google Shape;168;p22"/>
          <p:cNvSpPr txBox="1"/>
          <p:nvPr/>
        </p:nvSpPr>
        <p:spPr>
          <a:xfrm rot="10800000">
            <a:off x="0" y="1998662"/>
            <a:ext cx="11453812" cy="782637"/>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69" name="Google Shape;169;p22"/>
          <p:cNvSpPr txBox="1"/>
          <p:nvPr/>
        </p:nvSpPr>
        <p:spPr>
          <a:xfrm>
            <a:off x="0" y="2203450"/>
            <a:ext cx="11383962" cy="4267200"/>
          </a:xfrm>
          <a:prstGeom prst="rect">
            <a:avLst/>
          </a:prstGeom>
          <a:solidFill>
            <a:srgbClr val="FFFFFF"/>
          </a:solidFill>
          <a:ln>
            <a:noFill/>
          </a:ln>
          <a:effectLst>
            <a:outerShdw blurRad="63500" dist="127000" dir="5400000">
              <a:srgbClr val="000000">
                <a:alpha val="14901"/>
              </a:srgbClr>
            </a:outerShdw>
          </a:effectLst>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170" name="Google Shape;170;p22" descr="Picture 4"/>
          <p:cNvPicPr preferRelativeResize="0"/>
          <p:nvPr/>
        </p:nvPicPr>
        <p:blipFill rotWithShape="1">
          <a:blip r:embed="rId3">
            <a:alphaModFix/>
          </a:blip>
          <a:srcRect/>
          <a:stretch/>
        </p:blipFill>
        <p:spPr>
          <a:xfrm>
            <a:off x="635000" y="3325812"/>
            <a:ext cx="5149850" cy="2111375"/>
          </a:xfrm>
          <a:prstGeom prst="rect">
            <a:avLst/>
          </a:prstGeom>
          <a:noFill/>
          <a:ln>
            <a:noFill/>
          </a:ln>
        </p:spPr>
      </p:pic>
      <p:sp>
        <p:nvSpPr>
          <p:cNvPr id="171" name="Google Shape;171;p22"/>
          <p:cNvSpPr txBox="1">
            <a:spLocks noGrp="1"/>
          </p:cNvSpPr>
          <p:nvPr>
            <p:ph type="body" idx="1"/>
          </p:nvPr>
        </p:nvSpPr>
        <p:spPr>
          <a:xfrm>
            <a:off x="6407150" y="2598737"/>
            <a:ext cx="4530725" cy="3640137"/>
          </a:xfrm>
          <a:prstGeom prst="rect">
            <a:avLst/>
          </a:prstGeom>
          <a:noFill/>
          <a:ln>
            <a:noFill/>
          </a:ln>
        </p:spPr>
        <p:txBody>
          <a:bodyPr spcFirstLastPara="1" wrap="square" lIns="45700" tIns="45700" rIns="45700" bIns="45700" anchor="ctr" anchorCtr="0">
            <a:normAutofit/>
          </a:bodyPr>
          <a:lstStyle/>
          <a:p>
            <a:pPr marL="220661" lvl="0" indent="-220661" algn="l" rtl="0">
              <a:lnSpc>
                <a:spcPct val="90000"/>
              </a:lnSpc>
              <a:spcBef>
                <a:spcPts val="0"/>
              </a:spcBef>
              <a:spcAft>
                <a:spcPts val="0"/>
              </a:spcAft>
              <a:buClr>
                <a:srgbClr val="000000"/>
              </a:buClr>
              <a:buSzPts val="1600"/>
              <a:buFont typeface="Arial"/>
              <a:buChar char="•"/>
            </a:pPr>
            <a:r>
              <a:rPr lang="en-US" sz="1600" b="0" i="0" u="none">
                <a:solidFill>
                  <a:srgbClr val="000000"/>
                </a:solidFill>
                <a:latin typeface="Calibri"/>
                <a:ea typeface="Calibri"/>
                <a:cs typeface="Calibri"/>
                <a:sym typeface="Calibri"/>
              </a:rPr>
              <a:t>Welch's leadership practises are sustainable if his initiatives and modifications last. </a:t>
            </a:r>
            <a:endParaRPr/>
          </a:p>
          <a:p>
            <a:pPr marL="220661" lvl="0" indent="-220661" algn="l" rtl="0">
              <a:lnSpc>
                <a:spcPct val="90000"/>
              </a:lnSpc>
              <a:spcBef>
                <a:spcPts val="900"/>
              </a:spcBef>
              <a:spcAft>
                <a:spcPts val="0"/>
              </a:spcAft>
              <a:buClr>
                <a:srgbClr val="000000"/>
              </a:buClr>
              <a:buSzPts val="1600"/>
              <a:buFont typeface="Arial"/>
              <a:buChar char="•"/>
            </a:pPr>
            <a:r>
              <a:rPr lang="en-US" sz="1600" b="0" i="0" u="none">
                <a:solidFill>
                  <a:srgbClr val="000000"/>
                </a:solidFill>
                <a:latin typeface="Calibri"/>
                <a:ea typeface="Calibri"/>
                <a:cs typeface="Calibri"/>
                <a:sym typeface="Calibri"/>
              </a:rPr>
              <a:t>Welch's leadership style produced short-term results, but its long-term effects should be examined (Snihur, Thomas and Burgelman, 2023).</a:t>
            </a:r>
            <a:endParaRPr/>
          </a:p>
          <a:p>
            <a:pPr marL="220661" lvl="0" indent="-220661" algn="l" rtl="0">
              <a:lnSpc>
                <a:spcPct val="90000"/>
              </a:lnSpc>
              <a:spcBef>
                <a:spcPts val="900"/>
              </a:spcBef>
              <a:spcAft>
                <a:spcPts val="0"/>
              </a:spcAft>
              <a:buClr>
                <a:srgbClr val="000000"/>
              </a:buClr>
              <a:buSzPts val="1600"/>
              <a:buFont typeface="Arial"/>
              <a:buChar char="•"/>
            </a:pPr>
            <a:r>
              <a:rPr lang="en-US" sz="1600" b="0" i="0" u="none">
                <a:solidFill>
                  <a:srgbClr val="000000"/>
                </a:solidFill>
                <a:latin typeface="Calibri"/>
                <a:ea typeface="Calibri"/>
                <a:cs typeface="Calibri"/>
                <a:sym typeface="Calibri"/>
              </a:rPr>
              <a:t>The rigorous and competitive workplace may have stressed and burned out employees, lowering morale and well-being.</a:t>
            </a:r>
            <a:endParaRPr/>
          </a:p>
          <a:p>
            <a:pPr marL="220661" lvl="0" indent="-220661" algn="l" rtl="0">
              <a:lnSpc>
                <a:spcPct val="90000"/>
              </a:lnSpc>
              <a:spcBef>
                <a:spcPts val="900"/>
              </a:spcBef>
              <a:spcAft>
                <a:spcPts val="0"/>
              </a:spcAft>
              <a:buClr>
                <a:srgbClr val="000000"/>
              </a:buClr>
              <a:buSzPts val="1600"/>
              <a:buFont typeface="Arial"/>
              <a:buChar char="•"/>
            </a:pPr>
            <a:r>
              <a:rPr lang="en-US" sz="1600" b="0" i="0" u="none">
                <a:solidFill>
                  <a:srgbClr val="000000"/>
                </a:solidFill>
                <a:latin typeface="Calibri"/>
                <a:ea typeface="Calibri"/>
                <a:cs typeface="Calibri"/>
                <a:sym typeface="Calibri"/>
              </a:rPr>
              <a:t>GE may have needed to adapt Welch's leadership model to changing business landscapes and employee expectations for long-term survival. </a:t>
            </a:r>
            <a:endParaRPr/>
          </a:p>
        </p:txBody>
      </p:sp>
      <p:sp>
        <p:nvSpPr>
          <p:cNvPr id="172" name="Google Shape;172;p22"/>
          <p:cNvSpPr txBox="1"/>
          <p:nvPr/>
        </p:nvSpPr>
        <p:spPr>
          <a:xfrm rot="5400000">
            <a:off x="11228387" y="2312987"/>
            <a:ext cx="781050" cy="152400"/>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73" name="Google Shape;173;p22"/>
          <p:cNvSpPr txBox="1"/>
          <p:nvPr/>
        </p:nvSpPr>
        <p:spPr>
          <a:xfrm>
            <a:off x="6110287" y="236537"/>
            <a:ext cx="3028950" cy="333375"/>
          </a:xfrm>
          <a:prstGeom prst="rect">
            <a:avLst/>
          </a:prstGeom>
          <a:noFill/>
          <a:ln>
            <a:noFill/>
          </a:ln>
        </p:spPr>
        <p:txBody>
          <a:bodyPr spcFirstLastPara="1" wrap="square" lIns="45700" tIns="45700" rIns="45700" bIns="45700" anchor="t" anchorCtr="0">
            <a:spAutoFit/>
          </a:bodyPr>
          <a:lstStyle/>
          <a:p>
            <a:pPr marL="0" marR="0" lvl="0" indent="0" algn="l" rtl="0">
              <a:lnSpc>
                <a:spcPct val="100000"/>
              </a:lnSpc>
              <a:spcBef>
                <a:spcPts val="0"/>
              </a:spcBef>
              <a:spcAft>
                <a:spcPts val="0"/>
              </a:spcAft>
              <a:buClr>
                <a:srgbClr val="000000"/>
              </a:buClr>
              <a:buSzPts val="1800"/>
              <a:buFont typeface="Calibri"/>
              <a:buNone/>
            </a:pPr>
            <a:r>
              <a:rPr lang="en-US" sz="1800" b="0" i="0" u="none">
                <a:solidFill>
                  <a:srgbClr val="000000"/>
                </a:solidFill>
                <a:latin typeface="Calibri"/>
                <a:ea typeface="Calibri"/>
                <a:cs typeface="Calibri"/>
                <a:sym typeface="Calibri"/>
              </a:rPr>
              <a:t>Marius Moldoveanu ( 2023028)</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23"/>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79" name="Google Shape;179;p23"/>
          <p:cNvSpPr txBox="1">
            <a:spLocks noGrp="1"/>
          </p:cNvSpPr>
          <p:nvPr>
            <p:ph type="title"/>
          </p:nvPr>
        </p:nvSpPr>
        <p:spPr>
          <a:xfrm>
            <a:off x="588962" y="855662"/>
            <a:ext cx="4560887" cy="1128712"/>
          </a:xfrm>
          <a:prstGeom prst="rect">
            <a:avLst/>
          </a:prstGeom>
          <a:noFill/>
          <a:ln>
            <a:noFill/>
          </a:ln>
        </p:spPr>
        <p:txBody>
          <a:bodyPr spcFirstLastPara="1" wrap="square" lIns="45700" tIns="45700" rIns="45700" bIns="45700" anchor="ctr" anchorCtr="0">
            <a:noAutofit/>
          </a:bodyPr>
          <a:lstStyle/>
          <a:p>
            <a:pPr marL="0" lvl="0" indent="0" algn="l" rtl="0">
              <a:lnSpc>
                <a:spcPct val="90000"/>
              </a:lnSpc>
              <a:spcBef>
                <a:spcPts val="0"/>
              </a:spcBef>
              <a:spcAft>
                <a:spcPts val="0"/>
              </a:spcAft>
              <a:buClr>
                <a:srgbClr val="000000"/>
              </a:buClr>
              <a:buSzPts val="3700"/>
              <a:buFont typeface="Calibri"/>
              <a:buNone/>
            </a:pPr>
            <a:r>
              <a:rPr lang="en-US" sz="3700" b="0" i="0" u="none">
                <a:solidFill>
                  <a:srgbClr val="000000"/>
                </a:solidFill>
                <a:latin typeface="Calibri"/>
                <a:ea typeface="Calibri"/>
                <a:cs typeface="Calibri"/>
                <a:sym typeface="Calibri"/>
              </a:rPr>
              <a:t>Leadership Style and Organizational Culture</a:t>
            </a:r>
            <a:endParaRPr/>
          </a:p>
        </p:txBody>
      </p:sp>
      <p:grpSp>
        <p:nvGrpSpPr>
          <p:cNvPr id="180" name="Google Shape;180;p23"/>
          <p:cNvGrpSpPr/>
          <p:nvPr/>
        </p:nvGrpSpPr>
        <p:grpSpPr>
          <a:xfrm>
            <a:off x="0" y="1084261"/>
            <a:ext cx="355601" cy="673102"/>
            <a:chOff x="0" y="-1"/>
            <a:chExt cx="355197" cy="673462"/>
          </a:xfrm>
        </p:grpSpPr>
        <p:sp>
          <p:nvSpPr>
            <p:cNvPr id="181" name="Google Shape;181;p23"/>
            <p:cNvSpPr txBox="1"/>
            <p:nvPr/>
          </p:nvSpPr>
          <p:spPr>
            <a:xfrm>
              <a:off x="0" y="-1"/>
              <a:ext cx="87363" cy="673462"/>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82" name="Google Shape;182;p23"/>
            <p:cNvSpPr txBox="1"/>
            <p:nvPr/>
          </p:nvSpPr>
          <p:spPr>
            <a:xfrm>
              <a:off x="159341" y="-1"/>
              <a:ext cx="195856" cy="673462"/>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grpSp>
      <p:sp>
        <p:nvSpPr>
          <p:cNvPr id="183" name="Google Shape;183;p23"/>
          <p:cNvSpPr txBox="1"/>
          <p:nvPr/>
        </p:nvSpPr>
        <p:spPr>
          <a:xfrm flipH="1">
            <a:off x="665162" y="2090737"/>
            <a:ext cx="4297362" cy="26987"/>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84" name="Google Shape;184;p23"/>
          <p:cNvSpPr txBox="1">
            <a:spLocks noGrp="1"/>
          </p:cNvSpPr>
          <p:nvPr>
            <p:ph type="body" idx="1"/>
          </p:nvPr>
        </p:nvSpPr>
        <p:spPr>
          <a:xfrm>
            <a:off x="590550" y="2330450"/>
            <a:ext cx="4559300" cy="3979862"/>
          </a:xfrm>
          <a:prstGeom prst="rect">
            <a:avLst/>
          </a:prstGeom>
          <a:noFill/>
          <a:ln>
            <a:noFill/>
          </a:ln>
        </p:spPr>
        <p:txBody>
          <a:bodyPr spcFirstLastPara="1" wrap="square" lIns="45700" tIns="45700" rIns="45700" bIns="45700" anchor="ctr" anchorCtr="0">
            <a:noAutofit/>
          </a:bodyPr>
          <a:lstStyle/>
          <a:p>
            <a:pPr marL="228600" lvl="0" indent="-228600" algn="l" rtl="0">
              <a:lnSpc>
                <a:spcPct val="90000"/>
              </a:lnSpc>
              <a:spcBef>
                <a:spcPts val="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Jack Welch's tough leadership formed GE's culture. </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His direction energised the organisation. </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Welch's boundaryless organisation promoted cooperation and innovation, aligning with GE's mission of breaking down creative and responsiveness barriers (Allio, 2023).</a:t>
            </a:r>
            <a:endParaRPr/>
          </a:p>
        </p:txBody>
      </p:sp>
      <p:sp>
        <p:nvSpPr>
          <p:cNvPr id="185" name="Google Shape;185;p23"/>
          <p:cNvSpPr txBox="1"/>
          <p:nvPr/>
        </p:nvSpPr>
        <p:spPr>
          <a:xfrm flipH="1">
            <a:off x="10698162" y="0"/>
            <a:ext cx="1493837" cy="6858000"/>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86" name="Google Shape;186;p23"/>
          <p:cNvSpPr txBox="1"/>
          <p:nvPr/>
        </p:nvSpPr>
        <p:spPr>
          <a:xfrm>
            <a:off x="5686425" y="514350"/>
            <a:ext cx="6008687" cy="5834062"/>
          </a:xfrm>
          <a:prstGeom prst="rect">
            <a:avLst/>
          </a:prstGeom>
          <a:solidFill>
            <a:srgbClr val="FFFFFF"/>
          </a:solidFill>
          <a:ln>
            <a:noFill/>
          </a:ln>
          <a:effectLst>
            <a:outerShdw blurRad="63500" dist="127000" dir="5400000">
              <a:srgbClr val="000000">
                <a:alpha val="14901"/>
              </a:srgbClr>
            </a:outerShdw>
          </a:effectLst>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187" name="Google Shape;187;p23" descr="Picture 5"/>
          <p:cNvPicPr preferRelativeResize="0"/>
          <p:nvPr/>
        </p:nvPicPr>
        <p:blipFill rotWithShape="1">
          <a:blip r:embed="rId3">
            <a:alphaModFix/>
          </a:blip>
          <a:srcRect l="1469" r="7491" b="1"/>
          <a:stretch/>
        </p:blipFill>
        <p:spPr>
          <a:xfrm>
            <a:off x="5978525" y="800100"/>
            <a:ext cx="5424487" cy="52578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4"/>
          <p:cNvSpPr txBox="1"/>
          <p:nvPr/>
        </p:nvSpPr>
        <p:spPr>
          <a:xfrm>
            <a:off x="0" y="0"/>
            <a:ext cx="12188825"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193" name="Google Shape;193;p24"/>
          <p:cNvSpPr txBox="1">
            <a:spLocks noGrp="1"/>
          </p:cNvSpPr>
          <p:nvPr>
            <p:ph type="title"/>
          </p:nvPr>
        </p:nvSpPr>
        <p:spPr>
          <a:xfrm>
            <a:off x="838200" y="365125"/>
            <a:ext cx="5251450" cy="1806575"/>
          </a:xfrm>
          <a:prstGeom prst="rect">
            <a:avLst/>
          </a:prstGeom>
          <a:noFill/>
          <a:ln>
            <a:noFill/>
          </a:ln>
        </p:spPr>
        <p:txBody>
          <a:bodyPr spcFirstLastPara="1" wrap="square" lIns="45700" tIns="45700" rIns="45700" bIns="45700" anchor="ctr" anchorCtr="0">
            <a:noAutofit/>
          </a:bodyPr>
          <a:lstStyle/>
          <a:p>
            <a:pPr marL="0" lvl="0" indent="0" algn="l" rtl="0">
              <a:lnSpc>
                <a:spcPct val="90000"/>
              </a:lnSpc>
              <a:spcBef>
                <a:spcPts val="0"/>
              </a:spcBef>
              <a:spcAft>
                <a:spcPts val="0"/>
              </a:spcAft>
              <a:buClr>
                <a:srgbClr val="000000"/>
              </a:buClr>
              <a:buSzPts val="4100"/>
              <a:buFont typeface="Calibri"/>
              <a:buNone/>
            </a:pPr>
            <a:r>
              <a:rPr lang="en-US" sz="4100" b="0" i="0" u="none">
                <a:solidFill>
                  <a:srgbClr val="000000"/>
                </a:solidFill>
                <a:latin typeface="Calibri"/>
                <a:ea typeface="Calibri"/>
                <a:cs typeface="Calibri"/>
                <a:sym typeface="Calibri"/>
              </a:rPr>
              <a:t>Leadership Style and Organizational Culture (Cont.)</a:t>
            </a:r>
            <a:endParaRPr/>
          </a:p>
        </p:txBody>
      </p:sp>
      <p:sp>
        <p:nvSpPr>
          <p:cNvPr id="194" name="Google Shape;194;p24"/>
          <p:cNvSpPr txBox="1">
            <a:spLocks noGrp="1"/>
          </p:cNvSpPr>
          <p:nvPr>
            <p:ph type="body" idx="1"/>
          </p:nvPr>
        </p:nvSpPr>
        <p:spPr>
          <a:xfrm>
            <a:off x="838200" y="2333625"/>
            <a:ext cx="4619625" cy="3843337"/>
          </a:xfrm>
          <a:prstGeom prst="rect">
            <a:avLst/>
          </a:prstGeom>
          <a:noFill/>
          <a:ln>
            <a:noFill/>
          </a:ln>
        </p:spPr>
        <p:txBody>
          <a:bodyPr spcFirstLastPara="1" wrap="square" lIns="45700" tIns="45700" rIns="45700" bIns="45700" anchor="t" anchorCtr="0">
            <a:noAutofit/>
          </a:bodyPr>
          <a:lstStyle/>
          <a:p>
            <a:pPr marL="228600" lvl="0" indent="-228600" algn="l" rtl="0">
              <a:lnSpc>
                <a:spcPct val="90000"/>
              </a:lnSpc>
              <a:spcBef>
                <a:spcPts val="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Welch's strict management may have hurt employee morale. Some workers excelled, but others struggled to balance work and life.</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Company culture affects staff commitment and retention (Aranki, Suifan, and Sweis, 2019). </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Performance-driven cultures helped GE succeed. </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Keeping personnel who fought the culture may have been challenging.</a:t>
            </a:r>
            <a:endParaRPr/>
          </a:p>
        </p:txBody>
      </p:sp>
      <p:pic>
        <p:nvPicPr>
          <p:cNvPr id="195" name="Google Shape;195;p24" descr="Picture 4"/>
          <p:cNvPicPr preferRelativeResize="0"/>
          <p:nvPr/>
        </p:nvPicPr>
        <p:blipFill rotWithShape="1">
          <a:blip r:embed="rId3">
            <a:alphaModFix/>
          </a:blip>
          <a:srcRect l="20329" r="21720" b="2"/>
          <a:stretch/>
        </p:blipFill>
        <p:spPr>
          <a:xfrm>
            <a:off x="6229249" y="10"/>
            <a:ext cx="5962617" cy="6857604"/>
          </a:xfrm>
          <a:custGeom>
            <a:avLst/>
            <a:gdLst/>
            <a:ahLst/>
            <a:cxnLst/>
            <a:rect l="l" t="t" r="r" b="b"/>
            <a:pathLst>
              <a:path w="21546" h="21600" extrusionOk="0">
                <a:moveTo>
                  <a:pt x="3776" y="0"/>
                </a:moveTo>
                <a:lnTo>
                  <a:pt x="4190" y="138"/>
                </a:lnTo>
                <a:cubicBezTo>
                  <a:pt x="4371" y="199"/>
                  <a:pt x="4553" y="258"/>
                  <a:pt x="4736" y="309"/>
                </a:cubicBezTo>
                <a:cubicBezTo>
                  <a:pt x="4684" y="422"/>
                  <a:pt x="4631" y="400"/>
                  <a:pt x="4579" y="389"/>
                </a:cubicBezTo>
                <a:cubicBezTo>
                  <a:pt x="4263" y="343"/>
                  <a:pt x="3938" y="309"/>
                  <a:pt x="3634" y="184"/>
                </a:cubicBezTo>
                <a:cubicBezTo>
                  <a:pt x="3560" y="161"/>
                  <a:pt x="3476" y="161"/>
                  <a:pt x="3444" y="240"/>
                </a:cubicBezTo>
                <a:cubicBezTo>
                  <a:pt x="3392" y="354"/>
                  <a:pt x="3465" y="422"/>
                  <a:pt x="3539" y="479"/>
                </a:cubicBezTo>
                <a:cubicBezTo>
                  <a:pt x="3665" y="581"/>
                  <a:pt x="3813" y="559"/>
                  <a:pt x="3949" y="570"/>
                </a:cubicBezTo>
                <a:cubicBezTo>
                  <a:pt x="4327" y="627"/>
                  <a:pt x="4506" y="786"/>
                  <a:pt x="4590" y="1149"/>
                </a:cubicBezTo>
                <a:cubicBezTo>
                  <a:pt x="4264" y="1001"/>
                  <a:pt x="3939" y="1183"/>
                  <a:pt x="3624" y="1081"/>
                </a:cubicBezTo>
                <a:cubicBezTo>
                  <a:pt x="3539" y="1059"/>
                  <a:pt x="3412" y="1093"/>
                  <a:pt x="3454" y="1218"/>
                </a:cubicBezTo>
                <a:cubicBezTo>
                  <a:pt x="3496" y="1331"/>
                  <a:pt x="3634" y="1422"/>
                  <a:pt x="3393" y="1399"/>
                </a:cubicBezTo>
                <a:cubicBezTo>
                  <a:pt x="3214" y="1387"/>
                  <a:pt x="3161" y="1251"/>
                  <a:pt x="3109" y="1104"/>
                </a:cubicBezTo>
                <a:cubicBezTo>
                  <a:pt x="3067" y="1024"/>
                  <a:pt x="2950" y="978"/>
                  <a:pt x="2866" y="1024"/>
                </a:cubicBezTo>
                <a:cubicBezTo>
                  <a:pt x="2761" y="1069"/>
                  <a:pt x="2793" y="1194"/>
                  <a:pt x="2793" y="1285"/>
                </a:cubicBezTo>
                <a:cubicBezTo>
                  <a:pt x="2783"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2" y="1694"/>
                  <a:pt x="1479" y="1660"/>
                </a:cubicBezTo>
                <a:cubicBezTo>
                  <a:pt x="954" y="1592"/>
                  <a:pt x="1281" y="1489"/>
                  <a:pt x="755" y="1433"/>
                </a:cubicBezTo>
                <a:cubicBezTo>
                  <a:pt x="545" y="1410"/>
                  <a:pt x="324" y="1319"/>
                  <a:pt x="20" y="1444"/>
                </a:cubicBezTo>
                <a:cubicBezTo>
                  <a:pt x="1396" y="2102"/>
                  <a:pt x="2047" y="2057"/>
                  <a:pt x="3276" y="2863"/>
                </a:cubicBezTo>
                <a:cubicBezTo>
                  <a:pt x="3224" y="2942"/>
                  <a:pt x="3171" y="2909"/>
                  <a:pt x="3119" y="2898"/>
                </a:cubicBezTo>
                <a:cubicBezTo>
                  <a:pt x="3035" y="2886"/>
                  <a:pt x="2930" y="2840"/>
                  <a:pt x="2909" y="2988"/>
                </a:cubicBezTo>
                <a:cubicBezTo>
                  <a:pt x="2899" y="3101"/>
                  <a:pt x="2961" y="3159"/>
                  <a:pt x="3066" y="3170"/>
                </a:cubicBezTo>
                <a:cubicBezTo>
                  <a:pt x="3370" y="3216"/>
                  <a:pt x="3644" y="3374"/>
                  <a:pt x="3918" y="3510"/>
                </a:cubicBezTo>
                <a:cubicBezTo>
                  <a:pt x="4044" y="3567"/>
                  <a:pt x="4179" y="3647"/>
                  <a:pt x="4127" y="3851"/>
                </a:cubicBezTo>
                <a:cubicBezTo>
                  <a:pt x="4022" y="3908"/>
                  <a:pt x="3949" y="3828"/>
                  <a:pt x="3864" y="3816"/>
                </a:cubicBezTo>
                <a:cubicBezTo>
                  <a:pt x="3780" y="3805"/>
                  <a:pt x="3581" y="3851"/>
                  <a:pt x="3634" y="3885"/>
                </a:cubicBezTo>
                <a:cubicBezTo>
                  <a:pt x="3875" y="4010"/>
                  <a:pt x="3434" y="4316"/>
                  <a:pt x="3728" y="4316"/>
                </a:cubicBezTo>
                <a:cubicBezTo>
                  <a:pt x="4212" y="4317"/>
                  <a:pt x="4474" y="4861"/>
                  <a:pt x="4936" y="4873"/>
                </a:cubicBezTo>
                <a:cubicBezTo>
                  <a:pt x="5009" y="4873"/>
                  <a:pt x="5042" y="4975"/>
                  <a:pt x="5042" y="5054"/>
                </a:cubicBezTo>
                <a:cubicBezTo>
                  <a:pt x="5042" y="5156"/>
                  <a:pt x="4968" y="5168"/>
                  <a:pt x="4894" y="5179"/>
                </a:cubicBezTo>
                <a:cubicBezTo>
                  <a:pt x="4779" y="5190"/>
                  <a:pt x="4653" y="5055"/>
                  <a:pt x="4506" y="5248"/>
                </a:cubicBezTo>
                <a:cubicBezTo>
                  <a:pt x="4779" y="5361"/>
                  <a:pt x="5062" y="5474"/>
                  <a:pt x="5052" y="5860"/>
                </a:cubicBezTo>
                <a:cubicBezTo>
                  <a:pt x="5052" y="5963"/>
                  <a:pt x="5167" y="6008"/>
                  <a:pt x="5251" y="6030"/>
                </a:cubicBezTo>
                <a:cubicBezTo>
                  <a:pt x="5398" y="6076"/>
                  <a:pt x="5514" y="6144"/>
                  <a:pt x="5598" y="6292"/>
                </a:cubicBezTo>
                <a:cubicBezTo>
                  <a:pt x="5598" y="6326"/>
                  <a:pt x="5598" y="6349"/>
                  <a:pt x="5598" y="6383"/>
                </a:cubicBezTo>
                <a:cubicBezTo>
                  <a:pt x="5577" y="6735"/>
                  <a:pt x="5368" y="6723"/>
                  <a:pt x="5137" y="6667"/>
                </a:cubicBezTo>
                <a:cubicBezTo>
                  <a:pt x="4863" y="6599"/>
                  <a:pt x="4590" y="6462"/>
                  <a:pt x="4296" y="6587"/>
                </a:cubicBezTo>
                <a:cubicBezTo>
                  <a:pt x="4706" y="6757"/>
                  <a:pt x="5157" y="6768"/>
                  <a:pt x="5535" y="7007"/>
                </a:cubicBezTo>
                <a:cubicBezTo>
                  <a:pt x="4127" y="7052"/>
                  <a:pt x="2888" y="6292"/>
                  <a:pt x="1523" y="5997"/>
                </a:cubicBezTo>
                <a:cubicBezTo>
                  <a:pt x="1565" y="6190"/>
                  <a:pt x="1679" y="6235"/>
                  <a:pt x="1773" y="6258"/>
                </a:cubicBezTo>
                <a:cubicBezTo>
                  <a:pt x="2278" y="6405"/>
                  <a:pt x="2720" y="6701"/>
                  <a:pt x="3182" y="6950"/>
                </a:cubicBezTo>
                <a:cubicBezTo>
                  <a:pt x="3371" y="7053"/>
                  <a:pt x="3507" y="7166"/>
                  <a:pt x="3581" y="7382"/>
                </a:cubicBezTo>
                <a:cubicBezTo>
                  <a:pt x="3644" y="7586"/>
                  <a:pt x="3770" y="7677"/>
                  <a:pt x="4001" y="7620"/>
                </a:cubicBezTo>
                <a:cubicBezTo>
                  <a:pt x="4190" y="7575"/>
                  <a:pt x="4391" y="7598"/>
                  <a:pt x="4590" y="7620"/>
                </a:cubicBezTo>
                <a:cubicBezTo>
                  <a:pt x="4811" y="7643"/>
                  <a:pt x="5063" y="7871"/>
                  <a:pt x="5010" y="7995"/>
                </a:cubicBezTo>
                <a:cubicBezTo>
                  <a:pt x="4905" y="8200"/>
                  <a:pt x="4726" y="8097"/>
                  <a:pt x="4579" y="8074"/>
                </a:cubicBezTo>
                <a:cubicBezTo>
                  <a:pt x="4400" y="8052"/>
                  <a:pt x="4075" y="7995"/>
                  <a:pt x="4075" y="8018"/>
                </a:cubicBezTo>
                <a:cubicBezTo>
                  <a:pt x="3960" y="8529"/>
                  <a:pt x="3696" y="8143"/>
                  <a:pt x="3507" y="8143"/>
                </a:cubicBezTo>
                <a:cubicBezTo>
                  <a:pt x="3329" y="8143"/>
                  <a:pt x="3151" y="8086"/>
                  <a:pt x="2982" y="8040"/>
                </a:cubicBezTo>
                <a:cubicBezTo>
                  <a:pt x="2762" y="7984"/>
                  <a:pt x="2562" y="8085"/>
                  <a:pt x="2351" y="8108"/>
                </a:cubicBezTo>
                <a:cubicBezTo>
                  <a:pt x="2162" y="8131"/>
                  <a:pt x="2268" y="8427"/>
                  <a:pt x="2152" y="8552"/>
                </a:cubicBezTo>
                <a:cubicBezTo>
                  <a:pt x="2131" y="8586"/>
                  <a:pt x="2110" y="8585"/>
                  <a:pt x="2089" y="8585"/>
                </a:cubicBezTo>
                <a:cubicBezTo>
                  <a:pt x="2026" y="9471"/>
                  <a:pt x="923" y="9255"/>
                  <a:pt x="923" y="9289"/>
                </a:cubicBezTo>
                <a:cubicBezTo>
                  <a:pt x="828" y="9346"/>
                  <a:pt x="713" y="9209"/>
                  <a:pt x="598" y="9346"/>
                </a:cubicBezTo>
                <a:cubicBezTo>
                  <a:pt x="1091" y="9970"/>
                  <a:pt x="1847" y="10118"/>
                  <a:pt x="2519" y="10583"/>
                </a:cubicBezTo>
                <a:cubicBezTo>
                  <a:pt x="1962" y="10742"/>
                  <a:pt x="1637" y="10197"/>
                  <a:pt x="1227" y="10266"/>
                </a:cubicBezTo>
                <a:cubicBezTo>
                  <a:pt x="1027" y="10436"/>
                  <a:pt x="1627" y="10709"/>
                  <a:pt x="1049" y="10788"/>
                </a:cubicBezTo>
                <a:cubicBezTo>
                  <a:pt x="1301" y="10936"/>
                  <a:pt x="1480" y="11083"/>
                  <a:pt x="1659" y="11253"/>
                </a:cubicBezTo>
                <a:cubicBezTo>
                  <a:pt x="1963" y="11560"/>
                  <a:pt x="2027" y="11764"/>
                  <a:pt x="1880" y="12173"/>
                </a:cubicBezTo>
                <a:cubicBezTo>
                  <a:pt x="1785" y="12446"/>
                  <a:pt x="1647" y="12695"/>
                  <a:pt x="1773" y="13013"/>
                </a:cubicBezTo>
                <a:cubicBezTo>
                  <a:pt x="1858" y="13229"/>
                  <a:pt x="1826" y="13377"/>
                  <a:pt x="1511" y="13275"/>
                </a:cubicBezTo>
                <a:cubicBezTo>
                  <a:pt x="1175" y="13172"/>
                  <a:pt x="1048" y="13365"/>
                  <a:pt x="1132" y="13751"/>
                </a:cubicBezTo>
                <a:cubicBezTo>
                  <a:pt x="1185" y="14001"/>
                  <a:pt x="1133" y="14080"/>
                  <a:pt x="902" y="14046"/>
                </a:cubicBezTo>
                <a:cubicBezTo>
                  <a:pt x="649" y="14012"/>
                  <a:pt x="408" y="13854"/>
                  <a:pt x="93" y="13933"/>
                </a:cubicBezTo>
                <a:cubicBezTo>
                  <a:pt x="345" y="14387"/>
                  <a:pt x="881" y="14251"/>
                  <a:pt x="1175" y="14682"/>
                </a:cubicBezTo>
                <a:cubicBezTo>
                  <a:pt x="829" y="14682"/>
                  <a:pt x="556" y="14682"/>
                  <a:pt x="304" y="14591"/>
                </a:cubicBezTo>
                <a:cubicBezTo>
                  <a:pt x="198" y="14557"/>
                  <a:pt x="83" y="14512"/>
                  <a:pt x="20" y="14648"/>
                </a:cubicBezTo>
                <a:cubicBezTo>
                  <a:pt x="-54" y="14807"/>
                  <a:pt x="93" y="14863"/>
                  <a:pt x="177" y="14886"/>
                </a:cubicBezTo>
                <a:cubicBezTo>
                  <a:pt x="419" y="14965"/>
                  <a:pt x="608" y="15147"/>
                  <a:pt x="818" y="15295"/>
                </a:cubicBezTo>
                <a:cubicBezTo>
                  <a:pt x="1270" y="15613"/>
                  <a:pt x="1764" y="15885"/>
                  <a:pt x="2142" y="16407"/>
                </a:cubicBezTo>
                <a:cubicBezTo>
                  <a:pt x="1669" y="16271"/>
                  <a:pt x="1312" y="15954"/>
                  <a:pt x="860" y="15897"/>
                </a:cubicBezTo>
                <a:cubicBezTo>
                  <a:pt x="1249" y="16374"/>
                  <a:pt x="1743" y="16692"/>
                  <a:pt x="2205" y="17043"/>
                </a:cubicBezTo>
                <a:cubicBezTo>
                  <a:pt x="2342" y="17146"/>
                  <a:pt x="2478" y="17214"/>
                  <a:pt x="2499" y="17430"/>
                </a:cubicBezTo>
                <a:cubicBezTo>
                  <a:pt x="2562" y="17850"/>
                  <a:pt x="2730" y="18191"/>
                  <a:pt x="3109" y="18372"/>
                </a:cubicBezTo>
                <a:cubicBezTo>
                  <a:pt x="3109" y="18372"/>
                  <a:pt x="3088" y="18440"/>
                  <a:pt x="3077" y="18474"/>
                </a:cubicBezTo>
                <a:cubicBezTo>
                  <a:pt x="2846" y="18485"/>
                  <a:pt x="2667" y="18235"/>
                  <a:pt x="2383" y="18326"/>
                </a:cubicBezTo>
                <a:cubicBezTo>
                  <a:pt x="2667" y="18667"/>
                  <a:pt x="2898" y="18962"/>
                  <a:pt x="3287" y="19121"/>
                </a:cubicBezTo>
                <a:cubicBezTo>
                  <a:pt x="3602" y="19246"/>
                  <a:pt x="3990" y="19326"/>
                  <a:pt x="4222" y="19735"/>
                </a:cubicBezTo>
                <a:cubicBezTo>
                  <a:pt x="3959" y="19814"/>
                  <a:pt x="3760" y="19712"/>
                  <a:pt x="3560" y="19644"/>
                </a:cubicBezTo>
                <a:cubicBezTo>
                  <a:pt x="3256" y="19530"/>
                  <a:pt x="2950" y="19405"/>
                  <a:pt x="2645" y="19291"/>
                </a:cubicBezTo>
                <a:cubicBezTo>
                  <a:pt x="2530" y="19246"/>
                  <a:pt x="2405" y="19223"/>
                  <a:pt x="2331" y="19427"/>
                </a:cubicBezTo>
                <a:cubicBezTo>
                  <a:pt x="2720" y="19473"/>
                  <a:pt x="2950" y="19746"/>
                  <a:pt x="3192" y="20007"/>
                </a:cubicBezTo>
                <a:cubicBezTo>
                  <a:pt x="3328" y="20155"/>
                  <a:pt x="3445" y="20347"/>
                  <a:pt x="3687" y="20279"/>
                </a:cubicBezTo>
                <a:cubicBezTo>
                  <a:pt x="3813" y="20245"/>
                  <a:pt x="3896" y="20347"/>
                  <a:pt x="3886" y="20484"/>
                </a:cubicBezTo>
                <a:cubicBezTo>
                  <a:pt x="3833" y="20961"/>
                  <a:pt x="4137" y="21119"/>
                  <a:pt x="4452" y="21210"/>
                </a:cubicBezTo>
                <a:cubicBezTo>
                  <a:pt x="4684" y="21278"/>
                  <a:pt x="4902" y="21380"/>
                  <a:pt x="5116" y="21494"/>
                </a:cubicBezTo>
                <a:lnTo>
                  <a:pt x="5309" y="21600"/>
                </a:lnTo>
                <a:lnTo>
                  <a:pt x="21546" y="21600"/>
                </a:lnTo>
                <a:lnTo>
                  <a:pt x="21546" y="0"/>
                </a:lnTo>
                <a:lnTo>
                  <a:pt x="3776" y="0"/>
                </a:lnTo>
                <a:close/>
              </a:path>
            </a:pathLst>
          </a:cu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5"/>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01" name="Google Shape;201;p25"/>
          <p:cNvSpPr txBox="1">
            <a:spLocks noGrp="1"/>
          </p:cNvSpPr>
          <p:nvPr>
            <p:ph type="title"/>
          </p:nvPr>
        </p:nvSpPr>
        <p:spPr>
          <a:xfrm>
            <a:off x="5381625" y="609600"/>
            <a:ext cx="5816600" cy="1330325"/>
          </a:xfrm>
          <a:prstGeom prst="rect">
            <a:avLst/>
          </a:prstGeom>
          <a:noFill/>
          <a:ln>
            <a:noFill/>
          </a:ln>
        </p:spPr>
        <p:txBody>
          <a:bodyPr spcFirstLastPara="1" wrap="square" lIns="45700" tIns="45700" rIns="45700" bIns="45700" anchor="ctr" anchorCtr="0">
            <a:noAutofit/>
          </a:bodyPr>
          <a:lstStyle/>
          <a:p>
            <a:pPr marL="0" lvl="0" indent="0" algn="l" rtl="0">
              <a:lnSpc>
                <a:spcPct val="90000"/>
              </a:lnSpc>
              <a:spcBef>
                <a:spcPts val="0"/>
              </a:spcBef>
              <a:spcAft>
                <a:spcPts val="0"/>
              </a:spcAft>
              <a:buClr>
                <a:srgbClr val="000000"/>
              </a:buClr>
              <a:buSzPts val="4400"/>
              <a:buFont typeface="Calibri"/>
              <a:buNone/>
            </a:pPr>
            <a:r>
              <a:rPr lang="en-US" sz="4400" b="0" i="0" u="none">
                <a:solidFill>
                  <a:srgbClr val="000000"/>
                </a:solidFill>
                <a:latin typeface="Calibri"/>
                <a:ea typeface="Calibri"/>
                <a:cs typeface="Calibri"/>
                <a:sym typeface="Calibri"/>
              </a:rPr>
              <a:t>Impact on Stakeholders</a:t>
            </a:r>
            <a:endParaRPr/>
          </a:p>
        </p:txBody>
      </p:sp>
      <p:sp>
        <p:nvSpPr>
          <p:cNvPr id="202" name="Google Shape;202;p25"/>
          <p:cNvSpPr/>
          <p:nvPr/>
        </p:nvSpPr>
        <p:spPr>
          <a:xfrm>
            <a:off x="0" y="0"/>
            <a:ext cx="8869362" cy="768350"/>
          </a:xfrm>
          <a:custGeom>
            <a:avLst/>
            <a:gdLst/>
            <a:ahLst/>
            <a:cxnLst/>
            <a:rect l="l" t="t" r="r" b="b"/>
            <a:pathLst>
              <a:path w="21600" h="21600" extrusionOk="0">
                <a:moveTo>
                  <a:pt x="0" y="0"/>
                </a:moveTo>
                <a:lnTo>
                  <a:pt x="21600" y="0"/>
                </a:lnTo>
                <a:lnTo>
                  <a:pt x="21590" y="53"/>
                </a:lnTo>
                <a:cubicBezTo>
                  <a:pt x="21581" y="98"/>
                  <a:pt x="21568" y="151"/>
                  <a:pt x="21543" y="252"/>
                </a:cubicBezTo>
                <a:cubicBezTo>
                  <a:pt x="21494" y="453"/>
                  <a:pt x="21396" y="826"/>
                  <a:pt x="21322" y="1114"/>
                </a:cubicBezTo>
                <a:cubicBezTo>
                  <a:pt x="21288" y="1031"/>
                  <a:pt x="21192" y="1290"/>
                  <a:pt x="21159" y="1116"/>
                </a:cubicBezTo>
                <a:cubicBezTo>
                  <a:pt x="21129" y="1171"/>
                  <a:pt x="21051" y="1039"/>
                  <a:pt x="21024" y="950"/>
                </a:cubicBezTo>
                <a:cubicBezTo>
                  <a:pt x="20976" y="1431"/>
                  <a:pt x="20854" y="1499"/>
                  <a:pt x="20799" y="1887"/>
                </a:cubicBezTo>
                <a:cubicBezTo>
                  <a:pt x="20661" y="2005"/>
                  <a:pt x="20380" y="1336"/>
                  <a:pt x="20261" y="1390"/>
                </a:cubicBezTo>
                <a:cubicBezTo>
                  <a:pt x="20222" y="1673"/>
                  <a:pt x="20173" y="1449"/>
                  <a:pt x="20118" y="1602"/>
                </a:cubicBezTo>
                <a:cubicBezTo>
                  <a:pt x="19990" y="1779"/>
                  <a:pt x="19872" y="2173"/>
                  <a:pt x="19696" y="2154"/>
                </a:cubicBezTo>
                <a:cubicBezTo>
                  <a:pt x="19649" y="2968"/>
                  <a:pt x="19433" y="3189"/>
                  <a:pt x="19288" y="3767"/>
                </a:cubicBezTo>
                <a:cubicBezTo>
                  <a:pt x="19198" y="3944"/>
                  <a:pt x="19038" y="3243"/>
                  <a:pt x="19021" y="3674"/>
                </a:cubicBezTo>
                <a:cubicBezTo>
                  <a:pt x="18969" y="3471"/>
                  <a:pt x="18944" y="3905"/>
                  <a:pt x="18898" y="3985"/>
                </a:cubicBezTo>
                <a:cubicBezTo>
                  <a:pt x="18855" y="3866"/>
                  <a:pt x="18842" y="4018"/>
                  <a:pt x="18809" y="4081"/>
                </a:cubicBezTo>
                <a:cubicBezTo>
                  <a:pt x="18790" y="4000"/>
                  <a:pt x="18761" y="4033"/>
                  <a:pt x="18756" y="4154"/>
                </a:cubicBezTo>
                <a:cubicBezTo>
                  <a:pt x="18780" y="4400"/>
                  <a:pt x="18675" y="4368"/>
                  <a:pt x="18674" y="4554"/>
                </a:cubicBezTo>
                <a:cubicBezTo>
                  <a:pt x="18618" y="4647"/>
                  <a:pt x="18358" y="4663"/>
                  <a:pt x="18326" y="4991"/>
                </a:cubicBezTo>
                <a:cubicBezTo>
                  <a:pt x="18214" y="5240"/>
                  <a:pt x="18028" y="4949"/>
                  <a:pt x="17979" y="5005"/>
                </a:cubicBezTo>
                <a:cubicBezTo>
                  <a:pt x="17909" y="4530"/>
                  <a:pt x="17722" y="6140"/>
                  <a:pt x="17512" y="6374"/>
                </a:cubicBezTo>
                <a:cubicBezTo>
                  <a:pt x="17481" y="6351"/>
                  <a:pt x="17466" y="6367"/>
                  <a:pt x="17463" y="6493"/>
                </a:cubicBezTo>
                <a:cubicBezTo>
                  <a:pt x="17398" y="6576"/>
                  <a:pt x="17350" y="6931"/>
                  <a:pt x="17298" y="6830"/>
                </a:cubicBezTo>
                <a:cubicBezTo>
                  <a:pt x="17318" y="7073"/>
                  <a:pt x="17199" y="6853"/>
                  <a:pt x="17198" y="7106"/>
                </a:cubicBezTo>
                <a:cubicBezTo>
                  <a:pt x="17161" y="7233"/>
                  <a:pt x="17096" y="7494"/>
                  <a:pt x="17077" y="7588"/>
                </a:cubicBezTo>
                <a:lnTo>
                  <a:pt x="17082" y="7670"/>
                </a:lnTo>
                <a:lnTo>
                  <a:pt x="17059" y="7700"/>
                </a:lnTo>
                <a:lnTo>
                  <a:pt x="17006" y="7753"/>
                </a:lnTo>
                <a:cubicBezTo>
                  <a:pt x="16984" y="7827"/>
                  <a:pt x="16953" y="8112"/>
                  <a:pt x="16927" y="8142"/>
                </a:cubicBezTo>
                <a:cubicBezTo>
                  <a:pt x="16873" y="8247"/>
                  <a:pt x="16866" y="8053"/>
                  <a:pt x="16848" y="7930"/>
                </a:cubicBezTo>
                <a:cubicBezTo>
                  <a:pt x="16811" y="7960"/>
                  <a:pt x="16741" y="8219"/>
                  <a:pt x="16703" y="8317"/>
                </a:cubicBezTo>
                <a:cubicBezTo>
                  <a:pt x="16685" y="8421"/>
                  <a:pt x="16617" y="8278"/>
                  <a:pt x="16620" y="8518"/>
                </a:cubicBezTo>
                <a:cubicBezTo>
                  <a:pt x="16582" y="8541"/>
                  <a:pt x="16561" y="8587"/>
                  <a:pt x="16540" y="8626"/>
                </a:cubicBezTo>
                <a:lnTo>
                  <a:pt x="16493" y="8764"/>
                </a:lnTo>
                <a:cubicBezTo>
                  <a:pt x="16480" y="8830"/>
                  <a:pt x="16465" y="8873"/>
                  <a:pt x="16448" y="8868"/>
                </a:cubicBezTo>
                <a:lnTo>
                  <a:pt x="16430" y="8840"/>
                </a:lnTo>
                <a:lnTo>
                  <a:pt x="16429" y="8884"/>
                </a:lnTo>
                <a:cubicBezTo>
                  <a:pt x="16428" y="8953"/>
                  <a:pt x="16422" y="9427"/>
                  <a:pt x="16366" y="9468"/>
                </a:cubicBezTo>
                <a:cubicBezTo>
                  <a:pt x="16331" y="9630"/>
                  <a:pt x="16300" y="9694"/>
                  <a:pt x="16248" y="9783"/>
                </a:cubicBezTo>
                <a:cubicBezTo>
                  <a:pt x="16215" y="9797"/>
                  <a:pt x="16208" y="9495"/>
                  <a:pt x="16169" y="9549"/>
                </a:cubicBezTo>
                <a:cubicBezTo>
                  <a:pt x="16018" y="9913"/>
                  <a:pt x="16081" y="9402"/>
                  <a:pt x="16000" y="9765"/>
                </a:cubicBezTo>
                <a:cubicBezTo>
                  <a:pt x="15985" y="9799"/>
                  <a:pt x="15971" y="9794"/>
                  <a:pt x="15959" y="9773"/>
                </a:cubicBezTo>
                <a:lnTo>
                  <a:pt x="15939" y="9724"/>
                </a:lnTo>
                <a:lnTo>
                  <a:pt x="15878" y="9913"/>
                </a:lnTo>
                <a:cubicBezTo>
                  <a:pt x="15847" y="9988"/>
                  <a:pt x="15814" y="10050"/>
                  <a:pt x="15779" y="10097"/>
                </a:cubicBezTo>
                <a:cubicBezTo>
                  <a:pt x="15768" y="10017"/>
                  <a:pt x="15745" y="10168"/>
                  <a:pt x="15733" y="10206"/>
                </a:cubicBezTo>
                <a:cubicBezTo>
                  <a:pt x="15730" y="10148"/>
                  <a:pt x="15701" y="10149"/>
                  <a:pt x="15692" y="10206"/>
                </a:cubicBezTo>
                <a:cubicBezTo>
                  <a:pt x="15485" y="10620"/>
                  <a:pt x="15586" y="9966"/>
                  <a:pt x="15469" y="10412"/>
                </a:cubicBezTo>
                <a:cubicBezTo>
                  <a:pt x="15448" y="10450"/>
                  <a:pt x="15431" y="10437"/>
                  <a:pt x="15416" y="10402"/>
                </a:cubicBezTo>
                <a:lnTo>
                  <a:pt x="15387" y="10307"/>
                </a:lnTo>
                <a:lnTo>
                  <a:pt x="15369" y="10368"/>
                </a:lnTo>
                <a:cubicBezTo>
                  <a:pt x="15298" y="10441"/>
                  <a:pt x="15272" y="10340"/>
                  <a:pt x="15235" y="10503"/>
                </a:cubicBezTo>
                <a:cubicBezTo>
                  <a:pt x="15164" y="10308"/>
                  <a:pt x="15193" y="10517"/>
                  <a:pt x="15148" y="10601"/>
                </a:cubicBezTo>
                <a:cubicBezTo>
                  <a:pt x="15112" y="10688"/>
                  <a:pt x="15184" y="10720"/>
                  <a:pt x="15148" y="10770"/>
                </a:cubicBezTo>
                <a:cubicBezTo>
                  <a:pt x="15107" y="10742"/>
                  <a:pt x="15116" y="10944"/>
                  <a:pt x="15072" y="10903"/>
                </a:cubicBezTo>
                <a:cubicBezTo>
                  <a:pt x="15076" y="10740"/>
                  <a:pt x="14993" y="11011"/>
                  <a:pt x="14985" y="10880"/>
                </a:cubicBezTo>
                <a:lnTo>
                  <a:pt x="14984" y="10882"/>
                </a:lnTo>
                <a:cubicBezTo>
                  <a:pt x="14960" y="11164"/>
                  <a:pt x="14683" y="11577"/>
                  <a:pt x="14658" y="11858"/>
                </a:cubicBezTo>
                <a:cubicBezTo>
                  <a:pt x="14506" y="12736"/>
                  <a:pt x="14139" y="13583"/>
                  <a:pt x="13953" y="13988"/>
                </a:cubicBezTo>
                <a:cubicBezTo>
                  <a:pt x="13766" y="14392"/>
                  <a:pt x="13668" y="14245"/>
                  <a:pt x="13541" y="14285"/>
                </a:cubicBezTo>
                <a:lnTo>
                  <a:pt x="13306" y="14249"/>
                </a:lnTo>
                <a:lnTo>
                  <a:pt x="13268" y="14373"/>
                </a:lnTo>
                <a:cubicBezTo>
                  <a:pt x="13263" y="14407"/>
                  <a:pt x="13256" y="14417"/>
                  <a:pt x="13210" y="14362"/>
                </a:cubicBezTo>
                <a:cubicBezTo>
                  <a:pt x="13111" y="14684"/>
                  <a:pt x="12937" y="14768"/>
                  <a:pt x="12865" y="15180"/>
                </a:cubicBezTo>
                <a:cubicBezTo>
                  <a:pt x="12871" y="15044"/>
                  <a:pt x="12822" y="14990"/>
                  <a:pt x="12793" y="15083"/>
                </a:cubicBezTo>
                <a:cubicBezTo>
                  <a:pt x="12811" y="14553"/>
                  <a:pt x="12685" y="15650"/>
                  <a:pt x="12644" y="15339"/>
                </a:cubicBezTo>
                <a:cubicBezTo>
                  <a:pt x="12655" y="15654"/>
                  <a:pt x="12534" y="16322"/>
                  <a:pt x="12458" y="16129"/>
                </a:cubicBezTo>
                <a:cubicBezTo>
                  <a:pt x="12359" y="16290"/>
                  <a:pt x="12297" y="16619"/>
                  <a:pt x="12187" y="16618"/>
                </a:cubicBezTo>
                <a:cubicBezTo>
                  <a:pt x="12185" y="16663"/>
                  <a:pt x="12181" y="16704"/>
                  <a:pt x="12175" y="16741"/>
                </a:cubicBezTo>
                <a:lnTo>
                  <a:pt x="12155" y="16836"/>
                </a:lnTo>
                <a:lnTo>
                  <a:pt x="12150" y="16835"/>
                </a:lnTo>
                <a:cubicBezTo>
                  <a:pt x="12133" y="16851"/>
                  <a:pt x="12125" y="16877"/>
                  <a:pt x="12120" y="16908"/>
                </a:cubicBezTo>
                <a:lnTo>
                  <a:pt x="12118" y="16949"/>
                </a:lnTo>
                <a:lnTo>
                  <a:pt x="12099" y="17007"/>
                </a:lnTo>
                <a:lnTo>
                  <a:pt x="12065" y="17143"/>
                </a:lnTo>
                <a:lnTo>
                  <a:pt x="12055" y="17149"/>
                </a:lnTo>
                <a:lnTo>
                  <a:pt x="11998" y="17322"/>
                </a:lnTo>
                <a:lnTo>
                  <a:pt x="11996" y="17315"/>
                </a:lnTo>
                <a:cubicBezTo>
                  <a:pt x="11989" y="17303"/>
                  <a:pt x="11982" y="17302"/>
                  <a:pt x="11973" y="17322"/>
                </a:cubicBezTo>
                <a:cubicBezTo>
                  <a:pt x="11963" y="17151"/>
                  <a:pt x="11958" y="17282"/>
                  <a:pt x="11933" y="17358"/>
                </a:cubicBezTo>
                <a:cubicBezTo>
                  <a:pt x="11911" y="17108"/>
                  <a:pt x="11853" y="17410"/>
                  <a:pt x="11819" y="17322"/>
                </a:cubicBezTo>
                <a:cubicBezTo>
                  <a:pt x="11801" y="17384"/>
                  <a:pt x="11781" y="17444"/>
                  <a:pt x="11760" y="17502"/>
                </a:cubicBezTo>
                <a:lnTo>
                  <a:pt x="11747" y="17533"/>
                </a:lnTo>
                <a:lnTo>
                  <a:pt x="11746" y="17532"/>
                </a:lnTo>
                <a:cubicBezTo>
                  <a:pt x="11743" y="17534"/>
                  <a:pt x="11738" y="17542"/>
                  <a:pt x="11732" y="17560"/>
                </a:cubicBezTo>
                <a:lnTo>
                  <a:pt x="11724" y="17590"/>
                </a:lnTo>
                <a:lnTo>
                  <a:pt x="11699" y="17650"/>
                </a:lnTo>
                <a:lnTo>
                  <a:pt x="11688" y="17657"/>
                </a:lnTo>
                <a:cubicBezTo>
                  <a:pt x="11644" y="17633"/>
                  <a:pt x="11624" y="17286"/>
                  <a:pt x="11578" y="17542"/>
                </a:cubicBezTo>
                <a:cubicBezTo>
                  <a:pt x="11503" y="17610"/>
                  <a:pt x="11448" y="17472"/>
                  <a:pt x="11384" y="17667"/>
                </a:cubicBezTo>
                <a:cubicBezTo>
                  <a:pt x="11314" y="17730"/>
                  <a:pt x="11251" y="17710"/>
                  <a:pt x="11194" y="17823"/>
                </a:cubicBezTo>
                <a:cubicBezTo>
                  <a:pt x="11168" y="17785"/>
                  <a:pt x="11147" y="17906"/>
                  <a:pt x="11126" y="17895"/>
                </a:cubicBezTo>
                <a:cubicBezTo>
                  <a:pt x="11105" y="17883"/>
                  <a:pt x="11106" y="17610"/>
                  <a:pt x="11069" y="17751"/>
                </a:cubicBezTo>
                <a:cubicBezTo>
                  <a:pt x="11036" y="17528"/>
                  <a:pt x="10979" y="17645"/>
                  <a:pt x="10962" y="17645"/>
                </a:cubicBezTo>
                <a:lnTo>
                  <a:pt x="10868" y="17544"/>
                </a:lnTo>
                <a:lnTo>
                  <a:pt x="10786" y="18128"/>
                </a:lnTo>
                <a:cubicBezTo>
                  <a:pt x="10762" y="18009"/>
                  <a:pt x="10684" y="18253"/>
                  <a:pt x="10683" y="17984"/>
                </a:cubicBezTo>
                <a:cubicBezTo>
                  <a:pt x="10654" y="18036"/>
                  <a:pt x="10639" y="18162"/>
                  <a:pt x="10643" y="17982"/>
                </a:cubicBezTo>
                <a:cubicBezTo>
                  <a:pt x="10621" y="17997"/>
                  <a:pt x="10580" y="18037"/>
                  <a:pt x="10553" y="18076"/>
                </a:cubicBezTo>
                <a:lnTo>
                  <a:pt x="10479" y="18214"/>
                </a:lnTo>
                <a:lnTo>
                  <a:pt x="10474" y="18253"/>
                </a:lnTo>
                <a:cubicBezTo>
                  <a:pt x="10466" y="18266"/>
                  <a:pt x="10446" y="18273"/>
                  <a:pt x="10436" y="18292"/>
                </a:cubicBezTo>
                <a:lnTo>
                  <a:pt x="10410" y="18368"/>
                </a:lnTo>
                <a:cubicBezTo>
                  <a:pt x="10402" y="18399"/>
                  <a:pt x="10395" y="18435"/>
                  <a:pt x="10390" y="18478"/>
                </a:cubicBezTo>
                <a:cubicBezTo>
                  <a:pt x="10287" y="18373"/>
                  <a:pt x="10204" y="18641"/>
                  <a:pt x="10099" y="18707"/>
                </a:cubicBezTo>
                <a:cubicBezTo>
                  <a:pt x="10043" y="18443"/>
                  <a:pt x="9937" y="19333"/>
                  <a:pt x="9922" y="19656"/>
                </a:cubicBezTo>
                <a:cubicBezTo>
                  <a:pt x="9832" y="19780"/>
                  <a:pt x="9730" y="19518"/>
                  <a:pt x="9626" y="19656"/>
                </a:cubicBezTo>
                <a:lnTo>
                  <a:pt x="9244" y="20145"/>
                </a:lnTo>
                <a:cubicBezTo>
                  <a:pt x="9016" y="20336"/>
                  <a:pt x="8836" y="20392"/>
                  <a:pt x="8618" y="20378"/>
                </a:cubicBezTo>
                <a:cubicBezTo>
                  <a:pt x="8401" y="20364"/>
                  <a:pt x="8129" y="20421"/>
                  <a:pt x="7939" y="20060"/>
                </a:cubicBezTo>
                <a:lnTo>
                  <a:pt x="7750" y="19950"/>
                </a:lnTo>
                <a:lnTo>
                  <a:pt x="7726" y="19941"/>
                </a:lnTo>
                <a:cubicBezTo>
                  <a:pt x="7648" y="20115"/>
                  <a:pt x="7567" y="19800"/>
                  <a:pt x="7504" y="19928"/>
                </a:cubicBezTo>
                <a:cubicBezTo>
                  <a:pt x="7487" y="19936"/>
                  <a:pt x="7472" y="19929"/>
                  <a:pt x="7458" y="19912"/>
                </a:cubicBezTo>
                <a:lnTo>
                  <a:pt x="7424" y="19842"/>
                </a:lnTo>
                <a:lnTo>
                  <a:pt x="7420" y="19777"/>
                </a:lnTo>
                <a:lnTo>
                  <a:pt x="7396" y="19759"/>
                </a:lnTo>
                <a:lnTo>
                  <a:pt x="7390" y="19743"/>
                </a:lnTo>
                <a:cubicBezTo>
                  <a:pt x="7368" y="19745"/>
                  <a:pt x="7300" y="19784"/>
                  <a:pt x="7262" y="19772"/>
                </a:cubicBezTo>
                <a:cubicBezTo>
                  <a:pt x="7196" y="19702"/>
                  <a:pt x="7219" y="19957"/>
                  <a:pt x="7167" y="19673"/>
                </a:cubicBezTo>
                <a:cubicBezTo>
                  <a:pt x="7039" y="19745"/>
                  <a:pt x="6996" y="19391"/>
                  <a:pt x="6874" y="19600"/>
                </a:cubicBezTo>
                <a:cubicBezTo>
                  <a:pt x="6767" y="19627"/>
                  <a:pt x="6688" y="19137"/>
                  <a:pt x="6650" y="19157"/>
                </a:cubicBezTo>
                <a:cubicBezTo>
                  <a:pt x="6551" y="19130"/>
                  <a:pt x="6424" y="19630"/>
                  <a:pt x="6306" y="19642"/>
                </a:cubicBezTo>
                <a:cubicBezTo>
                  <a:pt x="6204" y="19576"/>
                  <a:pt x="6104" y="19733"/>
                  <a:pt x="6020" y="19503"/>
                </a:cubicBezTo>
                <a:cubicBezTo>
                  <a:pt x="6011" y="19539"/>
                  <a:pt x="6002" y="19565"/>
                  <a:pt x="5991" y="19585"/>
                </a:cubicBezTo>
                <a:lnTo>
                  <a:pt x="5961" y="19626"/>
                </a:lnTo>
                <a:lnTo>
                  <a:pt x="5922" y="19617"/>
                </a:lnTo>
                <a:lnTo>
                  <a:pt x="5914" y="19649"/>
                </a:lnTo>
                <a:lnTo>
                  <a:pt x="5842" y="19706"/>
                </a:lnTo>
                <a:lnTo>
                  <a:pt x="5834" y="19691"/>
                </a:lnTo>
                <a:lnTo>
                  <a:pt x="5763" y="19724"/>
                </a:lnTo>
                <a:lnTo>
                  <a:pt x="5762" y="19712"/>
                </a:lnTo>
                <a:cubicBezTo>
                  <a:pt x="5759" y="19688"/>
                  <a:pt x="5753" y="19671"/>
                  <a:pt x="5743" y="19671"/>
                </a:cubicBezTo>
                <a:cubicBezTo>
                  <a:pt x="5763" y="19501"/>
                  <a:pt x="5738" y="19605"/>
                  <a:pt x="5706" y="19618"/>
                </a:cubicBezTo>
                <a:lnTo>
                  <a:pt x="5551" y="19384"/>
                </a:lnTo>
                <a:lnTo>
                  <a:pt x="5536" y="19384"/>
                </a:lnTo>
                <a:cubicBezTo>
                  <a:pt x="5536" y="19383"/>
                  <a:pt x="5536" y="19382"/>
                  <a:pt x="5536" y="19381"/>
                </a:cubicBezTo>
                <a:cubicBezTo>
                  <a:pt x="5533" y="19376"/>
                  <a:pt x="5528" y="19374"/>
                  <a:pt x="5520" y="19376"/>
                </a:cubicBezTo>
                <a:lnTo>
                  <a:pt x="5412" y="19252"/>
                </a:lnTo>
                <a:cubicBezTo>
                  <a:pt x="5365" y="19342"/>
                  <a:pt x="5357" y="19205"/>
                  <a:pt x="5293" y="19155"/>
                </a:cubicBezTo>
                <a:cubicBezTo>
                  <a:pt x="5266" y="19241"/>
                  <a:pt x="5245" y="19209"/>
                  <a:pt x="5224" y="19140"/>
                </a:cubicBezTo>
                <a:cubicBezTo>
                  <a:pt x="5162" y="19178"/>
                  <a:pt x="5106" y="19080"/>
                  <a:pt x="5037" y="19055"/>
                </a:cubicBezTo>
                <a:cubicBezTo>
                  <a:pt x="4961" y="19165"/>
                  <a:pt x="4923" y="18962"/>
                  <a:pt x="4849" y="18936"/>
                </a:cubicBezTo>
                <a:cubicBezTo>
                  <a:pt x="4783" y="19127"/>
                  <a:pt x="4796" y="18765"/>
                  <a:pt x="4758" y="18688"/>
                </a:cubicBezTo>
                <a:lnTo>
                  <a:pt x="4719" y="18708"/>
                </a:lnTo>
                <a:lnTo>
                  <a:pt x="4709" y="18726"/>
                </a:lnTo>
                <a:cubicBezTo>
                  <a:pt x="4701" y="18736"/>
                  <a:pt x="4697" y="18738"/>
                  <a:pt x="4693" y="18736"/>
                </a:cubicBezTo>
                <a:lnTo>
                  <a:pt x="4678" y="18748"/>
                </a:lnTo>
                <a:cubicBezTo>
                  <a:pt x="4654" y="18778"/>
                  <a:pt x="4630" y="18812"/>
                  <a:pt x="4608" y="18849"/>
                </a:cubicBezTo>
                <a:cubicBezTo>
                  <a:pt x="4585" y="18722"/>
                  <a:pt x="4504" y="18942"/>
                  <a:pt x="4507" y="18673"/>
                </a:cubicBezTo>
                <a:cubicBezTo>
                  <a:pt x="4477" y="18716"/>
                  <a:pt x="4461" y="18837"/>
                  <a:pt x="4467" y="18658"/>
                </a:cubicBezTo>
                <a:cubicBezTo>
                  <a:pt x="4457" y="18667"/>
                  <a:pt x="4450" y="18656"/>
                  <a:pt x="4445" y="18636"/>
                </a:cubicBezTo>
                <a:lnTo>
                  <a:pt x="4444" y="18626"/>
                </a:lnTo>
                <a:lnTo>
                  <a:pt x="4323" y="18807"/>
                </a:lnTo>
                <a:lnTo>
                  <a:pt x="4300" y="18839"/>
                </a:lnTo>
                <a:lnTo>
                  <a:pt x="4261" y="18911"/>
                </a:lnTo>
                <a:lnTo>
                  <a:pt x="4257" y="18904"/>
                </a:lnTo>
                <a:lnTo>
                  <a:pt x="4229" y="18971"/>
                </a:lnTo>
                <a:cubicBezTo>
                  <a:pt x="4221" y="19000"/>
                  <a:pt x="4214" y="19034"/>
                  <a:pt x="4208" y="19076"/>
                </a:cubicBezTo>
                <a:cubicBezTo>
                  <a:pt x="4107" y="18938"/>
                  <a:pt x="4021" y="19180"/>
                  <a:pt x="3916" y="19213"/>
                </a:cubicBezTo>
                <a:cubicBezTo>
                  <a:pt x="3800" y="19336"/>
                  <a:pt x="3636" y="19670"/>
                  <a:pt x="3514" y="19812"/>
                </a:cubicBezTo>
                <a:lnTo>
                  <a:pt x="3185" y="20063"/>
                </a:lnTo>
                <a:cubicBezTo>
                  <a:pt x="3112" y="19843"/>
                  <a:pt x="3036" y="19993"/>
                  <a:pt x="2965" y="19989"/>
                </a:cubicBezTo>
                <a:cubicBezTo>
                  <a:pt x="2990" y="20219"/>
                  <a:pt x="2878" y="19908"/>
                  <a:pt x="2880" y="20184"/>
                </a:cubicBezTo>
                <a:cubicBezTo>
                  <a:pt x="2867" y="20175"/>
                  <a:pt x="2855" y="20157"/>
                  <a:pt x="2842" y="20137"/>
                </a:cubicBezTo>
                <a:lnTo>
                  <a:pt x="2835" y="20126"/>
                </a:lnTo>
                <a:lnTo>
                  <a:pt x="2810" y="20132"/>
                </a:lnTo>
                <a:lnTo>
                  <a:pt x="2801" y="20075"/>
                </a:lnTo>
                <a:lnTo>
                  <a:pt x="2762" y="20041"/>
                </a:lnTo>
                <a:cubicBezTo>
                  <a:pt x="2747" y="20038"/>
                  <a:pt x="2732" y="20045"/>
                  <a:pt x="2715" y="20069"/>
                </a:cubicBezTo>
                <a:cubicBezTo>
                  <a:pt x="2663" y="20249"/>
                  <a:pt x="2560" y="20028"/>
                  <a:pt x="2496" y="20265"/>
                </a:cubicBezTo>
                <a:cubicBezTo>
                  <a:pt x="2471" y="20331"/>
                  <a:pt x="2444" y="20545"/>
                  <a:pt x="2422" y="20482"/>
                </a:cubicBezTo>
                <a:cubicBezTo>
                  <a:pt x="2359" y="20482"/>
                  <a:pt x="2183" y="20279"/>
                  <a:pt x="2114" y="20269"/>
                </a:cubicBezTo>
                <a:cubicBezTo>
                  <a:pt x="2086" y="20409"/>
                  <a:pt x="2028" y="20235"/>
                  <a:pt x="1945" y="20286"/>
                </a:cubicBezTo>
                <a:cubicBezTo>
                  <a:pt x="1895" y="20474"/>
                  <a:pt x="1808" y="20838"/>
                  <a:pt x="1757" y="20987"/>
                </a:cubicBezTo>
                <a:cubicBezTo>
                  <a:pt x="1705" y="21137"/>
                  <a:pt x="1714" y="21225"/>
                  <a:pt x="1636" y="21182"/>
                </a:cubicBezTo>
                <a:cubicBezTo>
                  <a:pt x="1538" y="21507"/>
                  <a:pt x="1472" y="21234"/>
                  <a:pt x="1383" y="21355"/>
                </a:cubicBezTo>
                <a:cubicBezTo>
                  <a:pt x="1282" y="21466"/>
                  <a:pt x="1362" y="21270"/>
                  <a:pt x="1242" y="21600"/>
                </a:cubicBezTo>
                <a:cubicBezTo>
                  <a:pt x="1225" y="21514"/>
                  <a:pt x="1172" y="21453"/>
                  <a:pt x="1146" y="21521"/>
                </a:cubicBezTo>
                <a:cubicBezTo>
                  <a:pt x="1093" y="21500"/>
                  <a:pt x="1015" y="21062"/>
                  <a:pt x="969" y="21071"/>
                </a:cubicBezTo>
                <a:cubicBezTo>
                  <a:pt x="932" y="21075"/>
                  <a:pt x="995" y="21195"/>
                  <a:pt x="955" y="21235"/>
                </a:cubicBezTo>
                <a:cubicBezTo>
                  <a:pt x="906" y="21261"/>
                  <a:pt x="914" y="21501"/>
                  <a:pt x="866" y="21223"/>
                </a:cubicBezTo>
                <a:cubicBezTo>
                  <a:pt x="817" y="21335"/>
                  <a:pt x="803" y="21205"/>
                  <a:pt x="731" y="21186"/>
                </a:cubicBezTo>
                <a:cubicBezTo>
                  <a:pt x="704" y="21284"/>
                  <a:pt x="679" y="21263"/>
                  <a:pt x="654" y="21206"/>
                </a:cubicBezTo>
                <a:cubicBezTo>
                  <a:pt x="586" y="21274"/>
                  <a:pt x="521" y="21205"/>
                  <a:pt x="443" y="21215"/>
                </a:cubicBezTo>
                <a:cubicBezTo>
                  <a:pt x="363" y="21360"/>
                  <a:pt x="314" y="21180"/>
                  <a:pt x="230" y="21190"/>
                </a:cubicBezTo>
                <a:cubicBezTo>
                  <a:pt x="172" y="21157"/>
                  <a:pt x="87" y="21058"/>
                  <a:pt x="27" y="20996"/>
                </a:cubicBezTo>
                <a:lnTo>
                  <a:pt x="0" y="20971"/>
                </a:lnTo>
                <a:lnTo>
                  <a:pt x="0" y="0"/>
                </a:lnTo>
                <a:close/>
              </a:path>
            </a:pathLst>
          </a:custGeom>
          <a:solidFill>
            <a:srgbClr val="82766A">
              <a:alpha val="14509"/>
            </a:srgbClr>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03" name="Google Shape;203;p25"/>
          <p:cNvSpPr/>
          <p:nvPr/>
        </p:nvSpPr>
        <p:spPr>
          <a:xfrm>
            <a:off x="4286250" y="6027737"/>
            <a:ext cx="7905750" cy="830262"/>
          </a:xfrm>
          <a:custGeom>
            <a:avLst/>
            <a:gdLst/>
            <a:ahLst/>
            <a:cxnLst/>
            <a:rect l="l" t="t" r="r" b="b"/>
            <a:pathLst>
              <a:path w="21600" h="21495" extrusionOk="0">
                <a:moveTo>
                  <a:pt x="21600" y="0"/>
                </a:moveTo>
                <a:lnTo>
                  <a:pt x="21600" y="21495"/>
                </a:lnTo>
                <a:lnTo>
                  <a:pt x="0" y="21495"/>
                </a:lnTo>
                <a:lnTo>
                  <a:pt x="85" y="21237"/>
                </a:lnTo>
                <a:cubicBezTo>
                  <a:pt x="180" y="21600"/>
                  <a:pt x="194" y="20140"/>
                  <a:pt x="362" y="20569"/>
                </a:cubicBezTo>
                <a:cubicBezTo>
                  <a:pt x="459" y="20289"/>
                  <a:pt x="492" y="19979"/>
                  <a:pt x="670" y="19561"/>
                </a:cubicBezTo>
                <a:cubicBezTo>
                  <a:pt x="904" y="19263"/>
                  <a:pt x="1203" y="19339"/>
                  <a:pt x="1427" y="18940"/>
                </a:cubicBezTo>
                <a:cubicBezTo>
                  <a:pt x="1383" y="18508"/>
                  <a:pt x="1793" y="18635"/>
                  <a:pt x="1720" y="18229"/>
                </a:cubicBezTo>
                <a:cubicBezTo>
                  <a:pt x="1761" y="17704"/>
                  <a:pt x="2000" y="18698"/>
                  <a:pt x="2044" y="18229"/>
                </a:cubicBezTo>
                <a:cubicBezTo>
                  <a:pt x="2107" y="18156"/>
                  <a:pt x="2192" y="17598"/>
                  <a:pt x="2269" y="17433"/>
                </a:cubicBezTo>
                <a:cubicBezTo>
                  <a:pt x="2385" y="17526"/>
                  <a:pt x="2378" y="17715"/>
                  <a:pt x="2503" y="17238"/>
                </a:cubicBezTo>
                <a:cubicBezTo>
                  <a:pt x="2576" y="17409"/>
                  <a:pt x="2615" y="17198"/>
                  <a:pt x="2646" y="16859"/>
                </a:cubicBezTo>
                <a:cubicBezTo>
                  <a:pt x="2785" y="16697"/>
                  <a:pt x="2885" y="16091"/>
                  <a:pt x="3028" y="15671"/>
                </a:cubicBezTo>
                <a:cubicBezTo>
                  <a:pt x="3210" y="15695"/>
                  <a:pt x="3252" y="14809"/>
                  <a:pt x="3404" y="14364"/>
                </a:cubicBezTo>
                <a:cubicBezTo>
                  <a:pt x="3579" y="14724"/>
                  <a:pt x="3502" y="14226"/>
                  <a:pt x="3568" y="13776"/>
                </a:cubicBezTo>
                <a:lnTo>
                  <a:pt x="3789" y="12754"/>
                </a:lnTo>
                <a:cubicBezTo>
                  <a:pt x="3848" y="12729"/>
                  <a:pt x="3835" y="13103"/>
                  <a:pt x="3899" y="12920"/>
                </a:cubicBezTo>
                <a:cubicBezTo>
                  <a:pt x="3923" y="12370"/>
                  <a:pt x="4136" y="12754"/>
                  <a:pt x="4078" y="11830"/>
                </a:cubicBezTo>
                <a:cubicBezTo>
                  <a:pt x="4151" y="11834"/>
                  <a:pt x="4208" y="12180"/>
                  <a:pt x="4161" y="11585"/>
                </a:cubicBezTo>
                <a:cubicBezTo>
                  <a:pt x="4184" y="11569"/>
                  <a:pt x="4196" y="11500"/>
                  <a:pt x="4203" y="11407"/>
                </a:cubicBezTo>
                <a:cubicBezTo>
                  <a:pt x="4203" y="11393"/>
                  <a:pt x="4204" y="11378"/>
                  <a:pt x="4204" y="11364"/>
                </a:cubicBezTo>
                <a:lnTo>
                  <a:pt x="4366" y="11387"/>
                </a:lnTo>
                <a:lnTo>
                  <a:pt x="4385" y="11318"/>
                </a:lnTo>
                <a:lnTo>
                  <a:pt x="4494" y="11425"/>
                </a:lnTo>
                <a:lnTo>
                  <a:pt x="4548" y="11431"/>
                </a:lnTo>
                <a:lnTo>
                  <a:pt x="4567" y="11534"/>
                </a:lnTo>
                <a:cubicBezTo>
                  <a:pt x="4586" y="11589"/>
                  <a:pt x="4610" y="11595"/>
                  <a:pt x="4646" y="11491"/>
                </a:cubicBezTo>
                <a:lnTo>
                  <a:pt x="4653" y="11448"/>
                </a:lnTo>
                <a:lnTo>
                  <a:pt x="4723" y="11555"/>
                </a:lnTo>
                <a:cubicBezTo>
                  <a:pt x="4747" y="11615"/>
                  <a:pt x="4769" y="11699"/>
                  <a:pt x="4789" y="11817"/>
                </a:cubicBezTo>
                <a:cubicBezTo>
                  <a:pt x="4976" y="10860"/>
                  <a:pt x="5205" y="11296"/>
                  <a:pt x="5434" y="10914"/>
                </a:cubicBezTo>
                <a:cubicBezTo>
                  <a:pt x="5492" y="9682"/>
                  <a:pt x="5948" y="10610"/>
                  <a:pt x="6049" y="11633"/>
                </a:cubicBezTo>
                <a:cubicBezTo>
                  <a:pt x="6001" y="10361"/>
                  <a:pt x="6627" y="12518"/>
                  <a:pt x="6397" y="11104"/>
                </a:cubicBezTo>
                <a:cubicBezTo>
                  <a:pt x="6482" y="11127"/>
                  <a:pt x="6546" y="10541"/>
                  <a:pt x="6485" y="10187"/>
                </a:cubicBezTo>
                <a:cubicBezTo>
                  <a:pt x="6762" y="10783"/>
                  <a:pt x="7089" y="9528"/>
                  <a:pt x="7380" y="9617"/>
                </a:cubicBezTo>
                <a:cubicBezTo>
                  <a:pt x="7493" y="8503"/>
                  <a:pt x="7446" y="9470"/>
                  <a:pt x="7595" y="9121"/>
                </a:cubicBezTo>
                <a:cubicBezTo>
                  <a:pt x="7586" y="10042"/>
                  <a:pt x="7765" y="8423"/>
                  <a:pt x="7812" y="9400"/>
                </a:cubicBezTo>
                <a:cubicBezTo>
                  <a:pt x="7837" y="9305"/>
                  <a:pt x="7861" y="9183"/>
                  <a:pt x="7884" y="9053"/>
                </a:cubicBezTo>
                <a:lnTo>
                  <a:pt x="7896" y="8985"/>
                </a:lnTo>
                <a:lnTo>
                  <a:pt x="7951" y="8885"/>
                </a:lnTo>
                <a:lnTo>
                  <a:pt x="7958" y="8644"/>
                </a:lnTo>
                <a:lnTo>
                  <a:pt x="8035" y="8340"/>
                </a:lnTo>
                <a:cubicBezTo>
                  <a:pt x="8066" y="8260"/>
                  <a:pt x="8100" y="8211"/>
                  <a:pt x="8139" y="8216"/>
                </a:cubicBezTo>
                <a:cubicBezTo>
                  <a:pt x="8284" y="8600"/>
                  <a:pt x="8461" y="7336"/>
                  <a:pt x="8641" y="7862"/>
                </a:cubicBezTo>
                <a:cubicBezTo>
                  <a:pt x="8706" y="7975"/>
                  <a:pt x="8903" y="7837"/>
                  <a:pt x="8936" y="7514"/>
                </a:cubicBezTo>
                <a:cubicBezTo>
                  <a:pt x="8977" y="7424"/>
                  <a:pt x="9026" y="7502"/>
                  <a:pt x="9041" y="7167"/>
                </a:cubicBezTo>
                <a:cubicBezTo>
                  <a:pt x="9068" y="6760"/>
                  <a:pt x="9218" y="7274"/>
                  <a:pt x="9192" y="6828"/>
                </a:cubicBezTo>
                <a:cubicBezTo>
                  <a:pt x="9298" y="7177"/>
                  <a:pt x="9370" y="6315"/>
                  <a:pt x="9453" y="6063"/>
                </a:cubicBezTo>
                <a:cubicBezTo>
                  <a:pt x="9606" y="5875"/>
                  <a:pt x="9997" y="5791"/>
                  <a:pt x="10109" y="5698"/>
                </a:cubicBezTo>
                <a:cubicBezTo>
                  <a:pt x="10113" y="5631"/>
                  <a:pt x="9977" y="5497"/>
                  <a:pt x="10127" y="5509"/>
                </a:cubicBezTo>
                <a:cubicBezTo>
                  <a:pt x="10278" y="5521"/>
                  <a:pt x="10804" y="5793"/>
                  <a:pt x="11012" y="5771"/>
                </a:cubicBezTo>
                <a:cubicBezTo>
                  <a:pt x="11248" y="5675"/>
                  <a:pt x="11061" y="4792"/>
                  <a:pt x="11378" y="5376"/>
                </a:cubicBezTo>
                <a:cubicBezTo>
                  <a:pt x="11398" y="4994"/>
                  <a:pt x="11434" y="4944"/>
                  <a:pt x="11502" y="5057"/>
                </a:cubicBezTo>
                <a:cubicBezTo>
                  <a:pt x="11616" y="4984"/>
                  <a:pt x="11578" y="4104"/>
                  <a:pt x="11710" y="4535"/>
                </a:cubicBezTo>
                <a:cubicBezTo>
                  <a:pt x="11674" y="4076"/>
                  <a:pt x="11918" y="4156"/>
                  <a:pt x="11850" y="3707"/>
                </a:cubicBezTo>
                <a:cubicBezTo>
                  <a:pt x="11864" y="3581"/>
                  <a:pt x="11879" y="3530"/>
                  <a:pt x="11894" y="3516"/>
                </a:cubicBezTo>
                <a:cubicBezTo>
                  <a:pt x="11924" y="3490"/>
                  <a:pt x="11954" y="3614"/>
                  <a:pt x="11984" y="3602"/>
                </a:cubicBezTo>
                <a:lnTo>
                  <a:pt x="12017" y="3487"/>
                </a:lnTo>
                <a:lnTo>
                  <a:pt x="12030" y="3498"/>
                </a:lnTo>
                <a:lnTo>
                  <a:pt x="12059" y="3493"/>
                </a:lnTo>
                <a:lnTo>
                  <a:pt x="12055" y="3653"/>
                </a:lnTo>
                <a:cubicBezTo>
                  <a:pt x="12049" y="3806"/>
                  <a:pt x="12045" y="3973"/>
                  <a:pt x="12091" y="3949"/>
                </a:cubicBezTo>
                <a:cubicBezTo>
                  <a:pt x="12186" y="3823"/>
                  <a:pt x="12220" y="4478"/>
                  <a:pt x="12259" y="3842"/>
                </a:cubicBezTo>
                <a:lnTo>
                  <a:pt x="12268" y="3661"/>
                </a:lnTo>
                <a:lnTo>
                  <a:pt x="12289" y="3630"/>
                </a:lnTo>
                <a:cubicBezTo>
                  <a:pt x="12301" y="3634"/>
                  <a:pt x="12307" y="3678"/>
                  <a:pt x="12306" y="3795"/>
                </a:cubicBezTo>
                <a:cubicBezTo>
                  <a:pt x="12394" y="3303"/>
                  <a:pt x="12499" y="4037"/>
                  <a:pt x="12590" y="4162"/>
                </a:cubicBezTo>
                <a:cubicBezTo>
                  <a:pt x="12746" y="4125"/>
                  <a:pt x="13129" y="3643"/>
                  <a:pt x="13242" y="3571"/>
                </a:cubicBezTo>
                <a:cubicBezTo>
                  <a:pt x="13249" y="3630"/>
                  <a:pt x="13257" y="3683"/>
                  <a:pt x="13267" y="3729"/>
                </a:cubicBezTo>
                <a:cubicBezTo>
                  <a:pt x="13324" y="3994"/>
                  <a:pt x="13409" y="3954"/>
                  <a:pt x="13457" y="3639"/>
                </a:cubicBezTo>
                <a:cubicBezTo>
                  <a:pt x="13689" y="2603"/>
                  <a:pt x="13910" y="2508"/>
                  <a:pt x="14114" y="2201"/>
                </a:cubicBezTo>
                <a:cubicBezTo>
                  <a:pt x="14347" y="1954"/>
                  <a:pt x="14203" y="3080"/>
                  <a:pt x="14486" y="2057"/>
                </a:cubicBezTo>
                <a:cubicBezTo>
                  <a:pt x="14521" y="2399"/>
                  <a:pt x="14558" y="2395"/>
                  <a:pt x="14619" y="2188"/>
                </a:cubicBezTo>
                <a:cubicBezTo>
                  <a:pt x="14733" y="2095"/>
                  <a:pt x="14733" y="3003"/>
                  <a:pt x="14842" y="2396"/>
                </a:cubicBezTo>
                <a:cubicBezTo>
                  <a:pt x="14938" y="2530"/>
                  <a:pt x="15132" y="2991"/>
                  <a:pt x="15197" y="2994"/>
                </a:cubicBezTo>
                <a:cubicBezTo>
                  <a:pt x="15281" y="3038"/>
                  <a:pt x="15145" y="2502"/>
                  <a:pt x="15236" y="2415"/>
                </a:cubicBezTo>
                <a:cubicBezTo>
                  <a:pt x="15348" y="2398"/>
                  <a:pt x="15339" y="1508"/>
                  <a:pt x="15436" y="2599"/>
                </a:cubicBezTo>
                <a:cubicBezTo>
                  <a:pt x="15550" y="2264"/>
                  <a:pt x="15577" y="2763"/>
                  <a:pt x="15739" y="2941"/>
                </a:cubicBezTo>
                <a:cubicBezTo>
                  <a:pt x="15803" y="2625"/>
                  <a:pt x="15858" y="2739"/>
                  <a:pt x="15912" y="2989"/>
                </a:cubicBezTo>
                <a:cubicBezTo>
                  <a:pt x="16067" y="2844"/>
                  <a:pt x="16212" y="3195"/>
                  <a:pt x="16388" y="3283"/>
                </a:cubicBezTo>
                <a:cubicBezTo>
                  <a:pt x="16574" y="2873"/>
                  <a:pt x="16677" y="3610"/>
                  <a:pt x="16865" y="3700"/>
                </a:cubicBezTo>
                <a:cubicBezTo>
                  <a:pt x="17043" y="2891"/>
                  <a:pt x="16996" y="4739"/>
                  <a:pt x="17153" y="4645"/>
                </a:cubicBezTo>
                <a:cubicBezTo>
                  <a:pt x="17403" y="3886"/>
                  <a:pt x="17152" y="5253"/>
                  <a:pt x="17545" y="4913"/>
                </a:cubicBezTo>
                <a:cubicBezTo>
                  <a:pt x="17566" y="4791"/>
                  <a:pt x="17615" y="4899"/>
                  <a:pt x="17611" y="5060"/>
                </a:cubicBezTo>
                <a:cubicBezTo>
                  <a:pt x="17636" y="5005"/>
                  <a:pt x="17693" y="4686"/>
                  <a:pt x="17701" y="4940"/>
                </a:cubicBezTo>
                <a:cubicBezTo>
                  <a:pt x="17827" y="4943"/>
                  <a:pt x="17951" y="4766"/>
                  <a:pt x="18061" y="4427"/>
                </a:cubicBezTo>
                <a:cubicBezTo>
                  <a:pt x="18306" y="4813"/>
                  <a:pt x="18167" y="3650"/>
                  <a:pt x="18343" y="3735"/>
                </a:cubicBezTo>
                <a:cubicBezTo>
                  <a:pt x="18486" y="4207"/>
                  <a:pt x="18536" y="3785"/>
                  <a:pt x="18701" y="4085"/>
                </a:cubicBezTo>
                <a:cubicBezTo>
                  <a:pt x="18752" y="3245"/>
                  <a:pt x="18854" y="4139"/>
                  <a:pt x="18916" y="3893"/>
                </a:cubicBezTo>
                <a:cubicBezTo>
                  <a:pt x="19022" y="4838"/>
                  <a:pt x="19161" y="2962"/>
                  <a:pt x="19267" y="2960"/>
                </a:cubicBezTo>
                <a:cubicBezTo>
                  <a:pt x="19445" y="3105"/>
                  <a:pt x="19641" y="4067"/>
                  <a:pt x="19736" y="3099"/>
                </a:cubicBezTo>
                <a:cubicBezTo>
                  <a:pt x="19750" y="3492"/>
                  <a:pt x="19735" y="4031"/>
                  <a:pt x="19837" y="3948"/>
                </a:cubicBezTo>
                <a:cubicBezTo>
                  <a:pt x="19883" y="3965"/>
                  <a:pt x="19920" y="3498"/>
                  <a:pt x="20017" y="3206"/>
                </a:cubicBezTo>
                <a:cubicBezTo>
                  <a:pt x="20143" y="2803"/>
                  <a:pt x="20435" y="3318"/>
                  <a:pt x="20417" y="2193"/>
                </a:cubicBezTo>
                <a:cubicBezTo>
                  <a:pt x="20453" y="1526"/>
                  <a:pt x="20618" y="2543"/>
                  <a:pt x="20618" y="1826"/>
                </a:cubicBezTo>
                <a:cubicBezTo>
                  <a:pt x="20690" y="2284"/>
                  <a:pt x="20815" y="1519"/>
                  <a:pt x="20932" y="1535"/>
                </a:cubicBezTo>
                <a:cubicBezTo>
                  <a:pt x="20954" y="1211"/>
                  <a:pt x="20980" y="1225"/>
                  <a:pt x="21027" y="1397"/>
                </a:cubicBezTo>
                <a:cubicBezTo>
                  <a:pt x="21167" y="1452"/>
                  <a:pt x="21328" y="982"/>
                  <a:pt x="21477" y="453"/>
                </a:cubicBezTo>
                <a:lnTo>
                  <a:pt x="21600" y="0"/>
                </a:lnTo>
                <a:close/>
              </a:path>
            </a:pathLst>
          </a:custGeom>
          <a:solidFill>
            <a:srgbClr val="82766A">
              <a:alpha val="14509"/>
            </a:srgbClr>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204" name="Google Shape;204;p25" descr="Picture 4"/>
          <p:cNvPicPr preferRelativeResize="0"/>
          <p:nvPr/>
        </p:nvPicPr>
        <p:blipFill rotWithShape="1">
          <a:blip r:embed="rId3">
            <a:alphaModFix/>
          </a:blip>
          <a:srcRect/>
          <a:stretch/>
        </p:blipFill>
        <p:spPr>
          <a:xfrm>
            <a:off x="723900" y="2378075"/>
            <a:ext cx="4029075" cy="2527300"/>
          </a:xfrm>
          <a:prstGeom prst="rect">
            <a:avLst/>
          </a:prstGeom>
          <a:noFill/>
          <a:ln>
            <a:noFill/>
          </a:ln>
        </p:spPr>
      </p:pic>
      <p:sp>
        <p:nvSpPr>
          <p:cNvPr id="205" name="Google Shape;205;p25"/>
          <p:cNvSpPr txBox="1">
            <a:spLocks noGrp="1"/>
          </p:cNvSpPr>
          <p:nvPr>
            <p:ph type="body" idx="1"/>
          </p:nvPr>
        </p:nvSpPr>
        <p:spPr>
          <a:xfrm>
            <a:off x="5381625" y="2193925"/>
            <a:ext cx="5816600" cy="3908425"/>
          </a:xfrm>
          <a:prstGeom prst="rect">
            <a:avLst/>
          </a:prstGeom>
          <a:noFill/>
          <a:ln>
            <a:noFill/>
          </a:ln>
        </p:spPr>
        <p:txBody>
          <a:bodyPr spcFirstLastPara="1" wrap="square" lIns="45700" tIns="45700" rIns="45700" bIns="45700" anchor="t" anchorCtr="0">
            <a:normAutofit/>
          </a:bodyPr>
          <a:lstStyle/>
          <a:p>
            <a:pPr marL="223836" lvl="0" indent="-223836" algn="l" rtl="0">
              <a:lnSpc>
                <a:spcPct val="90000"/>
              </a:lnSpc>
              <a:spcBef>
                <a:spcPts val="0"/>
              </a:spcBef>
              <a:spcAft>
                <a:spcPts val="0"/>
              </a:spcAft>
              <a:buClr>
                <a:srgbClr val="000000"/>
              </a:buClr>
              <a:buSzPts val="1900"/>
              <a:buFont typeface="Arial"/>
              <a:buChar char="•"/>
            </a:pPr>
            <a:r>
              <a:rPr lang="en-US" sz="1900" b="0" i="0" u="none">
                <a:solidFill>
                  <a:srgbClr val="000000"/>
                </a:solidFill>
                <a:latin typeface="Calibri"/>
                <a:ea typeface="Calibri"/>
                <a:cs typeface="Calibri"/>
                <a:sym typeface="Calibri"/>
              </a:rPr>
              <a:t>Welch led stakeholders differently. </a:t>
            </a:r>
            <a:endParaRPr/>
          </a:p>
          <a:p>
            <a:pPr marL="223836" lvl="0" indent="-223836" algn="l" rtl="0">
              <a:lnSpc>
                <a:spcPct val="90000"/>
              </a:lnSpc>
              <a:spcBef>
                <a:spcPts val="900"/>
              </a:spcBef>
              <a:spcAft>
                <a:spcPts val="0"/>
              </a:spcAft>
              <a:buClr>
                <a:srgbClr val="000000"/>
              </a:buClr>
              <a:buSzPts val="1900"/>
              <a:buFont typeface="Arial"/>
              <a:buChar char="•"/>
            </a:pPr>
            <a:r>
              <a:rPr lang="en-US" sz="1900" b="0" i="0" u="none">
                <a:solidFill>
                  <a:srgbClr val="000000"/>
                </a:solidFill>
                <a:latin typeface="Calibri"/>
                <a:ea typeface="Calibri"/>
                <a:cs typeface="Calibri"/>
                <a:sym typeface="Calibri"/>
              </a:rPr>
              <a:t>Some employees flourished in the performance-driven culture, while others suffered with Rank and Yank. Welch's market cap growth helped GE stockholders. </a:t>
            </a:r>
            <a:endParaRPr/>
          </a:p>
          <a:p>
            <a:pPr marL="223836" lvl="0" indent="-223836" algn="l" rtl="0">
              <a:lnSpc>
                <a:spcPct val="90000"/>
              </a:lnSpc>
              <a:spcBef>
                <a:spcPts val="900"/>
              </a:spcBef>
              <a:spcAft>
                <a:spcPts val="0"/>
              </a:spcAft>
              <a:buClr>
                <a:srgbClr val="000000"/>
              </a:buClr>
              <a:buSzPts val="1900"/>
              <a:buFont typeface="Arial"/>
              <a:buChar char="•"/>
            </a:pPr>
            <a:r>
              <a:rPr lang="en-US" sz="1900" b="0" i="0" u="none">
                <a:solidFill>
                  <a:srgbClr val="000000"/>
                </a:solidFill>
                <a:latin typeface="Calibri"/>
                <a:ea typeface="Calibri"/>
                <a:cs typeface="Calibri"/>
                <a:sym typeface="Calibri"/>
              </a:rPr>
              <a:t>Customer loyalty required exceeding expectations and beating competitors (Rafiq, Rai and Hussain, 2020). </a:t>
            </a:r>
            <a:endParaRPr/>
          </a:p>
          <a:p>
            <a:pPr marL="223836" lvl="0" indent="-223836" algn="l" rtl="0">
              <a:lnSpc>
                <a:spcPct val="90000"/>
              </a:lnSpc>
              <a:spcBef>
                <a:spcPts val="900"/>
              </a:spcBef>
              <a:spcAft>
                <a:spcPts val="0"/>
              </a:spcAft>
              <a:buClr>
                <a:srgbClr val="000000"/>
              </a:buClr>
              <a:buSzPts val="1900"/>
              <a:buFont typeface="Arial"/>
              <a:buChar char="•"/>
            </a:pPr>
            <a:r>
              <a:rPr lang="en-US" sz="1900" b="0" i="0" u="none">
                <a:solidFill>
                  <a:srgbClr val="000000"/>
                </a:solidFill>
                <a:latin typeface="Calibri"/>
                <a:ea typeface="Calibri"/>
                <a:cs typeface="Calibri"/>
                <a:sym typeface="Calibri"/>
              </a:rPr>
              <a:t>Welch had to confront scandals to maintain stakeholder trust. </a:t>
            </a:r>
            <a:endParaRPr/>
          </a:p>
          <a:p>
            <a:pPr marL="223836" lvl="0" indent="-223836" algn="l" rtl="0">
              <a:lnSpc>
                <a:spcPct val="90000"/>
              </a:lnSpc>
              <a:spcBef>
                <a:spcPts val="900"/>
              </a:spcBef>
              <a:spcAft>
                <a:spcPts val="0"/>
              </a:spcAft>
              <a:buClr>
                <a:srgbClr val="000000"/>
              </a:buClr>
              <a:buSzPts val="1900"/>
              <a:buFont typeface="Arial"/>
              <a:buChar char="•"/>
            </a:pPr>
            <a:r>
              <a:rPr lang="en-US" sz="1900" b="0" i="0" u="none">
                <a:solidFill>
                  <a:srgbClr val="000000"/>
                </a:solidFill>
                <a:latin typeface="Calibri"/>
                <a:ea typeface="Calibri"/>
                <a:cs typeface="Calibri"/>
                <a:sym typeface="Calibri"/>
              </a:rPr>
              <a:t>Stakeholder grievances needed open communication and ethical decision-making.</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26"/>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11" name="Google Shape;211;p26"/>
          <p:cNvSpPr txBox="1">
            <a:spLocks noGrp="1"/>
          </p:cNvSpPr>
          <p:nvPr>
            <p:ph type="title"/>
          </p:nvPr>
        </p:nvSpPr>
        <p:spPr>
          <a:xfrm>
            <a:off x="5381625" y="609600"/>
            <a:ext cx="5816600" cy="1330325"/>
          </a:xfrm>
          <a:prstGeom prst="rect">
            <a:avLst/>
          </a:prstGeom>
          <a:noFill/>
          <a:ln>
            <a:noFill/>
          </a:ln>
        </p:spPr>
        <p:txBody>
          <a:bodyPr spcFirstLastPara="1" wrap="square" lIns="45700" tIns="45700" rIns="45700" bIns="45700" anchor="ctr" anchorCtr="0">
            <a:noAutofit/>
          </a:bodyPr>
          <a:lstStyle/>
          <a:p>
            <a:pPr marL="0" lvl="0" indent="0" algn="l" rtl="0">
              <a:lnSpc>
                <a:spcPct val="90000"/>
              </a:lnSpc>
              <a:spcBef>
                <a:spcPts val="0"/>
              </a:spcBef>
              <a:spcAft>
                <a:spcPts val="0"/>
              </a:spcAft>
              <a:buClr>
                <a:srgbClr val="000000"/>
              </a:buClr>
              <a:buSzPts val="4400"/>
              <a:buFont typeface="Calibri"/>
              <a:buNone/>
            </a:pPr>
            <a:r>
              <a:rPr lang="en-US" sz="4400" b="0" i="0" u="none">
                <a:solidFill>
                  <a:srgbClr val="000000"/>
                </a:solidFill>
                <a:latin typeface="Calibri"/>
                <a:ea typeface="Calibri"/>
                <a:cs typeface="Calibri"/>
                <a:sym typeface="Calibri"/>
              </a:rPr>
              <a:t>Leadership Legacy and Succession Planning</a:t>
            </a:r>
            <a:endParaRPr/>
          </a:p>
        </p:txBody>
      </p:sp>
      <p:sp>
        <p:nvSpPr>
          <p:cNvPr id="212" name="Google Shape;212;p26"/>
          <p:cNvSpPr/>
          <p:nvPr/>
        </p:nvSpPr>
        <p:spPr>
          <a:xfrm>
            <a:off x="0" y="0"/>
            <a:ext cx="8869362" cy="768350"/>
          </a:xfrm>
          <a:custGeom>
            <a:avLst/>
            <a:gdLst/>
            <a:ahLst/>
            <a:cxnLst/>
            <a:rect l="l" t="t" r="r" b="b"/>
            <a:pathLst>
              <a:path w="21600" h="21600" extrusionOk="0">
                <a:moveTo>
                  <a:pt x="0" y="0"/>
                </a:moveTo>
                <a:lnTo>
                  <a:pt x="21600" y="0"/>
                </a:lnTo>
                <a:lnTo>
                  <a:pt x="21590" y="53"/>
                </a:lnTo>
                <a:cubicBezTo>
                  <a:pt x="21581" y="98"/>
                  <a:pt x="21568" y="151"/>
                  <a:pt x="21543" y="252"/>
                </a:cubicBezTo>
                <a:cubicBezTo>
                  <a:pt x="21494" y="453"/>
                  <a:pt x="21396" y="826"/>
                  <a:pt x="21322" y="1114"/>
                </a:cubicBezTo>
                <a:cubicBezTo>
                  <a:pt x="21288" y="1031"/>
                  <a:pt x="21192" y="1290"/>
                  <a:pt x="21159" y="1116"/>
                </a:cubicBezTo>
                <a:cubicBezTo>
                  <a:pt x="21129" y="1171"/>
                  <a:pt x="21051" y="1039"/>
                  <a:pt x="21024" y="950"/>
                </a:cubicBezTo>
                <a:cubicBezTo>
                  <a:pt x="20976" y="1431"/>
                  <a:pt x="20854" y="1499"/>
                  <a:pt x="20799" y="1887"/>
                </a:cubicBezTo>
                <a:cubicBezTo>
                  <a:pt x="20661" y="2005"/>
                  <a:pt x="20380" y="1336"/>
                  <a:pt x="20261" y="1390"/>
                </a:cubicBezTo>
                <a:cubicBezTo>
                  <a:pt x="20222" y="1673"/>
                  <a:pt x="20173" y="1449"/>
                  <a:pt x="20118" y="1602"/>
                </a:cubicBezTo>
                <a:cubicBezTo>
                  <a:pt x="19990" y="1779"/>
                  <a:pt x="19872" y="2173"/>
                  <a:pt x="19696" y="2154"/>
                </a:cubicBezTo>
                <a:cubicBezTo>
                  <a:pt x="19649" y="2968"/>
                  <a:pt x="19433" y="3189"/>
                  <a:pt x="19288" y="3767"/>
                </a:cubicBezTo>
                <a:cubicBezTo>
                  <a:pt x="19198" y="3944"/>
                  <a:pt x="19038" y="3243"/>
                  <a:pt x="19021" y="3674"/>
                </a:cubicBezTo>
                <a:cubicBezTo>
                  <a:pt x="18969" y="3471"/>
                  <a:pt x="18944" y="3905"/>
                  <a:pt x="18898" y="3985"/>
                </a:cubicBezTo>
                <a:cubicBezTo>
                  <a:pt x="18855" y="3866"/>
                  <a:pt x="18842" y="4018"/>
                  <a:pt x="18809" y="4081"/>
                </a:cubicBezTo>
                <a:cubicBezTo>
                  <a:pt x="18790" y="4000"/>
                  <a:pt x="18761" y="4033"/>
                  <a:pt x="18756" y="4154"/>
                </a:cubicBezTo>
                <a:cubicBezTo>
                  <a:pt x="18780" y="4400"/>
                  <a:pt x="18675" y="4368"/>
                  <a:pt x="18674" y="4554"/>
                </a:cubicBezTo>
                <a:cubicBezTo>
                  <a:pt x="18618" y="4647"/>
                  <a:pt x="18358" y="4663"/>
                  <a:pt x="18326" y="4991"/>
                </a:cubicBezTo>
                <a:cubicBezTo>
                  <a:pt x="18214" y="5240"/>
                  <a:pt x="18028" y="4949"/>
                  <a:pt x="17979" y="5005"/>
                </a:cubicBezTo>
                <a:cubicBezTo>
                  <a:pt x="17909" y="4530"/>
                  <a:pt x="17722" y="6140"/>
                  <a:pt x="17512" y="6374"/>
                </a:cubicBezTo>
                <a:cubicBezTo>
                  <a:pt x="17481" y="6351"/>
                  <a:pt x="17466" y="6367"/>
                  <a:pt x="17463" y="6493"/>
                </a:cubicBezTo>
                <a:cubicBezTo>
                  <a:pt x="17398" y="6576"/>
                  <a:pt x="17350" y="6931"/>
                  <a:pt x="17298" y="6830"/>
                </a:cubicBezTo>
                <a:cubicBezTo>
                  <a:pt x="17318" y="7073"/>
                  <a:pt x="17199" y="6853"/>
                  <a:pt x="17198" y="7106"/>
                </a:cubicBezTo>
                <a:cubicBezTo>
                  <a:pt x="17161" y="7233"/>
                  <a:pt x="17096" y="7494"/>
                  <a:pt x="17077" y="7588"/>
                </a:cubicBezTo>
                <a:lnTo>
                  <a:pt x="17082" y="7670"/>
                </a:lnTo>
                <a:lnTo>
                  <a:pt x="17059" y="7700"/>
                </a:lnTo>
                <a:lnTo>
                  <a:pt x="17006" y="7753"/>
                </a:lnTo>
                <a:cubicBezTo>
                  <a:pt x="16984" y="7827"/>
                  <a:pt x="16953" y="8112"/>
                  <a:pt x="16927" y="8142"/>
                </a:cubicBezTo>
                <a:cubicBezTo>
                  <a:pt x="16873" y="8247"/>
                  <a:pt x="16866" y="8053"/>
                  <a:pt x="16848" y="7930"/>
                </a:cubicBezTo>
                <a:cubicBezTo>
                  <a:pt x="16811" y="7960"/>
                  <a:pt x="16741" y="8219"/>
                  <a:pt x="16703" y="8317"/>
                </a:cubicBezTo>
                <a:cubicBezTo>
                  <a:pt x="16685" y="8421"/>
                  <a:pt x="16617" y="8278"/>
                  <a:pt x="16620" y="8518"/>
                </a:cubicBezTo>
                <a:cubicBezTo>
                  <a:pt x="16582" y="8541"/>
                  <a:pt x="16561" y="8587"/>
                  <a:pt x="16540" y="8626"/>
                </a:cubicBezTo>
                <a:lnTo>
                  <a:pt x="16493" y="8764"/>
                </a:lnTo>
                <a:cubicBezTo>
                  <a:pt x="16480" y="8830"/>
                  <a:pt x="16465" y="8873"/>
                  <a:pt x="16448" y="8868"/>
                </a:cubicBezTo>
                <a:lnTo>
                  <a:pt x="16430" y="8840"/>
                </a:lnTo>
                <a:lnTo>
                  <a:pt x="16429" y="8884"/>
                </a:lnTo>
                <a:cubicBezTo>
                  <a:pt x="16428" y="8953"/>
                  <a:pt x="16422" y="9427"/>
                  <a:pt x="16366" y="9468"/>
                </a:cubicBezTo>
                <a:cubicBezTo>
                  <a:pt x="16331" y="9630"/>
                  <a:pt x="16300" y="9694"/>
                  <a:pt x="16248" y="9783"/>
                </a:cubicBezTo>
                <a:cubicBezTo>
                  <a:pt x="16215" y="9797"/>
                  <a:pt x="16208" y="9495"/>
                  <a:pt x="16169" y="9549"/>
                </a:cubicBezTo>
                <a:cubicBezTo>
                  <a:pt x="16018" y="9913"/>
                  <a:pt x="16081" y="9402"/>
                  <a:pt x="16000" y="9765"/>
                </a:cubicBezTo>
                <a:cubicBezTo>
                  <a:pt x="15985" y="9799"/>
                  <a:pt x="15971" y="9794"/>
                  <a:pt x="15959" y="9773"/>
                </a:cubicBezTo>
                <a:lnTo>
                  <a:pt x="15939" y="9724"/>
                </a:lnTo>
                <a:lnTo>
                  <a:pt x="15878" y="9913"/>
                </a:lnTo>
                <a:cubicBezTo>
                  <a:pt x="15847" y="9988"/>
                  <a:pt x="15814" y="10050"/>
                  <a:pt x="15779" y="10097"/>
                </a:cubicBezTo>
                <a:cubicBezTo>
                  <a:pt x="15768" y="10017"/>
                  <a:pt x="15745" y="10168"/>
                  <a:pt x="15733" y="10206"/>
                </a:cubicBezTo>
                <a:cubicBezTo>
                  <a:pt x="15730" y="10148"/>
                  <a:pt x="15701" y="10149"/>
                  <a:pt x="15692" y="10206"/>
                </a:cubicBezTo>
                <a:cubicBezTo>
                  <a:pt x="15485" y="10620"/>
                  <a:pt x="15586" y="9966"/>
                  <a:pt x="15469" y="10412"/>
                </a:cubicBezTo>
                <a:cubicBezTo>
                  <a:pt x="15448" y="10450"/>
                  <a:pt x="15431" y="10437"/>
                  <a:pt x="15416" y="10402"/>
                </a:cubicBezTo>
                <a:lnTo>
                  <a:pt x="15387" y="10307"/>
                </a:lnTo>
                <a:lnTo>
                  <a:pt x="15369" y="10368"/>
                </a:lnTo>
                <a:cubicBezTo>
                  <a:pt x="15298" y="10441"/>
                  <a:pt x="15272" y="10340"/>
                  <a:pt x="15235" y="10503"/>
                </a:cubicBezTo>
                <a:cubicBezTo>
                  <a:pt x="15164" y="10308"/>
                  <a:pt x="15193" y="10517"/>
                  <a:pt x="15148" y="10601"/>
                </a:cubicBezTo>
                <a:cubicBezTo>
                  <a:pt x="15112" y="10688"/>
                  <a:pt x="15184" y="10720"/>
                  <a:pt x="15148" y="10770"/>
                </a:cubicBezTo>
                <a:cubicBezTo>
                  <a:pt x="15107" y="10742"/>
                  <a:pt x="15116" y="10944"/>
                  <a:pt x="15072" y="10903"/>
                </a:cubicBezTo>
                <a:cubicBezTo>
                  <a:pt x="15076" y="10740"/>
                  <a:pt x="14993" y="11011"/>
                  <a:pt x="14985" y="10880"/>
                </a:cubicBezTo>
                <a:lnTo>
                  <a:pt x="14984" y="10882"/>
                </a:lnTo>
                <a:cubicBezTo>
                  <a:pt x="14960" y="11164"/>
                  <a:pt x="14683" y="11577"/>
                  <a:pt x="14658" y="11858"/>
                </a:cubicBezTo>
                <a:cubicBezTo>
                  <a:pt x="14506" y="12736"/>
                  <a:pt x="14139" y="13583"/>
                  <a:pt x="13953" y="13988"/>
                </a:cubicBezTo>
                <a:cubicBezTo>
                  <a:pt x="13766" y="14392"/>
                  <a:pt x="13668" y="14245"/>
                  <a:pt x="13541" y="14285"/>
                </a:cubicBezTo>
                <a:lnTo>
                  <a:pt x="13306" y="14249"/>
                </a:lnTo>
                <a:lnTo>
                  <a:pt x="13268" y="14373"/>
                </a:lnTo>
                <a:cubicBezTo>
                  <a:pt x="13263" y="14407"/>
                  <a:pt x="13256" y="14417"/>
                  <a:pt x="13210" y="14362"/>
                </a:cubicBezTo>
                <a:cubicBezTo>
                  <a:pt x="13111" y="14684"/>
                  <a:pt x="12937" y="14768"/>
                  <a:pt x="12865" y="15180"/>
                </a:cubicBezTo>
                <a:cubicBezTo>
                  <a:pt x="12871" y="15044"/>
                  <a:pt x="12822" y="14990"/>
                  <a:pt x="12793" y="15083"/>
                </a:cubicBezTo>
                <a:cubicBezTo>
                  <a:pt x="12811" y="14553"/>
                  <a:pt x="12685" y="15650"/>
                  <a:pt x="12644" y="15339"/>
                </a:cubicBezTo>
                <a:cubicBezTo>
                  <a:pt x="12655" y="15654"/>
                  <a:pt x="12534" y="16322"/>
                  <a:pt x="12458" y="16129"/>
                </a:cubicBezTo>
                <a:cubicBezTo>
                  <a:pt x="12359" y="16290"/>
                  <a:pt x="12297" y="16619"/>
                  <a:pt x="12187" y="16618"/>
                </a:cubicBezTo>
                <a:cubicBezTo>
                  <a:pt x="12185" y="16663"/>
                  <a:pt x="12181" y="16704"/>
                  <a:pt x="12175" y="16741"/>
                </a:cubicBezTo>
                <a:lnTo>
                  <a:pt x="12155" y="16836"/>
                </a:lnTo>
                <a:lnTo>
                  <a:pt x="12150" y="16835"/>
                </a:lnTo>
                <a:cubicBezTo>
                  <a:pt x="12133" y="16851"/>
                  <a:pt x="12125" y="16877"/>
                  <a:pt x="12120" y="16908"/>
                </a:cubicBezTo>
                <a:lnTo>
                  <a:pt x="12118" y="16949"/>
                </a:lnTo>
                <a:lnTo>
                  <a:pt x="12099" y="17007"/>
                </a:lnTo>
                <a:lnTo>
                  <a:pt x="12065" y="17143"/>
                </a:lnTo>
                <a:lnTo>
                  <a:pt x="12055" y="17149"/>
                </a:lnTo>
                <a:lnTo>
                  <a:pt x="11998" y="17322"/>
                </a:lnTo>
                <a:lnTo>
                  <a:pt x="11996" y="17315"/>
                </a:lnTo>
                <a:cubicBezTo>
                  <a:pt x="11989" y="17303"/>
                  <a:pt x="11982" y="17302"/>
                  <a:pt x="11973" y="17322"/>
                </a:cubicBezTo>
                <a:cubicBezTo>
                  <a:pt x="11963" y="17151"/>
                  <a:pt x="11958" y="17282"/>
                  <a:pt x="11933" y="17358"/>
                </a:cubicBezTo>
                <a:cubicBezTo>
                  <a:pt x="11911" y="17108"/>
                  <a:pt x="11853" y="17410"/>
                  <a:pt x="11819" y="17322"/>
                </a:cubicBezTo>
                <a:cubicBezTo>
                  <a:pt x="11801" y="17384"/>
                  <a:pt x="11781" y="17444"/>
                  <a:pt x="11760" y="17502"/>
                </a:cubicBezTo>
                <a:lnTo>
                  <a:pt x="11747" y="17533"/>
                </a:lnTo>
                <a:lnTo>
                  <a:pt x="11746" y="17532"/>
                </a:lnTo>
                <a:cubicBezTo>
                  <a:pt x="11743" y="17534"/>
                  <a:pt x="11738" y="17542"/>
                  <a:pt x="11732" y="17560"/>
                </a:cubicBezTo>
                <a:lnTo>
                  <a:pt x="11724" y="17590"/>
                </a:lnTo>
                <a:lnTo>
                  <a:pt x="11699" y="17650"/>
                </a:lnTo>
                <a:lnTo>
                  <a:pt x="11688" y="17657"/>
                </a:lnTo>
                <a:cubicBezTo>
                  <a:pt x="11644" y="17633"/>
                  <a:pt x="11624" y="17286"/>
                  <a:pt x="11578" y="17542"/>
                </a:cubicBezTo>
                <a:cubicBezTo>
                  <a:pt x="11503" y="17610"/>
                  <a:pt x="11448" y="17472"/>
                  <a:pt x="11384" y="17667"/>
                </a:cubicBezTo>
                <a:cubicBezTo>
                  <a:pt x="11314" y="17730"/>
                  <a:pt x="11251" y="17710"/>
                  <a:pt x="11194" y="17823"/>
                </a:cubicBezTo>
                <a:cubicBezTo>
                  <a:pt x="11168" y="17785"/>
                  <a:pt x="11147" y="17906"/>
                  <a:pt x="11126" y="17895"/>
                </a:cubicBezTo>
                <a:cubicBezTo>
                  <a:pt x="11105" y="17883"/>
                  <a:pt x="11106" y="17610"/>
                  <a:pt x="11069" y="17751"/>
                </a:cubicBezTo>
                <a:cubicBezTo>
                  <a:pt x="11036" y="17528"/>
                  <a:pt x="10979" y="17645"/>
                  <a:pt x="10962" y="17645"/>
                </a:cubicBezTo>
                <a:lnTo>
                  <a:pt x="10868" y="17544"/>
                </a:lnTo>
                <a:lnTo>
                  <a:pt x="10786" y="18128"/>
                </a:lnTo>
                <a:cubicBezTo>
                  <a:pt x="10762" y="18009"/>
                  <a:pt x="10684" y="18253"/>
                  <a:pt x="10683" y="17984"/>
                </a:cubicBezTo>
                <a:cubicBezTo>
                  <a:pt x="10654" y="18036"/>
                  <a:pt x="10639" y="18162"/>
                  <a:pt x="10643" y="17982"/>
                </a:cubicBezTo>
                <a:cubicBezTo>
                  <a:pt x="10621" y="17997"/>
                  <a:pt x="10580" y="18037"/>
                  <a:pt x="10553" y="18076"/>
                </a:cubicBezTo>
                <a:lnTo>
                  <a:pt x="10479" y="18214"/>
                </a:lnTo>
                <a:lnTo>
                  <a:pt x="10474" y="18253"/>
                </a:lnTo>
                <a:cubicBezTo>
                  <a:pt x="10466" y="18266"/>
                  <a:pt x="10446" y="18273"/>
                  <a:pt x="10436" y="18292"/>
                </a:cubicBezTo>
                <a:lnTo>
                  <a:pt x="10410" y="18368"/>
                </a:lnTo>
                <a:cubicBezTo>
                  <a:pt x="10402" y="18399"/>
                  <a:pt x="10395" y="18435"/>
                  <a:pt x="10390" y="18478"/>
                </a:cubicBezTo>
                <a:cubicBezTo>
                  <a:pt x="10287" y="18373"/>
                  <a:pt x="10204" y="18641"/>
                  <a:pt x="10099" y="18707"/>
                </a:cubicBezTo>
                <a:cubicBezTo>
                  <a:pt x="10043" y="18443"/>
                  <a:pt x="9937" y="19333"/>
                  <a:pt x="9922" y="19656"/>
                </a:cubicBezTo>
                <a:cubicBezTo>
                  <a:pt x="9832" y="19780"/>
                  <a:pt x="9730" y="19518"/>
                  <a:pt x="9626" y="19656"/>
                </a:cubicBezTo>
                <a:lnTo>
                  <a:pt x="9244" y="20145"/>
                </a:lnTo>
                <a:cubicBezTo>
                  <a:pt x="9016" y="20336"/>
                  <a:pt x="8836" y="20392"/>
                  <a:pt x="8618" y="20378"/>
                </a:cubicBezTo>
                <a:cubicBezTo>
                  <a:pt x="8401" y="20364"/>
                  <a:pt x="8129" y="20421"/>
                  <a:pt x="7939" y="20060"/>
                </a:cubicBezTo>
                <a:lnTo>
                  <a:pt x="7750" y="19950"/>
                </a:lnTo>
                <a:lnTo>
                  <a:pt x="7726" y="19941"/>
                </a:lnTo>
                <a:cubicBezTo>
                  <a:pt x="7648" y="20115"/>
                  <a:pt x="7567" y="19800"/>
                  <a:pt x="7504" y="19928"/>
                </a:cubicBezTo>
                <a:cubicBezTo>
                  <a:pt x="7487" y="19936"/>
                  <a:pt x="7472" y="19929"/>
                  <a:pt x="7458" y="19912"/>
                </a:cubicBezTo>
                <a:lnTo>
                  <a:pt x="7424" y="19842"/>
                </a:lnTo>
                <a:lnTo>
                  <a:pt x="7420" y="19777"/>
                </a:lnTo>
                <a:lnTo>
                  <a:pt x="7396" y="19759"/>
                </a:lnTo>
                <a:lnTo>
                  <a:pt x="7390" y="19743"/>
                </a:lnTo>
                <a:cubicBezTo>
                  <a:pt x="7368" y="19745"/>
                  <a:pt x="7300" y="19784"/>
                  <a:pt x="7262" y="19772"/>
                </a:cubicBezTo>
                <a:cubicBezTo>
                  <a:pt x="7196" y="19702"/>
                  <a:pt x="7219" y="19957"/>
                  <a:pt x="7167" y="19673"/>
                </a:cubicBezTo>
                <a:cubicBezTo>
                  <a:pt x="7039" y="19745"/>
                  <a:pt x="6996" y="19391"/>
                  <a:pt x="6874" y="19600"/>
                </a:cubicBezTo>
                <a:cubicBezTo>
                  <a:pt x="6767" y="19627"/>
                  <a:pt x="6688" y="19137"/>
                  <a:pt x="6650" y="19157"/>
                </a:cubicBezTo>
                <a:cubicBezTo>
                  <a:pt x="6551" y="19130"/>
                  <a:pt x="6424" y="19630"/>
                  <a:pt x="6306" y="19642"/>
                </a:cubicBezTo>
                <a:cubicBezTo>
                  <a:pt x="6204" y="19576"/>
                  <a:pt x="6104" y="19733"/>
                  <a:pt x="6020" y="19503"/>
                </a:cubicBezTo>
                <a:cubicBezTo>
                  <a:pt x="6011" y="19539"/>
                  <a:pt x="6002" y="19565"/>
                  <a:pt x="5991" y="19585"/>
                </a:cubicBezTo>
                <a:lnTo>
                  <a:pt x="5961" y="19626"/>
                </a:lnTo>
                <a:lnTo>
                  <a:pt x="5922" y="19617"/>
                </a:lnTo>
                <a:lnTo>
                  <a:pt x="5914" y="19649"/>
                </a:lnTo>
                <a:lnTo>
                  <a:pt x="5842" y="19706"/>
                </a:lnTo>
                <a:lnTo>
                  <a:pt x="5834" y="19691"/>
                </a:lnTo>
                <a:lnTo>
                  <a:pt x="5763" y="19724"/>
                </a:lnTo>
                <a:lnTo>
                  <a:pt x="5762" y="19712"/>
                </a:lnTo>
                <a:cubicBezTo>
                  <a:pt x="5759" y="19688"/>
                  <a:pt x="5753" y="19671"/>
                  <a:pt x="5743" y="19671"/>
                </a:cubicBezTo>
                <a:cubicBezTo>
                  <a:pt x="5763" y="19501"/>
                  <a:pt x="5738" y="19605"/>
                  <a:pt x="5706" y="19618"/>
                </a:cubicBezTo>
                <a:lnTo>
                  <a:pt x="5551" y="19384"/>
                </a:lnTo>
                <a:lnTo>
                  <a:pt x="5536" y="19384"/>
                </a:lnTo>
                <a:cubicBezTo>
                  <a:pt x="5536" y="19383"/>
                  <a:pt x="5536" y="19382"/>
                  <a:pt x="5536" y="19381"/>
                </a:cubicBezTo>
                <a:cubicBezTo>
                  <a:pt x="5533" y="19376"/>
                  <a:pt x="5528" y="19374"/>
                  <a:pt x="5520" y="19376"/>
                </a:cubicBezTo>
                <a:lnTo>
                  <a:pt x="5412" y="19252"/>
                </a:lnTo>
                <a:cubicBezTo>
                  <a:pt x="5365" y="19342"/>
                  <a:pt x="5357" y="19205"/>
                  <a:pt x="5293" y="19155"/>
                </a:cubicBezTo>
                <a:cubicBezTo>
                  <a:pt x="5266" y="19241"/>
                  <a:pt x="5245" y="19209"/>
                  <a:pt x="5224" y="19140"/>
                </a:cubicBezTo>
                <a:cubicBezTo>
                  <a:pt x="5162" y="19178"/>
                  <a:pt x="5106" y="19080"/>
                  <a:pt x="5037" y="19055"/>
                </a:cubicBezTo>
                <a:cubicBezTo>
                  <a:pt x="4961" y="19165"/>
                  <a:pt x="4923" y="18962"/>
                  <a:pt x="4849" y="18936"/>
                </a:cubicBezTo>
                <a:cubicBezTo>
                  <a:pt x="4783" y="19127"/>
                  <a:pt x="4796" y="18765"/>
                  <a:pt x="4758" y="18688"/>
                </a:cubicBezTo>
                <a:lnTo>
                  <a:pt x="4719" y="18708"/>
                </a:lnTo>
                <a:lnTo>
                  <a:pt x="4709" y="18726"/>
                </a:lnTo>
                <a:cubicBezTo>
                  <a:pt x="4701" y="18736"/>
                  <a:pt x="4697" y="18738"/>
                  <a:pt x="4693" y="18736"/>
                </a:cubicBezTo>
                <a:lnTo>
                  <a:pt x="4678" y="18748"/>
                </a:lnTo>
                <a:cubicBezTo>
                  <a:pt x="4654" y="18778"/>
                  <a:pt x="4630" y="18812"/>
                  <a:pt x="4608" y="18849"/>
                </a:cubicBezTo>
                <a:cubicBezTo>
                  <a:pt x="4585" y="18722"/>
                  <a:pt x="4504" y="18942"/>
                  <a:pt x="4507" y="18673"/>
                </a:cubicBezTo>
                <a:cubicBezTo>
                  <a:pt x="4477" y="18716"/>
                  <a:pt x="4461" y="18837"/>
                  <a:pt x="4467" y="18658"/>
                </a:cubicBezTo>
                <a:cubicBezTo>
                  <a:pt x="4457" y="18667"/>
                  <a:pt x="4450" y="18656"/>
                  <a:pt x="4445" y="18636"/>
                </a:cubicBezTo>
                <a:lnTo>
                  <a:pt x="4444" y="18626"/>
                </a:lnTo>
                <a:lnTo>
                  <a:pt x="4323" y="18807"/>
                </a:lnTo>
                <a:lnTo>
                  <a:pt x="4300" y="18839"/>
                </a:lnTo>
                <a:lnTo>
                  <a:pt x="4261" y="18911"/>
                </a:lnTo>
                <a:lnTo>
                  <a:pt x="4257" y="18904"/>
                </a:lnTo>
                <a:lnTo>
                  <a:pt x="4229" y="18971"/>
                </a:lnTo>
                <a:cubicBezTo>
                  <a:pt x="4221" y="19000"/>
                  <a:pt x="4214" y="19034"/>
                  <a:pt x="4208" y="19076"/>
                </a:cubicBezTo>
                <a:cubicBezTo>
                  <a:pt x="4107" y="18938"/>
                  <a:pt x="4021" y="19180"/>
                  <a:pt x="3916" y="19213"/>
                </a:cubicBezTo>
                <a:cubicBezTo>
                  <a:pt x="3800" y="19336"/>
                  <a:pt x="3636" y="19670"/>
                  <a:pt x="3514" y="19812"/>
                </a:cubicBezTo>
                <a:lnTo>
                  <a:pt x="3185" y="20063"/>
                </a:lnTo>
                <a:cubicBezTo>
                  <a:pt x="3112" y="19843"/>
                  <a:pt x="3036" y="19993"/>
                  <a:pt x="2965" y="19989"/>
                </a:cubicBezTo>
                <a:cubicBezTo>
                  <a:pt x="2990" y="20219"/>
                  <a:pt x="2878" y="19908"/>
                  <a:pt x="2880" y="20184"/>
                </a:cubicBezTo>
                <a:cubicBezTo>
                  <a:pt x="2867" y="20175"/>
                  <a:pt x="2855" y="20157"/>
                  <a:pt x="2842" y="20137"/>
                </a:cubicBezTo>
                <a:lnTo>
                  <a:pt x="2835" y="20126"/>
                </a:lnTo>
                <a:lnTo>
                  <a:pt x="2810" y="20132"/>
                </a:lnTo>
                <a:lnTo>
                  <a:pt x="2801" y="20075"/>
                </a:lnTo>
                <a:lnTo>
                  <a:pt x="2762" y="20041"/>
                </a:lnTo>
                <a:cubicBezTo>
                  <a:pt x="2747" y="20038"/>
                  <a:pt x="2732" y="20045"/>
                  <a:pt x="2715" y="20069"/>
                </a:cubicBezTo>
                <a:cubicBezTo>
                  <a:pt x="2663" y="20249"/>
                  <a:pt x="2560" y="20028"/>
                  <a:pt x="2496" y="20265"/>
                </a:cubicBezTo>
                <a:cubicBezTo>
                  <a:pt x="2471" y="20331"/>
                  <a:pt x="2444" y="20545"/>
                  <a:pt x="2422" y="20482"/>
                </a:cubicBezTo>
                <a:cubicBezTo>
                  <a:pt x="2359" y="20482"/>
                  <a:pt x="2183" y="20279"/>
                  <a:pt x="2114" y="20269"/>
                </a:cubicBezTo>
                <a:cubicBezTo>
                  <a:pt x="2086" y="20409"/>
                  <a:pt x="2028" y="20235"/>
                  <a:pt x="1945" y="20286"/>
                </a:cubicBezTo>
                <a:cubicBezTo>
                  <a:pt x="1895" y="20474"/>
                  <a:pt x="1808" y="20838"/>
                  <a:pt x="1757" y="20987"/>
                </a:cubicBezTo>
                <a:cubicBezTo>
                  <a:pt x="1705" y="21137"/>
                  <a:pt x="1714" y="21225"/>
                  <a:pt x="1636" y="21182"/>
                </a:cubicBezTo>
                <a:cubicBezTo>
                  <a:pt x="1538" y="21507"/>
                  <a:pt x="1472" y="21234"/>
                  <a:pt x="1383" y="21355"/>
                </a:cubicBezTo>
                <a:cubicBezTo>
                  <a:pt x="1282" y="21466"/>
                  <a:pt x="1362" y="21270"/>
                  <a:pt x="1242" y="21600"/>
                </a:cubicBezTo>
                <a:cubicBezTo>
                  <a:pt x="1225" y="21514"/>
                  <a:pt x="1172" y="21453"/>
                  <a:pt x="1146" y="21521"/>
                </a:cubicBezTo>
                <a:cubicBezTo>
                  <a:pt x="1093" y="21500"/>
                  <a:pt x="1015" y="21062"/>
                  <a:pt x="969" y="21071"/>
                </a:cubicBezTo>
                <a:cubicBezTo>
                  <a:pt x="932" y="21075"/>
                  <a:pt x="995" y="21195"/>
                  <a:pt x="955" y="21235"/>
                </a:cubicBezTo>
                <a:cubicBezTo>
                  <a:pt x="906" y="21261"/>
                  <a:pt x="914" y="21501"/>
                  <a:pt x="866" y="21223"/>
                </a:cubicBezTo>
                <a:cubicBezTo>
                  <a:pt x="817" y="21335"/>
                  <a:pt x="803" y="21205"/>
                  <a:pt x="731" y="21186"/>
                </a:cubicBezTo>
                <a:cubicBezTo>
                  <a:pt x="704" y="21284"/>
                  <a:pt x="679" y="21263"/>
                  <a:pt x="654" y="21206"/>
                </a:cubicBezTo>
                <a:cubicBezTo>
                  <a:pt x="586" y="21274"/>
                  <a:pt x="521" y="21205"/>
                  <a:pt x="443" y="21215"/>
                </a:cubicBezTo>
                <a:cubicBezTo>
                  <a:pt x="363" y="21360"/>
                  <a:pt x="314" y="21180"/>
                  <a:pt x="230" y="21190"/>
                </a:cubicBezTo>
                <a:cubicBezTo>
                  <a:pt x="172" y="21157"/>
                  <a:pt x="87" y="21058"/>
                  <a:pt x="27" y="20996"/>
                </a:cubicBezTo>
                <a:lnTo>
                  <a:pt x="0" y="20971"/>
                </a:lnTo>
                <a:lnTo>
                  <a:pt x="0" y="0"/>
                </a:lnTo>
                <a:close/>
              </a:path>
            </a:pathLst>
          </a:custGeom>
          <a:solidFill>
            <a:srgbClr val="82766A">
              <a:alpha val="14509"/>
            </a:srgbClr>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13" name="Google Shape;213;p26"/>
          <p:cNvSpPr/>
          <p:nvPr/>
        </p:nvSpPr>
        <p:spPr>
          <a:xfrm>
            <a:off x="4286250" y="6027737"/>
            <a:ext cx="7905750" cy="830262"/>
          </a:xfrm>
          <a:custGeom>
            <a:avLst/>
            <a:gdLst/>
            <a:ahLst/>
            <a:cxnLst/>
            <a:rect l="l" t="t" r="r" b="b"/>
            <a:pathLst>
              <a:path w="21600" h="21495" extrusionOk="0">
                <a:moveTo>
                  <a:pt x="21600" y="0"/>
                </a:moveTo>
                <a:lnTo>
                  <a:pt x="21600" y="21495"/>
                </a:lnTo>
                <a:lnTo>
                  <a:pt x="0" y="21495"/>
                </a:lnTo>
                <a:lnTo>
                  <a:pt x="85" y="21237"/>
                </a:lnTo>
                <a:cubicBezTo>
                  <a:pt x="180" y="21600"/>
                  <a:pt x="194" y="20140"/>
                  <a:pt x="362" y="20569"/>
                </a:cubicBezTo>
                <a:cubicBezTo>
                  <a:pt x="459" y="20289"/>
                  <a:pt x="492" y="19979"/>
                  <a:pt x="670" y="19561"/>
                </a:cubicBezTo>
                <a:cubicBezTo>
                  <a:pt x="904" y="19263"/>
                  <a:pt x="1203" y="19339"/>
                  <a:pt x="1427" y="18940"/>
                </a:cubicBezTo>
                <a:cubicBezTo>
                  <a:pt x="1383" y="18508"/>
                  <a:pt x="1793" y="18635"/>
                  <a:pt x="1720" y="18229"/>
                </a:cubicBezTo>
                <a:cubicBezTo>
                  <a:pt x="1761" y="17704"/>
                  <a:pt x="2000" y="18698"/>
                  <a:pt x="2044" y="18229"/>
                </a:cubicBezTo>
                <a:cubicBezTo>
                  <a:pt x="2107" y="18156"/>
                  <a:pt x="2192" y="17598"/>
                  <a:pt x="2269" y="17433"/>
                </a:cubicBezTo>
                <a:cubicBezTo>
                  <a:pt x="2385" y="17526"/>
                  <a:pt x="2378" y="17715"/>
                  <a:pt x="2503" y="17238"/>
                </a:cubicBezTo>
                <a:cubicBezTo>
                  <a:pt x="2576" y="17409"/>
                  <a:pt x="2615" y="17198"/>
                  <a:pt x="2646" y="16859"/>
                </a:cubicBezTo>
                <a:cubicBezTo>
                  <a:pt x="2785" y="16697"/>
                  <a:pt x="2885" y="16091"/>
                  <a:pt x="3028" y="15671"/>
                </a:cubicBezTo>
                <a:cubicBezTo>
                  <a:pt x="3210" y="15695"/>
                  <a:pt x="3252" y="14809"/>
                  <a:pt x="3404" y="14364"/>
                </a:cubicBezTo>
                <a:cubicBezTo>
                  <a:pt x="3579" y="14724"/>
                  <a:pt x="3502" y="14226"/>
                  <a:pt x="3568" y="13776"/>
                </a:cubicBezTo>
                <a:lnTo>
                  <a:pt x="3789" y="12754"/>
                </a:lnTo>
                <a:cubicBezTo>
                  <a:pt x="3848" y="12729"/>
                  <a:pt x="3835" y="13103"/>
                  <a:pt x="3899" y="12920"/>
                </a:cubicBezTo>
                <a:cubicBezTo>
                  <a:pt x="3923" y="12370"/>
                  <a:pt x="4136" y="12754"/>
                  <a:pt x="4078" y="11830"/>
                </a:cubicBezTo>
                <a:cubicBezTo>
                  <a:pt x="4151" y="11834"/>
                  <a:pt x="4208" y="12180"/>
                  <a:pt x="4161" y="11585"/>
                </a:cubicBezTo>
                <a:cubicBezTo>
                  <a:pt x="4184" y="11569"/>
                  <a:pt x="4196" y="11500"/>
                  <a:pt x="4203" y="11407"/>
                </a:cubicBezTo>
                <a:cubicBezTo>
                  <a:pt x="4203" y="11393"/>
                  <a:pt x="4204" y="11378"/>
                  <a:pt x="4204" y="11364"/>
                </a:cubicBezTo>
                <a:lnTo>
                  <a:pt x="4366" y="11387"/>
                </a:lnTo>
                <a:lnTo>
                  <a:pt x="4385" y="11318"/>
                </a:lnTo>
                <a:lnTo>
                  <a:pt x="4494" y="11425"/>
                </a:lnTo>
                <a:lnTo>
                  <a:pt x="4548" y="11431"/>
                </a:lnTo>
                <a:lnTo>
                  <a:pt x="4567" y="11534"/>
                </a:lnTo>
                <a:cubicBezTo>
                  <a:pt x="4586" y="11589"/>
                  <a:pt x="4610" y="11595"/>
                  <a:pt x="4646" y="11491"/>
                </a:cubicBezTo>
                <a:lnTo>
                  <a:pt x="4653" y="11448"/>
                </a:lnTo>
                <a:lnTo>
                  <a:pt x="4723" y="11555"/>
                </a:lnTo>
                <a:cubicBezTo>
                  <a:pt x="4747" y="11615"/>
                  <a:pt x="4769" y="11699"/>
                  <a:pt x="4789" y="11817"/>
                </a:cubicBezTo>
                <a:cubicBezTo>
                  <a:pt x="4976" y="10860"/>
                  <a:pt x="5205" y="11296"/>
                  <a:pt x="5434" y="10914"/>
                </a:cubicBezTo>
                <a:cubicBezTo>
                  <a:pt x="5492" y="9682"/>
                  <a:pt x="5948" y="10610"/>
                  <a:pt x="6049" y="11633"/>
                </a:cubicBezTo>
                <a:cubicBezTo>
                  <a:pt x="6001" y="10361"/>
                  <a:pt x="6627" y="12518"/>
                  <a:pt x="6397" y="11104"/>
                </a:cubicBezTo>
                <a:cubicBezTo>
                  <a:pt x="6482" y="11127"/>
                  <a:pt x="6546" y="10541"/>
                  <a:pt x="6485" y="10187"/>
                </a:cubicBezTo>
                <a:cubicBezTo>
                  <a:pt x="6762" y="10783"/>
                  <a:pt x="7089" y="9528"/>
                  <a:pt x="7380" y="9617"/>
                </a:cubicBezTo>
                <a:cubicBezTo>
                  <a:pt x="7493" y="8503"/>
                  <a:pt x="7446" y="9470"/>
                  <a:pt x="7595" y="9121"/>
                </a:cubicBezTo>
                <a:cubicBezTo>
                  <a:pt x="7586" y="10042"/>
                  <a:pt x="7765" y="8423"/>
                  <a:pt x="7812" y="9400"/>
                </a:cubicBezTo>
                <a:cubicBezTo>
                  <a:pt x="7837" y="9305"/>
                  <a:pt x="7861" y="9183"/>
                  <a:pt x="7884" y="9053"/>
                </a:cubicBezTo>
                <a:lnTo>
                  <a:pt x="7896" y="8985"/>
                </a:lnTo>
                <a:lnTo>
                  <a:pt x="7951" y="8885"/>
                </a:lnTo>
                <a:lnTo>
                  <a:pt x="7958" y="8644"/>
                </a:lnTo>
                <a:lnTo>
                  <a:pt x="8035" y="8340"/>
                </a:lnTo>
                <a:cubicBezTo>
                  <a:pt x="8066" y="8260"/>
                  <a:pt x="8100" y="8211"/>
                  <a:pt x="8139" y="8216"/>
                </a:cubicBezTo>
                <a:cubicBezTo>
                  <a:pt x="8284" y="8600"/>
                  <a:pt x="8461" y="7336"/>
                  <a:pt x="8641" y="7862"/>
                </a:cubicBezTo>
                <a:cubicBezTo>
                  <a:pt x="8706" y="7975"/>
                  <a:pt x="8903" y="7837"/>
                  <a:pt x="8936" y="7514"/>
                </a:cubicBezTo>
                <a:cubicBezTo>
                  <a:pt x="8977" y="7424"/>
                  <a:pt x="9026" y="7502"/>
                  <a:pt x="9041" y="7167"/>
                </a:cubicBezTo>
                <a:cubicBezTo>
                  <a:pt x="9068" y="6760"/>
                  <a:pt x="9218" y="7274"/>
                  <a:pt x="9192" y="6828"/>
                </a:cubicBezTo>
                <a:cubicBezTo>
                  <a:pt x="9298" y="7177"/>
                  <a:pt x="9370" y="6315"/>
                  <a:pt x="9453" y="6063"/>
                </a:cubicBezTo>
                <a:cubicBezTo>
                  <a:pt x="9606" y="5875"/>
                  <a:pt x="9997" y="5791"/>
                  <a:pt x="10109" y="5698"/>
                </a:cubicBezTo>
                <a:cubicBezTo>
                  <a:pt x="10113" y="5631"/>
                  <a:pt x="9977" y="5497"/>
                  <a:pt x="10127" y="5509"/>
                </a:cubicBezTo>
                <a:cubicBezTo>
                  <a:pt x="10278" y="5521"/>
                  <a:pt x="10804" y="5793"/>
                  <a:pt x="11012" y="5771"/>
                </a:cubicBezTo>
                <a:cubicBezTo>
                  <a:pt x="11248" y="5675"/>
                  <a:pt x="11061" y="4792"/>
                  <a:pt x="11378" y="5376"/>
                </a:cubicBezTo>
                <a:cubicBezTo>
                  <a:pt x="11398" y="4994"/>
                  <a:pt x="11434" y="4944"/>
                  <a:pt x="11502" y="5057"/>
                </a:cubicBezTo>
                <a:cubicBezTo>
                  <a:pt x="11616" y="4984"/>
                  <a:pt x="11578" y="4104"/>
                  <a:pt x="11710" y="4535"/>
                </a:cubicBezTo>
                <a:cubicBezTo>
                  <a:pt x="11674" y="4076"/>
                  <a:pt x="11918" y="4156"/>
                  <a:pt x="11850" y="3707"/>
                </a:cubicBezTo>
                <a:cubicBezTo>
                  <a:pt x="11864" y="3581"/>
                  <a:pt x="11879" y="3530"/>
                  <a:pt x="11894" y="3516"/>
                </a:cubicBezTo>
                <a:cubicBezTo>
                  <a:pt x="11924" y="3490"/>
                  <a:pt x="11954" y="3614"/>
                  <a:pt x="11984" y="3602"/>
                </a:cubicBezTo>
                <a:lnTo>
                  <a:pt x="12017" y="3487"/>
                </a:lnTo>
                <a:lnTo>
                  <a:pt x="12030" y="3498"/>
                </a:lnTo>
                <a:lnTo>
                  <a:pt x="12059" y="3493"/>
                </a:lnTo>
                <a:lnTo>
                  <a:pt x="12055" y="3653"/>
                </a:lnTo>
                <a:cubicBezTo>
                  <a:pt x="12049" y="3806"/>
                  <a:pt x="12045" y="3973"/>
                  <a:pt x="12091" y="3949"/>
                </a:cubicBezTo>
                <a:cubicBezTo>
                  <a:pt x="12186" y="3823"/>
                  <a:pt x="12220" y="4478"/>
                  <a:pt x="12259" y="3842"/>
                </a:cubicBezTo>
                <a:lnTo>
                  <a:pt x="12268" y="3661"/>
                </a:lnTo>
                <a:lnTo>
                  <a:pt x="12289" y="3630"/>
                </a:lnTo>
                <a:cubicBezTo>
                  <a:pt x="12301" y="3634"/>
                  <a:pt x="12307" y="3678"/>
                  <a:pt x="12306" y="3795"/>
                </a:cubicBezTo>
                <a:cubicBezTo>
                  <a:pt x="12394" y="3303"/>
                  <a:pt x="12499" y="4037"/>
                  <a:pt x="12590" y="4162"/>
                </a:cubicBezTo>
                <a:cubicBezTo>
                  <a:pt x="12746" y="4125"/>
                  <a:pt x="13129" y="3643"/>
                  <a:pt x="13242" y="3571"/>
                </a:cubicBezTo>
                <a:cubicBezTo>
                  <a:pt x="13249" y="3630"/>
                  <a:pt x="13257" y="3683"/>
                  <a:pt x="13267" y="3729"/>
                </a:cubicBezTo>
                <a:cubicBezTo>
                  <a:pt x="13324" y="3994"/>
                  <a:pt x="13409" y="3954"/>
                  <a:pt x="13457" y="3639"/>
                </a:cubicBezTo>
                <a:cubicBezTo>
                  <a:pt x="13689" y="2603"/>
                  <a:pt x="13910" y="2508"/>
                  <a:pt x="14114" y="2201"/>
                </a:cubicBezTo>
                <a:cubicBezTo>
                  <a:pt x="14347" y="1954"/>
                  <a:pt x="14203" y="3080"/>
                  <a:pt x="14486" y="2057"/>
                </a:cubicBezTo>
                <a:cubicBezTo>
                  <a:pt x="14521" y="2399"/>
                  <a:pt x="14558" y="2395"/>
                  <a:pt x="14619" y="2188"/>
                </a:cubicBezTo>
                <a:cubicBezTo>
                  <a:pt x="14733" y="2095"/>
                  <a:pt x="14733" y="3003"/>
                  <a:pt x="14842" y="2396"/>
                </a:cubicBezTo>
                <a:cubicBezTo>
                  <a:pt x="14938" y="2530"/>
                  <a:pt x="15132" y="2991"/>
                  <a:pt x="15197" y="2994"/>
                </a:cubicBezTo>
                <a:cubicBezTo>
                  <a:pt x="15281" y="3038"/>
                  <a:pt x="15145" y="2502"/>
                  <a:pt x="15236" y="2415"/>
                </a:cubicBezTo>
                <a:cubicBezTo>
                  <a:pt x="15348" y="2398"/>
                  <a:pt x="15339" y="1508"/>
                  <a:pt x="15436" y="2599"/>
                </a:cubicBezTo>
                <a:cubicBezTo>
                  <a:pt x="15550" y="2264"/>
                  <a:pt x="15577" y="2763"/>
                  <a:pt x="15739" y="2941"/>
                </a:cubicBezTo>
                <a:cubicBezTo>
                  <a:pt x="15803" y="2625"/>
                  <a:pt x="15858" y="2739"/>
                  <a:pt x="15912" y="2989"/>
                </a:cubicBezTo>
                <a:cubicBezTo>
                  <a:pt x="16067" y="2844"/>
                  <a:pt x="16212" y="3195"/>
                  <a:pt x="16388" y="3283"/>
                </a:cubicBezTo>
                <a:cubicBezTo>
                  <a:pt x="16574" y="2873"/>
                  <a:pt x="16677" y="3610"/>
                  <a:pt x="16865" y="3700"/>
                </a:cubicBezTo>
                <a:cubicBezTo>
                  <a:pt x="17043" y="2891"/>
                  <a:pt x="16996" y="4739"/>
                  <a:pt x="17153" y="4645"/>
                </a:cubicBezTo>
                <a:cubicBezTo>
                  <a:pt x="17403" y="3886"/>
                  <a:pt x="17152" y="5253"/>
                  <a:pt x="17545" y="4913"/>
                </a:cubicBezTo>
                <a:cubicBezTo>
                  <a:pt x="17566" y="4791"/>
                  <a:pt x="17615" y="4899"/>
                  <a:pt x="17611" y="5060"/>
                </a:cubicBezTo>
                <a:cubicBezTo>
                  <a:pt x="17636" y="5005"/>
                  <a:pt x="17693" y="4686"/>
                  <a:pt x="17701" y="4940"/>
                </a:cubicBezTo>
                <a:cubicBezTo>
                  <a:pt x="17827" y="4943"/>
                  <a:pt x="17951" y="4766"/>
                  <a:pt x="18061" y="4427"/>
                </a:cubicBezTo>
                <a:cubicBezTo>
                  <a:pt x="18306" y="4813"/>
                  <a:pt x="18167" y="3650"/>
                  <a:pt x="18343" y="3735"/>
                </a:cubicBezTo>
                <a:cubicBezTo>
                  <a:pt x="18486" y="4207"/>
                  <a:pt x="18536" y="3785"/>
                  <a:pt x="18701" y="4085"/>
                </a:cubicBezTo>
                <a:cubicBezTo>
                  <a:pt x="18752" y="3245"/>
                  <a:pt x="18854" y="4139"/>
                  <a:pt x="18916" y="3893"/>
                </a:cubicBezTo>
                <a:cubicBezTo>
                  <a:pt x="19022" y="4838"/>
                  <a:pt x="19161" y="2962"/>
                  <a:pt x="19267" y="2960"/>
                </a:cubicBezTo>
                <a:cubicBezTo>
                  <a:pt x="19445" y="3105"/>
                  <a:pt x="19641" y="4067"/>
                  <a:pt x="19736" y="3099"/>
                </a:cubicBezTo>
                <a:cubicBezTo>
                  <a:pt x="19750" y="3492"/>
                  <a:pt x="19735" y="4031"/>
                  <a:pt x="19837" y="3948"/>
                </a:cubicBezTo>
                <a:cubicBezTo>
                  <a:pt x="19883" y="3965"/>
                  <a:pt x="19920" y="3498"/>
                  <a:pt x="20017" y="3206"/>
                </a:cubicBezTo>
                <a:cubicBezTo>
                  <a:pt x="20143" y="2803"/>
                  <a:pt x="20435" y="3318"/>
                  <a:pt x="20417" y="2193"/>
                </a:cubicBezTo>
                <a:cubicBezTo>
                  <a:pt x="20453" y="1526"/>
                  <a:pt x="20618" y="2543"/>
                  <a:pt x="20618" y="1826"/>
                </a:cubicBezTo>
                <a:cubicBezTo>
                  <a:pt x="20690" y="2284"/>
                  <a:pt x="20815" y="1519"/>
                  <a:pt x="20932" y="1535"/>
                </a:cubicBezTo>
                <a:cubicBezTo>
                  <a:pt x="20954" y="1211"/>
                  <a:pt x="20980" y="1225"/>
                  <a:pt x="21027" y="1397"/>
                </a:cubicBezTo>
                <a:cubicBezTo>
                  <a:pt x="21167" y="1452"/>
                  <a:pt x="21328" y="982"/>
                  <a:pt x="21477" y="453"/>
                </a:cubicBezTo>
                <a:lnTo>
                  <a:pt x="21600" y="0"/>
                </a:lnTo>
                <a:close/>
              </a:path>
            </a:pathLst>
          </a:custGeom>
          <a:solidFill>
            <a:srgbClr val="82766A">
              <a:alpha val="14509"/>
            </a:srgbClr>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214" name="Google Shape;214;p26" descr="Picture 4"/>
          <p:cNvPicPr preferRelativeResize="0"/>
          <p:nvPr/>
        </p:nvPicPr>
        <p:blipFill rotWithShape="1">
          <a:blip r:embed="rId3">
            <a:alphaModFix/>
          </a:blip>
          <a:srcRect/>
          <a:stretch/>
        </p:blipFill>
        <p:spPr>
          <a:xfrm>
            <a:off x="723900" y="2413000"/>
            <a:ext cx="4029075" cy="2457450"/>
          </a:xfrm>
          <a:prstGeom prst="rect">
            <a:avLst/>
          </a:prstGeom>
          <a:noFill/>
          <a:ln>
            <a:noFill/>
          </a:ln>
        </p:spPr>
      </p:pic>
      <p:sp>
        <p:nvSpPr>
          <p:cNvPr id="215" name="Google Shape;215;p26"/>
          <p:cNvSpPr txBox="1">
            <a:spLocks noGrp="1"/>
          </p:cNvSpPr>
          <p:nvPr>
            <p:ph type="body" idx="1"/>
          </p:nvPr>
        </p:nvSpPr>
        <p:spPr>
          <a:xfrm>
            <a:off x="5381625" y="2193925"/>
            <a:ext cx="5816600" cy="3908425"/>
          </a:xfrm>
          <a:prstGeom prst="rect">
            <a:avLst/>
          </a:prstGeom>
          <a:noFill/>
          <a:ln>
            <a:noFill/>
          </a:ln>
        </p:spPr>
        <p:txBody>
          <a:bodyPr spcFirstLastPara="1" wrap="square" lIns="45700" tIns="45700" rIns="45700" bIns="45700" anchor="t" anchorCtr="0">
            <a:noAutofit/>
          </a:bodyPr>
          <a:lstStyle/>
          <a:p>
            <a:pPr marL="228600" lvl="0" indent="-228600" algn="l" rtl="0">
              <a:lnSpc>
                <a:spcPct val="90000"/>
              </a:lnSpc>
              <a:spcBef>
                <a:spcPts val="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GE's identity is performance excellence and boundaryless organisation. </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Welch's leadership changed GE.</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GE's succession planning identified and developed leaders. </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Welch's talent management prepared talented executives for leadership shifts (HBR, 2020).</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27"/>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21" name="Google Shape;221;p27"/>
          <p:cNvSpPr txBox="1">
            <a:spLocks noGrp="1"/>
          </p:cNvSpPr>
          <p:nvPr>
            <p:ph type="title"/>
          </p:nvPr>
        </p:nvSpPr>
        <p:spPr>
          <a:xfrm>
            <a:off x="795337" y="387350"/>
            <a:ext cx="10142537" cy="1300162"/>
          </a:xfrm>
          <a:prstGeom prst="rect">
            <a:avLst/>
          </a:prstGeom>
          <a:noFill/>
          <a:ln>
            <a:noFill/>
          </a:ln>
        </p:spPr>
        <p:txBody>
          <a:bodyPr spcFirstLastPara="1" wrap="square" lIns="45700" tIns="45700" rIns="45700" bIns="45700" anchor="b" anchorCtr="0">
            <a:noAutofit/>
          </a:bodyPr>
          <a:lstStyle/>
          <a:p>
            <a:pPr marL="0" lvl="0" indent="0" algn="l" rtl="0">
              <a:lnSpc>
                <a:spcPct val="90000"/>
              </a:lnSpc>
              <a:spcBef>
                <a:spcPts val="0"/>
              </a:spcBef>
              <a:spcAft>
                <a:spcPts val="0"/>
              </a:spcAft>
              <a:buClr>
                <a:srgbClr val="000000"/>
              </a:buClr>
              <a:buSzPts val="4400"/>
              <a:buFont typeface="Calibri"/>
              <a:buNone/>
            </a:pPr>
            <a:r>
              <a:rPr lang="en-US" sz="4400" b="0" i="0" u="none">
                <a:solidFill>
                  <a:srgbClr val="000000"/>
                </a:solidFill>
                <a:latin typeface="Calibri"/>
                <a:ea typeface="Calibri"/>
                <a:cs typeface="Calibri"/>
                <a:sym typeface="Calibri"/>
              </a:rPr>
              <a:t>Lessons Learned from Welch's Leadership</a:t>
            </a:r>
            <a:endParaRPr/>
          </a:p>
        </p:txBody>
      </p:sp>
      <p:sp>
        <p:nvSpPr>
          <p:cNvPr id="222" name="Google Shape;222;p27"/>
          <p:cNvSpPr txBox="1"/>
          <p:nvPr/>
        </p:nvSpPr>
        <p:spPr>
          <a:xfrm rot="10800000">
            <a:off x="0" y="1998662"/>
            <a:ext cx="11453812" cy="782637"/>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23" name="Google Shape;223;p27"/>
          <p:cNvSpPr txBox="1"/>
          <p:nvPr/>
        </p:nvSpPr>
        <p:spPr>
          <a:xfrm>
            <a:off x="0" y="2203450"/>
            <a:ext cx="11383962" cy="4267200"/>
          </a:xfrm>
          <a:prstGeom prst="rect">
            <a:avLst/>
          </a:prstGeom>
          <a:solidFill>
            <a:srgbClr val="FFFFFF"/>
          </a:solidFill>
          <a:ln>
            <a:noFill/>
          </a:ln>
          <a:effectLst>
            <a:outerShdw blurRad="63500" dist="127000" dir="5400000">
              <a:srgbClr val="000000">
                <a:alpha val="14901"/>
              </a:srgbClr>
            </a:outerShdw>
          </a:effectLst>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224" name="Google Shape;224;p27" descr="Picture 4"/>
          <p:cNvPicPr preferRelativeResize="0"/>
          <p:nvPr/>
        </p:nvPicPr>
        <p:blipFill rotWithShape="1">
          <a:blip r:embed="rId3">
            <a:alphaModFix/>
          </a:blip>
          <a:srcRect/>
          <a:stretch/>
        </p:blipFill>
        <p:spPr>
          <a:xfrm>
            <a:off x="635000" y="2997200"/>
            <a:ext cx="5149850" cy="2768600"/>
          </a:xfrm>
          <a:prstGeom prst="rect">
            <a:avLst/>
          </a:prstGeom>
          <a:noFill/>
          <a:ln>
            <a:noFill/>
          </a:ln>
        </p:spPr>
      </p:pic>
      <p:sp>
        <p:nvSpPr>
          <p:cNvPr id="225" name="Google Shape;225;p27"/>
          <p:cNvSpPr txBox="1">
            <a:spLocks noGrp="1"/>
          </p:cNvSpPr>
          <p:nvPr>
            <p:ph type="body" idx="1"/>
          </p:nvPr>
        </p:nvSpPr>
        <p:spPr>
          <a:xfrm>
            <a:off x="6407150" y="2598737"/>
            <a:ext cx="4530725" cy="3640137"/>
          </a:xfrm>
          <a:prstGeom prst="rect">
            <a:avLst/>
          </a:prstGeom>
          <a:noFill/>
          <a:ln>
            <a:noFill/>
          </a:ln>
        </p:spPr>
        <p:txBody>
          <a:bodyPr spcFirstLastPara="1" wrap="square" lIns="45700" tIns="45700" rIns="45700" bIns="45700" anchor="ctr" anchorCtr="0">
            <a:noAutofit/>
          </a:bodyPr>
          <a:lstStyle/>
          <a:p>
            <a:pPr marL="228600" lvl="0" indent="-228600" algn="l" rtl="0">
              <a:lnSpc>
                <a:spcPct val="90000"/>
              </a:lnSpc>
              <a:spcBef>
                <a:spcPts val="0"/>
              </a:spcBef>
              <a:spcAft>
                <a:spcPts val="0"/>
              </a:spcAft>
              <a:buClr>
                <a:srgbClr val="000000"/>
              </a:buClr>
              <a:buSzPts val="1700"/>
              <a:buFont typeface="Arial"/>
              <a:buChar char="•"/>
            </a:pPr>
            <a:r>
              <a:rPr lang="en-US" sz="1700" b="0" i="0" u="none">
                <a:solidFill>
                  <a:srgbClr val="000000"/>
                </a:solidFill>
                <a:latin typeface="Calibri"/>
                <a:ea typeface="Calibri"/>
                <a:cs typeface="Calibri"/>
                <a:sym typeface="Calibri"/>
              </a:rPr>
              <a:t>Welch's visionary leadership and focus on innovation show the importance of setting aspirational goals and encouraging people.</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Calibri"/>
                <a:ea typeface="Calibri"/>
                <a:cs typeface="Calibri"/>
                <a:sym typeface="Calibri"/>
              </a:rPr>
              <a:t>These lessons apply across organisations. </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Calibri"/>
                <a:ea typeface="Calibri"/>
                <a:cs typeface="Calibri"/>
                <a:sym typeface="Calibri"/>
              </a:rPr>
              <a:t>Performance-driven startups</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Calibri"/>
                <a:ea typeface="Calibri"/>
                <a:cs typeface="Calibri"/>
                <a:sym typeface="Calibri"/>
              </a:rPr>
              <a:t>Silos and cross-functional collaboration help firms innovate (Puhan, 2019).</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Calibri"/>
                <a:ea typeface="Calibri"/>
                <a:cs typeface="Calibri"/>
                <a:sym typeface="Calibri"/>
              </a:rPr>
              <a:t>Long-term success requires continual talent management and growth. </a:t>
            </a:r>
            <a:endParaRPr/>
          </a:p>
          <a:p>
            <a:pPr marL="228600" lvl="0" indent="-228600" algn="l" rtl="0">
              <a:lnSpc>
                <a:spcPct val="90000"/>
              </a:lnSpc>
              <a:spcBef>
                <a:spcPts val="1000"/>
              </a:spcBef>
              <a:spcAft>
                <a:spcPts val="0"/>
              </a:spcAft>
              <a:buClr>
                <a:srgbClr val="000000"/>
              </a:buClr>
              <a:buSzPts val="1700"/>
              <a:buFont typeface="Arial"/>
              <a:buChar char="•"/>
            </a:pPr>
            <a:r>
              <a:rPr lang="en-US" sz="1700" b="0" i="0" u="none">
                <a:solidFill>
                  <a:srgbClr val="000000"/>
                </a:solidFill>
                <a:latin typeface="Calibri"/>
                <a:ea typeface="Calibri"/>
                <a:cs typeface="Calibri"/>
                <a:sym typeface="Calibri"/>
              </a:rPr>
              <a:t>Future executives must apply these skills to continue company growth.</a:t>
            </a:r>
            <a:endParaRPr/>
          </a:p>
        </p:txBody>
      </p:sp>
      <p:sp>
        <p:nvSpPr>
          <p:cNvPr id="226" name="Google Shape;226;p27"/>
          <p:cNvSpPr txBox="1"/>
          <p:nvPr/>
        </p:nvSpPr>
        <p:spPr>
          <a:xfrm rot="5400000">
            <a:off x="11228387" y="2312987"/>
            <a:ext cx="781050" cy="152400"/>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27" name="Google Shape;227;p27"/>
          <p:cNvSpPr txBox="1"/>
          <p:nvPr/>
        </p:nvSpPr>
        <p:spPr>
          <a:xfrm>
            <a:off x="5854700" y="160337"/>
            <a:ext cx="2754312" cy="333375"/>
          </a:xfrm>
          <a:prstGeom prst="rect">
            <a:avLst/>
          </a:prstGeom>
          <a:noFill/>
          <a:ln>
            <a:noFill/>
          </a:ln>
        </p:spPr>
        <p:txBody>
          <a:bodyPr spcFirstLastPara="1" wrap="square" lIns="45700" tIns="45700" rIns="45700" bIns="45700" anchor="t" anchorCtr="0">
            <a:spAutoFit/>
          </a:bodyPr>
          <a:lstStyle/>
          <a:p>
            <a:pPr marL="0" marR="0" lvl="0" indent="0" algn="l" rtl="0">
              <a:lnSpc>
                <a:spcPct val="100000"/>
              </a:lnSpc>
              <a:spcBef>
                <a:spcPts val="0"/>
              </a:spcBef>
              <a:spcAft>
                <a:spcPts val="0"/>
              </a:spcAft>
              <a:buClr>
                <a:srgbClr val="000000"/>
              </a:buClr>
              <a:buSzPts val="1800"/>
              <a:buFont typeface="Calibri"/>
              <a:buNone/>
            </a:pPr>
            <a:r>
              <a:rPr lang="en-US" sz="1800" b="0" i="0" u="none">
                <a:solidFill>
                  <a:srgbClr val="000000"/>
                </a:solidFill>
                <a:latin typeface="Calibri"/>
                <a:ea typeface="Calibri"/>
                <a:cs typeface="Calibri"/>
                <a:sym typeface="Calibri"/>
              </a:rPr>
              <a:t>Narcis-Nicu Gavril (2022007)</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28"/>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33" name="Google Shape;233;p28"/>
          <p:cNvSpPr txBox="1">
            <a:spLocks noGrp="1"/>
          </p:cNvSpPr>
          <p:nvPr>
            <p:ph type="title"/>
          </p:nvPr>
        </p:nvSpPr>
        <p:spPr>
          <a:xfrm>
            <a:off x="795337" y="387350"/>
            <a:ext cx="10142537" cy="1300162"/>
          </a:xfrm>
          <a:prstGeom prst="rect">
            <a:avLst/>
          </a:prstGeom>
          <a:noFill/>
          <a:ln>
            <a:noFill/>
          </a:ln>
        </p:spPr>
        <p:txBody>
          <a:bodyPr spcFirstLastPara="1" wrap="square" lIns="45700" tIns="45700" rIns="45700" bIns="45700" anchor="b" anchorCtr="0">
            <a:noAutofit/>
          </a:bodyPr>
          <a:lstStyle/>
          <a:p>
            <a:pPr marL="0" lvl="0" indent="0" algn="l" rtl="0">
              <a:lnSpc>
                <a:spcPct val="90000"/>
              </a:lnSpc>
              <a:spcBef>
                <a:spcPts val="0"/>
              </a:spcBef>
              <a:spcAft>
                <a:spcPts val="0"/>
              </a:spcAft>
              <a:buClr>
                <a:srgbClr val="000000"/>
              </a:buClr>
              <a:buSzPts val="4800"/>
              <a:buFont typeface="Calibri"/>
              <a:buNone/>
            </a:pPr>
            <a:r>
              <a:rPr lang="en-US" sz="4800" b="0" i="0" u="none">
                <a:solidFill>
                  <a:srgbClr val="000000"/>
                </a:solidFill>
                <a:latin typeface="Calibri"/>
                <a:ea typeface="Calibri"/>
                <a:cs typeface="Calibri"/>
                <a:sym typeface="Calibri"/>
              </a:rPr>
              <a:t>Alternative Leadership Approaches</a:t>
            </a:r>
            <a:endParaRPr/>
          </a:p>
        </p:txBody>
      </p:sp>
      <p:sp>
        <p:nvSpPr>
          <p:cNvPr id="234" name="Google Shape;234;p28"/>
          <p:cNvSpPr txBox="1"/>
          <p:nvPr/>
        </p:nvSpPr>
        <p:spPr>
          <a:xfrm rot="10800000">
            <a:off x="0" y="1998662"/>
            <a:ext cx="11453812" cy="782637"/>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35" name="Google Shape;235;p28"/>
          <p:cNvSpPr txBox="1"/>
          <p:nvPr/>
        </p:nvSpPr>
        <p:spPr>
          <a:xfrm>
            <a:off x="0" y="2203450"/>
            <a:ext cx="11383962" cy="4267200"/>
          </a:xfrm>
          <a:prstGeom prst="rect">
            <a:avLst/>
          </a:prstGeom>
          <a:solidFill>
            <a:srgbClr val="FFFFFF"/>
          </a:solidFill>
          <a:ln>
            <a:noFill/>
          </a:ln>
          <a:effectLst>
            <a:outerShdw blurRad="63500" dist="127000" dir="5400000">
              <a:srgbClr val="000000">
                <a:alpha val="14901"/>
              </a:srgbClr>
            </a:outerShdw>
          </a:effectLst>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236" name="Google Shape;236;p28" descr="Picture 4"/>
          <p:cNvPicPr preferRelativeResize="0"/>
          <p:nvPr/>
        </p:nvPicPr>
        <p:blipFill rotWithShape="1">
          <a:blip r:embed="rId3">
            <a:alphaModFix/>
          </a:blip>
          <a:srcRect/>
          <a:stretch/>
        </p:blipFill>
        <p:spPr>
          <a:xfrm>
            <a:off x="1352550" y="2524125"/>
            <a:ext cx="3714750" cy="3714750"/>
          </a:xfrm>
          <a:prstGeom prst="rect">
            <a:avLst/>
          </a:prstGeom>
          <a:noFill/>
          <a:ln>
            <a:noFill/>
          </a:ln>
        </p:spPr>
      </p:pic>
      <p:sp>
        <p:nvSpPr>
          <p:cNvPr id="237" name="Google Shape;237;p28"/>
          <p:cNvSpPr txBox="1">
            <a:spLocks noGrp="1"/>
          </p:cNvSpPr>
          <p:nvPr>
            <p:ph type="body" idx="1"/>
          </p:nvPr>
        </p:nvSpPr>
        <p:spPr>
          <a:xfrm>
            <a:off x="6407150" y="2598737"/>
            <a:ext cx="4530725" cy="3640137"/>
          </a:xfrm>
          <a:prstGeom prst="rect">
            <a:avLst/>
          </a:prstGeom>
          <a:noFill/>
          <a:ln>
            <a:noFill/>
          </a:ln>
        </p:spPr>
        <p:txBody>
          <a:bodyPr spcFirstLastPara="1" wrap="square" lIns="45700" tIns="45700" rIns="45700" bIns="45700" anchor="ctr" anchorCtr="0">
            <a:noAutofit/>
          </a:bodyPr>
          <a:lstStyle/>
          <a:p>
            <a:pPr marL="228600" lvl="0" indent="-228600" algn="l" rtl="0">
              <a:lnSpc>
                <a:spcPct val="90000"/>
              </a:lnSpc>
              <a:spcBef>
                <a:spcPts val="0"/>
              </a:spcBef>
              <a:spcAft>
                <a:spcPts val="0"/>
              </a:spcAft>
              <a:buClr>
                <a:srgbClr val="000000"/>
              </a:buClr>
              <a:buSzPts val="2000"/>
              <a:buNone/>
            </a:pPr>
            <a:r>
              <a:rPr lang="en-US" sz="2000" b="0" i="0" u="none">
                <a:solidFill>
                  <a:srgbClr val="000000"/>
                </a:solidFill>
                <a:latin typeface="Times New Roman"/>
                <a:ea typeface="Times New Roman"/>
                <a:cs typeface="Times New Roman"/>
                <a:sym typeface="Times New Roman"/>
              </a:rPr>
              <a:t>Leadership Alternatives:</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Times New Roman"/>
                <a:ea typeface="Times New Roman"/>
                <a:cs typeface="Times New Roman"/>
                <a:sym typeface="Times New Roman"/>
              </a:rPr>
              <a:t>Servant leadership: Prioritising employee needs and progress.</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Times New Roman"/>
                <a:ea typeface="Times New Roman"/>
                <a:cs typeface="Times New Roman"/>
                <a:sym typeface="Times New Roman"/>
              </a:rPr>
              <a:t>Transformational leadership: Inspiring transformation and employee loyalty (Purwanto, Kusumaningsih and Prasetya, 2020).</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Times New Roman"/>
                <a:ea typeface="Times New Roman"/>
                <a:cs typeface="Times New Roman"/>
                <a:sym typeface="Times New Roman"/>
              </a:rPr>
              <a:t>Authentic leadership: Self-awareness and sincerity.</a:t>
            </a:r>
            <a:endParaRPr/>
          </a:p>
        </p:txBody>
      </p:sp>
      <p:sp>
        <p:nvSpPr>
          <p:cNvPr id="238" name="Google Shape;238;p28"/>
          <p:cNvSpPr txBox="1"/>
          <p:nvPr/>
        </p:nvSpPr>
        <p:spPr>
          <a:xfrm rot="5400000">
            <a:off x="11228387" y="2312987"/>
            <a:ext cx="781050" cy="152400"/>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29"/>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44" name="Google Shape;244;p29"/>
          <p:cNvSpPr txBox="1">
            <a:spLocks noGrp="1"/>
          </p:cNvSpPr>
          <p:nvPr>
            <p:ph type="title"/>
          </p:nvPr>
        </p:nvSpPr>
        <p:spPr>
          <a:xfrm>
            <a:off x="795337" y="387350"/>
            <a:ext cx="10142537" cy="1300162"/>
          </a:xfrm>
          <a:prstGeom prst="rect">
            <a:avLst/>
          </a:prstGeom>
          <a:noFill/>
          <a:ln>
            <a:noFill/>
          </a:ln>
        </p:spPr>
        <p:txBody>
          <a:bodyPr spcFirstLastPara="1" wrap="square" lIns="45700" tIns="45700" rIns="45700" bIns="45700" anchor="b" anchorCtr="0">
            <a:noAutofit/>
          </a:bodyPr>
          <a:lstStyle/>
          <a:p>
            <a:pPr marL="0" lvl="0" indent="0" algn="l" rtl="0">
              <a:lnSpc>
                <a:spcPct val="90000"/>
              </a:lnSpc>
              <a:spcBef>
                <a:spcPts val="0"/>
              </a:spcBef>
              <a:spcAft>
                <a:spcPts val="0"/>
              </a:spcAft>
              <a:buClr>
                <a:srgbClr val="000000"/>
              </a:buClr>
              <a:buSzPts val="4800"/>
              <a:buFont typeface="Calibri"/>
              <a:buNone/>
            </a:pPr>
            <a:r>
              <a:rPr lang="en-US" sz="4800" b="0" i="0" u="none">
                <a:solidFill>
                  <a:srgbClr val="000000"/>
                </a:solidFill>
                <a:latin typeface="Calibri"/>
                <a:ea typeface="Calibri"/>
                <a:cs typeface="Calibri"/>
                <a:sym typeface="Calibri"/>
              </a:rPr>
              <a:t>Ethical Considerations</a:t>
            </a:r>
            <a:endParaRPr/>
          </a:p>
        </p:txBody>
      </p:sp>
      <p:sp>
        <p:nvSpPr>
          <p:cNvPr id="245" name="Google Shape;245;p29"/>
          <p:cNvSpPr txBox="1"/>
          <p:nvPr/>
        </p:nvSpPr>
        <p:spPr>
          <a:xfrm rot="10800000">
            <a:off x="0" y="1998662"/>
            <a:ext cx="11453812" cy="782637"/>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46" name="Google Shape;246;p29"/>
          <p:cNvSpPr txBox="1"/>
          <p:nvPr/>
        </p:nvSpPr>
        <p:spPr>
          <a:xfrm>
            <a:off x="0" y="2203450"/>
            <a:ext cx="11383962" cy="4267200"/>
          </a:xfrm>
          <a:prstGeom prst="rect">
            <a:avLst/>
          </a:prstGeom>
          <a:solidFill>
            <a:srgbClr val="FFFFFF"/>
          </a:solidFill>
          <a:ln>
            <a:noFill/>
          </a:ln>
          <a:effectLst>
            <a:outerShdw blurRad="63500" dist="127000" dir="5400000">
              <a:srgbClr val="000000">
                <a:alpha val="14901"/>
              </a:srgbClr>
            </a:outerShdw>
          </a:effectLst>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247" name="Google Shape;247;p29" descr="Picture 4"/>
          <p:cNvPicPr preferRelativeResize="0"/>
          <p:nvPr/>
        </p:nvPicPr>
        <p:blipFill rotWithShape="1">
          <a:blip r:embed="rId3">
            <a:alphaModFix/>
          </a:blip>
          <a:srcRect/>
          <a:stretch/>
        </p:blipFill>
        <p:spPr>
          <a:xfrm>
            <a:off x="635000" y="2933700"/>
            <a:ext cx="5149850" cy="2897187"/>
          </a:xfrm>
          <a:prstGeom prst="rect">
            <a:avLst/>
          </a:prstGeom>
          <a:noFill/>
          <a:ln>
            <a:noFill/>
          </a:ln>
        </p:spPr>
      </p:pic>
      <p:sp>
        <p:nvSpPr>
          <p:cNvPr id="248" name="Google Shape;248;p29"/>
          <p:cNvSpPr txBox="1">
            <a:spLocks noGrp="1"/>
          </p:cNvSpPr>
          <p:nvPr>
            <p:ph type="body" idx="1"/>
          </p:nvPr>
        </p:nvSpPr>
        <p:spPr>
          <a:xfrm>
            <a:off x="6407150" y="2598737"/>
            <a:ext cx="4530725" cy="3640137"/>
          </a:xfrm>
          <a:prstGeom prst="rect">
            <a:avLst/>
          </a:prstGeom>
          <a:noFill/>
          <a:ln>
            <a:noFill/>
          </a:ln>
        </p:spPr>
        <p:txBody>
          <a:bodyPr spcFirstLastPara="1" wrap="square" lIns="45700" tIns="45700" rIns="45700" bIns="45700" anchor="ctr" anchorCtr="0">
            <a:noAutofit/>
          </a:bodyPr>
          <a:lstStyle/>
          <a:p>
            <a:pPr marL="228600" lvl="0" indent="-228600" algn="l" rtl="0">
              <a:lnSpc>
                <a:spcPct val="90000"/>
              </a:lnSpc>
              <a:spcBef>
                <a:spcPts val="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Welch's rigorous management may have caused work-life balance issues.</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Rank and Yank may bias employee appraisals. It may have created a cutthroat workplace, harming collaboration and trust (Carbone and Black, 2019).</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Moral leaders shape company culture. </a:t>
            </a:r>
            <a:endParaRPr/>
          </a:p>
          <a:p>
            <a:pPr marL="228600" lvl="0" indent="-228600" algn="l" rtl="0">
              <a:lnSpc>
                <a:spcPct val="90000"/>
              </a:lnSpc>
              <a:spcBef>
                <a:spcPts val="1000"/>
              </a:spcBef>
              <a:spcAft>
                <a:spcPts val="0"/>
              </a:spcAft>
              <a:buClr>
                <a:srgbClr val="000000"/>
              </a:buClr>
              <a:buSzPts val="2000"/>
              <a:buFont typeface="Arial"/>
              <a:buChar char="•"/>
            </a:pPr>
            <a:r>
              <a:rPr lang="en-US" sz="2000" b="0" i="0" u="none">
                <a:solidFill>
                  <a:srgbClr val="000000"/>
                </a:solidFill>
                <a:latin typeface="Calibri"/>
                <a:ea typeface="Calibri"/>
                <a:cs typeface="Calibri"/>
                <a:sym typeface="Calibri"/>
              </a:rPr>
              <a:t>Ethical leaders boost morale. Long-term ethics determine organisational success.</a:t>
            </a:r>
            <a:endParaRPr/>
          </a:p>
        </p:txBody>
      </p:sp>
      <p:sp>
        <p:nvSpPr>
          <p:cNvPr id="249" name="Google Shape;249;p29"/>
          <p:cNvSpPr txBox="1"/>
          <p:nvPr/>
        </p:nvSpPr>
        <p:spPr>
          <a:xfrm rot="5400000">
            <a:off x="11228387" y="2312987"/>
            <a:ext cx="781050" cy="152400"/>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30"/>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55" name="Google Shape;255;p30"/>
          <p:cNvSpPr txBox="1">
            <a:spLocks noGrp="1"/>
          </p:cNvSpPr>
          <p:nvPr>
            <p:ph type="title"/>
          </p:nvPr>
        </p:nvSpPr>
        <p:spPr>
          <a:xfrm>
            <a:off x="795337" y="387350"/>
            <a:ext cx="10142537" cy="1300162"/>
          </a:xfrm>
          <a:prstGeom prst="rect">
            <a:avLst/>
          </a:prstGeom>
          <a:noFill/>
          <a:ln>
            <a:noFill/>
          </a:ln>
        </p:spPr>
        <p:txBody>
          <a:bodyPr spcFirstLastPara="1" wrap="square" lIns="45700" tIns="45700" rIns="45700" bIns="45700" anchor="b" anchorCtr="0">
            <a:noAutofit/>
          </a:bodyPr>
          <a:lstStyle/>
          <a:p>
            <a:pPr marL="0" lvl="0" indent="0" algn="l" rtl="0">
              <a:lnSpc>
                <a:spcPct val="90000"/>
              </a:lnSpc>
              <a:spcBef>
                <a:spcPts val="0"/>
              </a:spcBef>
              <a:spcAft>
                <a:spcPts val="0"/>
              </a:spcAft>
              <a:buClr>
                <a:srgbClr val="000000"/>
              </a:buClr>
              <a:buSzPts val="4800"/>
              <a:buFont typeface="Calibri"/>
              <a:buNone/>
            </a:pPr>
            <a:r>
              <a:rPr lang="en-US" sz="4800" b="0" i="0" u="none">
                <a:solidFill>
                  <a:srgbClr val="000000"/>
                </a:solidFill>
                <a:latin typeface="Calibri"/>
                <a:ea typeface="Calibri"/>
                <a:cs typeface="Calibri"/>
                <a:sym typeface="Calibri"/>
              </a:rPr>
              <a:t>Recommendations for Future Leaders</a:t>
            </a:r>
            <a:endParaRPr/>
          </a:p>
        </p:txBody>
      </p:sp>
      <p:sp>
        <p:nvSpPr>
          <p:cNvPr id="256" name="Google Shape;256;p30"/>
          <p:cNvSpPr txBox="1"/>
          <p:nvPr/>
        </p:nvSpPr>
        <p:spPr>
          <a:xfrm rot="10800000">
            <a:off x="0" y="1998662"/>
            <a:ext cx="11453812" cy="782637"/>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57" name="Google Shape;257;p30"/>
          <p:cNvSpPr txBox="1"/>
          <p:nvPr/>
        </p:nvSpPr>
        <p:spPr>
          <a:xfrm>
            <a:off x="0" y="2203450"/>
            <a:ext cx="11383962" cy="4267200"/>
          </a:xfrm>
          <a:prstGeom prst="rect">
            <a:avLst/>
          </a:prstGeom>
          <a:solidFill>
            <a:srgbClr val="FFFFFF"/>
          </a:solidFill>
          <a:ln>
            <a:noFill/>
          </a:ln>
          <a:effectLst>
            <a:outerShdw blurRad="63500" dist="127000" dir="5400000">
              <a:srgbClr val="000000">
                <a:alpha val="14901"/>
              </a:srgbClr>
            </a:outerShdw>
          </a:effectLst>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258" name="Google Shape;258;p30" descr="Picture 4"/>
          <p:cNvPicPr preferRelativeResize="0"/>
          <p:nvPr/>
        </p:nvPicPr>
        <p:blipFill rotWithShape="1">
          <a:blip r:embed="rId3">
            <a:alphaModFix/>
          </a:blip>
          <a:srcRect/>
          <a:stretch/>
        </p:blipFill>
        <p:spPr>
          <a:xfrm>
            <a:off x="635000" y="3165475"/>
            <a:ext cx="5149850" cy="2433637"/>
          </a:xfrm>
          <a:prstGeom prst="rect">
            <a:avLst/>
          </a:prstGeom>
          <a:noFill/>
          <a:ln>
            <a:noFill/>
          </a:ln>
        </p:spPr>
      </p:pic>
      <p:sp>
        <p:nvSpPr>
          <p:cNvPr id="259" name="Google Shape;259;p30"/>
          <p:cNvSpPr txBox="1">
            <a:spLocks noGrp="1"/>
          </p:cNvSpPr>
          <p:nvPr>
            <p:ph type="body" idx="1"/>
          </p:nvPr>
        </p:nvSpPr>
        <p:spPr>
          <a:xfrm>
            <a:off x="6407150" y="2598737"/>
            <a:ext cx="4530725" cy="3640137"/>
          </a:xfrm>
          <a:prstGeom prst="rect">
            <a:avLst/>
          </a:prstGeom>
          <a:noFill/>
          <a:ln>
            <a:noFill/>
          </a:ln>
        </p:spPr>
        <p:txBody>
          <a:bodyPr spcFirstLastPara="1" wrap="square" lIns="45700" tIns="45700" rIns="45700" bIns="45700" anchor="ctr" anchorCtr="0">
            <a:normAutofit/>
          </a:bodyPr>
          <a:lstStyle/>
          <a:p>
            <a:pPr marL="215900" lvl="0" indent="-215900" algn="l" rtl="0">
              <a:lnSpc>
                <a:spcPct val="90000"/>
              </a:lnSpc>
              <a:spcBef>
                <a:spcPts val="0"/>
              </a:spcBef>
              <a:spcAft>
                <a:spcPts val="0"/>
              </a:spcAft>
              <a:buClr>
                <a:srgbClr val="000000"/>
              </a:buClr>
              <a:buSzPts val="1600"/>
              <a:buNone/>
            </a:pPr>
            <a:r>
              <a:rPr lang="en-US" sz="1600" b="0" i="0" u="none">
                <a:solidFill>
                  <a:srgbClr val="000000"/>
                </a:solidFill>
                <a:latin typeface="Times New Roman"/>
                <a:ea typeface="Times New Roman"/>
                <a:cs typeface="Times New Roman"/>
                <a:sym typeface="Times New Roman"/>
              </a:rPr>
              <a:t>Welch's Leadership Recommendations:</a:t>
            </a:r>
            <a:endParaRPr/>
          </a:p>
          <a:p>
            <a:pPr marL="215900" lvl="0" indent="-215900" algn="l" rtl="0">
              <a:lnSpc>
                <a:spcPct val="90000"/>
              </a:lnSpc>
              <a:spcBef>
                <a:spcPts val="9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Focus on balancing short-term aims with long-term sustainability.</a:t>
            </a:r>
            <a:endParaRPr/>
          </a:p>
          <a:p>
            <a:pPr marL="215900" lvl="0" indent="-215900" algn="l" rtl="0">
              <a:lnSpc>
                <a:spcPct val="90000"/>
              </a:lnSpc>
              <a:spcBef>
                <a:spcPts val="9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Promote an employee-friendly workplace.</a:t>
            </a:r>
            <a:endParaRPr/>
          </a:p>
          <a:p>
            <a:pPr marL="215900" lvl="0" indent="-215900" algn="l" rtl="0">
              <a:lnSpc>
                <a:spcPct val="90000"/>
              </a:lnSpc>
              <a:spcBef>
                <a:spcPts val="9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Maintain talent management and development  (Masenya, 2022).</a:t>
            </a:r>
            <a:endParaRPr/>
          </a:p>
          <a:p>
            <a:pPr marL="215900" lvl="0" indent="-215900" algn="l" rtl="0">
              <a:lnSpc>
                <a:spcPct val="90000"/>
              </a:lnSpc>
              <a:spcBef>
                <a:spcPts val="900"/>
              </a:spcBef>
              <a:spcAft>
                <a:spcPts val="0"/>
              </a:spcAft>
              <a:buClr>
                <a:srgbClr val="000000"/>
              </a:buClr>
              <a:buSzPts val="1600"/>
              <a:buNone/>
            </a:pPr>
            <a:r>
              <a:rPr lang="en-US" sz="1600" b="0" i="0" u="none">
                <a:solidFill>
                  <a:srgbClr val="000000"/>
                </a:solidFill>
                <a:latin typeface="Times New Roman"/>
                <a:ea typeface="Times New Roman"/>
                <a:cs typeface="Times New Roman"/>
                <a:sym typeface="Times New Roman"/>
              </a:rPr>
              <a:t>Future Leaders: </a:t>
            </a:r>
            <a:endParaRPr/>
          </a:p>
          <a:p>
            <a:pPr marL="215900" lvl="0" indent="-215900" algn="l" rtl="0">
              <a:lnSpc>
                <a:spcPct val="90000"/>
              </a:lnSpc>
              <a:spcBef>
                <a:spcPts val="9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 Prioritise ethical decision-making and leadership implications.</a:t>
            </a:r>
            <a:endParaRPr/>
          </a:p>
          <a:p>
            <a:pPr marL="215900" lvl="0" indent="-215900" algn="l" rtl="0">
              <a:lnSpc>
                <a:spcPct val="90000"/>
              </a:lnSpc>
              <a:spcBef>
                <a:spcPts val="900"/>
              </a:spcBef>
              <a:spcAft>
                <a:spcPts val="0"/>
              </a:spcAft>
              <a:buClr>
                <a:srgbClr val="000000"/>
              </a:buClr>
              <a:buSzPts val="1600"/>
              <a:buFont typeface="Arial"/>
              <a:buChar char="•"/>
            </a:pPr>
            <a:r>
              <a:rPr lang="en-US" sz="1600" b="0" i="0" u="none">
                <a:solidFill>
                  <a:srgbClr val="000000"/>
                </a:solidFill>
                <a:latin typeface="Times New Roman"/>
                <a:ea typeface="Times New Roman"/>
                <a:cs typeface="Times New Roman"/>
                <a:sym typeface="Times New Roman"/>
              </a:rPr>
              <a:t> Adapt to changing business environments through learning and adapting.</a:t>
            </a:r>
            <a:endParaRPr/>
          </a:p>
        </p:txBody>
      </p:sp>
      <p:sp>
        <p:nvSpPr>
          <p:cNvPr id="260" name="Google Shape;260;p30"/>
          <p:cNvSpPr txBox="1"/>
          <p:nvPr/>
        </p:nvSpPr>
        <p:spPr>
          <a:xfrm rot="5400000">
            <a:off x="11228387" y="2312987"/>
            <a:ext cx="781050" cy="152400"/>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31"/>
          <p:cNvSpPr txBox="1"/>
          <p:nvPr/>
        </p:nvSpPr>
        <p:spPr>
          <a:xfrm>
            <a:off x="0" y="0"/>
            <a:ext cx="12192000"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66" name="Google Shape;266;p31"/>
          <p:cNvSpPr txBox="1">
            <a:spLocks noGrp="1"/>
          </p:cNvSpPr>
          <p:nvPr>
            <p:ph type="title"/>
          </p:nvPr>
        </p:nvSpPr>
        <p:spPr>
          <a:xfrm>
            <a:off x="644525" y="525462"/>
            <a:ext cx="4283075" cy="1200150"/>
          </a:xfrm>
          <a:prstGeom prst="rect">
            <a:avLst/>
          </a:prstGeom>
          <a:noFill/>
          <a:ln>
            <a:noFill/>
          </a:ln>
        </p:spPr>
        <p:txBody>
          <a:bodyPr spcFirstLastPara="1" wrap="square" lIns="45700" tIns="45700" rIns="45700" bIns="45700" anchor="b" anchorCtr="0">
            <a:noAutofit/>
          </a:bodyPr>
          <a:lstStyle/>
          <a:p>
            <a:pPr marL="0" lvl="0" indent="0" algn="l" rtl="0">
              <a:lnSpc>
                <a:spcPct val="90000"/>
              </a:lnSpc>
              <a:spcBef>
                <a:spcPts val="0"/>
              </a:spcBef>
              <a:spcAft>
                <a:spcPts val="0"/>
              </a:spcAft>
              <a:buClr>
                <a:srgbClr val="000000"/>
              </a:buClr>
              <a:buSzPts val="3600"/>
              <a:buFont typeface="Calibri"/>
              <a:buNone/>
            </a:pPr>
            <a:r>
              <a:rPr lang="en-US" sz="3600" b="0" i="0" u="none">
                <a:solidFill>
                  <a:srgbClr val="000000"/>
                </a:solidFill>
                <a:latin typeface="Calibri"/>
                <a:ea typeface="Calibri"/>
                <a:cs typeface="Calibri"/>
                <a:sym typeface="Calibri"/>
              </a:rPr>
              <a:t>Conclusion</a:t>
            </a:r>
            <a:endParaRPr/>
          </a:p>
        </p:txBody>
      </p:sp>
      <p:sp>
        <p:nvSpPr>
          <p:cNvPr id="267" name="Google Shape;267;p31"/>
          <p:cNvSpPr txBox="1"/>
          <p:nvPr/>
        </p:nvSpPr>
        <p:spPr>
          <a:xfrm flipH="1">
            <a:off x="615950" y="1944687"/>
            <a:ext cx="4024312" cy="26987"/>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68" name="Google Shape;268;p31"/>
          <p:cNvSpPr txBox="1">
            <a:spLocks noGrp="1"/>
          </p:cNvSpPr>
          <p:nvPr>
            <p:ph type="body" idx="1"/>
          </p:nvPr>
        </p:nvSpPr>
        <p:spPr>
          <a:xfrm>
            <a:off x="644525" y="2030412"/>
            <a:ext cx="4283075" cy="3513137"/>
          </a:xfrm>
          <a:prstGeom prst="rect">
            <a:avLst/>
          </a:prstGeom>
          <a:noFill/>
          <a:ln>
            <a:noFill/>
          </a:ln>
        </p:spPr>
        <p:txBody>
          <a:bodyPr spcFirstLastPara="1" wrap="square" lIns="45700" tIns="45700" rIns="45700" bIns="45700" anchor="ctr" anchorCtr="0">
            <a:noAutofit/>
          </a:bodyPr>
          <a:lstStyle/>
          <a:p>
            <a:pPr marL="228600" lvl="0" indent="-228600" algn="l" rtl="0">
              <a:lnSpc>
                <a:spcPct val="90000"/>
              </a:lnSpc>
              <a:spcBef>
                <a:spcPts val="0"/>
              </a:spcBef>
              <a:spcAft>
                <a:spcPts val="0"/>
              </a:spcAft>
              <a:buClr>
                <a:srgbClr val="000000"/>
              </a:buClr>
              <a:buSzPts val="1500"/>
              <a:buFont typeface="Arial"/>
              <a:buChar char="•"/>
            </a:pPr>
            <a:r>
              <a:rPr lang="en-US" sz="1500" b="0" i="0" u="none">
                <a:solidFill>
                  <a:srgbClr val="000000"/>
                </a:solidFill>
                <a:latin typeface="Calibri"/>
                <a:ea typeface="Calibri"/>
                <a:cs typeface="Calibri"/>
                <a:sym typeface="Calibri"/>
              </a:rPr>
              <a:t>Jack Welch's innovative leadership at GE has been critically examined, revealing its influence. </a:t>
            </a:r>
            <a:endParaRPr/>
          </a:p>
          <a:p>
            <a:pPr marL="228600" lvl="0" indent="-228600" algn="l" rtl="0">
              <a:lnSpc>
                <a:spcPct val="90000"/>
              </a:lnSpc>
              <a:spcBef>
                <a:spcPts val="1000"/>
              </a:spcBef>
              <a:spcAft>
                <a:spcPts val="0"/>
              </a:spcAft>
              <a:buClr>
                <a:srgbClr val="000000"/>
              </a:buClr>
              <a:buSzPts val="1500"/>
              <a:buFont typeface="Arial"/>
              <a:buChar char="•"/>
            </a:pPr>
            <a:r>
              <a:rPr lang="en-US" sz="1500" b="0" i="0" u="none">
                <a:solidFill>
                  <a:srgbClr val="000000"/>
                </a:solidFill>
                <a:latin typeface="Calibri"/>
                <a:ea typeface="Calibri"/>
                <a:cs typeface="Calibri"/>
                <a:sym typeface="Calibri"/>
              </a:rPr>
              <a:t>His charismatic and demanding manner produced short-term results, but the long-term viability of particular practices and their influence on employees and stakeholders must be assessed.</a:t>
            </a:r>
            <a:endParaRPr/>
          </a:p>
          <a:p>
            <a:pPr marL="228600" lvl="0" indent="-228600" algn="l" rtl="0">
              <a:lnSpc>
                <a:spcPct val="90000"/>
              </a:lnSpc>
              <a:spcBef>
                <a:spcPts val="1000"/>
              </a:spcBef>
              <a:spcAft>
                <a:spcPts val="0"/>
              </a:spcAft>
              <a:buClr>
                <a:srgbClr val="000000"/>
              </a:buClr>
              <a:buSzPts val="1500"/>
              <a:buFont typeface="Arial"/>
              <a:buChar char="•"/>
            </a:pPr>
            <a:r>
              <a:rPr lang="en-US" sz="1500" b="0" i="0" u="none">
                <a:solidFill>
                  <a:srgbClr val="000000"/>
                </a:solidFill>
                <a:latin typeface="Calibri"/>
                <a:ea typeface="Calibri"/>
                <a:cs typeface="Calibri"/>
                <a:sym typeface="Calibri"/>
              </a:rPr>
              <a:t>Organisational success requires effective leadership. </a:t>
            </a:r>
            <a:endParaRPr/>
          </a:p>
          <a:p>
            <a:pPr marL="228600" lvl="0" indent="-228600" algn="l" rtl="0">
              <a:lnSpc>
                <a:spcPct val="90000"/>
              </a:lnSpc>
              <a:spcBef>
                <a:spcPts val="1000"/>
              </a:spcBef>
              <a:spcAft>
                <a:spcPts val="0"/>
              </a:spcAft>
              <a:buClr>
                <a:srgbClr val="000000"/>
              </a:buClr>
              <a:buSzPts val="1500"/>
              <a:buFont typeface="Arial"/>
              <a:buChar char="•"/>
            </a:pPr>
            <a:r>
              <a:rPr lang="en-US" sz="1500" b="0" i="0" u="none">
                <a:solidFill>
                  <a:srgbClr val="000000"/>
                </a:solidFill>
                <a:latin typeface="Calibri"/>
                <a:ea typeface="Calibri"/>
                <a:cs typeface="Calibri"/>
                <a:sym typeface="Calibri"/>
              </a:rPr>
              <a:t>Welch's leadership lessons include combining short-term goals with long-term vision, prioritising ethical decision-making, and creating a supportive culture.</a:t>
            </a:r>
            <a:endParaRPr/>
          </a:p>
        </p:txBody>
      </p:sp>
      <p:sp>
        <p:nvSpPr>
          <p:cNvPr id="269" name="Google Shape;269;p31"/>
          <p:cNvSpPr txBox="1"/>
          <p:nvPr/>
        </p:nvSpPr>
        <p:spPr>
          <a:xfrm rot="5400000">
            <a:off x="-226218" y="6052343"/>
            <a:ext cx="741362" cy="155575"/>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70" name="Google Shape;270;p31"/>
          <p:cNvSpPr txBox="1"/>
          <p:nvPr/>
        </p:nvSpPr>
        <p:spPr>
          <a:xfrm rot="5400000">
            <a:off x="5904706" y="215106"/>
            <a:ext cx="741362" cy="11833225"/>
          </a:xfrm>
          <a:prstGeom prst="rect">
            <a:avLst/>
          </a:prstGeom>
          <a:solidFill>
            <a:srgbClr val="FFC000"/>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71" name="Google Shape;271;p31"/>
          <p:cNvSpPr txBox="1"/>
          <p:nvPr/>
        </p:nvSpPr>
        <p:spPr>
          <a:xfrm>
            <a:off x="5697537" y="355600"/>
            <a:ext cx="6184900" cy="5915025"/>
          </a:xfrm>
          <a:prstGeom prst="rect">
            <a:avLst/>
          </a:prstGeom>
          <a:solidFill>
            <a:srgbClr val="FFFFFF"/>
          </a:solidFill>
          <a:ln>
            <a:noFill/>
          </a:ln>
          <a:effectLst>
            <a:outerShdw blurRad="63500" dist="127000" dir="5400000">
              <a:srgbClr val="000000">
                <a:alpha val="14901"/>
              </a:srgbClr>
            </a:outerShdw>
          </a:effectLst>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pic>
        <p:nvPicPr>
          <p:cNvPr id="272" name="Google Shape;272;p31" descr="Picture 4"/>
          <p:cNvPicPr preferRelativeResize="0"/>
          <p:nvPr/>
        </p:nvPicPr>
        <p:blipFill rotWithShape="1">
          <a:blip r:embed="rId3">
            <a:alphaModFix/>
          </a:blip>
          <a:srcRect/>
          <a:stretch/>
        </p:blipFill>
        <p:spPr>
          <a:xfrm>
            <a:off x="5988050" y="1997075"/>
            <a:ext cx="5627687" cy="2630487"/>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32"/>
          <p:cNvSpPr txBox="1"/>
          <p:nvPr/>
        </p:nvSpPr>
        <p:spPr>
          <a:xfrm>
            <a:off x="0" y="0"/>
            <a:ext cx="12188825" cy="6858000"/>
          </a:xfrm>
          <a:prstGeom prst="rect">
            <a:avLst/>
          </a:prstGeom>
          <a:solidFill>
            <a:srgbClr val="FFFFFF"/>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78" name="Google Shape;278;p32"/>
          <p:cNvSpPr txBox="1">
            <a:spLocks noGrp="1"/>
          </p:cNvSpPr>
          <p:nvPr>
            <p:ph type="title"/>
          </p:nvPr>
        </p:nvSpPr>
        <p:spPr>
          <a:xfrm>
            <a:off x="838200" y="365125"/>
            <a:ext cx="10515600" cy="1325562"/>
          </a:xfrm>
          <a:prstGeom prst="rect">
            <a:avLst/>
          </a:prstGeom>
          <a:noFill/>
          <a:ln>
            <a:noFill/>
          </a:ln>
        </p:spPr>
        <p:txBody>
          <a:bodyPr spcFirstLastPara="1" wrap="square" lIns="45700" tIns="45700" rIns="45700" bIns="45700" anchor="ctr" anchorCtr="0">
            <a:noAutofit/>
          </a:bodyPr>
          <a:lstStyle/>
          <a:p>
            <a:pPr marL="0" lvl="0" indent="0" algn="l" rtl="0">
              <a:lnSpc>
                <a:spcPct val="90000"/>
              </a:lnSpc>
              <a:spcBef>
                <a:spcPts val="0"/>
              </a:spcBef>
              <a:spcAft>
                <a:spcPts val="0"/>
              </a:spcAft>
              <a:buClr>
                <a:srgbClr val="000000"/>
              </a:buClr>
              <a:buSzPts val="5400"/>
              <a:buFont typeface="Calibri"/>
              <a:buNone/>
            </a:pPr>
            <a:r>
              <a:rPr lang="en-US" sz="5400" b="0" i="0" u="none">
                <a:solidFill>
                  <a:srgbClr val="000000"/>
                </a:solidFill>
                <a:latin typeface="Calibri"/>
                <a:ea typeface="Calibri"/>
                <a:cs typeface="Calibri"/>
                <a:sym typeface="Calibri"/>
              </a:rPr>
              <a:t>References</a:t>
            </a:r>
            <a:endParaRPr/>
          </a:p>
        </p:txBody>
      </p:sp>
      <p:grpSp>
        <p:nvGrpSpPr>
          <p:cNvPr id="279" name="Google Shape;279;p32"/>
          <p:cNvGrpSpPr/>
          <p:nvPr/>
        </p:nvGrpSpPr>
        <p:grpSpPr>
          <a:xfrm>
            <a:off x="668337" y="1652586"/>
            <a:ext cx="10855326" cy="61914"/>
            <a:chOff x="0" y="-1"/>
            <a:chExt cx="10854657" cy="61122"/>
          </a:xfrm>
        </p:grpSpPr>
        <p:sp>
          <p:nvSpPr>
            <p:cNvPr id="280" name="Google Shape;280;p32"/>
            <p:cNvSpPr/>
            <p:nvPr/>
          </p:nvSpPr>
          <p:spPr>
            <a:xfrm>
              <a:off x="0" y="-1"/>
              <a:ext cx="10854229" cy="54782"/>
            </a:xfrm>
            <a:custGeom>
              <a:avLst/>
              <a:gdLst/>
              <a:ahLst/>
              <a:cxnLst/>
              <a:rect l="l" t="t" r="r" b="b"/>
              <a:pathLst>
                <a:path w="21599" h="14314" extrusionOk="0">
                  <a:moveTo>
                    <a:pt x="0" y="6302"/>
                  </a:moveTo>
                  <a:cubicBezTo>
                    <a:pt x="532" y="10296"/>
                    <a:pt x="827" y="802"/>
                    <a:pt x="1134" y="6302"/>
                  </a:cubicBezTo>
                  <a:cubicBezTo>
                    <a:pt x="1442" y="11802"/>
                    <a:pt x="1531" y="5687"/>
                    <a:pt x="1836" y="6302"/>
                  </a:cubicBezTo>
                  <a:cubicBezTo>
                    <a:pt x="2141" y="6917"/>
                    <a:pt x="2785" y="6264"/>
                    <a:pt x="3618" y="6302"/>
                  </a:cubicBezTo>
                  <a:cubicBezTo>
                    <a:pt x="4451" y="6340"/>
                    <a:pt x="4269" y="7734"/>
                    <a:pt x="4752" y="6302"/>
                  </a:cubicBezTo>
                  <a:cubicBezTo>
                    <a:pt x="5235" y="4870"/>
                    <a:pt x="5559" y="11132"/>
                    <a:pt x="5886" y="6302"/>
                  </a:cubicBezTo>
                  <a:cubicBezTo>
                    <a:pt x="6213" y="1472"/>
                    <a:pt x="7123" y="11267"/>
                    <a:pt x="7668" y="6302"/>
                  </a:cubicBezTo>
                  <a:cubicBezTo>
                    <a:pt x="8213" y="1337"/>
                    <a:pt x="8378" y="9493"/>
                    <a:pt x="8586" y="6302"/>
                  </a:cubicBezTo>
                  <a:cubicBezTo>
                    <a:pt x="8794" y="3111"/>
                    <a:pt x="9477" y="1803"/>
                    <a:pt x="10368" y="6302"/>
                  </a:cubicBezTo>
                  <a:cubicBezTo>
                    <a:pt x="11258" y="10801"/>
                    <a:pt x="11328" y="5442"/>
                    <a:pt x="12150" y="6302"/>
                  </a:cubicBezTo>
                  <a:cubicBezTo>
                    <a:pt x="12971" y="7162"/>
                    <a:pt x="12846" y="4963"/>
                    <a:pt x="13499" y="6302"/>
                  </a:cubicBezTo>
                  <a:cubicBezTo>
                    <a:pt x="14153" y="7641"/>
                    <a:pt x="14809" y="1643"/>
                    <a:pt x="15281" y="6302"/>
                  </a:cubicBezTo>
                  <a:cubicBezTo>
                    <a:pt x="15753" y="10961"/>
                    <a:pt x="16125" y="-64"/>
                    <a:pt x="16415" y="6302"/>
                  </a:cubicBezTo>
                  <a:cubicBezTo>
                    <a:pt x="16706" y="12668"/>
                    <a:pt x="17019" y="12966"/>
                    <a:pt x="17549" y="6302"/>
                  </a:cubicBezTo>
                  <a:cubicBezTo>
                    <a:pt x="18079" y="-362"/>
                    <a:pt x="18728" y="16231"/>
                    <a:pt x="19115" y="6302"/>
                  </a:cubicBezTo>
                  <a:cubicBezTo>
                    <a:pt x="19502" y="-3627"/>
                    <a:pt x="19913" y="-424"/>
                    <a:pt x="20249" y="6302"/>
                  </a:cubicBezTo>
                  <a:cubicBezTo>
                    <a:pt x="20586" y="13028"/>
                    <a:pt x="21285" y="6484"/>
                    <a:pt x="21599" y="6302"/>
                  </a:cubicBezTo>
                  <a:cubicBezTo>
                    <a:pt x="21598" y="8573"/>
                    <a:pt x="21599" y="9997"/>
                    <a:pt x="21599" y="11080"/>
                  </a:cubicBezTo>
                  <a:cubicBezTo>
                    <a:pt x="21110" y="12640"/>
                    <a:pt x="20583" y="12131"/>
                    <a:pt x="20033" y="11080"/>
                  </a:cubicBezTo>
                  <a:cubicBezTo>
                    <a:pt x="19483" y="10031"/>
                    <a:pt x="19588" y="7233"/>
                    <a:pt x="19331" y="11080"/>
                  </a:cubicBezTo>
                  <a:cubicBezTo>
                    <a:pt x="19074" y="14928"/>
                    <a:pt x="18665" y="6792"/>
                    <a:pt x="18413" y="11080"/>
                  </a:cubicBezTo>
                  <a:cubicBezTo>
                    <a:pt x="18161" y="15369"/>
                    <a:pt x="17075" y="5021"/>
                    <a:pt x="16631" y="11080"/>
                  </a:cubicBezTo>
                  <a:cubicBezTo>
                    <a:pt x="16187" y="17140"/>
                    <a:pt x="15727" y="13215"/>
                    <a:pt x="15281" y="11080"/>
                  </a:cubicBezTo>
                  <a:cubicBezTo>
                    <a:pt x="14836" y="8946"/>
                    <a:pt x="14797" y="13385"/>
                    <a:pt x="14363" y="11080"/>
                  </a:cubicBezTo>
                  <a:cubicBezTo>
                    <a:pt x="13929" y="8776"/>
                    <a:pt x="13294" y="11263"/>
                    <a:pt x="13014" y="11080"/>
                  </a:cubicBezTo>
                  <a:cubicBezTo>
                    <a:pt x="12733" y="10899"/>
                    <a:pt x="12561" y="14929"/>
                    <a:pt x="12312" y="11080"/>
                  </a:cubicBezTo>
                  <a:cubicBezTo>
                    <a:pt x="12062" y="7232"/>
                    <a:pt x="11835" y="9457"/>
                    <a:pt x="11610" y="11080"/>
                  </a:cubicBezTo>
                  <a:cubicBezTo>
                    <a:pt x="11385" y="12704"/>
                    <a:pt x="10910" y="8545"/>
                    <a:pt x="10260" y="11080"/>
                  </a:cubicBezTo>
                  <a:cubicBezTo>
                    <a:pt x="9610" y="13616"/>
                    <a:pt x="9634" y="13962"/>
                    <a:pt x="9342" y="11080"/>
                  </a:cubicBezTo>
                  <a:cubicBezTo>
                    <a:pt x="9049" y="8199"/>
                    <a:pt x="8115" y="8134"/>
                    <a:pt x="7776" y="11080"/>
                  </a:cubicBezTo>
                  <a:cubicBezTo>
                    <a:pt x="7437" y="14027"/>
                    <a:pt x="7041" y="11954"/>
                    <a:pt x="6858" y="11080"/>
                  </a:cubicBezTo>
                  <a:cubicBezTo>
                    <a:pt x="6674" y="10207"/>
                    <a:pt x="5951" y="4188"/>
                    <a:pt x="5292" y="11080"/>
                  </a:cubicBezTo>
                  <a:cubicBezTo>
                    <a:pt x="4633" y="17973"/>
                    <a:pt x="4831" y="8812"/>
                    <a:pt x="4590" y="11080"/>
                  </a:cubicBezTo>
                  <a:cubicBezTo>
                    <a:pt x="4349" y="13349"/>
                    <a:pt x="3423" y="7273"/>
                    <a:pt x="3024" y="11080"/>
                  </a:cubicBezTo>
                  <a:cubicBezTo>
                    <a:pt x="2626" y="14888"/>
                    <a:pt x="2323" y="10754"/>
                    <a:pt x="2106" y="11080"/>
                  </a:cubicBezTo>
                  <a:cubicBezTo>
                    <a:pt x="1889" y="11407"/>
                    <a:pt x="1553" y="14519"/>
                    <a:pt x="1404" y="11080"/>
                  </a:cubicBezTo>
                  <a:cubicBezTo>
                    <a:pt x="1255" y="7642"/>
                    <a:pt x="430" y="14155"/>
                    <a:pt x="0" y="11080"/>
                  </a:cubicBezTo>
                  <a:cubicBezTo>
                    <a:pt x="0" y="9255"/>
                    <a:pt x="-1" y="8329"/>
                    <a:pt x="0" y="6302"/>
                  </a:cubicBezTo>
                  <a:close/>
                </a:path>
              </a:pathLst>
            </a:custGeom>
            <a:solidFill>
              <a:schemeClr val="accent2"/>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sp>
          <p:nvSpPr>
            <p:cNvPr id="281" name="Google Shape;281;p32"/>
            <p:cNvSpPr/>
            <p:nvPr/>
          </p:nvSpPr>
          <p:spPr>
            <a:xfrm>
              <a:off x="236" y="2666"/>
              <a:ext cx="10854421" cy="58455"/>
            </a:xfrm>
            <a:custGeom>
              <a:avLst/>
              <a:gdLst/>
              <a:ahLst/>
              <a:cxnLst/>
              <a:rect l="l" t="t" r="r" b="b"/>
              <a:pathLst>
                <a:path w="21599" h="13108" extrusionOk="0">
                  <a:moveTo>
                    <a:pt x="0" y="4811"/>
                  </a:moveTo>
                  <a:cubicBezTo>
                    <a:pt x="293" y="533"/>
                    <a:pt x="692" y="3737"/>
                    <a:pt x="918" y="4811"/>
                  </a:cubicBezTo>
                  <a:cubicBezTo>
                    <a:pt x="1144" y="5885"/>
                    <a:pt x="1609" y="9256"/>
                    <a:pt x="2268" y="4811"/>
                  </a:cubicBezTo>
                  <a:cubicBezTo>
                    <a:pt x="2927" y="366"/>
                    <a:pt x="3239" y="6094"/>
                    <a:pt x="3834" y="4811"/>
                  </a:cubicBezTo>
                  <a:cubicBezTo>
                    <a:pt x="4429" y="3528"/>
                    <a:pt x="4254" y="4086"/>
                    <a:pt x="4536" y="4811"/>
                  </a:cubicBezTo>
                  <a:cubicBezTo>
                    <a:pt x="4818" y="5536"/>
                    <a:pt x="4889" y="6983"/>
                    <a:pt x="5238" y="4811"/>
                  </a:cubicBezTo>
                  <a:cubicBezTo>
                    <a:pt x="5587" y="2639"/>
                    <a:pt x="6391" y="-4833"/>
                    <a:pt x="7020" y="4811"/>
                  </a:cubicBezTo>
                  <a:cubicBezTo>
                    <a:pt x="7649" y="14455"/>
                    <a:pt x="8077" y="9754"/>
                    <a:pt x="8370" y="4811"/>
                  </a:cubicBezTo>
                  <a:cubicBezTo>
                    <a:pt x="8662" y="-132"/>
                    <a:pt x="8905" y="2155"/>
                    <a:pt x="9072" y="4811"/>
                  </a:cubicBezTo>
                  <a:cubicBezTo>
                    <a:pt x="9239" y="7467"/>
                    <a:pt x="10033" y="3450"/>
                    <a:pt x="10422" y="4811"/>
                  </a:cubicBezTo>
                  <a:cubicBezTo>
                    <a:pt x="10810" y="6172"/>
                    <a:pt x="11827" y="891"/>
                    <a:pt x="12203" y="4811"/>
                  </a:cubicBezTo>
                  <a:cubicBezTo>
                    <a:pt x="12580" y="8730"/>
                    <a:pt x="12903" y="10694"/>
                    <a:pt x="13337" y="4811"/>
                  </a:cubicBezTo>
                  <a:cubicBezTo>
                    <a:pt x="13772" y="-1072"/>
                    <a:pt x="13912" y="1412"/>
                    <a:pt x="14471" y="4811"/>
                  </a:cubicBezTo>
                  <a:cubicBezTo>
                    <a:pt x="15030" y="8210"/>
                    <a:pt x="15292" y="-2580"/>
                    <a:pt x="15821" y="4811"/>
                  </a:cubicBezTo>
                  <a:cubicBezTo>
                    <a:pt x="16351" y="12202"/>
                    <a:pt x="16901" y="2458"/>
                    <a:pt x="17387" y="4811"/>
                  </a:cubicBezTo>
                  <a:cubicBezTo>
                    <a:pt x="17873" y="7163"/>
                    <a:pt x="18291" y="1694"/>
                    <a:pt x="18953" y="4811"/>
                  </a:cubicBezTo>
                  <a:cubicBezTo>
                    <a:pt x="19615" y="7928"/>
                    <a:pt x="20491" y="6489"/>
                    <a:pt x="21599" y="4811"/>
                  </a:cubicBezTo>
                  <a:cubicBezTo>
                    <a:pt x="21600" y="5809"/>
                    <a:pt x="21600" y="6880"/>
                    <a:pt x="21599" y="8912"/>
                  </a:cubicBezTo>
                  <a:cubicBezTo>
                    <a:pt x="21276" y="11207"/>
                    <a:pt x="21042" y="11444"/>
                    <a:pt x="20681" y="8912"/>
                  </a:cubicBezTo>
                  <a:cubicBezTo>
                    <a:pt x="20319" y="6380"/>
                    <a:pt x="19574" y="1057"/>
                    <a:pt x="18899" y="8912"/>
                  </a:cubicBezTo>
                  <a:cubicBezTo>
                    <a:pt x="18224" y="16767"/>
                    <a:pt x="18147" y="11698"/>
                    <a:pt x="17549" y="8912"/>
                  </a:cubicBezTo>
                  <a:cubicBezTo>
                    <a:pt x="16951" y="6126"/>
                    <a:pt x="17193" y="6265"/>
                    <a:pt x="16847" y="8912"/>
                  </a:cubicBezTo>
                  <a:cubicBezTo>
                    <a:pt x="16501" y="11559"/>
                    <a:pt x="15915" y="9052"/>
                    <a:pt x="15497" y="8912"/>
                  </a:cubicBezTo>
                  <a:cubicBezTo>
                    <a:pt x="15079" y="8771"/>
                    <a:pt x="14751" y="9613"/>
                    <a:pt x="14363" y="8912"/>
                  </a:cubicBezTo>
                  <a:cubicBezTo>
                    <a:pt x="13976" y="8210"/>
                    <a:pt x="13727" y="8135"/>
                    <a:pt x="13229" y="8912"/>
                  </a:cubicBezTo>
                  <a:cubicBezTo>
                    <a:pt x="12732" y="9689"/>
                    <a:pt x="12446" y="13472"/>
                    <a:pt x="12095" y="8912"/>
                  </a:cubicBezTo>
                  <a:cubicBezTo>
                    <a:pt x="11745" y="4351"/>
                    <a:pt x="11189" y="5531"/>
                    <a:pt x="10962" y="8912"/>
                  </a:cubicBezTo>
                  <a:cubicBezTo>
                    <a:pt x="10734" y="12292"/>
                    <a:pt x="10022" y="10827"/>
                    <a:pt x="9396" y="8912"/>
                  </a:cubicBezTo>
                  <a:cubicBezTo>
                    <a:pt x="8769" y="6996"/>
                    <a:pt x="8436" y="14128"/>
                    <a:pt x="8046" y="8912"/>
                  </a:cubicBezTo>
                  <a:cubicBezTo>
                    <a:pt x="7656" y="3695"/>
                    <a:pt x="7599" y="12583"/>
                    <a:pt x="7344" y="8912"/>
                  </a:cubicBezTo>
                  <a:cubicBezTo>
                    <a:pt x="7088" y="5241"/>
                    <a:pt x="6498" y="14273"/>
                    <a:pt x="6210" y="8912"/>
                  </a:cubicBezTo>
                  <a:cubicBezTo>
                    <a:pt x="5921" y="3551"/>
                    <a:pt x="5413" y="13035"/>
                    <a:pt x="4644" y="8912"/>
                  </a:cubicBezTo>
                  <a:cubicBezTo>
                    <a:pt x="3875" y="4789"/>
                    <a:pt x="4174" y="6106"/>
                    <a:pt x="3726" y="8912"/>
                  </a:cubicBezTo>
                  <a:cubicBezTo>
                    <a:pt x="3279" y="11718"/>
                    <a:pt x="2553" y="14987"/>
                    <a:pt x="1944" y="8912"/>
                  </a:cubicBezTo>
                  <a:cubicBezTo>
                    <a:pt x="1336" y="2837"/>
                    <a:pt x="813" y="1946"/>
                    <a:pt x="0" y="8912"/>
                  </a:cubicBezTo>
                  <a:cubicBezTo>
                    <a:pt x="0" y="6934"/>
                    <a:pt x="1" y="5811"/>
                    <a:pt x="0" y="4811"/>
                  </a:cubicBezTo>
                  <a:close/>
                </a:path>
              </a:pathLst>
            </a:custGeom>
            <a:noFill/>
            <a:ln w="41275" cap="rnd" cmpd="sng">
              <a:solidFill>
                <a:schemeClr val="accent2"/>
              </a:solidFill>
              <a:prstDash val="solid"/>
              <a:round/>
              <a:headEnd type="none" w="sm" len="sm"/>
              <a:tailEnd type="none" w="sm" len="sm"/>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None/>
              </a:pPr>
              <a:endParaRPr sz="1800" b="0" i="0" u="none">
                <a:solidFill>
                  <a:srgbClr val="000000"/>
                </a:solidFill>
                <a:latin typeface="Calibri"/>
                <a:ea typeface="Calibri"/>
                <a:cs typeface="Calibri"/>
                <a:sym typeface="Calibri"/>
              </a:endParaRPr>
            </a:p>
          </p:txBody>
        </p:sp>
      </p:grpSp>
      <p:sp>
        <p:nvSpPr>
          <p:cNvPr id="282" name="Google Shape;282;p32"/>
          <p:cNvSpPr txBox="1">
            <a:spLocks noGrp="1"/>
          </p:cNvSpPr>
          <p:nvPr>
            <p:ph type="body" idx="1"/>
          </p:nvPr>
        </p:nvSpPr>
        <p:spPr>
          <a:xfrm>
            <a:off x="838200" y="1928812"/>
            <a:ext cx="10515600" cy="4252912"/>
          </a:xfrm>
          <a:prstGeom prst="rect">
            <a:avLst/>
          </a:prstGeom>
          <a:noFill/>
          <a:ln>
            <a:noFill/>
          </a:ln>
        </p:spPr>
        <p:txBody>
          <a:bodyPr spcFirstLastPara="1" wrap="square" lIns="45700" tIns="45700" rIns="45700" bIns="45700" anchor="t" anchorCtr="0">
            <a:normAutofit fontScale="92500" lnSpcReduction="20000"/>
          </a:bodyPr>
          <a:lstStyle/>
          <a:p>
            <a:pPr marL="228600" lvl="0" indent="-228600" algn="l" rtl="0">
              <a:lnSpc>
                <a:spcPct val="90000"/>
              </a:lnSpc>
              <a:spcBef>
                <a:spcPts val="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Allio, R.J., 2023. Preparing leadership for daunting 21st Century challenges. </a:t>
            </a:r>
            <a:r>
              <a:rPr lang="en-US" sz="600" b="0" i="1" u="none">
                <a:solidFill>
                  <a:srgbClr val="000000"/>
                </a:solidFill>
                <a:latin typeface="Times New Roman"/>
                <a:ea typeface="Times New Roman"/>
                <a:cs typeface="Times New Roman"/>
                <a:sym typeface="Times New Roman"/>
              </a:rPr>
              <a:t>Strategy &amp; Leadership</a:t>
            </a:r>
            <a:r>
              <a:rPr lang="en-US" sz="600" b="0" i="0" u="none">
                <a:solidFill>
                  <a:srgbClr val="000000"/>
                </a:solidFill>
                <a:latin typeface="Times New Roman"/>
                <a:ea typeface="Times New Roman"/>
                <a:cs typeface="Times New Roman"/>
                <a:sym typeface="Times New Roman"/>
              </a:rPr>
              <a:t>, </a:t>
            </a:r>
            <a:r>
              <a:rPr lang="en-US" sz="600" b="0" i="1" u="none">
                <a:solidFill>
                  <a:srgbClr val="000000"/>
                </a:solidFill>
                <a:latin typeface="Times New Roman"/>
                <a:ea typeface="Times New Roman"/>
                <a:cs typeface="Times New Roman"/>
                <a:sym typeface="Times New Roman"/>
              </a:rPr>
              <a:t>51</a:t>
            </a:r>
            <a:r>
              <a:rPr lang="en-US" sz="600" b="0" i="0" u="none">
                <a:solidFill>
                  <a:srgbClr val="000000"/>
                </a:solidFill>
                <a:latin typeface="Times New Roman"/>
                <a:ea typeface="Times New Roman"/>
                <a:cs typeface="Times New Roman"/>
                <a:sym typeface="Times New Roman"/>
              </a:rPr>
              <a:t>(1), pp.3-9.</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Aranki, D.H., Suifan, T.S. and Sweis, R.J., 2019. The relationship between organizational culture and organizational commitment. </a:t>
            </a:r>
            <a:r>
              <a:rPr lang="en-US" sz="600" b="0" i="1" u="none">
                <a:solidFill>
                  <a:srgbClr val="000000"/>
                </a:solidFill>
                <a:latin typeface="Times New Roman"/>
                <a:ea typeface="Times New Roman"/>
                <a:cs typeface="Times New Roman"/>
                <a:sym typeface="Times New Roman"/>
              </a:rPr>
              <a:t>Modern Applied Science</a:t>
            </a:r>
            <a:r>
              <a:rPr lang="en-US" sz="600" b="0" i="0" u="none">
                <a:solidFill>
                  <a:srgbClr val="000000"/>
                </a:solidFill>
                <a:latin typeface="Times New Roman"/>
                <a:ea typeface="Times New Roman"/>
                <a:cs typeface="Times New Roman"/>
                <a:sym typeface="Times New Roman"/>
              </a:rPr>
              <a:t>, </a:t>
            </a:r>
            <a:r>
              <a:rPr lang="en-US" sz="600" b="0" i="1" u="none">
                <a:solidFill>
                  <a:srgbClr val="000000"/>
                </a:solidFill>
                <a:latin typeface="Times New Roman"/>
                <a:ea typeface="Times New Roman"/>
                <a:cs typeface="Times New Roman"/>
                <a:sym typeface="Times New Roman"/>
              </a:rPr>
              <a:t>13</a:t>
            </a:r>
            <a:r>
              <a:rPr lang="en-US" sz="600" b="0" i="0" u="none">
                <a:solidFill>
                  <a:srgbClr val="000000"/>
                </a:solidFill>
                <a:latin typeface="Times New Roman"/>
                <a:ea typeface="Times New Roman"/>
                <a:cs typeface="Times New Roman"/>
                <a:sym typeface="Times New Roman"/>
              </a:rPr>
              <a:t>(4), pp.137-154.</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Carbone, J. and Black, W.K., 2019. The problem with predators. </a:t>
            </a:r>
            <a:r>
              <a:rPr lang="en-US" sz="600" b="0" i="1" u="none">
                <a:solidFill>
                  <a:srgbClr val="000000"/>
                </a:solidFill>
                <a:latin typeface="Times New Roman"/>
                <a:ea typeface="Times New Roman"/>
                <a:cs typeface="Times New Roman"/>
                <a:sym typeface="Times New Roman"/>
              </a:rPr>
              <a:t>Seattle UL Rev.</a:t>
            </a:r>
            <a:r>
              <a:rPr lang="en-US" sz="600" b="0" i="0" u="none">
                <a:solidFill>
                  <a:srgbClr val="000000"/>
                </a:solidFill>
                <a:latin typeface="Times New Roman"/>
                <a:ea typeface="Times New Roman"/>
                <a:cs typeface="Times New Roman"/>
                <a:sym typeface="Times New Roman"/>
              </a:rPr>
              <a:t>, </a:t>
            </a:r>
            <a:r>
              <a:rPr lang="en-US" sz="600" b="0" i="1" u="none">
                <a:solidFill>
                  <a:srgbClr val="000000"/>
                </a:solidFill>
                <a:latin typeface="Times New Roman"/>
                <a:ea typeface="Times New Roman"/>
                <a:cs typeface="Times New Roman"/>
                <a:sym typeface="Times New Roman"/>
              </a:rPr>
              <a:t>43</a:t>
            </a:r>
            <a:r>
              <a:rPr lang="en-US" sz="600" b="0" i="0" u="none">
                <a:solidFill>
                  <a:srgbClr val="000000"/>
                </a:solidFill>
                <a:latin typeface="Times New Roman"/>
                <a:ea typeface="Times New Roman"/>
                <a:cs typeface="Times New Roman"/>
                <a:sym typeface="Times New Roman"/>
              </a:rPr>
              <a:t>, p.441.</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Economics, 2020, “</a:t>
            </a:r>
            <a:r>
              <a:rPr lang="en-US" sz="600" b="0" i="1" u="none">
                <a:solidFill>
                  <a:srgbClr val="000000"/>
                </a:solidFill>
                <a:latin typeface="Times New Roman"/>
                <a:ea typeface="Times New Roman"/>
                <a:cs typeface="Times New Roman"/>
                <a:sym typeface="Times New Roman"/>
              </a:rPr>
              <a:t>Competitiveness</a:t>
            </a:r>
            <a:r>
              <a:rPr lang="en-US" sz="600" b="0" i="0" u="none">
                <a:solidFill>
                  <a:srgbClr val="000000"/>
                </a:solidFill>
                <a:latin typeface="Times New Roman"/>
                <a:ea typeface="Times New Roman"/>
                <a:cs typeface="Times New Roman"/>
                <a:sym typeface="Times New Roman"/>
              </a:rPr>
              <a:t>”, Available at:</a:t>
            </a:r>
            <a:r>
              <a:rPr lang="en-US" sz="600" b="0" i="0" u="sng">
                <a:solidFill>
                  <a:schemeClr val="hlink"/>
                </a:solidFill>
                <a:hlinkClick r:id="rId3"/>
              </a:rPr>
              <a:t> https://www.economicsonline.co.uk/global_economics/competitiveness.html/</a:t>
            </a:r>
            <a:r>
              <a:rPr lang="en-US" sz="600" b="0" i="0" u="none">
                <a:solidFill>
                  <a:srgbClr val="000000"/>
                </a:solidFill>
                <a:latin typeface="Times New Roman"/>
                <a:ea typeface="Times New Roman"/>
                <a:cs typeface="Times New Roman"/>
                <a:sym typeface="Times New Roman"/>
              </a:rPr>
              <a:t> [Accessed on 17</a:t>
            </a:r>
            <a:r>
              <a:rPr lang="en-US" sz="600" b="0" i="0" u="none" baseline="30000">
                <a:solidFill>
                  <a:srgbClr val="000000"/>
                </a:solidFill>
                <a:latin typeface="Times New Roman"/>
                <a:ea typeface="Times New Roman"/>
                <a:cs typeface="Times New Roman"/>
                <a:sym typeface="Times New Roman"/>
              </a:rPr>
              <a:t>th</a:t>
            </a:r>
            <a:r>
              <a:rPr lang="en-US" sz="600" b="0" i="0" u="none">
                <a:solidFill>
                  <a:srgbClr val="000000"/>
                </a:solidFill>
                <a:latin typeface="Times New Roman"/>
                <a:ea typeface="Times New Roman"/>
                <a:cs typeface="Times New Roman"/>
                <a:sym typeface="Times New Roman"/>
              </a:rPr>
              <a:t> July 2023]</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Gelles, D., 2022. </a:t>
            </a:r>
            <a:r>
              <a:rPr lang="en-US" sz="600" b="0" i="1" u="none">
                <a:solidFill>
                  <a:srgbClr val="000000"/>
                </a:solidFill>
                <a:latin typeface="Times New Roman"/>
                <a:ea typeface="Times New Roman"/>
                <a:cs typeface="Times New Roman"/>
                <a:sym typeface="Times New Roman"/>
              </a:rPr>
              <a:t>The Man Who Broke Capitalism: How Jack Welch Gutted the Heartland and Crushed the Soul of Corporate America—and How to Undo His Legacy</a:t>
            </a:r>
            <a:r>
              <a:rPr lang="en-US" sz="600" b="0" i="0" u="none">
                <a:solidFill>
                  <a:srgbClr val="000000"/>
                </a:solidFill>
                <a:latin typeface="Times New Roman"/>
                <a:ea typeface="Times New Roman"/>
                <a:cs typeface="Times New Roman"/>
                <a:sym typeface="Times New Roman"/>
              </a:rPr>
              <a:t>. Simon and Schuster.</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Gelles, D., 2022. </a:t>
            </a:r>
            <a:r>
              <a:rPr lang="en-US" sz="600" b="0" i="1" u="none">
                <a:solidFill>
                  <a:srgbClr val="000000"/>
                </a:solidFill>
                <a:latin typeface="Times New Roman"/>
                <a:ea typeface="Times New Roman"/>
                <a:cs typeface="Times New Roman"/>
                <a:sym typeface="Times New Roman"/>
              </a:rPr>
              <a:t>The Man Who Broke Capitalism: How Jack Welch Gutted the Heartland and Crushed the Soul of Corporate America—and How to Undo His Legacy</a:t>
            </a:r>
            <a:r>
              <a:rPr lang="en-US" sz="600" b="0" i="0" u="none">
                <a:solidFill>
                  <a:srgbClr val="000000"/>
                </a:solidFill>
                <a:latin typeface="Times New Roman"/>
                <a:ea typeface="Times New Roman"/>
                <a:cs typeface="Times New Roman"/>
                <a:sym typeface="Times New Roman"/>
              </a:rPr>
              <a:t>. Simon and Schuster.</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HBR 2020. </a:t>
            </a:r>
            <a:r>
              <a:rPr lang="en-US" sz="600" b="0" i="1" u="none">
                <a:solidFill>
                  <a:srgbClr val="000000"/>
                </a:solidFill>
                <a:latin typeface="Times New Roman"/>
                <a:ea typeface="Times New Roman"/>
                <a:cs typeface="Times New Roman"/>
                <a:sym typeface="Times New Roman"/>
              </a:rPr>
              <a:t>The Jack Welch Era at GE.</a:t>
            </a:r>
            <a:r>
              <a:rPr lang="en-US" sz="600" b="0" i="0" u="none">
                <a:solidFill>
                  <a:srgbClr val="000000"/>
                </a:solidFill>
                <a:latin typeface="Times New Roman"/>
                <a:ea typeface="Times New Roman"/>
                <a:cs typeface="Times New Roman"/>
                <a:sym typeface="Times New Roman"/>
              </a:rPr>
              <a:t> Available at:</a:t>
            </a:r>
            <a:r>
              <a:rPr lang="en-US" sz="600" b="0" i="0" u="sng">
                <a:solidFill>
                  <a:schemeClr val="hlink"/>
                </a:solidFill>
                <a:hlinkClick r:id="rId4"/>
              </a:rPr>
              <a:t> https://hbr.org/1989/09/speed-simplicity-self-confidence-an-interview-with-jack-welch</a:t>
            </a:r>
            <a:r>
              <a:rPr lang="en-US" sz="600" b="0" i="0" u="none">
                <a:solidFill>
                  <a:srgbClr val="000000"/>
                </a:solidFill>
                <a:latin typeface="Times New Roman"/>
                <a:ea typeface="Times New Roman"/>
                <a:cs typeface="Times New Roman"/>
                <a:sym typeface="Times New Roman"/>
              </a:rPr>
              <a:t>   [Accessed on </a:t>
            </a:r>
            <a:r>
              <a:rPr lang="en-US" sz="600">
                <a:latin typeface="Times New Roman"/>
                <a:ea typeface="Times New Roman"/>
                <a:cs typeface="Times New Roman"/>
                <a:sym typeface="Times New Roman"/>
              </a:rPr>
              <a:t>18 July </a:t>
            </a:r>
            <a:r>
              <a:rPr lang="en-US" sz="600" b="0" i="0" u="none">
                <a:solidFill>
                  <a:srgbClr val="000000"/>
                </a:solidFill>
                <a:latin typeface="Times New Roman"/>
                <a:ea typeface="Times New Roman"/>
                <a:cs typeface="Times New Roman"/>
                <a:sym typeface="Times New Roman"/>
              </a:rPr>
              <a:t> 2023].</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HBR, 2020, “J</a:t>
            </a:r>
            <a:r>
              <a:rPr lang="en-US" sz="600" b="0" i="1" u="none">
                <a:solidFill>
                  <a:srgbClr val="000000"/>
                </a:solidFill>
                <a:latin typeface="Times New Roman"/>
                <a:ea typeface="Times New Roman"/>
                <a:cs typeface="Times New Roman"/>
                <a:sym typeface="Times New Roman"/>
              </a:rPr>
              <a:t>ack Welch’s Approach to Leadership</a:t>
            </a:r>
            <a:r>
              <a:rPr lang="en-US" sz="600" b="0" i="0" u="none">
                <a:solidFill>
                  <a:srgbClr val="000000"/>
                </a:solidFill>
                <a:latin typeface="Times New Roman"/>
                <a:ea typeface="Times New Roman"/>
                <a:cs typeface="Times New Roman"/>
                <a:sym typeface="Times New Roman"/>
              </a:rPr>
              <a:t>”, Available at</a:t>
            </a:r>
            <a:r>
              <a:rPr lang="en-US" sz="600" b="0" i="0" u="sng">
                <a:solidFill>
                  <a:schemeClr val="hlink"/>
                </a:solidFill>
                <a:hlinkClick r:id="rId5"/>
              </a:rPr>
              <a:t> https://hbr.org/2020/03/jack-welchs-approach-to-leadership</a:t>
            </a:r>
            <a:r>
              <a:rPr lang="en-US" sz="600" b="0" i="0" u="none">
                <a:solidFill>
                  <a:srgbClr val="000000"/>
                </a:solidFill>
                <a:latin typeface="Times New Roman"/>
                <a:ea typeface="Times New Roman"/>
                <a:cs typeface="Times New Roman"/>
                <a:sym typeface="Times New Roman"/>
              </a:rPr>
              <a:t> [Accessed on 19th July 2023]</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Hunkenschroer, A.L. and Luetge, C., 2022. Ethics of AI-enabled recruiting and selection: A review and research agenda. </a:t>
            </a:r>
            <a:r>
              <a:rPr lang="en-US" sz="600" b="0" i="1" u="none">
                <a:solidFill>
                  <a:srgbClr val="000000"/>
                </a:solidFill>
                <a:latin typeface="Times New Roman"/>
                <a:ea typeface="Times New Roman"/>
                <a:cs typeface="Times New Roman"/>
                <a:sym typeface="Times New Roman"/>
              </a:rPr>
              <a:t>Journal of Business Ethics</a:t>
            </a:r>
            <a:r>
              <a:rPr lang="en-US" sz="600" b="0" i="0" u="none">
                <a:solidFill>
                  <a:srgbClr val="000000"/>
                </a:solidFill>
                <a:latin typeface="Times New Roman"/>
                <a:ea typeface="Times New Roman"/>
                <a:cs typeface="Times New Roman"/>
                <a:sym typeface="Times New Roman"/>
              </a:rPr>
              <a:t>, </a:t>
            </a:r>
            <a:r>
              <a:rPr lang="en-US" sz="600" b="0" i="1" u="none">
                <a:solidFill>
                  <a:srgbClr val="000000"/>
                </a:solidFill>
                <a:latin typeface="Times New Roman"/>
                <a:ea typeface="Times New Roman"/>
                <a:cs typeface="Times New Roman"/>
                <a:sym typeface="Times New Roman"/>
              </a:rPr>
              <a:t>178</a:t>
            </a:r>
            <a:r>
              <a:rPr lang="en-US" sz="600" b="0" i="0" u="none">
                <a:solidFill>
                  <a:srgbClr val="000000"/>
                </a:solidFill>
                <a:latin typeface="Times New Roman"/>
                <a:ea typeface="Times New Roman"/>
                <a:cs typeface="Times New Roman"/>
                <a:sym typeface="Times New Roman"/>
              </a:rPr>
              <a:t>(4), pp.977-1007.</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Karpen, I.O., Vink, J. and Trischler, J., 2022. Service design for systemic change in legacy organizations: A bottom-up approach to redesign. In </a:t>
            </a:r>
            <a:r>
              <a:rPr lang="en-US" sz="600" b="0" i="1" u="none">
                <a:solidFill>
                  <a:srgbClr val="000000"/>
                </a:solidFill>
                <a:latin typeface="Times New Roman"/>
                <a:ea typeface="Times New Roman"/>
                <a:cs typeface="Times New Roman"/>
                <a:sym typeface="Times New Roman"/>
              </a:rPr>
              <a:t>The Palgrave Handbook of Service Management</a:t>
            </a:r>
            <a:r>
              <a:rPr lang="en-US" sz="600" b="0" i="0" u="none">
                <a:solidFill>
                  <a:srgbClr val="000000"/>
                </a:solidFill>
                <a:latin typeface="Times New Roman"/>
                <a:ea typeface="Times New Roman"/>
                <a:cs typeface="Times New Roman"/>
                <a:sym typeface="Times New Roman"/>
              </a:rPr>
              <a:t> (pp. 457-479). Cham: Springer International Publishing.</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Masenya, T.M., 2022. Integrating talent and knowledge management practices in the new normal business environment: developing future leaders in public sector organizations. In </a:t>
            </a:r>
            <a:r>
              <a:rPr lang="en-US" sz="600" b="0" i="1" u="none">
                <a:solidFill>
                  <a:srgbClr val="000000"/>
                </a:solidFill>
                <a:latin typeface="Times New Roman"/>
                <a:ea typeface="Times New Roman"/>
                <a:cs typeface="Times New Roman"/>
                <a:sym typeface="Times New Roman"/>
              </a:rPr>
              <a:t>Navigating the new normal of business with enhanced human resource management strategies</a:t>
            </a:r>
            <a:r>
              <a:rPr lang="en-US" sz="600" b="0" i="0" u="none">
                <a:solidFill>
                  <a:srgbClr val="000000"/>
                </a:solidFill>
                <a:latin typeface="Times New Roman"/>
                <a:ea typeface="Times New Roman"/>
                <a:cs typeface="Times New Roman"/>
                <a:sym typeface="Times New Roman"/>
              </a:rPr>
              <a:t> (pp. 113-144). IGI global.</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MBM, 2021, “</a:t>
            </a:r>
            <a:r>
              <a:rPr lang="en-US" sz="600" b="0" i="1" u="none">
                <a:solidFill>
                  <a:srgbClr val="000000"/>
                </a:solidFill>
                <a:latin typeface="Times New Roman"/>
                <a:ea typeface="Times New Roman"/>
                <a:cs typeface="Times New Roman"/>
                <a:sym typeface="Times New Roman"/>
              </a:rPr>
              <a:t>How to Fix Low Morale in the Workplace: A Guide For Leaders</a:t>
            </a:r>
            <a:r>
              <a:rPr lang="en-US" sz="600" b="0" i="0" u="none">
                <a:solidFill>
                  <a:srgbClr val="000000"/>
                </a:solidFill>
                <a:latin typeface="Times New Roman"/>
                <a:ea typeface="Times New Roman"/>
                <a:cs typeface="Times New Roman"/>
                <a:sym typeface="Times New Roman"/>
              </a:rPr>
              <a:t>”, Available at:</a:t>
            </a:r>
            <a:r>
              <a:rPr lang="en-US" sz="600" b="0" i="0" u="sng">
                <a:solidFill>
                  <a:schemeClr val="hlink"/>
                </a:solidFill>
                <a:hlinkClick r:id="rId6"/>
              </a:rPr>
              <a:t> https://www.makingbusinessmatter.co.uk/low-morale/</a:t>
            </a:r>
            <a:r>
              <a:rPr lang="en-US" sz="600" b="0" i="0" u="none">
                <a:solidFill>
                  <a:srgbClr val="000000"/>
                </a:solidFill>
                <a:latin typeface="Times New Roman"/>
                <a:ea typeface="Times New Roman"/>
                <a:cs typeface="Times New Roman"/>
                <a:sym typeface="Times New Roman"/>
              </a:rPr>
              <a:t> [Accessed on 18</a:t>
            </a:r>
            <a:r>
              <a:rPr lang="en-US" sz="600" b="0" i="0" u="none" baseline="30000">
                <a:solidFill>
                  <a:srgbClr val="000000"/>
                </a:solidFill>
                <a:latin typeface="Times New Roman"/>
                <a:ea typeface="Times New Roman"/>
                <a:cs typeface="Times New Roman"/>
                <a:sym typeface="Times New Roman"/>
              </a:rPr>
              <a:t>th</a:t>
            </a:r>
            <a:r>
              <a:rPr lang="en-US" sz="600" b="0" i="0" u="none">
                <a:solidFill>
                  <a:srgbClr val="000000"/>
                </a:solidFill>
                <a:latin typeface="Times New Roman"/>
                <a:ea typeface="Times New Roman"/>
                <a:cs typeface="Times New Roman"/>
                <a:sym typeface="Times New Roman"/>
              </a:rPr>
              <a:t> July 2023]</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Pennsylvania State University, 2023, “</a:t>
            </a:r>
            <a:r>
              <a:rPr lang="en-US" sz="600" b="0" i="1" u="none">
                <a:solidFill>
                  <a:srgbClr val="000000"/>
                </a:solidFill>
                <a:latin typeface="Times New Roman"/>
                <a:ea typeface="Times New Roman"/>
                <a:cs typeface="Times New Roman"/>
                <a:sym typeface="Times New Roman"/>
              </a:rPr>
              <a:t>Decentralisation, Centralisation and Devolution in publicly funded health services: decentralisation as an organisational model for health care in England</a:t>
            </a:r>
            <a:r>
              <a:rPr lang="en-US" sz="600" b="0" i="0" u="none">
                <a:solidFill>
                  <a:srgbClr val="000000"/>
                </a:solidFill>
                <a:latin typeface="Times New Roman"/>
                <a:ea typeface="Times New Roman"/>
                <a:cs typeface="Times New Roman"/>
                <a:sym typeface="Times New Roman"/>
              </a:rPr>
              <a:t>”, Available at:</a:t>
            </a:r>
            <a:r>
              <a:rPr lang="en-US" sz="600" b="0" i="0" u="sng">
                <a:solidFill>
                  <a:schemeClr val="hlink"/>
                </a:solidFill>
                <a:hlinkClick r:id="rId7"/>
              </a:rPr>
              <a:t> https://citeseerx.ist.psu.edu/document?repid=rep1&amp;type=pdf&amp;doi=a0fdc0b3901df63e26bb011281c59f826f54bc09</a:t>
            </a:r>
            <a:r>
              <a:rPr lang="en-US" sz="600" b="0" i="0" u="none">
                <a:solidFill>
                  <a:srgbClr val="000000"/>
                </a:solidFill>
                <a:latin typeface="Times New Roman"/>
                <a:ea typeface="Times New Roman"/>
                <a:cs typeface="Times New Roman"/>
                <a:sym typeface="Times New Roman"/>
              </a:rPr>
              <a:t> [Accessed on 17</a:t>
            </a:r>
            <a:r>
              <a:rPr lang="en-US" sz="600" b="0" i="0" u="none" baseline="30000">
                <a:solidFill>
                  <a:srgbClr val="000000"/>
                </a:solidFill>
                <a:latin typeface="Times New Roman"/>
                <a:ea typeface="Times New Roman"/>
                <a:cs typeface="Times New Roman"/>
                <a:sym typeface="Times New Roman"/>
              </a:rPr>
              <a:t>th</a:t>
            </a:r>
            <a:r>
              <a:rPr lang="en-US" sz="600" b="0" i="0" u="none">
                <a:solidFill>
                  <a:srgbClr val="000000"/>
                </a:solidFill>
                <a:latin typeface="Times New Roman"/>
                <a:ea typeface="Times New Roman"/>
                <a:cs typeface="Times New Roman"/>
                <a:sym typeface="Times New Roman"/>
              </a:rPr>
              <a:t> July 2023]</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Poór, J., Szabó, K., Balog, K., Barna, Z. and Hámori, T., 2023. CASE SYNOPSIS First, we present the key socio-economic characteristics of the Hungarian economy and labor market. Next, we review the place and role of FDI (foreign direct invest-ment) in the Hungarian economy. The first acquisition and European investment of General Electric (GE) was Tungsram in Hungary in 1990. It was a challenge for both. </a:t>
            </a:r>
            <a:r>
              <a:rPr lang="en-US" sz="600" b="0" i="1" u="none">
                <a:solidFill>
                  <a:srgbClr val="000000"/>
                </a:solidFill>
                <a:latin typeface="Times New Roman"/>
                <a:ea typeface="Times New Roman"/>
                <a:cs typeface="Times New Roman"/>
                <a:sym typeface="Times New Roman"/>
              </a:rPr>
              <a:t>The Global Human Resource Management Casebook</a:t>
            </a:r>
            <a:r>
              <a:rPr lang="en-US" sz="600" b="0" i="0" u="none">
                <a:solidFill>
                  <a:srgbClr val="000000"/>
                </a:solidFill>
                <a:latin typeface="Times New Roman"/>
                <a:ea typeface="Times New Roman"/>
                <a:cs typeface="Times New Roman"/>
                <a:sym typeface="Times New Roman"/>
              </a:rPr>
              <a:t>, p.75.</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Puhan, T.X., 2019. Managing Change and Innovation. </a:t>
            </a:r>
            <a:r>
              <a:rPr lang="en-US" sz="600" b="0" i="1" u="none">
                <a:solidFill>
                  <a:srgbClr val="000000"/>
                </a:solidFill>
                <a:latin typeface="Times New Roman"/>
                <a:ea typeface="Times New Roman"/>
                <a:cs typeface="Times New Roman"/>
                <a:sym typeface="Times New Roman"/>
              </a:rPr>
              <a:t>Available at SSRN 3371800</a:t>
            </a:r>
            <a:r>
              <a:rPr lang="en-US" sz="600" b="0" i="0" u="none">
                <a:solidFill>
                  <a:srgbClr val="000000"/>
                </a:solidFill>
                <a:latin typeface="Times New Roman"/>
                <a:ea typeface="Times New Roman"/>
                <a:cs typeface="Times New Roman"/>
                <a:sym typeface="Times New Roman"/>
              </a:rPr>
              <a:t>.</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Purwanto, A., Kusumaningsih, S.W. and Prasetya, A.B., 2020. Did Transformational Leadership Elitist and Antidemocratic? A Literature Review. </a:t>
            </a:r>
            <a:r>
              <a:rPr lang="en-US" sz="600" b="0" i="1" u="none">
                <a:solidFill>
                  <a:srgbClr val="000000"/>
                </a:solidFill>
                <a:latin typeface="Times New Roman"/>
                <a:ea typeface="Times New Roman"/>
                <a:cs typeface="Times New Roman"/>
                <a:sym typeface="Times New Roman"/>
              </a:rPr>
              <a:t>International Journal of Social, Policy and Law</a:t>
            </a:r>
            <a:r>
              <a:rPr lang="en-US" sz="600" b="0" i="0" u="none">
                <a:solidFill>
                  <a:srgbClr val="000000"/>
                </a:solidFill>
                <a:latin typeface="Times New Roman"/>
                <a:ea typeface="Times New Roman"/>
                <a:cs typeface="Times New Roman"/>
                <a:sym typeface="Times New Roman"/>
              </a:rPr>
              <a:t>, </a:t>
            </a:r>
            <a:r>
              <a:rPr lang="en-US" sz="600" b="0" i="1" u="none">
                <a:solidFill>
                  <a:srgbClr val="000000"/>
                </a:solidFill>
                <a:latin typeface="Times New Roman"/>
                <a:ea typeface="Times New Roman"/>
                <a:cs typeface="Times New Roman"/>
                <a:sym typeface="Times New Roman"/>
              </a:rPr>
              <a:t>1</a:t>
            </a:r>
            <a:r>
              <a:rPr lang="en-US" sz="600" b="0" i="0" u="none">
                <a:solidFill>
                  <a:srgbClr val="000000"/>
                </a:solidFill>
                <a:latin typeface="Times New Roman"/>
                <a:ea typeface="Times New Roman"/>
                <a:cs typeface="Times New Roman"/>
                <a:sym typeface="Times New Roman"/>
              </a:rPr>
              <a:t>(1), pp.1-11.</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Rafiq, M.R., Rai, I.H. and Hussain, S., 2020. The impact of logo shapes redesign on brand loyalty and repurchase intentions through brand attitude. </a:t>
            </a:r>
            <a:r>
              <a:rPr lang="en-US" sz="600" b="0" i="1" u="none">
                <a:solidFill>
                  <a:srgbClr val="000000"/>
                </a:solidFill>
                <a:latin typeface="Times New Roman"/>
                <a:ea typeface="Times New Roman"/>
                <a:cs typeface="Times New Roman"/>
                <a:sym typeface="Times New Roman"/>
              </a:rPr>
              <a:t>International review of management and marketing</a:t>
            </a:r>
            <a:r>
              <a:rPr lang="en-US" sz="600" b="0" i="0" u="none">
                <a:solidFill>
                  <a:srgbClr val="000000"/>
                </a:solidFill>
                <a:latin typeface="Times New Roman"/>
                <a:ea typeface="Times New Roman"/>
                <a:cs typeface="Times New Roman"/>
                <a:sym typeface="Times New Roman"/>
              </a:rPr>
              <a:t>, </a:t>
            </a:r>
            <a:r>
              <a:rPr lang="en-US" sz="600" b="0" i="1" u="none">
                <a:solidFill>
                  <a:srgbClr val="000000"/>
                </a:solidFill>
                <a:latin typeface="Times New Roman"/>
                <a:ea typeface="Times New Roman"/>
                <a:cs typeface="Times New Roman"/>
                <a:sym typeface="Times New Roman"/>
              </a:rPr>
              <a:t>10</a:t>
            </a:r>
            <a:r>
              <a:rPr lang="en-US" sz="600" b="0" i="0" u="none">
                <a:solidFill>
                  <a:srgbClr val="000000"/>
                </a:solidFill>
                <a:latin typeface="Times New Roman"/>
                <a:ea typeface="Times New Roman"/>
                <a:cs typeface="Times New Roman"/>
                <a:sym typeface="Times New Roman"/>
              </a:rPr>
              <a:t>(5), p.117.</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Snihur, Y., Thomas, L.D. and Burgelman, R.A., 2023. Strategically managing the business model portfolio trajectory. </a:t>
            </a:r>
            <a:r>
              <a:rPr lang="en-US" sz="600" b="0" i="1" u="none">
                <a:solidFill>
                  <a:srgbClr val="000000"/>
                </a:solidFill>
                <a:latin typeface="Times New Roman"/>
                <a:ea typeface="Times New Roman"/>
                <a:cs typeface="Times New Roman"/>
                <a:sym typeface="Times New Roman"/>
              </a:rPr>
              <a:t>California Management Review</a:t>
            </a:r>
            <a:r>
              <a:rPr lang="en-US" sz="600" b="0" i="0" u="none">
                <a:solidFill>
                  <a:srgbClr val="000000"/>
                </a:solidFill>
                <a:latin typeface="Times New Roman"/>
                <a:ea typeface="Times New Roman"/>
                <a:cs typeface="Times New Roman"/>
                <a:sym typeface="Times New Roman"/>
              </a:rPr>
              <a:t>, </a:t>
            </a:r>
            <a:r>
              <a:rPr lang="en-US" sz="600" b="0" i="1" u="none">
                <a:solidFill>
                  <a:srgbClr val="000000"/>
                </a:solidFill>
                <a:latin typeface="Times New Roman"/>
                <a:ea typeface="Times New Roman"/>
                <a:cs typeface="Times New Roman"/>
                <a:sym typeface="Times New Roman"/>
              </a:rPr>
              <a:t>65</a:t>
            </a:r>
            <a:r>
              <a:rPr lang="en-US" sz="600" b="0" i="0" u="none">
                <a:solidFill>
                  <a:srgbClr val="000000"/>
                </a:solidFill>
                <a:latin typeface="Times New Roman"/>
                <a:ea typeface="Times New Roman"/>
                <a:cs typeface="Times New Roman"/>
                <a:sym typeface="Times New Roman"/>
              </a:rPr>
              <a:t>(2), pp.156-176.</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Vaia, G., Arkhipova, D. and DeLone, W., 2022. Digital governance mechanisms and principles that enable agile responses in dynamic competitive environments. </a:t>
            </a:r>
            <a:r>
              <a:rPr lang="en-US" sz="600" b="0" i="1" u="none">
                <a:solidFill>
                  <a:srgbClr val="000000"/>
                </a:solidFill>
                <a:latin typeface="Times New Roman"/>
                <a:ea typeface="Times New Roman"/>
                <a:cs typeface="Times New Roman"/>
                <a:sym typeface="Times New Roman"/>
              </a:rPr>
              <a:t>European Journal of Information Systems</a:t>
            </a:r>
            <a:r>
              <a:rPr lang="en-US" sz="600" b="0" i="0" u="none">
                <a:solidFill>
                  <a:srgbClr val="000000"/>
                </a:solidFill>
                <a:latin typeface="Times New Roman"/>
                <a:ea typeface="Times New Roman"/>
                <a:cs typeface="Times New Roman"/>
                <a:sym typeface="Times New Roman"/>
              </a:rPr>
              <a:t>, </a:t>
            </a:r>
            <a:r>
              <a:rPr lang="en-US" sz="600" b="0" i="1" u="none">
                <a:solidFill>
                  <a:srgbClr val="000000"/>
                </a:solidFill>
                <a:latin typeface="Times New Roman"/>
                <a:ea typeface="Times New Roman"/>
                <a:cs typeface="Times New Roman"/>
                <a:sym typeface="Times New Roman"/>
              </a:rPr>
              <a:t>31</a:t>
            </a:r>
            <a:r>
              <a:rPr lang="en-US" sz="600" b="0" i="0" u="none">
                <a:solidFill>
                  <a:srgbClr val="000000"/>
                </a:solidFill>
                <a:latin typeface="Times New Roman"/>
                <a:ea typeface="Times New Roman"/>
                <a:cs typeface="Times New Roman"/>
                <a:sym typeface="Times New Roman"/>
              </a:rPr>
              <a:t>(6), pp.662-680.</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Valparaiso University, 2021, “</a:t>
            </a:r>
            <a:r>
              <a:rPr lang="en-US" sz="600" b="0" i="1" u="none">
                <a:solidFill>
                  <a:srgbClr val="000000"/>
                </a:solidFill>
                <a:latin typeface="Times New Roman"/>
                <a:ea typeface="Times New Roman"/>
                <a:cs typeface="Times New Roman"/>
                <a:sym typeface="Times New Roman"/>
              </a:rPr>
              <a:t>Self-Centered vs. Humanity-Centered: The Most Critical Continuum for Choosing Today's Leadership</a:t>
            </a:r>
            <a:r>
              <a:rPr lang="en-US" sz="600" b="0" i="0" u="none">
                <a:solidFill>
                  <a:srgbClr val="000000"/>
                </a:solidFill>
                <a:latin typeface="Times New Roman"/>
                <a:ea typeface="Times New Roman"/>
                <a:cs typeface="Times New Roman"/>
                <a:sym typeface="Times New Roman"/>
              </a:rPr>
              <a:t>”, Available at:</a:t>
            </a:r>
            <a:r>
              <a:rPr lang="en-US" sz="600" b="0" i="0" u="sng">
                <a:solidFill>
                  <a:schemeClr val="hlink"/>
                </a:solidFill>
                <a:hlinkClick r:id="rId8"/>
              </a:rPr>
              <a:t> https://scholar.valpo.edu/cgi/viewcontent.cgi?article=1455&amp;context=jvbl</a:t>
            </a:r>
            <a:r>
              <a:rPr lang="en-US" sz="600" b="0" i="0" u="none">
                <a:solidFill>
                  <a:srgbClr val="000000"/>
                </a:solidFill>
                <a:latin typeface="Times New Roman"/>
                <a:ea typeface="Times New Roman"/>
                <a:cs typeface="Times New Roman"/>
                <a:sym typeface="Times New Roman"/>
              </a:rPr>
              <a:t> [Accessed on 17</a:t>
            </a:r>
            <a:r>
              <a:rPr lang="en-US" sz="600" b="0" i="0" u="none" baseline="30000">
                <a:solidFill>
                  <a:srgbClr val="000000"/>
                </a:solidFill>
                <a:latin typeface="Times New Roman"/>
                <a:ea typeface="Times New Roman"/>
                <a:cs typeface="Times New Roman"/>
                <a:sym typeface="Times New Roman"/>
              </a:rPr>
              <a:t>th</a:t>
            </a:r>
            <a:r>
              <a:rPr lang="en-US" sz="600" b="0" i="0" u="none">
                <a:solidFill>
                  <a:srgbClr val="000000"/>
                </a:solidFill>
                <a:latin typeface="Times New Roman"/>
                <a:ea typeface="Times New Roman"/>
                <a:cs typeface="Times New Roman"/>
                <a:sym typeface="Times New Roman"/>
              </a:rPr>
              <a:t> July 2023]</a:t>
            </a:r>
            <a:endParaRPr/>
          </a:p>
          <a:p>
            <a:pPr marL="228600" lvl="0" indent="-228600" algn="l" rtl="0">
              <a:lnSpc>
                <a:spcPct val="90000"/>
              </a:lnSpc>
              <a:spcBef>
                <a:spcPts val="1000"/>
              </a:spcBef>
              <a:spcAft>
                <a:spcPts val="0"/>
              </a:spcAft>
              <a:buClr>
                <a:srgbClr val="000000"/>
              </a:buClr>
              <a:buSzPct val="100000"/>
              <a:buNone/>
            </a:pPr>
            <a:r>
              <a:rPr lang="en-US" sz="600" b="0" i="0" u="none">
                <a:solidFill>
                  <a:srgbClr val="000000"/>
                </a:solidFill>
                <a:latin typeface="Times New Roman"/>
                <a:ea typeface="Times New Roman"/>
                <a:cs typeface="Times New Roman"/>
                <a:sym typeface="Times New Roman"/>
              </a:rPr>
              <a:t>Welch, J. and Byrne, J.A. 2001. </a:t>
            </a:r>
            <a:r>
              <a:rPr lang="en-US" sz="600" b="0" i="1" u="none">
                <a:solidFill>
                  <a:srgbClr val="000000"/>
                </a:solidFill>
                <a:latin typeface="Times New Roman"/>
                <a:ea typeface="Times New Roman"/>
                <a:cs typeface="Times New Roman"/>
                <a:sym typeface="Times New Roman"/>
              </a:rPr>
              <a:t>Jack: Straight from the gut. </a:t>
            </a:r>
            <a:r>
              <a:rPr lang="en-US" sz="600" b="0" i="0" u="none">
                <a:solidFill>
                  <a:srgbClr val="000000"/>
                </a:solidFill>
                <a:latin typeface="Times New Roman"/>
                <a:ea typeface="Times New Roman"/>
                <a:cs typeface="Times New Roman"/>
                <a:sym typeface="Times New Roman"/>
              </a:rPr>
              <a:t>Warner Business Books.</a:t>
            </a:r>
            <a:endParaRPr/>
          </a:p>
        </p:txBody>
      </p:sp>
    </p:spTree>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3842</Words>
  <Application>Microsoft Office PowerPoint</Application>
  <PresentationFormat>Widescreen</PresentationFormat>
  <Paragraphs>184</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Times New Roman</vt:lpstr>
      <vt:lpstr>office theme</vt:lpstr>
      <vt:lpstr>Leadership and Management, Theory and Practice LCBB6003</vt:lpstr>
      <vt:lpstr>Introduction</vt:lpstr>
      <vt:lpstr>Leadership Theories and Perspectives </vt:lpstr>
      <vt:lpstr>Leadership Theories and Perspectives(Cont.)</vt:lpstr>
      <vt:lpstr>Leadership Theories and Perspectives(Cont.) </vt:lpstr>
      <vt:lpstr>Charismatic and Demanding Leadership Style</vt:lpstr>
      <vt:lpstr>Decentralization and Autonomy</vt:lpstr>
      <vt:lpstr>Boundaryless Organizations</vt:lpstr>
      <vt:lpstr>Performance Management System "Rank and Yank"</vt:lpstr>
      <vt:lpstr>Emphasis on Talent Management</vt:lpstr>
      <vt:lpstr>Impact on GE's Market Capitalization</vt:lpstr>
      <vt:lpstr>Long-Term Sustainability</vt:lpstr>
      <vt:lpstr>Leadership Style and Organizational Culture</vt:lpstr>
      <vt:lpstr>Leadership Style and Organizational Culture (Cont.)</vt:lpstr>
      <vt:lpstr>Impact on Stakeholders</vt:lpstr>
      <vt:lpstr>Leadership Legacy and Succession Planning</vt:lpstr>
      <vt:lpstr>Lessons Learned from Welch's Leadership</vt:lpstr>
      <vt:lpstr>Alternative Leadership Approaches</vt:lpstr>
      <vt:lpstr>Ethical Considerations</vt:lpstr>
      <vt:lpstr>Recommendations for Future Leaders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 LCBB6003</dc:title>
  <dc:creator>Anita Chiafi</dc:creator>
  <cp:lastModifiedBy>Anita Chiafi</cp:lastModifiedBy>
  <cp:revision>1</cp:revision>
  <dcterms:modified xsi:type="dcterms:W3CDTF">2023-07-30T12:12:18Z</dcterms:modified>
</cp:coreProperties>
</file>