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9" r:id="rId4"/>
    <p:sldId id="260" r:id="rId5"/>
    <p:sldId id="261" r:id="rId6"/>
    <p:sldId id="262" r:id="rId7"/>
    <p:sldId id="263" r:id="rId8"/>
    <p:sldId id="264" r:id="rId9"/>
    <p:sldId id="266" r:id="rId10"/>
    <p:sldId id="267" r:id="rId11"/>
    <p:sldId id="268" r:id="rId12"/>
    <p:sldId id="269"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088EDD7-15DA-45E3-B53A-75047ADCA5F2}">
          <p14:sldIdLst>
            <p14:sldId id="257"/>
            <p14:sldId id="258"/>
            <p14:sldId id="259"/>
            <p14:sldId id="260"/>
            <p14:sldId id="261"/>
            <p14:sldId id="262"/>
            <p14:sldId id="263"/>
            <p14:sldId id="264"/>
            <p14:sldId id="266"/>
            <p14:sldId id="267"/>
            <p14:sldId id="268"/>
            <p14:sldId id="269"/>
            <p14:sldId id="27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8DDA905-FB35-C534-0F8E-EB3485B766C0}" name="stacilee Hamilton" initials="sH" userId="04df6aecb61cf204"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50603B-9626-4A15-B616-805213B2BF0B}" v="268" dt="2026-02-16T07:20:14.5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FC0AC-F4D1-439D-88C2-AD03B7B8DC50}"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81E133-27C8-43E3-8DFD-CB68B8E74789}" type="slidenum">
              <a:rPr lang="en-GB" smtClean="0"/>
              <a:t>‹#›</a:t>
            </a:fld>
            <a:endParaRPr lang="en-GB"/>
          </a:p>
        </p:txBody>
      </p:sp>
    </p:spTree>
    <p:extLst>
      <p:ext uri="{BB962C8B-B14F-4D97-AF65-F5344CB8AC3E}">
        <p14:creationId xmlns:p14="http://schemas.microsoft.com/office/powerpoint/2010/main" val="2924177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81E133-27C8-43E3-8DFD-CB68B8E74789}" type="slidenum">
              <a:rPr lang="en-GB" smtClean="0"/>
              <a:t>1</a:t>
            </a:fld>
            <a:endParaRPr lang="en-GB"/>
          </a:p>
        </p:txBody>
      </p:sp>
    </p:spTree>
    <p:extLst>
      <p:ext uri="{BB962C8B-B14F-4D97-AF65-F5344CB8AC3E}">
        <p14:creationId xmlns:p14="http://schemas.microsoft.com/office/powerpoint/2010/main" val="2892075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1ECC4-D354-D90F-903D-B3677757F2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E2E01EC-90D8-A020-C428-B679B396B0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F1A4191-DB6A-B04C-6670-5C64F80E2BBD}"/>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5" name="Footer Placeholder 4">
            <a:extLst>
              <a:ext uri="{FF2B5EF4-FFF2-40B4-BE49-F238E27FC236}">
                <a16:creationId xmlns:a16="http://schemas.microsoft.com/office/drawing/2014/main" id="{CB5D26D3-8280-D0CE-0354-42D02722A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FFEBBF-4BF7-1343-41ED-3A331FCBC4CF}"/>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221966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5AE7B-6896-1AF2-EB7F-6ED469C3966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E2CCE9C-A889-02AF-F27A-AFF86BC339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B5FDD6-38AA-E2FB-2C44-F082600ED889}"/>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5" name="Footer Placeholder 4">
            <a:extLst>
              <a:ext uri="{FF2B5EF4-FFF2-40B4-BE49-F238E27FC236}">
                <a16:creationId xmlns:a16="http://schemas.microsoft.com/office/drawing/2014/main" id="{D6E60A06-5FB0-4764-74F8-246935A175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E0CD11-5F3E-2454-7E2D-4AB5A6AD18EF}"/>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929558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ABBC9-B7AC-5755-2828-3AD2BFC80FA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03CAA01-9A61-9251-940F-83DDCD9DD4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D0C2BB4-4096-2F68-EAB8-0DB85B8C361F}"/>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5" name="Footer Placeholder 4">
            <a:extLst>
              <a:ext uri="{FF2B5EF4-FFF2-40B4-BE49-F238E27FC236}">
                <a16:creationId xmlns:a16="http://schemas.microsoft.com/office/drawing/2014/main" id="{27FC404D-B074-9CBB-F419-1399D0CA31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4E71BD-4186-137E-27F5-EDAB314EAA43}"/>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1686636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F698C-16D2-7D19-C1F4-A3D4492C0B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17C9108-0A93-DB70-2DCD-A78839B060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32BF6BC-026B-5889-78E3-C1634BBF02D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8B1EF3D-0B15-8592-2372-0B27FC1F22CA}"/>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6" name="Footer Placeholder 5">
            <a:extLst>
              <a:ext uri="{FF2B5EF4-FFF2-40B4-BE49-F238E27FC236}">
                <a16:creationId xmlns:a16="http://schemas.microsoft.com/office/drawing/2014/main" id="{27C382AB-ACE0-49DB-28D9-C097CBB601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9B0BEE-AD52-29AE-D334-FFCDC32532CF}"/>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1450792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F399-BEA3-EB52-CAA0-78A1BE89F89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F2CBF8E-AC7D-9985-4896-36EB9C0BCA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16EBAF0-35DB-7119-F65C-15AA016E4DA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92EB9B4-6B91-AC99-3D00-CBEE278E1A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DBFE414-D2D4-29D4-0B11-5D96F3AD4F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459E21E-FFDC-B744-B112-6B4684C6C278}"/>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8" name="Footer Placeholder 7">
            <a:extLst>
              <a:ext uri="{FF2B5EF4-FFF2-40B4-BE49-F238E27FC236}">
                <a16:creationId xmlns:a16="http://schemas.microsoft.com/office/drawing/2014/main" id="{2F47227B-F6FD-2AC7-9B65-FD3780E502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3F696C-EC4A-B3F4-06BC-C3565CB8BD9E}"/>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1269180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669BE-45FE-5B60-82C6-D80FF7F1715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7F39957-C9A6-D513-BB3C-7A7F4937503E}"/>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4" name="Footer Placeholder 3">
            <a:extLst>
              <a:ext uri="{FF2B5EF4-FFF2-40B4-BE49-F238E27FC236}">
                <a16:creationId xmlns:a16="http://schemas.microsoft.com/office/drawing/2014/main" id="{DBD8BE5A-9FA7-4827-86F1-B0C4D5CB3A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1838A7-5A77-4374-C473-8C10517F3DA4}"/>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1759919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988BA2-0C81-1298-94A8-0A65B0CEA2D2}"/>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3" name="Footer Placeholder 2">
            <a:extLst>
              <a:ext uri="{FF2B5EF4-FFF2-40B4-BE49-F238E27FC236}">
                <a16:creationId xmlns:a16="http://schemas.microsoft.com/office/drawing/2014/main" id="{9E8BC993-6558-B633-A5A0-121FC9667B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B2DEE4-3D65-B543-784E-0E9802F571B5}"/>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2957901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30F30-DBAD-D802-A763-9935864389A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D93CC44-9212-55FB-E811-ABE84787E8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305832D-BBA8-E59B-D459-F5CC59F1D7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F687EC-D4CF-6917-5ADE-6D9DFA22A5DA}"/>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6" name="Footer Placeholder 5">
            <a:extLst>
              <a:ext uri="{FF2B5EF4-FFF2-40B4-BE49-F238E27FC236}">
                <a16:creationId xmlns:a16="http://schemas.microsoft.com/office/drawing/2014/main" id="{138F3ADC-7223-1A0A-D03C-0DAF6A9836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A66992-F0BE-AF07-CB37-D65129800BDE}"/>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167021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724F9-84DD-39D1-D040-0A88C384EB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FC1962E-0D6B-2A21-59CA-CE1775E066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3108C6-D399-55CE-ACB3-A5847F39ED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E6C25B-7463-0F9C-0473-F6E74FA219DA}"/>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6" name="Footer Placeholder 5">
            <a:extLst>
              <a:ext uri="{FF2B5EF4-FFF2-40B4-BE49-F238E27FC236}">
                <a16:creationId xmlns:a16="http://schemas.microsoft.com/office/drawing/2014/main" id="{0C0FB1E1-569F-3992-E554-BEBE0DD607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A250AA-E143-88A3-9E16-B409C5BE2A11}"/>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1649903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17A14-E1C0-119D-6711-8781EFFA54B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5E0CBF1-010A-FD90-89AA-FA9CA3B67B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EC2459-F3E2-9C6B-BDC1-CC2B500F19E3}"/>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5" name="Footer Placeholder 4">
            <a:extLst>
              <a:ext uri="{FF2B5EF4-FFF2-40B4-BE49-F238E27FC236}">
                <a16:creationId xmlns:a16="http://schemas.microsoft.com/office/drawing/2014/main" id="{C1D7159B-5395-23BD-EF1C-12B2FA4AAE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2C8CB6-5CED-131E-2E87-DB0DDFD42A21}"/>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1630250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09043D-B0BA-2DA4-A7CF-D92592BE3A0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8C0AB8C-212D-AF02-8D3F-4C41F387EBF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59173F-2413-A188-EB83-AE9B82155EA6}"/>
              </a:ext>
            </a:extLst>
          </p:cNvPr>
          <p:cNvSpPr>
            <a:spLocks noGrp="1"/>
          </p:cNvSpPr>
          <p:nvPr>
            <p:ph type="dt" sz="half" idx="10"/>
          </p:nvPr>
        </p:nvSpPr>
        <p:spPr/>
        <p:txBody>
          <a:bodyPr/>
          <a:lstStyle/>
          <a:p>
            <a:fld id="{86C359BC-3CEB-4FCA-BF2B-E34B8F3D2530}" type="datetimeFigureOut">
              <a:rPr lang="en-GB" smtClean="0"/>
              <a:t>16/02/2026</a:t>
            </a:fld>
            <a:endParaRPr lang="en-GB"/>
          </a:p>
        </p:txBody>
      </p:sp>
      <p:sp>
        <p:nvSpPr>
          <p:cNvPr id="5" name="Footer Placeholder 4">
            <a:extLst>
              <a:ext uri="{FF2B5EF4-FFF2-40B4-BE49-F238E27FC236}">
                <a16:creationId xmlns:a16="http://schemas.microsoft.com/office/drawing/2014/main" id="{14C2F7F7-D70A-B42F-47CE-1C13F4CF01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2D9F1E-D77A-4A02-7235-B0C0F10EF1B6}"/>
              </a:ext>
            </a:extLst>
          </p:cNvPr>
          <p:cNvSpPr>
            <a:spLocks noGrp="1"/>
          </p:cNvSpPr>
          <p:nvPr>
            <p:ph type="sldNum" sz="quarter" idx="12"/>
          </p:nvPr>
        </p:nvSpPr>
        <p:spPr/>
        <p:txBody>
          <a:bodyPr/>
          <a:lstStyle/>
          <a:p>
            <a:fld id="{3D82148D-F8AE-4C55-A1A4-306E123A164B}" type="slidenum">
              <a:rPr lang="en-GB" smtClean="0"/>
              <a:t>‹#›</a:t>
            </a:fld>
            <a:endParaRPr lang="en-GB"/>
          </a:p>
        </p:txBody>
      </p:sp>
    </p:spTree>
    <p:extLst>
      <p:ext uri="{BB962C8B-B14F-4D97-AF65-F5344CB8AC3E}">
        <p14:creationId xmlns:p14="http://schemas.microsoft.com/office/powerpoint/2010/main" val="333824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2EA8DC-5C0E-23CB-EBD1-A5D9B1BDE5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086EEF9-6236-6581-0FD4-3B3662F789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9C17C77-A0A6-0873-9D12-36CBA47881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C359BC-3CEB-4FCA-BF2B-E34B8F3D2530}" type="datetimeFigureOut">
              <a:rPr lang="en-GB" smtClean="0"/>
              <a:t>16/02/2026</a:t>
            </a:fld>
            <a:endParaRPr lang="en-GB"/>
          </a:p>
        </p:txBody>
      </p:sp>
      <p:sp>
        <p:nvSpPr>
          <p:cNvPr id="5" name="Footer Placeholder 4">
            <a:extLst>
              <a:ext uri="{FF2B5EF4-FFF2-40B4-BE49-F238E27FC236}">
                <a16:creationId xmlns:a16="http://schemas.microsoft.com/office/drawing/2014/main" id="{3FC2F28E-3875-ABF5-B317-EE4B1A3DE8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9273265-6965-8F33-F4A9-C044207370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82148D-F8AE-4C55-A1A4-306E123A164B}" type="slidenum">
              <a:rPr lang="en-GB" smtClean="0"/>
              <a:t>‹#›</a:t>
            </a:fld>
            <a:endParaRPr lang="en-GB"/>
          </a:p>
        </p:txBody>
      </p:sp>
    </p:spTree>
    <p:extLst>
      <p:ext uri="{BB962C8B-B14F-4D97-AF65-F5344CB8AC3E}">
        <p14:creationId xmlns:p14="http://schemas.microsoft.com/office/powerpoint/2010/main" val="2121896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05709E-2B04-356A-8C9C-11FDDE34123B}"/>
              </a:ext>
            </a:extLst>
          </p:cNvPr>
          <p:cNvSpPr>
            <a:spLocks noGrp="1"/>
          </p:cNvSpPr>
          <p:nvPr>
            <p:ph type="title"/>
          </p:nvPr>
        </p:nvSpPr>
        <p:spPr>
          <a:xfrm>
            <a:off x="645065" y="1463040"/>
            <a:ext cx="3796306" cy="2690949"/>
          </a:xfrm>
        </p:spPr>
        <p:txBody>
          <a:bodyPr vert="horz" lIns="91440" tIns="45720" rIns="91440" bIns="45720" rtlCol="0" anchor="t">
            <a:normAutofit/>
          </a:bodyPr>
          <a:lstStyle/>
          <a:p>
            <a:br>
              <a:rPr lang="en-US" sz="3000" b="1" kern="1200">
                <a:solidFill>
                  <a:schemeClr val="tx1"/>
                </a:solidFill>
                <a:latin typeface="+mj-lt"/>
                <a:ea typeface="+mj-ea"/>
                <a:cs typeface="+mj-cs"/>
              </a:rPr>
            </a:br>
            <a:br>
              <a:rPr lang="en-US" sz="3000" b="1" kern="1200">
                <a:solidFill>
                  <a:schemeClr val="tx1"/>
                </a:solidFill>
                <a:latin typeface="+mj-lt"/>
                <a:ea typeface="+mj-ea"/>
                <a:cs typeface="+mj-cs"/>
              </a:rPr>
            </a:br>
            <a:br>
              <a:rPr lang="en-US" sz="3000" b="1" kern="1200">
                <a:solidFill>
                  <a:schemeClr val="tx1"/>
                </a:solidFill>
                <a:latin typeface="+mj-lt"/>
                <a:ea typeface="+mj-ea"/>
                <a:cs typeface="+mj-cs"/>
              </a:rPr>
            </a:br>
            <a:br>
              <a:rPr lang="en-US" sz="3000" kern="1200">
                <a:solidFill>
                  <a:schemeClr val="tx1"/>
                </a:solidFill>
                <a:latin typeface="+mj-lt"/>
                <a:ea typeface="+mj-ea"/>
                <a:cs typeface="+mj-cs"/>
              </a:rPr>
            </a:br>
            <a:br>
              <a:rPr lang="en-US" sz="3000" kern="1200">
                <a:solidFill>
                  <a:schemeClr val="tx1"/>
                </a:solidFill>
                <a:latin typeface="+mj-lt"/>
                <a:ea typeface="+mj-ea"/>
                <a:cs typeface="+mj-cs"/>
              </a:rPr>
            </a:br>
            <a:endParaRPr lang="en-US" sz="3000" kern="1200">
              <a:solidFill>
                <a:schemeClr val="tx1"/>
              </a:solidFill>
              <a:latin typeface="+mj-lt"/>
              <a:ea typeface="+mj-ea"/>
              <a:cs typeface="+mj-cs"/>
            </a:endParaRPr>
          </a:p>
        </p:txBody>
      </p:sp>
      <p:grpSp>
        <p:nvGrpSpPr>
          <p:cNvPr id="20" name="Group 1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71C54DD-74F8-ADCB-C849-5CA5BE8677ED}"/>
              </a:ext>
            </a:extLst>
          </p:cNvPr>
          <p:cNvSpPr txBox="1"/>
          <p:nvPr/>
        </p:nvSpPr>
        <p:spPr>
          <a:xfrm>
            <a:off x="5656218" y="1463039"/>
            <a:ext cx="5542387" cy="4300447"/>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Student: Name: Stacilee Hamilton</a:t>
            </a:r>
            <a:br>
              <a:rPr lang="en-US" sz="2200" dirty="0"/>
            </a:br>
            <a:r>
              <a:rPr lang="en-US" sz="2200" dirty="0"/>
              <a:t>student: Number:2436469</a:t>
            </a:r>
            <a:br>
              <a:rPr lang="en-US" sz="2200" dirty="0"/>
            </a:br>
            <a:r>
              <a:rPr lang="en-US" sz="2200" dirty="0"/>
              <a:t>Module Code:LCHS4010</a:t>
            </a:r>
            <a:br>
              <a:rPr lang="en-US" sz="2200" dirty="0"/>
            </a:br>
            <a:r>
              <a:rPr lang="en-US" sz="2200" dirty="0"/>
              <a:t>Module </a:t>
            </a:r>
            <a:r>
              <a:rPr lang="en-US" sz="2200" dirty="0" err="1"/>
              <a:t>Title:Psychology</a:t>
            </a:r>
            <a:r>
              <a:rPr lang="en-US" sz="2200" dirty="0"/>
              <a:t> in health and social care</a:t>
            </a:r>
            <a:br>
              <a:rPr lang="en-US" sz="2200" dirty="0"/>
            </a:br>
            <a:r>
              <a:rPr lang="en-US" sz="2200" dirty="0" err="1"/>
              <a:t>Lecture;s</a:t>
            </a:r>
            <a:r>
              <a:rPr lang="en-US" sz="2200" dirty="0"/>
              <a:t> </a:t>
            </a:r>
            <a:r>
              <a:rPr lang="en-US" sz="2200" dirty="0" err="1"/>
              <a:t>Name:Alice</a:t>
            </a:r>
            <a:r>
              <a:rPr lang="en-US" sz="2200" dirty="0"/>
              <a:t> Clayton</a:t>
            </a:r>
            <a:br>
              <a:rPr lang="en-US" sz="2200" dirty="0"/>
            </a:br>
            <a:r>
              <a:rPr lang="en-US" sz="2200" dirty="0"/>
              <a:t>Assignment </a:t>
            </a:r>
            <a:r>
              <a:rPr lang="en-US" sz="2200" dirty="0" err="1"/>
              <a:t>Title:Componeent</a:t>
            </a:r>
            <a:r>
              <a:rPr lang="en-US" sz="2200" dirty="0"/>
              <a:t> 1 </a:t>
            </a:r>
            <a:r>
              <a:rPr lang="en-US" sz="2200" dirty="0" err="1"/>
              <a:t>presention</a:t>
            </a:r>
            <a:endParaRPr lang="en-US" sz="2200" dirty="0"/>
          </a:p>
        </p:txBody>
      </p:sp>
    </p:spTree>
    <p:extLst>
      <p:ext uri="{BB962C8B-B14F-4D97-AF65-F5344CB8AC3E}">
        <p14:creationId xmlns:p14="http://schemas.microsoft.com/office/powerpoint/2010/main" val="1358782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723A428-6E71-1F02-C52B-7FF690A82D98}"/>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3700" kern="1200" dirty="0">
                <a:solidFill>
                  <a:schemeClr val="tx1"/>
                </a:solidFill>
                <a:latin typeface="+mj-lt"/>
                <a:ea typeface="+mj-ea"/>
                <a:cs typeface="+mj-cs"/>
              </a:rPr>
              <a:t>Hi my name is stacilee Hamilton my presentation today will aim to show how the </a:t>
            </a:r>
            <a:r>
              <a:rPr lang="en-US" sz="3700" dirty="0"/>
              <a:t>Bowlby attachment</a:t>
            </a:r>
            <a:r>
              <a:rPr lang="en-US" sz="3700" kern="1200" dirty="0">
                <a:solidFill>
                  <a:schemeClr val="tx1"/>
                </a:solidFill>
                <a:latin typeface="+mj-lt"/>
                <a:ea typeface="+mj-ea"/>
                <a:cs typeface="+mj-cs"/>
              </a:rPr>
              <a:t> theory is relevant to jenny's case , jenny is a 16 year old carer for her mother since the passing of her father 5 years ago .</a:t>
            </a:r>
          </a:p>
        </p:txBody>
      </p:sp>
    </p:spTree>
    <p:extLst>
      <p:ext uri="{BB962C8B-B14F-4D97-AF65-F5344CB8AC3E}">
        <p14:creationId xmlns:p14="http://schemas.microsoft.com/office/powerpoint/2010/main" val="3494614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439E25-6F56-136E-51E7-24C18CC7B3F4}"/>
              </a:ext>
            </a:extLst>
          </p:cNvPr>
          <p:cNvSpPr>
            <a:spLocks noGrp="1"/>
          </p:cNvSpPr>
          <p:nvPr>
            <p:ph type="title"/>
          </p:nvPr>
        </p:nvSpPr>
        <p:spPr>
          <a:xfrm>
            <a:off x="2555631" y="1441938"/>
            <a:ext cx="7080738" cy="3974124"/>
          </a:xfrm>
        </p:spPr>
        <p:txBody>
          <a:bodyPr vert="horz" lIns="91440" tIns="45720" rIns="91440" bIns="45720" rtlCol="0">
            <a:normAutofit/>
          </a:bodyPr>
          <a:lstStyle/>
          <a:p>
            <a:pPr algn="ctr"/>
            <a:r>
              <a:rPr lang="en-US" sz="3000" dirty="0">
                <a:solidFill>
                  <a:schemeClr val="bg1">
                    <a:lumMod val="95000"/>
                    <a:lumOff val="5000"/>
                  </a:schemeClr>
                </a:solidFill>
              </a:rPr>
              <a:t>Overview of Bowlby’s attachment theory</a:t>
            </a:r>
            <a:br>
              <a:rPr lang="en-US" sz="3000" dirty="0">
                <a:solidFill>
                  <a:schemeClr val="bg1">
                    <a:lumMod val="95000"/>
                    <a:lumOff val="5000"/>
                  </a:schemeClr>
                </a:solidFill>
              </a:rPr>
            </a:br>
            <a:r>
              <a:rPr lang="en-US" sz="3000" dirty="0">
                <a:solidFill>
                  <a:schemeClr val="bg1">
                    <a:lumMod val="95000"/>
                    <a:lumOff val="5000"/>
                  </a:schemeClr>
                </a:solidFill>
              </a:rPr>
              <a:t>John Bowlby’s (1969,1973,1980) proposed that early attachment relationships between child and primary caregiver shape there emotional regulation and there  psychological well-being.</a:t>
            </a:r>
            <a:br>
              <a:rPr lang="en-US" sz="3000" dirty="0">
                <a:solidFill>
                  <a:schemeClr val="bg1">
                    <a:lumMod val="95000"/>
                    <a:lumOff val="5000"/>
                  </a:schemeClr>
                </a:solidFill>
              </a:rPr>
            </a:br>
            <a:br>
              <a:rPr lang="en-US" sz="3000" dirty="0">
                <a:solidFill>
                  <a:schemeClr val="bg1">
                    <a:lumMod val="95000"/>
                    <a:lumOff val="5000"/>
                  </a:schemeClr>
                </a:solidFill>
              </a:rPr>
            </a:br>
            <a:br>
              <a:rPr lang="en-US" sz="3000" dirty="0">
                <a:solidFill>
                  <a:schemeClr val="bg1">
                    <a:lumMod val="95000"/>
                    <a:lumOff val="5000"/>
                  </a:schemeClr>
                </a:solidFill>
              </a:rPr>
            </a:br>
            <a:endParaRPr lang="en-US" sz="3000" kern="1200" dirty="0">
              <a:solidFill>
                <a:schemeClr val="bg1">
                  <a:lumMod val="95000"/>
                  <a:lumOff val="5000"/>
                </a:schemeClr>
              </a:solidFill>
              <a:latin typeface="+mj-lt"/>
              <a:ea typeface="+mj-ea"/>
              <a:cs typeface="+mj-cs"/>
            </a:endParaRPr>
          </a:p>
        </p:txBody>
      </p:sp>
    </p:spTree>
    <p:extLst>
      <p:ext uri="{BB962C8B-B14F-4D97-AF65-F5344CB8AC3E}">
        <p14:creationId xmlns:p14="http://schemas.microsoft.com/office/powerpoint/2010/main" val="26020304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CE3FC6F-9666-B9B7-1C09-5D9E7A1BA363}"/>
              </a:ext>
            </a:extLst>
          </p:cNvPr>
          <p:cNvSpPr>
            <a:spLocks noGrp="1"/>
          </p:cNvSpPr>
          <p:nvPr>
            <p:ph type="title"/>
          </p:nvPr>
        </p:nvSpPr>
        <p:spPr>
          <a:xfrm>
            <a:off x="3880430" y="583345"/>
            <a:ext cx="7160357" cy="4164820"/>
          </a:xfrm>
        </p:spPr>
        <p:txBody>
          <a:bodyPr vert="horz" lIns="91440" tIns="45720" rIns="91440" bIns="45720" rtlCol="0" anchor="t">
            <a:normAutofit fontScale="90000"/>
          </a:bodyPr>
          <a:lstStyle/>
          <a:p>
            <a:pPr algn="r"/>
            <a:r>
              <a:rPr lang="en-US" sz="3800" kern="1200" dirty="0">
                <a:solidFill>
                  <a:srgbClr val="FFFFFF"/>
                </a:solidFill>
                <a:latin typeface="+mj-lt"/>
                <a:ea typeface="+mj-ea"/>
                <a:cs typeface="+mj-cs"/>
              </a:rPr>
              <a:t>Concepts and idea that are relevant to Jenny </a:t>
            </a:r>
            <a:br>
              <a:rPr lang="en-US" sz="3800" kern="1200" dirty="0">
                <a:solidFill>
                  <a:srgbClr val="FFFFFF"/>
                </a:solidFill>
                <a:latin typeface="+mj-lt"/>
                <a:ea typeface="+mj-ea"/>
                <a:cs typeface="+mj-cs"/>
              </a:rPr>
            </a:br>
            <a:r>
              <a:rPr lang="en-US" sz="3800" kern="1200" dirty="0">
                <a:solidFill>
                  <a:srgbClr val="FFFFFF"/>
                </a:solidFill>
                <a:latin typeface="+mj-lt"/>
                <a:ea typeface="+mj-ea"/>
                <a:cs typeface="+mj-cs"/>
              </a:rPr>
              <a:t>Bowlby directly  addresses caregiving relationships and loss </a:t>
            </a:r>
            <a:br>
              <a:rPr lang="en-US" sz="3800" kern="1200" dirty="0">
                <a:solidFill>
                  <a:srgbClr val="FFFFFF"/>
                </a:solidFill>
                <a:latin typeface="+mj-lt"/>
                <a:ea typeface="+mj-ea"/>
                <a:cs typeface="+mj-cs"/>
              </a:rPr>
            </a:br>
            <a:r>
              <a:rPr lang="en-US" sz="3800" kern="1200" dirty="0">
                <a:solidFill>
                  <a:srgbClr val="FFFFFF"/>
                </a:solidFill>
                <a:latin typeface="+mj-lt"/>
                <a:ea typeface="+mj-ea"/>
                <a:cs typeface="+mj-cs"/>
              </a:rPr>
              <a:t>Jenny experience both  loss and parentification</a:t>
            </a:r>
            <a:br>
              <a:rPr lang="en-US" sz="3800" kern="1200" dirty="0">
                <a:solidFill>
                  <a:srgbClr val="FFFFFF"/>
                </a:solidFill>
                <a:latin typeface="+mj-lt"/>
                <a:ea typeface="+mj-ea"/>
                <a:cs typeface="+mj-cs"/>
              </a:rPr>
            </a:br>
            <a:br>
              <a:rPr lang="en-US" sz="3800" kern="1200" dirty="0">
                <a:solidFill>
                  <a:srgbClr val="FFFFFF"/>
                </a:solidFill>
                <a:latin typeface="+mj-lt"/>
                <a:ea typeface="+mj-ea"/>
                <a:cs typeface="+mj-cs"/>
              </a:rPr>
            </a:br>
            <a:endParaRPr lang="en-US" sz="3800" kern="1200" dirty="0">
              <a:solidFill>
                <a:srgbClr val="FFFFFF"/>
              </a:solidFill>
              <a:latin typeface="+mj-lt"/>
              <a:ea typeface="+mj-ea"/>
              <a:cs typeface="+mj-cs"/>
            </a:endParaRP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281097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278D5-CF7B-58FC-F54B-44DD76E18576}"/>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2300" kern="1200" dirty="0">
                <a:solidFill>
                  <a:schemeClr val="tx1"/>
                </a:solidFill>
                <a:latin typeface="+mj-lt"/>
                <a:ea typeface="+mj-ea"/>
                <a:cs typeface="+mj-cs"/>
              </a:rPr>
              <a:t>Key concepts and ideas relevant to Jenny.</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   </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When jenny lost her father she would likely suffer a major disruption to her secure base ,her mother low mood may have limited her emotional  availability.</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In the teenage years it’s a time for increasing independence , and social exploring .</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Attachment theory explains that every teenager requires emotional security</a:t>
            </a:r>
          </a:p>
        </p:txBody>
      </p:sp>
      <p:cxnSp>
        <p:nvCxnSpPr>
          <p:cNvPr id="34" name="Straight Connector 3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9250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9C4FA8A-A6FE-BBD6-08EA-233E84030D7E}"/>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4500" kern="1200" dirty="0">
                <a:solidFill>
                  <a:schemeClr val="tx1"/>
                </a:solidFill>
                <a:latin typeface="+mj-lt"/>
                <a:ea typeface="+mj-ea"/>
                <a:cs typeface="+mj-cs"/>
              </a:rPr>
              <a:t>        Impact on Jenny’s wellbeing </a:t>
            </a:r>
            <a:br>
              <a:rPr lang="en-US" sz="4500" kern="1200" dirty="0">
                <a:solidFill>
                  <a:schemeClr val="tx1"/>
                </a:solidFill>
                <a:latin typeface="+mj-lt"/>
                <a:ea typeface="+mj-ea"/>
                <a:cs typeface="+mj-cs"/>
              </a:rPr>
            </a:br>
            <a:r>
              <a:rPr lang="en-US" sz="4500" kern="1200" dirty="0">
                <a:solidFill>
                  <a:schemeClr val="tx1"/>
                </a:solidFill>
                <a:latin typeface="+mj-lt"/>
                <a:ea typeface="+mj-ea"/>
                <a:cs typeface="+mj-cs"/>
              </a:rPr>
              <a:t>. Emotional exhaustion </a:t>
            </a:r>
            <a:br>
              <a:rPr lang="en-US" sz="4500" kern="1200" dirty="0">
                <a:solidFill>
                  <a:schemeClr val="tx1"/>
                </a:solidFill>
                <a:latin typeface="+mj-lt"/>
                <a:ea typeface="+mj-ea"/>
                <a:cs typeface="+mj-cs"/>
              </a:rPr>
            </a:br>
            <a:r>
              <a:rPr lang="en-US" sz="4500" kern="1200" dirty="0">
                <a:solidFill>
                  <a:schemeClr val="tx1"/>
                </a:solidFill>
                <a:latin typeface="+mj-lt"/>
                <a:ea typeface="+mj-ea"/>
                <a:cs typeface="+mj-cs"/>
              </a:rPr>
              <a:t>.Difficulty regulating her own emotions </a:t>
            </a:r>
            <a:br>
              <a:rPr lang="en-US" sz="4500" kern="1200" dirty="0">
                <a:solidFill>
                  <a:schemeClr val="tx1"/>
                </a:solidFill>
                <a:latin typeface="+mj-lt"/>
                <a:ea typeface="+mj-ea"/>
                <a:cs typeface="+mj-cs"/>
              </a:rPr>
            </a:br>
            <a:r>
              <a:rPr lang="en-US" sz="4500" kern="1200" dirty="0">
                <a:solidFill>
                  <a:schemeClr val="tx1"/>
                </a:solidFill>
                <a:latin typeface="+mj-lt"/>
                <a:ea typeface="+mj-ea"/>
                <a:cs typeface="+mj-cs"/>
              </a:rPr>
              <a:t>.Increased anxiety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4727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40D9B5-5CE7-9E4D-A809-51BB92793D29}"/>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2300" kern="1200" dirty="0">
                <a:solidFill>
                  <a:schemeClr val="tx1"/>
                </a:solidFill>
                <a:latin typeface="+mj-lt"/>
                <a:ea typeface="+mj-ea"/>
                <a:cs typeface="+mj-cs"/>
              </a:rPr>
              <a:t>How the theory and concept help us explain the impact on her wellbeing .</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Over the past 5 years jenny as taking on the roll of carer for her mother , this can shape her beliefs such as .</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.Am I worthy to be cared for </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.Can I depend on others </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.I must care for others </a:t>
            </a:r>
            <a:br>
              <a:rPr lang="en-US" sz="2300" kern="1200" dirty="0">
                <a:solidFill>
                  <a:schemeClr val="tx1"/>
                </a:solidFill>
                <a:latin typeface="+mj-lt"/>
                <a:ea typeface="+mj-ea"/>
                <a:cs typeface="+mj-cs"/>
              </a:rPr>
            </a:br>
            <a:r>
              <a:rPr lang="en-US" sz="2300" kern="1200" dirty="0">
                <a:solidFill>
                  <a:schemeClr val="tx1"/>
                </a:solidFill>
                <a:latin typeface="+mj-lt"/>
                <a:ea typeface="+mj-ea"/>
                <a:cs typeface="+mj-cs"/>
              </a:rPr>
              <a:t>.Low self worth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667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B2B2D1-D770-E5D8-8C34-E7A49DC8921D}"/>
              </a:ext>
            </a:extLst>
          </p:cNvPr>
          <p:cNvSpPr>
            <a:spLocks noGrp="1"/>
          </p:cNvSpPr>
          <p:nvPr>
            <p:ph type="title"/>
          </p:nvPr>
        </p:nvSpPr>
        <p:spPr>
          <a:xfrm>
            <a:off x="2555631" y="1441938"/>
            <a:ext cx="7080738" cy="3974124"/>
          </a:xfrm>
        </p:spPr>
        <p:txBody>
          <a:bodyPr>
            <a:normAutofit/>
          </a:bodyPr>
          <a:lstStyle/>
          <a:p>
            <a:pPr algn="ctr"/>
            <a:r>
              <a:rPr lang="en-GB" sz="2200" dirty="0">
                <a:solidFill>
                  <a:schemeClr val="bg1">
                    <a:lumMod val="95000"/>
                    <a:lumOff val="5000"/>
                  </a:schemeClr>
                </a:solidFill>
              </a:rPr>
              <a:t>          Interventions to support Jenny </a:t>
            </a:r>
            <a:br>
              <a:rPr lang="en-GB" sz="2200" dirty="0">
                <a:solidFill>
                  <a:schemeClr val="bg1">
                    <a:lumMod val="95000"/>
                    <a:lumOff val="5000"/>
                  </a:schemeClr>
                </a:solidFill>
              </a:rPr>
            </a:br>
            <a:r>
              <a:rPr lang="en-GB" sz="2200" dirty="0">
                <a:solidFill>
                  <a:schemeClr val="bg1">
                    <a:lumMod val="95000"/>
                    <a:lumOff val="5000"/>
                  </a:schemeClr>
                </a:solidFill>
              </a:rPr>
              <a:t>                 . Support healthy teenage identity development </a:t>
            </a:r>
            <a:br>
              <a:rPr lang="en-GB" sz="2200" dirty="0">
                <a:solidFill>
                  <a:schemeClr val="bg1">
                    <a:lumMod val="95000"/>
                    <a:lumOff val="5000"/>
                  </a:schemeClr>
                </a:solidFill>
              </a:rPr>
            </a:br>
            <a:r>
              <a:rPr lang="en-GB" sz="2200" dirty="0">
                <a:solidFill>
                  <a:schemeClr val="bg1">
                    <a:lumMod val="95000"/>
                    <a:lumOff val="5000"/>
                  </a:schemeClr>
                </a:solidFill>
              </a:rPr>
              <a:t>                 .promote emotional wellbeing</a:t>
            </a:r>
            <a:br>
              <a:rPr lang="en-GB" sz="2200" dirty="0">
                <a:solidFill>
                  <a:schemeClr val="bg1">
                    <a:lumMod val="95000"/>
                    <a:lumOff val="5000"/>
                  </a:schemeClr>
                </a:solidFill>
              </a:rPr>
            </a:br>
            <a:r>
              <a:rPr lang="en-GB" sz="2200" dirty="0">
                <a:solidFill>
                  <a:schemeClr val="bg1">
                    <a:lumMod val="95000"/>
                    <a:lumOff val="5000"/>
                  </a:schemeClr>
                </a:solidFill>
              </a:rPr>
              <a:t>   Request a formal young career’s assessment under the children and family act (2014)</a:t>
            </a:r>
            <a:br>
              <a:rPr lang="en-GB" sz="2200" dirty="0">
                <a:solidFill>
                  <a:schemeClr val="bg1">
                    <a:lumMod val="95000"/>
                    <a:lumOff val="5000"/>
                  </a:schemeClr>
                </a:solidFill>
              </a:rPr>
            </a:br>
            <a:r>
              <a:rPr lang="en-GB" sz="2200" dirty="0">
                <a:solidFill>
                  <a:schemeClr val="bg1">
                    <a:lumMod val="95000"/>
                    <a:lumOff val="5000"/>
                  </a:schemeClr>
                </a:solidFill>
              </a:rPr>
              <a:t>Assess the impact of education and mental health.</a:t>
            </a:r>
            <a:br>
              <a:rPr lang="en-GB" sz="2200" dirty="0">
                <a:solidFill>
                  <a:schemeClr val="bg1">
                    <a:lumMod val="95000"/>
                    <a:lumOff val="5000"/>
                  </a:schemeClr>
                </a:solidFill>
              </a:rPr>
            </a:br>
            <a:r>
              <a:rPr lang="en-GB" sz="2200" dirty="0">
                <a:solidFill>
                  <a:schemeClr val="bg1">
                    <a:lumMod val="95000"/>
                    <a:lumOff val="5000"/>
                  </a:schemeClr>
                </a:solidFill>
              </a:rPr>
              <a:t>Reducing Jennys careers burden will help to restore age appropriate confines and reduce stress.</a:t>
            </a:r>
            <a:br>
              <a:rPr lang="en-GB" sz="2200" dirty="0">
                <a:solidFill>
                  <a:schemeClr val="bg1">
                    <a:lumMod val="95000"/>
                    <a:lumOff val="5000"/>
                  </a:schemeClr>
                </a:solidFill>
              </a:rPr>
            </a:br>
            <a:r>
              <a:rPr lang="en-GB" sz="2200" dirty="0">
                <a:solidFill>
                  <a:schemeClr val="bg1">
                    <a:lumMod val="95000"/>
                    <a:lumOff val="5000"/>
                  </a:schemeClr>
                </a:solidFill>
              </a:rPr>
              <a:t>Home carer can be put in place to help with cooking and cleaning she can have respite care ,this will help her to experience being cared for </a:t>
            </a:r>
          </a:p>
        </p:txBody>
      </p:sp>
    </p:spTree>
    <p:extLst>
      <p:ext uri="{BB962C8B-B14F-4D97-AF65-F5344CB8AC3E}">
        <p14:creationId xmlns:p14="http://schemas.microsoft.com/office/powerpoint/2010/main" val="15087980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D748A-CBAA-DBF4-AE93-4EDB1B09100F}"/>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2900" kern="1200" dirty="0">
                <a:solidFill>
                  <a:schemeClr val="tx1"/>
                </a:solidFill>
                <a:latin typeface="+mj-lt"/>
                <a:ea typeface="+mj-ea"/>
                <a:cs typeface="+mj-cs"/>
              </a:rPr>
              <a:t>      Nature versus nurture</a:t>
            </a:r>
            <a:br>
              <a:rPr lang="en-US" sz="2900" kern="1200" dirty="0">
                <a:solidFill>
                  <a:schemeClr val="tx1"/>
                </a:solidFill>
                <a:latin typeface="+mj-lt"/>
                <a:ea typeface="+mj-ea"/>
                <a:cs typeface="+mj-cs"/>
              </a:rPr>
            </a:br>
            <a:r>
              <a:rPr lang="en-US" sz="2900" kern="1200" dirty="0">
                <a:solidFill>
                  <a:schemeClr val="tx1"/>
                </a:solidFill>
                <a:latin typeface="+mj-lt"/>
                <a:ea typeface="+mj-ea"/>
                <a:cs typeface="+mj-cs"/>
              </a:rPr>
              <a:t>Research on young carers shows that environmental stress are strongly associated with psychological distress (Becker,2007)</a:t>
            </a:r>
            <a:br>
              <a:rPr lang="en-US" sz="2900" kern="1200" dirty="0">
                <a:solidFill>
                  <a:schemeClr val="tx1"/>
                </a:solidFill>
                <a:latin typeface="+mj-lt"/>
                <a:ea typeface="+mj-ea"/>
                <a:cs typeface="+mj-cs"/>
              </a:rPr>
            </a:br>
            <a:r>
              <a:rPr lang="en-US" sz="2900" kern="1200" dirty="0">
                <a:solidFill>
                  <a:schemeClr val="tx1"/>
                </a:solidFill>
                <a:latin typeface="+mj-lt"/>
                <a:ea typeface="+mj-ea"/>
                <a:cs typeface="+mj-cs"/>
              </a:rPr>
              <a:t>genetic vulnerability to depression </a:t>
            </a:r>
            <a:br>
              <a:rPr lang="en-US" sz="2900" kern="1200" dirty="0">
                <a:solidFill>
                  <a:schemeClr val="tx1"/>
                </a:solidFill>
                <a:latin typeface="+mj-lt"/>
                <a:ea typeface="+mj-ea"/>
                <a:cs typeface="+mj-cs"/>
              </a:rPr>
            </a:br>
            <a:r>
              <a:rPr lang="en-US" sz="2900" kern="1200" dirty="0">
                <a:solidFill>
                  <a:schemeClr val="tx1"/>
                </a:solidFill>
                <a:latin typeface="+mj-lt"/>
                <a:ea typeface="+mj-ea"/>
                <a:cs typeface="+mj-cs"/>
              </a:rPr>
              <a:t>adolescent brain development</a:t>
            </a:r>
            <a:br>
              <a:rPr lang="en-US" sz="2900" kern="1200" dirty="0">
                <a:solidFill>
                  <a:schemeClr val="tx1"/>
                </a:solidFill>
                <a:latin typeface="+mj-lt"/>
                <a:ea typeface="+mj-ea"/>
                <a:cs typeface="+mj-cs"/>
              </a:rPr>
            </a:br>
            <a:r>
              <a:rPr lang="en-US" sz="2900" kern="1200" dirty="0">
                <a:solidFill>
                  <a:schemeClr val="tx1"/>
                </a:solidFill>
                <a:latin typeface="+mj-lt"/>
                <a:ea typeface="+mj-ea"/>
                <a:cs typeface="+mj-cs"/>
              </a:rPr>
              <a:t> </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0094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25438-1257-6EAF-C4C0-0478BDF6C4F8}"/>
              </a:ext>
            </a:extLst>
          </p:cNvPr>
          <p:cNvSpPr>
            <a:spLocks noGrp="1"/>
          </p:cNvSpPr>
          <p:nvPr>
            <p:ph type="title"/>
          </p:nvPr>
        </p:nvSpPr>
        <p:spPr>
          <a:xfrm>
            <a:off x="879620" y="1471351"/>
            <a:ext cx="7108911" cy="4016621"/>
          </a:xfrm>
        </p:spPr>
        <p:txBody>
          <a:bodyPr vert="horz" lIns="91440" tIns="45720" rIns="91440" bIns="45720" rtlCol="0" anchor="ctr">
            <a:normAutofit/>
          </a:bodyPr>
          <a:lstStyle/>
          <a:p>
            <a:r>
              <a:rPr lang="en-US" sz="2100" kern="1200">
                <a:solidFill>
                  <a:schemeClr val="tx1"/>
                </a:solidFill>
                <a:latin typeface="+mj-lt"/>
                <a:ea typeface="+mj-ea"/>
                <a:cs typeface="+mj-cs"/>
              </a:rPr>
              <a:t>           Evaluation </a:t>
            </a:r>
            <a:br>
              <a:rPr lang="en-US" sz="2100" kern="1200">
                <a:solidFill>
                  <a:schemeClr val="tx1"/>
                </a:solidFill>
                <a:latin typeface="+mj-lt"/>
                <a:ea typeface="+mj-ea"/>
                <a:cs typeface="+mj-cs"/>
              </a:rPr>
            </a:br>
            <a:r>
              <a:rPr lang="en-US" sz="2100" kern="1200">
                <a:solidFill>
                  <a:schemeClr val="tx1"/>
                </a:solidFill>
                <a:latin typeface="+mj-lt"/>
                <a:ea typeface="+mj-ea"/>
                <a:cs typeface="+mj-cs"/>
              </a:rPr>
              <a:t>strength and weakness of theory </a:t>
            </a:r>
            <a:br>
              <a:rPr lang="en-US" sz="2100" kern="1200">
                <a:solidFill>
                  <a:schemeClr val="tx1"/>
                </a:solidFill>
                <a:latin typeface="+mj-lt"/>
                <a:ea typeface="+mj-ea"/>
                <a:cs typeface="+mj-cs"/>
              </a:rPr>
            </a:br>
            <a:r>
              <a:rPr lang="en-US" sz="2100" kern="1200">
                <a:solidFill>
                  <a:schemeClr val="tx1"/>
                </a:solidFill>
                <a:latin typeface="+mj-lt"/>
                <a:ea typeface="+mj-ea"/>
                <a:cs typeface="+mj-cs"/>
              </a:rPr>
              <a:t>Evidance-based (Ainsworth’s Strange Situation; longitudinal studies).</a:t>
            </a:r>
            <a:br>
              <a:rPr lang="en-US" sz="2100" kern="1200">
                <a:solidFill>
                  <a:schemeClr val="tx1"/>
                </a:solidFill>
                <a:latin typeface="+mj-lt"/>
                <a:ea typeface="+mj-ea"/>
                <a:cs typeface="+mj-cs"/>
              </a:rPr>
            </a:br>
            <a:r>
              <a:rPr lang="en-US" sz="2100" kern="1200">
                <a:solidFill>
                  <a:schemeClr val="tx1"/>
                </a:solidFill>
                <a:latin typeface="+mj-lt"/>
                <a:ea typeface="+mj-ea"/>
                <a:cs typeface="+mj-cs"/>
              </a:rPr>
              <a:t>Strong research linking insecure attachment to later mental health difficulties.</a:t>
            </a:r>
            <a:br>
              <a:rPr lang="en-US" sz="2100" kern="1200">
                <a:solidFill>
                  <a:schemeClr val="tx1"/>
                </a:solidFill>
                <a:latin typeface="+mj-lt"/>
                <a:ea typeface="+mj-ea"/>
                <a:cs typeface="+mj-cs"/>
              </a:rPr>
            </a:br>
            <a:r>
              <a:rPr lang="en-US" sz="2100" kern="1200">
                <a:solidFill>
                  <a:schemeClr val="tx1"/>
                </a:solidFill>
                <a:latin typeface="+mj-lt"/>
                <a:ea typeface="+mj-ea"/>
                <a:cs typeface="+mj-cs"/>
              </a:rPr>
              <a:t>·</a:t>
            </a:r>
            <a:br>
              <a:rPr lang="en-US" sz="2100" kern="1200">
                <a:solidFill>
                  <a:schemeClr val="tx1"/>
                </a:solidFill>
                <a:latin typeface="+mj-lt"/>
                <a:ea typeface="+mj-ea"/>
                <a:cs typeface="+mj-cs"/>
              </a:rPr>
            </a:br>
            <a:br>
              <a:rPr lang="en-US" sz="2100" kern="1200">
                <a:solidFill>
                  <a:schemeClr val="tx1"/>
                </a:solidFill>
                <a:latin typeface="+mj-lt"/>
                <a:ea typeface="+mj-ea"/>
                <a:cs typeface="+mj-cs"/>
              </a:rPr>
            </a:br>
            <a:br>
              <a:rPr lang="en-US" sz="2100" kern="1200">
                <a:solidFill>
                  <a:schemeClr val="tx1"/>
                </a:solidFill>
                <a:latin typeface="+mj-lt"/>
                <a:ea typeface="+mj-ea"/>
                <a:cs typeface="+mj-cs"/>
              </a:rPr>
            </a:br>
            <a:br>
              <a:rPr lang="en-US" sz="2100" kern="1200">
                <a:solidFill>
                  <a:schemeClr val="tx1"/>
                </a:solidFill>
                <a:latin typeface="+mj-lt"/>
                <a:ea typeface="+mj-ea"/>
                <a:cs typeface="+mj-cs"/>
              </a:rPr>
            </a:br>
            <a:br>
              <a:rPr lang="en-US" sz="2100" kern="1200">
                <a:solidFill>
                  <a:schemeClr val="tx1"/>
                </a:solidFill>
                <a:latin typeface="+mj-lt"/>
                <a:ea typeface="+mj-ea"/>
                <a:cs typeface="+mj-cs"/>
              </a:rPr>
            </a:br>
            <a:br>
              <a:rPr lang="en-US" sz="2100" kern="1200">
                <a:solidFill>
                  <a:schemeClr val="tx1"/>
                </a:solidFill>
                <a:latin typeface="+mj-lt"/>
                <a:ea typeface="+mj-ea"/>
                <a:cs typeface="+mj-cs"/>
              </a:rPr>
            </a:br>
            <a:endParaRPr lang="en-US" sz="2100" kern="1200">
              <a:solidFill>
                <a:schemeClr val="tx1"/>
              </a:solidFill>
              <a:latin typeface="+mj-lt"/>
              <a:ea typeface="+mj-ea"/>
              <a:cs typeface="+mj-cs"/>
            </a:endParaRPr>
          </a:p>
        </p:txBody>
      </p:sp>
      <p:sp>
        <p:nvSpPr>
          <p:cNvPr id="43" name="Rectangle 42">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224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6D643-4931-85BE-2ABB-736EECE200FC}"/>
              </a:ext>
            </a:extLst>
          </p:cNvPr>
          <p:cNvSpPr>
            <a:spLocks noGrp="1"/>
          </p:cNvSpPr>
          <p:nvPr>
            <p:ph type="title"/>
          </p:nvPr>
        </p:nvSpPr>
        <p:spPr>
          <a:xfrm>
            <a:off x="1078828" y="1147158"/>
            <a:ext cx="6038470" cy="4713316"/>
          </a:xfrm>
        </p:spPr>
        <p:txBody>
          <a:bodyPr vert="horz" lIns="91440" tIns="45720" rIns="91440" bIns="45720" rtlCol="0" anchor="ctr">
            <a:normAutofit/>
          </a:bodyPr>
          <a:lstStyle/>
          <a:p>
            <a:r>
              <a:rPr lang="en-US" sz="3300" kern="1200" dirty="0">
                <a:solidFill>
                  <a:schemeClr val="tx1"/>
                </a:solidFill>
                <a:latin typeface="+mj-lt"/>
                <a:ea typeface="+mj-ea"/>
                <a:cs typeface="+mj-cs"/>
              </a:rPr>
              <a:t> Evaluation </a:t>
            </a:r>
            <a:br>
              <a:rPr lang="en-US" sz="3300" kern="1200" dirty="0">
                <a:solidFill>
                  <a:schemeClr val="tx1"/>
                </a:solidFill>
                <a:latin typeface="+mj-lt"/>
                <a:ea typeface="+mj-ea"/>
                <a:cs typeface="+mj-cs"/>
              </a:rPr>
            </a:br>
            <a:r>
              <a:rPr lang="en-US" sz="3300" kern="1200" dirty="0">
                <a:solidFill>
                  <a:schemeClr val="tx1"/>
                </a:solidFill>
                <a:latin typeface="+mj-lt"/>
                <a:ea typeface="+mj-ea"/>
                <a:cs typeface="+mj-cs"/>
              </a:rPr>
              <a:t>strength and weakness of theory </a:t>
            </a:r>
            <a:br>
              <a:rPr lang="en-US" sz="3300" kern="1200" dirty="0">
                <a:solidFill>
                  <a:schemeClr val="tx1"/>
                </a:solidFill>
                <a:latin typeface="+mj-lt"/>
                <a:ea typeface="+mj-ea"/>
                <a:cs typeface="+mj-cs"/>
              </a:rPr>
            </a:br>
            <a:r>
              <a:rPr lang="en-US" sz="3300" kern="1200" dirty="0">
                <a:solidFill>
                  <a:schemeClr val="tx1"/>
                </a:solidFill>
                <a:latin typeface="+mj-lt"/>
                <a:ea typeface="+mj-ea"/>
                <a:cs typeface="+mj-cs"/>
              </a:rPr>
              <a:t>Overemphasis on early childhood – less focus on adolescence.</a:t>
            </a:r>
            <a:br>
              <a:rPr lang="en-US" sz="3300" kern="1200" dirty="0">
                <a:solidFill>
                  <a:schemeClr val="tx1"/>
                </a:solidFill>
                <a:latin typeface="+mj-lt"/>
                <a:ea typeface="+mj-ea"/>
                <a:cs typeface="+mj-cs"/>
              </a:rPr>
            </a:br>
            <a:r>
              <a:rPr lang="en-US" sz="3300" kern="1200" dirty="0">
                <a:solidFill>
                  <a:schemeClr val="tx1"/>
                </a:solidFill>
                <a:latin typeface="+mj-lt"/>
                <a:ea typeface="+mj-ea"/>
                <a:cs typeface="+mj-cs"/>
              </a:rPr>
              <a:t>· Underestimates resilience and plasticity.</a:t>
            </a:r>
            <a:br>
              <a:rPr lang="en-US" sz="3300" kern="1200" dirty="0">
                <a:solidFill>
                  <a:schemeClr val="tx1"/>
                </a:solidFill>
                <a:latin typeface="+mj-lt"/>
                <a:ea typeface="+mj-ea"/>
                <a:cs typeface="+mj-cs"/>
              </a:rPr>
            </a:br>
            <a:r>
              <a:rPr lang="en-US" sz="3300" kern="1200" dirty="0">
                <a:solidFill>
                  <a:schemeClr val="tx1"/>
                </a:solidFill>
                <a:latin typeface="+mj-lt"/>
                <a:ea typeface="+mj-ea"/>
                <a:cs typeface="+mj-cs"/>
              </a:rPr>
              <a:t>· Limited consideration of wider sociocultural factors (e.g., poverty).</a:t>
            </a:r>
            <a:br>
              <a:rPr lang="en-US" sz="3300" kern="1200" dirty="0">
                <a:solidFill>
                  <a:schemeClr val="tx1"/>
                </a:solidFill>
                <a:latin typeface="+mj-lt"/>
                <a:ea typeface="+mj-ea"/>
                <a:cs typeface="+mj-cs"/>
              </a:rPr>
            </a:br>
            <a:endParaRPr lang="en-US" sz="3300" kern="1200" dirty="0">
              <a:solidFill>
                <a:schemeClr val="tx1"/>
              </a:solidFill>
              <a:latin typeface="+mj-lt"/>
              <a:ea typeface="+mj-ea"/>
              <a:cs typeface="+mj-cs"/>
            </a:endParaRPr>
          </a:p>
        </p:txBody>
      </p:sp>
      <p:grpSp>
        <p:nvGrpSpPr>
          <p:cNvPr id="17" name="Group 16">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0" name="Rectangle 9">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76571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84AB5-3E72-76FD-D2E8-6D3158344AB3}"/>
              </a:ext>
            </a:extLst>
          </p:cNvPr>
          <p:cNvSpPr>
            <a:spLocks noGrp="1"/>
          </p:cNvSpPr>
          <p:nvPr>
            <p:ph type="title"/>
          </p:nvPr>
        </p:nvSpPr>
        <p:spPr>
          <a:xfrm>
            <a:off x="987689" y="3071183"/>
            <a:ext cx="9910296" cy="2590027"/>
          </a:xfrm>
        </p:spPr>
        <p:txBody>
          <a:bodyPr vert="horz" lIns="91440" tIns="45720" rIns="91440" bIns="45720" rtlCol="0" anchor="t">
            <a:normAutofit fontScale="90000"/>
          </a:bodyPr>
          <a:lstStyle/>
          <a:p>
            <a:r>
              <a:rPr lang="en-US" sz="2000" kern="1200" dirty="0">
                <a:solidFill>
                  <a:schemeClr val="tx1"/>
                </a:solidFill>
                <a:latin typeface="+mj-lt"/>
                <a:ea typeface="+mj-ea"/>
                <a:cs typeface="+mj-cs"/>
              </a:rPr>
              <a:t>                       conclusion</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Using Bowlby’s Attachment Theory, Jenny’s prolonged caregiving role following </a:t>
            </a:r>
            <a:r>
              <a:rPr lang="en-US" sz="2000" dirty="0"/>
              <a:t>death </a:t>
            </a:r>
            <a:r>
              <a:rPr lang="en-US" sz="2000" kern="1200" dirty="0">
                <a:solidFill>
                  <a:schemeClr val="tx1"/>
                </a:solidFill>
                <a:latin typeface="+mj-lt"/>
                <a:ea typeface="+mj-ea"/>
                <a:cs typeface="+mj-cs"/>
              </a:rPr>
              <a:t>may have disrupted her secure base, encouraged parentification, and shaped internal working models putting  others’ needs over her own.</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An effective community support plan should:</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Reduce her caregiving burden</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Provide emotional support</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Strengthen peer and educational connections</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Improve her mother’s functioning</a:t>
            </a:r>
            <a:br>
              <a:rPr lang="en-US" sz="2000" kern="1200" dirty="0">
                <a:solidFill>
                  <a:schemeClr val="tx1"/>
                </a:solidFill>
                <a:latin typeface="+mj-lt"/>
                <a:ea typeface="+mj-ea"/>
                <a:cs typeface="+mj-cs"/>
              </a:rPr>
            </a:br>
            <a:endParaRPr lang="en-US" sz="2000"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3794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7F94237-0536-4DB1-8C95-39E355CED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3" name="Picture 22" descr="Rainbow coloured heart surrounded by circles">
            <a:extLst>
              <a:ext uri="{FF2B5EF4-FFF2-40B4-BE49-F238E27FC236}">
                <a16:creationId xmlns:a16="http://schemas.microsoft.com/office/drawing/2014/main" id="{28648762-85A3-B48F-BDF1-D92B5CEDF87D}"/>
              </a:ext>
            </a:extLst>
          </p:cNvPr>
          <p:cNvPicPr>
            <a:picLocks noChangeAspect="1"/>
          </p:cNvPicPr>
          <p:nvPr/>
        </p:nvPicPr>
        <p:blipFill>
          <a:blip r:embed="rId2">
            <a:duotone>
              <a:schemeClr val="accent1">
                <a:shade val="45000"/>
                <a:satMod val="135000"/>
              </a:schemeClr>
              <a:prstClr val="white"/>
            </a:duotone>
            <a:alphaModFix amt="35000"/>
          </a:blip>
          <a:srcRect b="15730"/>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7401EA2A-6B9B-00D2-426B-C0664A0D7A6C}"/>
              </a:ext>
            </a:extLst>
          </p:cNvPr>
          <p:cNvSpPr>
            <a:spLocks noGrp="1"/>
          </p:cNvSpPr>
          <p:nvPr>
            <p:ph type="title"/>
          </p:nvPr>
        </p:nvSpPr>
        <p:spPr>
          <a:xfrm>
            <a:off x="3880430" y="583345"/>
            <a:ext cx="7160357" cy="4164820"/>
          </a:xfrm>
        </p:spPr>
        <p:txBody>
          <a:bodyPr vert="horz" lIns="91440" tIns="45720" rIns="91440" bIns="45720" rtlCol="0" anchor="t">
            <a:normAutofit fontScale="90000"/>
          </a:bodyPr>
          <a:lstStyle/>
          <a:p>
            <a:pPr algn="r"/>
            <a:br>
              <a:rPr lang="en-US" sz="2000" dirty="0">
                <a:solidFill>
                  <a:srgbClr val="FFFFFF"/>
                </a:solidFill>
              </a:rPr>
            </a:br>
            <a:r>
              <a:rPr lang="en-US" sz="2000" dirty="0">
                <a:solidFill>
                  <a:srgbClr val="FFFFFF"/>
                </a:solidFill>
              </a:rPr>
              <a:t>Ainsworth, M.D.S., </a:t>
            </a:r>
            <a:r>
              <a:rPr lang="en-US" sz="2000" dirty="0" err="1">
                <a:solidFill>
                  <a:srgbClr val="FFFFFF"/>
                </a:solidFill>
              </a:rPr>
              <a:t>Blehar</a:t>
            </a:r>
            <a:r>
              <a:rPr lang="en-US" sz="2000" dirty="0">
                <a:solidFill>
                  <a:srgbClr val="FFFFFF"/>
                </a:solidFill>
              </a:rPr>
              <a:t>, M.C., Waters, E. and Wall, S. (1978) Patterns of attachment: A psychological study of the strange situation. Hillsdale, NJ: Erlbaum.</a:t>
            </a:r>
            <a:br>
              <a:rPr lang="en-US" sz="2000" dirty="0">
                <a:solidFill>
                  <a:srgbClr val="FFFFFF"/>
                </a:solidFill>
              </a:rPr>
            </a:br>
            <a:r>
              <a:rPr lang="en-US" sz="2000" dirty="0">
                <a:solidFill>
                  <a:srgbClr val="FFFFFF"/>
                </a:solidFill>
              </a:rPr>
              <a:t>Aldridge, J. and Becker, S. (1993) Children who care: Inside the world of young carers. Loughborough: Young Carers Research Group.</a:t>
            </a:r>
            <a:br>
              <a:rPr lang="en-US" sz="2000" dirty="0">
                <a:solidFill>
                  <a:srgbClr val="FFFFFF"/>
                </a:solidFill>
              </a:rPr>
            </a:br>
            <a:r>
              <a:rPr lang="en-US" sz="2000" dirty="0">
                <a:solidFill>
                  <a:srgbClr val="FFFFFF"/>
                </a:solidFill>
              </a:rPr>
              <a:t>Becker, S. (2007) ‘Global perspectives on children’s unpaid caregiving’, Global Social Policy, 7(1), pp. 23–50.</a:t>
            </a:r>
            <a:br>
              <a:rPr lang="en-US" sz="2000" dirty="0">
                <a:solidFill>
                  <a:srgbClr val="FFFFFF"/>
                </a:solidFill>
              </a:rPr>
            </a:br>
            <a:r>
              <a:rPr lang="en-US" sz="2000" dirty="0">
                <a:solidFill>
                  <a:srgbClr val="FFFFFF"/>
                </a:solidFill>
              </a:rPr>
              <a:t>Bowlby, J. (1969) Attachment and loss: Vol. 1. Attachment. London: Hogarth Press.</a:t>
            </a:r>
            <a:br>
              <a:rPr lang="en-US" sz="2000" dirty="0">
                <a:solidFill>
                  <a:srgbClr val="FFFFFF"/>
                </a:solidFill>
              </a:rPr>
            </a:br>
            <a:r>
              <a:rPr lang="en-US" sz="2000" dirty="0">
                <a:solidFill>
                  <a:srgbClr val="FFFFFF"/>
                </a:solidFill>
              </a:rPr>
              <a:t>Bowlby, J. (1973) Attachment and loss: Vol. 2. Separation. London: Hogarth Press.</a:t>
            </a:r>
            <a:br>
              <a:rPr lang="en-US" sz="2000" dirty="0">
                <a:solidFill>
                  <a:srgbClr val="FFFFFF"/>
                </a:solidFill>
              </a:rPr>
            </a:br>
            <a:r>
              <a:rPr lang="en-US" sz="2000" dirty="0">
                <a:solidFill>
                  <a:srgbClr val="FFFFFF"/>
                </a:solidFill>
              </a:rPr>
              <a:t>Bowlby, J. (1980) Attachment and loss: Vol. 3. Loss. London: Hogarth Press.</a:t>
            </a:r>
            <a:br>
              <a:rPr lang="en-US" sz="2000" dirty="0">
                <a:solidFill>
                  <a:srgbClr val="FFFFFF"/>
                </a:solidFill>
              </a:rPr>
            </a:br>
            <a:r>
              <a:rPr lang="en-US" sz="2000" dirty="0">
                <a:solidFill>
                  <a:srgbClr val="FFFFFF"/>
                </a:solidFill>
              </a:rPr>
              <a:t>Cassidy, J. and Shaver, P.R. (2016) Handbook of attachment: Theory, research, and clinical applications. 3rd </a:t>
            </a:r>
            <a:r>
              <a:rPr lang="en-US" sz="2000" dirty="0" err="1">
                <a:solidFill>
                  <a:srgbClr val="FFFFFF"/>
                </a:solidFill>
              </a:rPr>
              <a:t>edn</a:t>
            </a:r>
            <a:r>
              <a:rPr lang="en-US" sz="2000" dirty="0">
                <a:solidFill>
                  <a:srgbClr val="FFFFFF"/>
                </a:solidFill>
              </a:rPr>
              <a:t>. New York: Guilford Press.</a:t>
            </a:r>
            <a:br>
              <a:rPr lang="en-US" sz="2000" dirty="0">
                <a:solidFill>
                  <a:srgbClr val="FFFFFF"/>
                </a:solidFill>
              </a:rPr>
            </a:br>
            <a:endParaRPr lang="en-US" sz="2000" dirty="0">
              <a:solidFill>
                <a:srgbClr val="FFFFFF"/>
              </a:solidFill>
            </a:endParaRPr>
          </a:p>
        </p:txBody>
      </p:sp>
      <p:sp>
        <p:nvSpPr>
          <p:cNvPr id="31"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3"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5"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37" name="Straight Connector 3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9"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1"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3"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758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2240</TotalTime>
  <Words>787</Words>
  <Application>Microsoft Office PowerPoint</Application>
  <PresentationFormat>Widescreen</PresentationFormat>
  <Paragraphs>15</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     </vt:lpstr>
      <vt:lpstr>Hi my name is stacilee Hamilton my presentation today will aim to show how the Bowlby attachment theory is relevant to jenny's case , jenny is a 16 year old carer for her mother since the passing of her father 5 years ago .</vt:lpstr>
      <vt:lpstr>Overview of Bowlby’s attachment theory John Bowlby’s (1969,1973,1980) proposed that early attachment relationships between child and primary caregiver shape there emotional regulation and there  psychological well-being.   </vt:lpstr>
      <vt:lpstr>Concepts and idea that are relevant to Jenny  Bowlby directly  addresses caregiving relationships and loss  Jenny experience both  loss and parentification  </vt:lpstr>
      <vt:lpstr>Key concepts and ideas relevant to Jenny.     When jenny lost her father she would likely suffer a major disruption to her secure base ,her mother low mood may have limited her emotional  availability. In the teenage years it’s a time for increasing independence , and social exploring . Attachment theory explains that every teenager requires emotional security</vt:lpstr>
      <vt:lpstr>        Impact on Jenny’s wellbeing  . Emotional exhaustion  .Difficulty regulating her own emotions  .Increased anxiety </vt:lpstr>
      <vt:lpstr>How the theory and concept help us explain the impact on her wellbeing . Over the past 5 years jenny as taking on the roll of carer for her mother , this can shape her beliefs such as . .Am I worthy to be cared for  .Can I depend on others  .I must care for others  .Low self worth </vt:lpstr>
      <vt:lpstr>          Interventions to support Jenny                   . Support healthy teenage identity development                   .promote emotional wellbeing    Request a formal young career’s assessment under the children and family act (2014) Assess the impact of education and mental health. Reducing Jennys careers burden will help to restore age appropriate confines and reduce stress. Home carer can be put in place to help with cooking and cleaning she can have respite care ,this will help her to experience being cared for </vt:lpstr>
      <vt:lpstr>      Nature versus nurture Research on young carers shows that environmental stress are strongly associated with psychological distress (Becker,2007) genetic vulnerability to depression  adolescent brain development  </vt:lpstr>
      <vt:lpstr>           Evaluation  strength and weakness of theory  Evidance-based (Ainsworth’s Strange Situation; longitudinal studies). Strong research linking insecure attachment to later mental health difficulties. ·      </vt:lpstr>
      <vt:lpstr> Evaluation  strength and weakness of theory  Overemphasis on early childhood – less focus on adolescence. · Underestimates resilience and plasticity. · Limited consideration of wider sociocultural factors (e.g., poverty). </vt:lpstr>
      <vt:lpstr>                       conclusion Using Bowlby’s Attachment Theory, Jenny’s prolonged caregiving role following death may have disrupted her secure base, encouraged parentification, and shaped internal working models putting  others’ needs over her own. An effective community support plan should: · Reduce her caregiving burden · Provide emotional support · Strengthen peer and educational connections · Improve her mother’s functioning </vt:lpstr>
      <vt:lpstr> Ainsworth, M.D.S., Blehar, M.C., Waters, E. and Wall, S. (1978) Patterns of attachment: A psychological study of the strange situation. Hillsdale, NJ: Erlbaum. Aldridge, J. and Becker, S. (1993) Children who care: Inside the world of young carers. Loughborough: Young Carers Research Group. Becker, S. (2007) ‘Global perspectives on children’s unpaid caregiving’, Global Social Policy, 7(1), pp. 23–50. Bowlby, J. (1969) Attachment and loss: Vol. 1. Attachment. London: Hogarth Press. Bowlby, J. (1973) Attachment and loss: Vol. 2. Separation. London: Hogarth Press. Bowlby, J. (1980) Attachment and loss: Vol. 3. Loss. London: Hogarth Press. Cassidy, J. and Shaver, P.R. (2016) Handbook of attachment: Theory, research, and clinical applications. 3rd edn. New York: Guilford Press.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stacilee Hamilton</dc:creator>
  <cp:lastModifiedBy>stacilee Hamilton</cp:lastModifiedBy>
  <cp:revision>3</cp:revision>
  <dcterms:created xsi:type="dcterms:W3CDTF">2026-02-07T18:14:54Z</dcterms:created>
  <dcterms:modified xsi:type="dcterms:W3CDTF">2026-02-16T09:16:22Z</dcterms:modified>
</cp:coreProperties>
</file>