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3.xml" ContentType="application/vnd.openxmlformats-officedocument.presentationml.tags+xml"/>
  <Override PartName="/ppt/notesSlides/notesSlide20.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notesSlides/notesSlide21.xml" ContentType="application/vnd.openxmlformats-officedocument.presentationml.notesSlide+xml"/>
  <Override PartName="/ppt/tags/tag6.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7.xml" ContentType="application/vnd.openxmlformats-officedocument.presentationml.tags+xml"/>
  <Override PartName="/ppt/notesSlides/notesSlide25.xml" ContentType="application/vnd.openxmlformats-officedocument.presentationml.notesSlide+xml"/>
  <Override PartName="/ppt/tags/tag8.xml" ContentType="application/vnd.openxmlformats-officedocument.presentationml.tags+xml"/>
  <Override PartName="/ppt/notesSlides/notesSlide26.xml" ContentType="application/vnd.openxmlformats-officedocument.presentationml.notesSlide+xml"/>
  <Override PartName="/ppt/tags/tag9.xml" ContentType="application/vnd.openxmlformats-officedocument.presentationml.tags+xml"/>
  <Override PartName="/ppt/notesSlides/notesSlide27.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tags/tag12.xml" ContentType="application/vnd.openxmlformats-officedocument.presentationml.tags+xml"/>
  <Override PartName="/ppt/notesSlides/notesSlide32.xml" ContentType="application/vnd.openxmlformats-officedocument.presentationml.notesSlide+xml"/>
  <Override PartName="/ppt/tags/tag13.xml" ContentType="application/vnd.openxmlformats-officedocument.presentationml.tags+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sldIdLst>
    <p:sldId id="630" r:id="rId5"/>
    <p:sldId id="625" r:id="rId6"/>
    <p:sldId id="641" r:id="rId7"/>
    <p:sldId id="640" r:id="rId8"/>
    <p:sldId id="285" r:id="rId9"/>
    <p:sldId id="336" r:id="rId10"/>
    <p:sldId id="631" r:id="rId11"/>
    <p:sldId id="642" r:id="rId12"/>
    <p:sldId id="643" r:id="rId13"/>
    <p:sldId id="534" r:id="rId14"/>
    <p:sldId id="536" r:id="rId15"/>
    <p:sldId id="632" r:id="rId16"/>
    <p:sldId id="633" r:id="rId17"/>
    <p:sldId id="476" r:id="rId18"/>
    <p:sldId id="320" r:id="rId19"/>
    <p:sldId id="477" r:id="rId20"/>
    <p:sldId id="644" r:id="rId21"/>
    <p:sldId id="635" r:id="rId22"/>
    <p:sldId id="478" r:id="rId23"/>
    <p:sldId id="475" r:id="rId24"/>
    <p:sldId id="470" r:id="rId25"/>
    <p:sldId id="636" r:id="rId26"/>
    <p:sldId id="484" r:id="rId27"/>
    <p:sldId id="481" r:id="rId28"/>
    <p:sldId id="483" r:id="rId29"/>
    <p:sldId id="627" r:id="rId30"/>
    <p:sldId id="628" r:id="rId31"/>
    <p:sldId id="466" r:id="rId32"/>
    <p:sldId id="482" r:id="rId33"/>
    <p:sldId id="637" r:id="rId34"/>
    <p:sldId id="645" r:id="rId35"/>
    <p:sldId id="629" r:id="rId36"/>
    <p:sldId id="486" r:id="rId37"/>
    <p:sldId id="487" r:id="rId38"/>
    <p:sldId id="488" r:id="rId39"/>
    <p:sldId id="489" r:id="rId40"/>
    <p:sldId id="646" r:id="rId41"/>
    <p:sldId id="467" r:id="rId42"/>
    <p:sldId id="490" r:id="rId43"/>
    <p:sldId id="622" r:id="rId44"/>
    <p:sldId id="469" r:id="rId45"/>
    <p:sldId id="491"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937" autoAdjust="0"/>
    <p:restoredTop sz="87483" autoAdjust="0"/>
  </p:normalViewPr>
  <p:slideViewPr>
    <p:cSldViewPr snapToGrid="0">
      <p:cViewPr varScale="1">
        <p:scale>
          <a:sx n="75" d="100"/>
          <a:sy n="75" d="100"/>
        </p:scale>
        <p:origin x="1930" y="53"/>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4A3952-7B5B-497E-B19B-1177AE2EDBE4}"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019D5F0A-CB94-49E4-BF9F-50DFD1230EB6}">
      <dgm:prSet/>
      <dgm:spPr/>
      <dgm:t>
        <a:bodyPr/>
        <a:lstStyle/>
        <a:p>
          <a:r>
            <a:rPr lang="en-US"/>
            <a:t>Describe</a:t>
          </a:r>
        </a:p>
      </dgm:t>
    </dgm:pt>
    <dgm:pt modelId="{C4AA9AC4-55CA-4C3E-A0B1-D728746E51B9}" type="parTrans" cxnId="{10B3B922-D883-44C3-9201-A1B83B738792}">
      <dgm:prSet/>
      <dgm:spPr/>
      <dgm:t>
        <a:bodyPr/>
        <a:lstStyle/>
        <a:p>
          <a:endParaRPr lang="en-US"/>
        </a:p>
      </dgm:t>
    </dgm:pt>
    <dgm:pt modelId="{26402012-3166-47AC-AAFA-2226BB0C1E5C}" type="sibTrans" cxnId="{10B3B922-D883-44C3-9201-A1B83B738792}">
      <dgm:prSet/>
      <dgm:spPr/>
      <dgm:t>
        <a:bodyPr/>
        <a:lstStyle/>
        <a:p>
          <a:endParaRPr lang="en-US"/>
        </a:p>
      </dgm:t>
    </dgm:pt>
    <dgm:pt modelId="{AC41D351-DDCF-4BBB-9A56-EA9208BCB7F3}">
      <dgm:prSet/>
      <dgm:spPr/>
      <dgm:t>
        <a:bodyPr/>
        <a:lstStyle/>
        <a:p>
          <a:r>
            <a:rPr lang="en-US"/>
            <a:t>Describe the seating plan in a police vehicle when escorting detained persons whilst promoting maximum security and safety.</a:t>
          </a:r>
        </a:p>
      </dgm:t>
    </dgm:pt>
    <dgm:pt modelId="{5B2EB97D-C7C6-4CEB-9ED2-00A472571E41}" type="parTrans" cxnId="{E7156ED3-D292-4B85-B420-5480D6ABFDCC}">
      <dgm:prSet/>
      <dgm:spPr/>
      <dgm:t>
        <a:bodyPr/>
        <a:lstStyle/>
        <a:p>
          <a:endParaRPr lang="en-US"/>
        </a:p>
      </dgm:t>
    </dgm:pt>
    <dgm:pt modelId="{FC57C821-0BFD-4204-81D4-01C7AF4405D6}" type="sibTrans" cxnId="{E7156ED3-D292-4B85-B420-5480D6ABFDCC}">
      <dgm:prSet/>
      <dgm:spPr/>
      <dgm:t>
        <a:bodyPr/>
        <a:lstStyle/>
        <a:p>
          <a:endParaRPr lang="en-US"/>
        </a:p>
      </dgm:t>
    </dgm:pt>
    <dgm:pt modelId="{4ECF44CC-D2F2-4969-8F7F-C582E64FEC63}">
      <dgm:prSet/>
      <dgm:spPr/>
      <dgm:t>
        <a:bodyPr/>
        <a:lstStyle/>
        <a:p>
          <a:r>
            <a:rPr lang="en-US"/>
            <a:t>Outline</a:t>
          </a:r>
        </a:p>
      </dgm:t>
    </dgm:pt>
    <dgm:pt modelId="{06F1D522-2F09-46F8-863E-FA47153BB3DF}" type="parTrans" cxnId="{F1459BA0-2E93-4404-920D-737EB3713D2B}">
      <dgm:prSet/>
      <dgm:spPr/>
      <dgm:t>
        <a:bodyPr/>
        <a:lstStyle/>
        <a:p>
          <a:endParaRPr lang="en-US"/>
        </a:p>
      </dgm:t>
    </dgm:pt>
    <dgm:pt modelId="{778517C9-0EAB-448F-94D0-A648FBAB9917}" type="sibTrans" cxnId="{F1459BA0-2E93-4404-920D-737EB3713D2B}">
      <dgm:prSet/>
      <dgm:spPr/>
      <dgm:t>
        <a:bodyPr/>
        <a:lstStyle/>
        <a:p>
          <a:endParaRPr lang="en-US"/>
        </a:p>
      </dgm:t>
    </dgm:pt>
    <dgm:pt modelId="{C0B615AD-EDA4-44EB-ADDD-8B29D35A4998}">
      <dgm:prSet/>
      <dgm:spPr/>
      <dgm:t>
        <a:bodyPr/>
        <a:lstStyle/>
        <a:p>
          <a:r>
            <a:rPr lang="en-US"/>
            <a:t>Outline the principles of cross-contamination of evidence.</a:t>
          </a:r>
        </a:p>
      </dgm:t>
    </dgm:pt>
    <dgm:pt modelId="{87F80A29-05D7-4B19-A232-FFF96EC510B8}" type="parTrans" cxnId="{6AD37158-E911-449D-8E14-D1D78D143272}">
      <dgm:prSet/>
      <dgm:spPr/>
      <dgm:t>
        <a:bodyPr/>
        <a:lstStyle/>
        <a:p>
          <a:endParaRPr lang="en-US"/>
        </a:p>
      </dgm:t>
    </dgm:pt>
    <dgm:pt modelId="{5B18D106-6903-4F96-B7AC-EEFF0CD841DA}" type="sibTrans" cxnId="{6AD37158-E911-449D-8E14-D1D78D143272}">
      <dgm:prSet/>
      <dgm:spPr/>
      <dgm:t>
        <a:bodyPr/>
        <a:lstStyle/>
        <a:p>
          <a:endParaRPr lang="en-US"/>
        </a:p>
      </dgm:t>
    </dgm:pt>
    <dgm:pt modelId="{64C33AFD-05D1-43D1-A66C-7E308E356EAF}">
      <dgm:prSet/>
      <dgm:spPr/>
      <dgm:t>
        <a:bodyPr/>
        <a:lstStyle/>
        <a:p>
          <a:r>
            <a:rPr lang="en-US"/>
            <a:t>Explain</a:t>
          </a:r>
        </a:p>
      </dgm:t>
    </dgm:pt>
    <dgm:pt modelId="{BE319F1D-9FB1-4EC8-B1E0-11656C0A6C7C}" type="parTrans" cxnId="{02322925-2FC7-4B9C-865D-90A4D28CC272}">
      <dgm:prSet/>
      <dgm:spPr/>
      <dgm:t>
        <a:bodyPr/>
        <a:lstStyle/>
        <a:p>
          <a:endParaRPr lang="en-US"/>
        </a:p>
      </dgm:t>
    </dgm:pt>
    <dgm:pt modelId="{78443DF8-4D0C-4F60-B34F-F9D734BC1133}" type="sibTrans" cxnId="{02322925-2FC7-4B9C-865D-90A4D28CC272}">
      <dgm:prSet/>
      <dgm:spPr/>
      <dgm:t>
        <a:bodyPr/>
        <a:lstStyle/>
        <a:p>
          <a:endParaRPr lang="en-US"/>
        </a:p>
      </dgm:t>
    </dgm:pt>
    <dgm:pt modelId="{B25E3D1B-735D-4E45-82EF-8CBF5957AB29}">
      <dgm:prSet/>
      <dgm:spPr/>
      <dgm:t>
        <a:bodyPr/>
        <a:lstStyle/>
        <a:p>
          <a:r>
            <a:rPr lang="en-US"/>
            <a:t>Explain what constitutes detention including the detention clock, designated stations, non-designated stations and dealing with voluntary attendees.</a:t>
          </a:r>
        </a:p>
      </dgm:t>
    </dgm:pt>
    <dgm:pt modelId="{1D5EFB49-7A76-4583-B533-7BF010393478}" type="parTrans" cxnId="{57F3BA73-4917-49C1-AE62-FFE859DCCF37}">
      <dgm:prSet/>
      <dgm:spPr/>
      <dgm:t>
        <a:bodyPr/>
        <a:lstStyle/>
        <a:p>
          <a:endParaRPr lang="en-US"/>
        </a:p>
      </dgm:t>
    </dgm:pt>
    <dgm:pt modelId="{5249C219-0883-4276-ACBC-EA40656CA619}" type="sibTrans" cxnId="{57F3BA73-4917-49C1-AE62-FFE859DCCF37}">
      <dgm:prSet/>
      <dgm:spPr/>
      <dgm:t>
        <a:bodyPr/>
        <a:lstStyle/>
        <a:p>
          <a:endParaRPr lang="en-US"/>
        </a:p>
      </dgm:t>
    </dgm:pt>
    <dgm:pt modelId="{CD4CFA76-7501-4B04-B76D-FDF454684B6A}">
      <dgm:prSet/>
      <dgm:spPr/>
      <dgm:t>
        <a:bodyPr/>
        <a:lstStyle/>
        <a:p>
          <a:r>
            <a:rPr lang="en-US"/>
            <a:t>Explain</a:t>
          </a:r>
        </a:p>
      </dgm:t>
    </dgm:pt>
    <dgm:pt modelId="{A7276CC8-D68F-473F-A833-02A8A8C15D3D}" type="parTrans" cxnId="{53D416D2-92F7-41AA-BE33-4599A4ECFF57}">
      <dgm:prSet/>
      <dgm:spPr/>
      <dgm:t>
        <a:bodyPr/>
        <a:lstStyle/>
        <a:p>
          <a:endParaRPr lang="en-US"/>
        </a:p>
      </dgm:t>
    </dgm:pt>
    <dgm:pt modelId="{0FB6F96E-B06A-4432-8B52-CBBD5A9A04F6}" type="sibTrans" cxnId="{53D416D2-92F7-41AA-BE33-4599A4ECFF57}">
      <dgm:prSet/>
      <dgm:spPr/>
      <dgm:t>
        <a:bodyPr/>
        <a:lstStyle/>
        <a:p>
          <a:endParaRPr lang="en-US"/>
        </a:p>
      </dgm:t>
    </dgm:pt>
    <dgm:pt modelId="{3C215D8F-1D36-4A98-87BB-F8FEF9833124}">
      <dgm:prSet/>
      <dgm:spPr/>
      <dgm:t>
        <a:bodyPr/>
        <a:lstStyle/>
        <a:p>
          <a:r>
            <a:rPr lang="en-US"/>
            <a:t>Explain how to transport violent and drunken prisoners and prisoner suffering with mental health.</a:t>
          </a:r>
        </a:p>
      </dgm:t>
    </dgm:pt>
    <dgm:pt modelId="{1F642DA5-0440-42B1-AFF9-33623C5C3727}" type="parTrans" cxnId="{0269ECD4-1149-4FEA-8BA7-A25E3C2A182E}">
      <dgm:prSet/>
      <dgm:spPr/>
      <dgm:t>
        <a:bodyPr/>
        <a:lstStyle/>
        <a:p>
          <a:endParaRPr lang="en-US"/>
        </a:p>
      </dgm:t>
    </dgm:pt>
    <dgm:pt modelId="{920AA34D-514A-4FF0-84BF-C83AFCC4EBB0}" type="sibTrans" cxnId="{0269ECD4-1149-4FEA-8BA7-A25E3C2A182E}">
      <dgm:prSet/>
      <dgm:spPr/>
      <dgm:t>
        <a:bodyPr/>
        <a:lstStyle/>
        <a:p>
          <a:endParaRPr lang="en-US"/>
        </a:p>
      </dgm:t>
    </dgm:pt>
    <dgm:pt modelId="{AC21A63C-75DB-4906-9C29-0B9605FE6B2B}">
      <dgm:prSet/>
      <dgm:spPr/>
      <dgm:t>
        <a:bodyPr/>
        <a:lstStyle/>
        <a:p>
          <a:r>
            <a:rPr lang="en-US"/>
            <a:t>Summarise</a:t>
          </a:r>
        </a:p>
      </dgm:t>
    </dgm:pt>
    <dgm:pt modelId="{4BA3F1F6-EE23-4D8A-A157-0E1E3DAE633E}" type="parTrans" cxnId="{8F9B77DC-49A7-4870-9DB3-64855801DE59}">
      <dgm:prSet/>
      <dgm:spPr/>
      <dgm:t>
        <a:bodyPr/>
        <a:lstStyle/>
        <a:p>
          <a:endParaRPr lang="en-US"/>
        </a:p>
      </dgm:t>
    </dgm:pt>
    <dgm:pt modelId="{B14502CC-8FA5-4EB5-B5B7-7E8BFBD51EEF}" type="sibTrans" cxnId="{8F9B77DC-49A7-4870-9DB3-64855801DE59}">
      <dgm:prSet/>
      <dgm:spPr/>
      <dgm:t>
        <a:bodyPr/>
        <a:lstStyle/>
        <a:p>
          <a:endParaRPr lang="en-US"/>
        </a:p>
      </dgm:t>
    </dgm:pt>
    <dgm:pt modelId="{5A50EC8D-4D98-4EE0-92DC-8D7DEC20659E}">
      <dgm:prSet/>
      <dgm:spPr/>
      <dgm:t>
        <a:bodyPr/>
        <a:lstStyle/>
        <a:p>
          <a:r>
            <a:rPr lang="en-US"/>
            <a:t>Summarise the roles, rights and responsibilities at custody including information to be given to the detained person.</a:t>
          </a:r>
        </a:p>
      </dgm:t>
    </dgm:pt>
    <dgm:pt modelId="{FB122490-1678-4229-A9BA-37F7E7FBBD71}" type="parTrans" cxnId="{7F34A82E-EA06-4FFA-BAE0-1E0A4B63E26B}">
      <dgm:prSet/>
      <dgm:spPr/>
      <dgm:t>
        <a:bodyPr/>
        <a:lstStyle/>
        <a:p>
          <a:endParaRPr lang="en-US"/>
        </a:p>
      </dgm:t>
    </dgm:pt>
    <dgm:pt modelId="{C4F338CC-9D63-4279-BB40-ED7F02050690}" type="sibTrans" cxnId="{7F34A82E-EA06-4FFA-BAE0-1E0A4B63E26B}">
      <dgm:prSet/>
      <dgm:spPr/>
      <dgm:t>
        <a:bodyPr/>
        <a:lstStyle/>
        <a:p>
          <a:endParaRPr lang="en-US"/>
        </a:p>
      </dgm:t>
    </dgm:pt>
    <dgm:pt modelId="{924978C3-F092-4344-B20F-686C39775DD5}">
      <dgm:prSet/>
      <dgm:spPr/>
      <dgm:t>
        <a:bodyPr/>
        <a:lstStyle/>
        <a:p>
          <a:r>
            <a:rPr lang="en-US"/>
            <a:t>Describe</a:t>
          </a:r>
        </a:p>
      </dgm:t>
    </dgm:pt>
    <dgm:pt modelId="{6A3A4AD1-600D-4684-92C6-7474757C77D8}" type="parTrans" cxnId="{8F998811-0186-4F6F-B1C2-8B524470E8AD}">
      <dgm:prSet/>
      <dgm:spPr/>
      <dgm:t>
        <a:bodyPr/>
        <a:lstStyle/>
        <a:p>
          <a:endParaRPr lang="en-US"/>
        </a:p>
      </dgm:t>
    </dgm:pt>
    <dgm:pt modelId="{C0387395-8DB1-472F-B6DB-8A78D7C12710}" type="sibTrans" cxnId="{8F998811-0186-4F6F-B1C2-8B524470E8AD}">
      <dgm:prSet/>
      <dgm:spPr/>
      <dgm:t>
        <a:bodyPr/>
        <a:lstStyle/>
        <a:p>
          <a:endParaRPr lang="en-US"/>
        </a:p>
      </dgm:t>
    </dgm:pt>
    <dgm:pt modelId="{86F67E85-B266-4C66-99E3-4A61675B17ED}">
      <dgm:prSet/>
      <dgm:spPr/>
      <dgm:t>
        <a:bodyPr/>
        <a:lstStyle/>
        <a:p>
          <a:r>
            <a:rPr lang="en-US"/>
            <a:t>Describe searches of detained persons and seizing of items including strip and intimate searches.</a:t>
          </a:r>
        </a:p>
      </dgm:t>
    </dgm:pt>
    <dgm:pt modelId="{BD62F80A-C372-4F91-9452-A60A375ED298}" type="parTrans" cxnId="{16ADEC79-3D46-4DC1-A581-BFE7A1378B3D}">
      <dgm:prSet/>
      <dgm:spPr/>
      <dgm:t>
        <a:bodyPr/>
        <a:lstStyle/>
        <a:p>
          <a:endParaRPr lang="en-US"/>
        </a:p>
      </dgm:t>
    </dgm:pt>
    <dgm:pt modelId="{FC62F3F9-92F5-4F8C-99D1-6C5DE89EE985}" type="sibTrans" cxnId="{16ADEC79-3D46-4DC1-A581-BFE7A1378B3D}">
      <dgm:prSet/>
      <dgm:spPr/>
      <dgm:t>
        <a:bodyPr/>
        <a:lstStyle/>
        <a:p>
          <a:endParaRPr lang="en-US"/>
        </a:p>
      </dgm:t>
    </dgm:pt>
    <dgm:pt modelId="{662CDAE7-C49D-4148-BF15-AA3569030DEE}">
      <dgm:prSet/>
      <dgm:spPr/>
      <dgm:t>
        <a:bodyPr/>
        <a:lstStyle/>
        <a:p>
          <a:r>
            <a:rPr lang="en-US"/>
            <a:t>Explain</a:t>
          </a:r>
        </a:p>
      </dgm:t>
    </dgm:pt>
    <dgm:pt modelId="{64AB5F39-17DF-4CEE-9F67-C504ECBA7F22}" type="parTrans" cxnId="{68B67ECB-6367-4678-80D6-009526EEA5FC}">
      <dgm:prSet/>
      <dgm:spPr/>
      <dgm:t>
        <a:bodyPr/>
        <a:lstStyle/>
        <a:p>
          <a:endParaRPr lang="en-US"/>
        </a:p>
      </dgm:t>
    </dgm:pt>
    <dgm:pt modelId="{F641AB83-E919-44FB-8FFA-169867070B7C}" type="sibTrans" cxnId="{68B67ECB-6367-4678-80D6-009526EEA5FC}">
      <dgm:prSet/>
      <dgm:spPr/>
      <dgm:t>
        <a:bodyPr/>
        <a:lstStyle/>
        <a:p>
          <a:endParaRPr lang="en-US"/>
        </a:p>
      </dgm:t>
    </dgm:pt>
    <dgm:pt modelId="{02CE7A4B-D47A-447C-BCBF-641061169B38}">
      <dgm:prSet/>
      <dgm:spPr/>
      <dgm:t>
        <a:bodyPr/>
        <a:lstStyle/>
        <a:p>
          <a:r>
            <a:rPr lang="en-US"/>
            <a:t>Explain the role of an appropriate adult within the police custody process.</a:t>
          </a:r>
        </a:p>
      </dgm:t>
    </dgm:pt>
    <dgm:pt modelId="{6AF6C5F2-DB07-4EBF-90C0-462AACE0FE72}" type="parTrans" cxnId="{810FF85C-1D8C-40E9-923B-EE1A45E2E23F}">
      <dgm:prSet/>
      <dgm:spPr/>
      <dgm:t>
        <a:bodyPr/>
        <a:lstStyle/>
        <a:p>
          <a:endParaRPr lang="en-US"/>
        </a:p>
      </dgm:t>
    </dgm:pt>
    <dgm:pt modelId="{435C5E84-E4B7-4BAE-AF76-D4E0671D8D1A}" type="sibTrans" cxnId="{810FF85C-1D8C-40E9-923B-EE1A45E2E23F}">
      <dgm:prSet/>
      <dgm:spPr/>
      <dgm:t>
        <a:bodyPr/>
        <a:lstStyle/>
        <a:p>
          <a:endParaRPr lang="en-US"/>
        </a:p>
      </dgm:t>
    </dgm:pt>
    <dgm:pt modelId="{B1E0CF98-0044-5A4E-A97B-312A69EDFDA0}" type="pres">
      <dgm:prSet presAssocID="{284A3952-7B5B-497E-B19B-1177AE2EDBE4}" presName="vert0" presStyleCnt="0">
        <dgm:presLayoutVars>
          <dgm:dir/>
          <dgm:animOne val="branch"/>
          <dgm:animLvl val="lvl"/>
        </dgm:presLayoutVars>
      </dgm:prSet>
      <dgm:spPr/>
    </dgm:pt>
    <dgm:pt modelId="{73A0207D-9478-574A-9A8B-10A28D6A832D}" type="pres">
      <dgm:prSet presAssocID="{019D5F0A-CB94-49E4-BF9F-50DFD1230EB6}" presName="thickLine" presStyleLbl="alignNode1" presStyleIdx="0" presStyleCnt="7"/>
      <dgm:spPr/>
    </dgm:pt>
    <dgm:pt modelId="{8E5B816D-C65D-5B45-A6AE-9A2A6D2F9E3A}" type="pres">
      <dgm:prSet presAssocID="{019D5F0A-CB94-49E4-BF9F-50DFD1230EB6}" presName="horz1" presStyleCnt="0"/>
      <dgm:spPr/>
    </dgm:pt>
    <dgm:pt modelId="{75EB174B-F3E3-EA47-BA62-9626CC60142C}" type="pres">
      <dgm:prSet presAssocID="{019D5F0A-CB94-49E4-BF9F-50DFD1230EB6}" presName="tx1" presStyleLbl="revTx" presStyleIdx="0" presStyleCnt="14"/>
      <dgm:spPr/>
    </dgm:pt>
    <dgm:pt modelId="{8F8967B5-1567-074A-A714-263B7C3EFB8E}" type="pres">
      <dgm:prSet presAssocID="{019D5F0A-CB94-49E4-BF9F-50DFD1230EB6}" presName="vert1" presStyleCnt="0"/>
      <dgm:spPr/>
    </dgm:pt>
    <dgm:pt modelId="{68CB8E73-1AF8-AB4B-9CFC-9874BFE39DDC}" type="pres">
      <dgm:prSet presAssocID="{AC41D351-DDCF-4BBB-9A56-EA9208BCB7F3}" presName="vertSpace2a" presStyleCnt="0"/>
      <dgm:spPr/>
    </dgm:pt>
    <dgm:pt modelId="{89332C40-1788-FB45-9A9B-17FC15872159}" type="pres">
      <dgm:prSet presAssocID="{AC41D351-DDCF-4BBB-9A56-EA9208BCB7F3}" presName="horz2" presStyleCnt="0"/>
      <dgm:spPr/>
    </dgm:pt>
    <dgm:pt modelId="{34F4AD3D-CEA8-D24F-86B7-59C689DE1F0E}" type="pres">
      <dgm:prSet presAssocID="{AC41D351-DDCF-4BBB-9A56-EA9208BCB7F3}" presName="horzSpace2" presStyleCnt="0"/>
      <dgm:spPr/>
    </dgm:pt>
    <dgm:pt modelId="{19931DC5-CBEB-ED4B-BE39-26616F524BC9}" type="pres">
      <dgm:prSet presAssocID="{AC41D351-DDCF-4BBB-9A56-EA9208BCB7F3}" presName="tx2" presStyleLbl="revTx" presStyleIdx="1" presStyleCnt="14"/>
      <dgm:spPr/>
    </dgm:pt>
    <dgm:pt modelId="{E6383602-8E15-D249-B45D-BAEE8BDFF33D}" type="pres">
      <dgm:prSet presAssocID="{AC41D351-DDCF-4BBB-9A56-EA9208BCB7F3}" presName="vert2" presStyleCnt="0"/>
      <dgm:spPr/>
    </dgm:pt>
    <dgm:pt modelId="{C1A8DB37-3093-1D4D-9721-2BDED79BF0E2}" type="pres">
      <dgm:prSet presAssocID="{AC41D351-DDCF-4BBB-9A56-EA9208BCB7F3}" presName="thinLine2b" presStyleLbl="callout" presStyleIdx="0" presStyleCnt="7"/>
      <dgm:spPr/>
    </dgm:pt>
    <dgm:pt modelId="{086BADA8-A344-7D42-8DA8-BB2FC0919E12}" type="pres">
      <dgm:prSet presAssocID="{AC41D351-DDCF-4BBB-9A56-EA9208BCB7F3}" presName="vertSpace2b" presStyleCnt="0"/>
      <dgm:spPr/>
    </dgm:pt>
    <dgm:pt modelId="{D76CD4E4-EB3F-2947-8E21-09A813D8A5AE}" type="pres">
      <dgm:prSet presAssocID="{4ECF44CC-D2F2-4969-8F7F-C582E64FEC63}" presName="thickLine" presStyleLbl="alignNode1" presStyleIdx="1" presStyleCnt="7"/>
      <dgm:spPr/>
    </dgm:pt>
    <dgm:pt modelId="{207B317F-DB01-274A-AC92-AC8E6654BB9F}" type="pres">
      <dgm:prSet presAssocID="{4ECF44CC-D2F2-4969-8F7F-C582E64FEC63}" presName="horz1" presStyleCnt="0"/>
      <dgm:spPr/>
    </dgm:pt>
    <dgm:pt modelId="{D43FE71E-7E25-054A-AC15-11715BB09D2B}" type="pres">
      <dgm:prSet presAssocID="{4ECF44CC-D2F2-4969-8F7F-C582E64FEC63}" presName="tx1" presStyleLbl="revTx" presStyleIdx="2" presStyleCnt="14"/>
      <dgm:spPr/>
    </dgm:pt>
    <dgm:pt modelId="{5E70466A-6CA5-9042-A3D7-F42569C22394}" type="pres">
      <dgm:prSet presAssocID="{4ECF44CC-D2F2-4969-8F7F-C582E64FEC63}" presName="vert1" presStyleCnt="0"/>
      <dgm:spPr/>
    </dgm:pt>
    <dgm:pt modelId="{6151DCD0-DFDF-B44C-B910-1329477B5BAD}" type="pres">
      <dgm:prSet presAssocID="{C0B615AD-EDA4-44EB-ADDD-8B29D35A4998}" presName="vertSpace2a" presStyleCnt="0"/>
      <dgm:spPr/>
    </dgm:pt>
    <dgm:pt modelId="{30E96CF0-12B1-444F-AD34-783C0F5BA21C}" type="pres">
      <dgm:prSet presAssocID="{C0B615AD-EDA4-44EB-ADDD-8B29D35A4998}" presName="horz2" presStyleCnt="0"/>
      <dgm:spPr/>
    </dgm:pt>
    <dgm:pt modelId="{78B34D92-136A-2147-AD9A-6B9DB30789DC}" type="pres">
      <dgm:prSet presAssocID="{C0B615AD-EDA4-44EB-ADDD-8B29D35A4998}" presName="horzSpace2" presStyleCnt="0"/>
      <dgm:spPr/>
    </dgm:pt>
    <dgm:pt modelId="{D635D2F3-32E4-974E-BF3E-3C898F9873B9}" type="pres">
      <dgm:prSet presAssocID="{C0B615AD-EDA4-44EB-ADDD-8B29D35A4998}" presName="tx2" presStyleLbl="revTx" presStyleIdx="3" presStyleCnt="14"/>
      <dgm:spPr/>
    </dgm:pt>
    <dgm:pt modelId="{DE652978-6E05-4B47-86CC-52D3940347F8}" type="pres">
      <dgm:prSet presAssocID="{C0B615AD-EDA4-44EB-ADDD-8B29D35A4998}" presName="vert2" presStyleCnt="0"/>
      <dgm:spPr/>
    </dgm:pt>
    <dgm:pt modelId="{4A5D3418-C1E0-7A45-A6CA-C2AF5F4DC5AE}" type="pres">
      <dgm:prSet presAssocID="{C0B615AD-EDA4-44EB-ADDD-8B29D35A4998}" presName="thinLine2b" presStyleLbl="callout" presStyleIdx="1" presStyleCnt="7"/>
      <dgm:spPr/>
    </dgm:pt>
    <dgm:pt modelId="{7D19E180-D6A3-F04E-BFD0-54D54420382D}" type="pres">
      <dgm:prSet presAssocID="{C0B615AD-EDA4-44EB-ADDD-8B29D35A4998}" presName="vertSpace2b" presStyleCnt="0"/>
      <dgm:spPr/>
    </dgm:pt>
    <dgm:pt modelId="{EA81A719-3D2C-B24D-919F-BC0978B98B58}" type="pres">
      <dgm:prSet presAssocID="{64C33AFD-05D1-43D1-A66C-7E308E356EAF}" presName="thickLine" presStyleLbl="alignNode1" presStyleIdx="2" presStyleCnt="7"/>
      <dgm:spPr/>
    </dgm:pt>
    <dgm:pt modelId="{8EC8ED5A-A836-2A4B-B078-E31EB9F46EA4}" type="pres">
      <dgm:prSet presAssocID="{64C33AFD-05D1-43D1-A66C-7E308E356EAF}" presName="horz1" presStyleCnt="0"/>
      <dgm:spPr/>
    </dgm:pt>
    <dgm:pt modelId="{9E844063-047B-5D44-AAD3-3FED92A1D048}" type="pres">
      <dgm:prSet presAssocID="{64C33AFD-05D1-43D1-A66C-7E308E356EAF}" presName="tx1" presStyleLbl="revTx" presStyleIdx="4" presStyleCnt="14"/>
      <dgm:spPr/>
    </dgm:pt>
    <dgm:pt modelId="{7095037A-AB08-2249-A06D-3AA4758A1F24}" type="pres">
      <dgm:prSet presAssocID="{64C33AFD-05D1-43D1-A66C-7E308E356EAF}" presName="vert1" presStyleCnt="0"/>
      <dgm:spPr/>
    </dgm:pt>
    <dgm:pt modelId="{C06E1611-6275-934C-B29A-26EDAB140008}" type="pres">
      <dgm:prSet presAssocID="{B25E3D1B-735D-4E45-82EF-8CBF5957AB29}" presName="vertSpace2a" presStyleCnt="0"/>
      <dgm:spPr/>
    </dgm:pt>
    <dgm:pt modelId="{2ECA093C-E873-F446-9819-6603C132F82C}" type="pres">
      <dgm:prSet presAssocID="{B25E3D1B-735D-4E45-82EF-8CBF5957AB29}" presName="horz2" presStyleCnt="0"/>
      <dgm:spPr/>
    </dgm:pt>
    <dgm:pt modelId="{E06D24CA-A3FE-FA49-9A25-D0B7DD7FEAC3}" type="pres">
      <dgm:prSet presAssocID="{B25E3D1B-735D-4E45-82EF-8CBF5957AB29}" presName="horzSpace2" presStyleCnt="0"/>
      <dgm:spPr/>
    </dgm:pt>
    <dgm:pt modelId="{D2042C27-E2CB-3948-9E55-AB23396FB831}" type="pres">
      <dgm:prSet presAssocID="{B25E3D1B-735D-4E45-82EF-8CBF5957AB29}" presName="tx2" presStyleLbl="revTx" presStyleIdx="5" presStyleCnt="14"/>
      <dgm:spPr/>
    </dgm:pt>
    <dgm:pt modelId="{989AD323-2F73-B24A-9B54-00EBA44F6CD9}" type="pres">
      <dgm:prSet presAssocID="{B25E3D1B-735D-4E45-82EF-8CBF5957AB29}" presName="vert2" presStyleCnt="0"/>
      <dgm:spPr/>
    </dgm:pt>
    <dgm:pt modelId="{19298633-EA30-004C-B853-3DD5B8E12030}" type="pres">
      <dgm:prSet presAssocID="{B25E3D1B-735D-4E45-82EF-8CBF5957AB29}" presName="thinLine2b" presStyleLbl="callout" presStyleIdx="2" presStyleCnt="7"/>
      <dgm:spPr/>
    </dgm:pt>
    <dgm:pt modelId="{5E033E85-AD0B-8D42-973B-048986E98C49}" type="pres">
      <dgm:prSet presAssocID="{B25E3D1B-735D-4E45-82EF-8CBF5957AB29}" presName="vertSpace2b" presStyleCnt="0"/>
      <dgm:spPr/>
    </dgm:pt>
    <dgm:pt modelId="{72B1EB09-A1A1-9649-B867-7F873E76506F}" type="pres">
      <dgm:prSet presAssocID="{CD4CFA76-7501-4B04-B76D-FDF454684B6A}" presName="thickLine" presStyleLbl="alignNode1" presStyleIdx="3" presStyleCnt="7"/>
      <dgm:spPr/>
    </dgm:pt>
    <dgm:pt modelId="{F4995ED7-45A8-D04F-9D93-079347A82C9C}" type="pres">
      <dgm:prSet presAssocID="{CD4CFA76-7501-4B04-B76D-FDF454684B6A}" presName="horz1" presStyleCnt="0"/>
      <dgm:spPr/>
    </dgm:pt>
    <dgm:pt modelId="{B03EE1E9-92EF-8F4C-A69F-A068878A4F20}" type="pres">
      <dgm:prSet presAssocID="{CD4CFA76-7501-4B04-B76D-FDF454684B6A}" presName="tx1" presStyleLbl="revTx" presStyleIdx="6" presStyleCnt="14"/>
      <dgm:spPr/>
    </dgm:pt>
    <dgm:pt modelId="{24C63CEA-5763-FC4D-98BB-F98FB34156FE}" type="pres">
      <dgm:prSet presAssocID="{CD4CFA76-7501-4B04-B76D-FDF454684B6A}" presName="vert1" presStyleCnt="0"/>
      <dgm:spPr/>
    </dgm:pt>
    <dgm:pt modelId="{95D0101B-5D2B-5641-98E7-BB557D00EDC1}" type="pres">
      <dgm:prSet presAssocID="{3C215D8F-1D36-4A98-87BB-F8FEF9833124}" presName="vertSpace2a" presStyleCnt="0"/>
      <dgm:spPr/>
    </dgm:pt>
    <dgm:pt modelId="{570403B7-43D0-524A-9294-B282C65D29C5}" type="pres">
      <dgm:prSet presAssocID="{3C215D8F-1D36-4A98-87BB-F8FEF9833124}" presName="horz2" presStyleCnt="0"/>
      <dgm:spPr/>
    </dgm:pt>
    <dgm:pt modelId="{E448BF70-33DA-024A-96D7-D83F7A02E092}" type="pres">
      <dgm:prSet presAssocID="{3C215D8F-1D36-4A98-87BB-F8FEF9833124}" presName="horzSpace2" presStyleCnt="0"/>
      <dgm:spPr/>
    </dgm:pt>
    <dgm:pt modelId="{3FD4BC23-9A1F-E84C-984F-93400951E394}" type="pres">
      <dgm:prSet presAssocID="{3C215D8F-1D36-4A98-87BB-F8FEF9833124}" presName="tx2" presStyleLbl="revTx" presStyleIdx="7" presStyleCnt="14"/>
      <dgm:spPr/>
    </dgm:pt>
    <dgm:pt modelId="{3820568F-6D6F-0747-BB86-1FC156C8DAAA}" type="pres">
      <dgm:prSet presAssocID="{3C215D8F-1D36-4A98-87BB-F8FEF9833124}" presName="vert2" presStyleCnt="0"/>
      <dgm:spPr/>
    </dgm:pt>
    <dgm:pt modelId="{005624A2-E0D4-B741-A05A-AE81300D9FC4}" type="pres">
      <dgm:prSet presAssocID="{3C215D8F-1D36-4A98-87BB-F8FEF9833124}" presName="thinLine2b" presStyleLbl="callout" presStyleIdx="3" presStyleCnt="7"/>
      <dgm:spPr/>
    </dgm:pt>
    <dgm:pt modelId="{D72ACAD2-2CEC-FE4A-AE40-BA2206069F0D}" type="pres">
      <dgm:prSet presAssocID="{3C215D8F-1D36-4A98-87BB-F8FEF9833124}" presName="vertSpace2b" presStyleCnt="0"/>
      <dgm:spPr/>
    </dgm:pt>
    <dgm:pt modelId="{949A9078-ABB6-7A46-992C-B99D2DF64E20}" type="pres">
      <dgm:prSet presAssocID="{AC21A63C-75DB-4906-9C29-0B9605FE6B2B}" presName="thickLine" presStyleLbl="alignNode1" presStyleIdx="4" presStyleCnt="7"/>
      <dgm:spPr/>
    </dgm:pt>
    <dgm:pt modelId="{AE8E51B5-A9D8-6444-AE28-D5E09849D31E}" type="pres">
      <dgm:prSet presAssocID="{AC21A63C-75DB-4906-9C29-0B9605FE6B2B}" presName="horz1" presStyleCnt="0"/>
      <dgm:spPr/>
    </dgm:pt>
    <dgm:pt modelId="{0A09FF1E-EBD1-F34B-B16F-051C081B71AE}" type="pres">
      <dgm:prSet presAssocID="{AC21A63C-75DB-4906-9C29-0B9605FE6B2B}" presName="tx1" presStyleLbl="revTx" presStyleIdx="8" presStyleCnt="14"/>
      <dgm:spPr/>
    </dgm:pt>
    <dgm:pt modelId="{C4EE74F1-5551-944B-93F1-5E78AB09D145}" type="pres">
      <dgm:prSet presAssocID="{AC21A63C-75DB-4906-9C29-0B9605FE6B2B}" presName="vert1" presStyleCnt="0"/>
      <dgm:spPr/>
    </dgm:pt>
    <dgm:pt modelId="{49662844-D476-F546-9059-8FE78FB382F3}" type="pres">
      <dgm:prSet presAssocID="{5A50EC8D-4D98-4EE0-92DC-8D7DEC20659E}" presName="vertSpace2a" presStyleCnt="0"/>
      <dgm:spPr/>
    </dgm:pt>
    <dgm:pt modelId="{64668B6A-AAC9-EC4F-86F8-E067669ED085}" type="pres">
      <dgm:prSet presAssocID="{5A50EC8D-4D98-4EE0-92DC-8D7DEC20659E}" presName="horz2" presStyleCnt="0"/>
      <dgm:spPr/>
    </dgm:pt>
    <dgm:pt modelId="{CC0191E4-F0B7-8B48-A912-FF464581B098}" type="pres">
      <dgm:prSet presAssocID="{5A50EC8D-4D98-4EE0-92DC-8D7DEC20659E}" presName="horzSpace2" presStyleCnt="0"/>
      <dgm:spPr/>
    </dgm:pt>
    <dgm:pt modelId="{EAB35274-0A8C-EF43-88BD-B94A73086893}" type="pres">
      <dgm:prSet presAssocID="{5A50EC8D-4D98-4EE0-92DC-8D7DEC20659E}" presName="tx2" presStyleLbl="revTx" presStyleIdx="9" presStyleCnt="14"/>
      <dgm:spPr/>
    </dgm:pt>
    <dgm:pt modelId="{52F40F5C-DBAB-194E-9EC4-7072337A49C6}" type="pres">
      <dgm:prSet presAssocID="{5A50EC8D-4D98-4EE0-92DC-8D7DEC20659E}" presName="vert2" presStyleCnt="0"/>
      <dgm:spPr/>
    </dgm:pt>
    <dgm:pt modelId="{235C3F9A-B38C-3748-A2D4-0A0527270CDF}" type="pres">
      <dgm:prSet presAssocID="{5A50EC8D-4D98-4EE0-92DC-8D7DEC20659E}" presName="thinLine2b" presStyleLbl="callout" presStyleIdx="4" presStyleCnt="7"/>
      <dgm:spPr/>
    </dgm:pt>
    <dgm:pt modelId="{F097BE6D-D7A4-5845-A13D-364001DC36DE}" type="pres">
      <dgm:prSet presAssocID="{5A50EC8D-4D98-4EE0-92DC-8D7DEC20659E}" presName="vertSpace2b" presStyleCnt="0"/>
      <dgm:spPr/>
    </dgm:pt>
    <dgm:pt modelId="{19BB0B67-C673-5840-BD9E-22C9BA093006}" type="pres">
      <dgm:prSet presAssocID="{924978C3-F092-4344-B20F-686C39775DD5}" presName="thickLine" presStyleLbl="alignNode1" presStyleIdx="5" presStyleCnt="7"/>
      <dgm:spPr/>
    </dgm:pt>
    <dgm:pt modelId="{62CF4E7D-CB79-0745-B87B-BD9F9077D693}" type="pres">
      <dgm:prSet presAssocID="{924978C3-F092-4344-B20F-686C39775DD5}" presName="horz1" presStyleCnt="0"/>
      <dgm:spPr/>
    </dgm:pt>
    <dgm:pt modelId="{7DBA1F4C-0237-7C4C-A889-C47EF1C3F24F}" type="pres">
      <dgm:prSet presAssocID="{924978C3-F092-4344-B20F-686C39775DD5}" presName="tx1" presStyleLbl="revTx" presStyleIdx="10" presStyleCnt="14"/>
      <dgm:spPr/>
    </dgm:pt>
    <dgm:pt modelId="{1C299D4A-D20B-994A-B728-7F488E2A8547}" type="pres">
      <dgm:prSet presAssocID="{924978C3-F092-4344-B20F-686C39775DD5}" presName="vert1" presStyleCnt="0"/>
      <dgm:spPr/>
    </dgm:pt>
    <dgm:pt modelId="{3B382904-131D-9442-A64A-4BC8A4C2A751}" type="pres">
      <dgm:prSet presAssocID="{86F67E85-B266-4C66-99E3-4A61675B17ED}" presName="vertSpace2a" presStyleCnt="0"/>
      <dgm:spPr/>
    </dgm:pt>
    <dgm:pt modelId="{9AA96431-C090-6C44-B113-2B6ADB1BD70F}" type="pres">
      <dgm:prSet presAssocID="{86F67E85-B266-4C66-99E3-4A61675B17ED}" presName="horz2" presStyleCnt="0"/>
      <dgm:spPr/>
    </dgm:pt>
    <dgm:pt modelId="{24CDE3EC-A32D-9D47-9304-9DEBA826814E}" type="pres">
      <dgm:prSet presAssocID="{86F67E85-B266-4C66-99E3-4A61675B17ED}" presName="horzSpace2" presStyleCnt="0"/>
      <dgm:spPr/>
    </dgm:pt>
    <dgm:pt modelId="{A62D30EE-118E-AB47-ACCC-48C7B0C3EBEC}" type="pres">
      <dgm:prSet presAssocID="{86F67E85-B266-4C66-99E3-4A61675B17ED}" presName="tx2" presStyleLbl="revTx" presStyleIdx="11" presStyleCnt="14"/>
      <dgm:spPr/>
    </dgm:pt>
    <dgm:pt modelId="{E2B98C3E-9D09-6A4B-8DB0-94CC3199CB27}" type="pres">
      <dgm:prSet presAssocID="{86F67E85-B266-4C66-99E3-4A61675B17ED}" presName="vert2" presStyleCnt="0"/>
      <dgm:spPr/>
    </dgm:pt>
    <dgm:pt modelId="{5EDC460F-04B6-4045-B6FF-01411187B0EA}" type="pres">
      <dgm:prSet presAssocID="{86F67E85-B266-4C66-99E3-4A61675B17ED}" presName="thinLine2b" presStyleLbl="callout" presStyleIdx="5" presStyleCnt="7"/>
      <dgm:spPr/>
    </dgm:pt>
    <dgm:pt modelId="{74E3CB94-EE77-8C4D-B50C-8FCD1CE825E7}" type="pres">
      <dgm:prSet presAssocID="{86F67E85-B266-4C66-99E3-4A61675B17ED}" presName="vertSpace2b" presStyleCnt="0"/>
      <dgm:spPr/>
    </dgm:pt>
    <dgm:pt modelId="{8C72A9F4-182E-1849-B23D-AFC50B39DECB}" type="pres">
      <dgm:prSet presAssocID="{662CDAE7-C49D-4148-BF15-AA3569030DEE}" presName="thickLine" presStyleLbl="alignNode1" presStyleIdx="6" presStyleCnt="7"/>
      <dgm:spPr/>
    </dgm:pt>
    <dgm:pt modelId="{5F15A07A-418C-4049-B1AA-603B44D3CC04}" type="pres">
      <dgm:prSet presAssocID="{662CDAE7-C49D-4148-BF15-AA3569030DEE}" presName="horz1" presStyleCnt="0"/>
      <dgm:spPr/>
    </dgm:pt>
    <dgm:pt modelId="{05901852-4B37-1041-8AA6-43CEEF021A5C}" type="pres">
      <dgm:prSet presAssocID="{662CDAE7-C49D-4148-BF15-AA3569030DEE}" presName="tx1" presStyleLbl="revTx" presStyleIdx="12" presStyleCnt="14"/>
      <dgm:spPr/>
    </dgm:pt>
    <dgm:pt modelId="{99C7A93A-9EBF-1B4A-949C-0B5F2EDC0ADA}" type="pres">
      <dgm:prSet presAssocID="{662CDAE7-C49D-4148-BF15-AA3569030DEE}" presName="vert1" presStyleCnt="0"/>
      <dgm:spPr/>
    </dgm:pt>
    <dgm:pt modelId="{686876EE-98EC-6649-80F2-9A885744FAA9}" type="pres">
      <dgm:prSet presAssocID="{02CE7A4B-D47A-447C-BCBF-641061169B38}" presName="vertSpace2a" presStyleCnt="0"/>
      <dgm:spPr/>
    </dgm:pt>
    <dgm:pt modelId="{DE2512E7-3444-4743-8DC6-E25E50D01BB9}" type="pres">
      <dgm:prSet presAssocID="{02CE7A4B-D47A-447C-BCBF-641061169B38}" presName="horz2" presStyleCnt="0"/>
      <dgm:spPr/>
    </dgm:pt>
    <dgm:pt modelId="{54BE65D0-D771-8048-964D-721D810C7F3C}" type="pres">
      <dgm:prSet presAssocID="{02CE7A4B-D47A-447C-BCBF-641061169B38}" presName="horzSpace2" presStyleCnt="0"/>
      <dgm:spPr/>
    </dgm:pt>
    <dgm:pt modelId="{0886F429-D522-CE42-B4FB-3D526C8826C3}" type="pres">
      <dgm:prSet presAssocID="{02CE7A4B-D47A-447C-BCBF-641061169B38}" presName="tx2" presStyleLbl="revTx" presStyleIdx="13" presStyleCnt="14"/>
      <dgm:spPr/>
    </dgm:pt>
    <dgm:pt modelId="{7EEEBBF7-93D1-EC46-8F56-B8C57F447070}" type="pres">
      <dgm:prSet presAssocID="{02CE7A4B-D47A-447C-BCBF-641061169B38}" presName="vert2" presStyleCnt="0"/>
      <dgm:spPr/>
    </dgm:pt>
    <dgm:pt modelId="{5680F41A-1130-3447-AE68-B09889511A35}" type="pres">
      <dgm:prSet presAssocID="{02CE7A4B-D47A-447C-BCBF-641061169B38}" presName="thinLine2b" presStyleLbl="callout" presStyleIdx="6" presStyleCnt="7"/>
      <dgm:spPr/>
    </dgm:pt>
    <dgm:pt modelId="{44110AC0-0CB2-DE4A-A880-A999179ACE1D}" type="pres">
      <dgm:prSet presAssocID="{02CE7A4B-D47A-447C-BCBF-641061169B38}" presName="vertSpace2b" presStyleCnt="0"/>
      <dgm:spPr/>
    </dgm:pt>
  </dgm:ptLst>
  <dgm:cxnLst>
    <dgm:cxn modelId="{1FF7B40A-1305-1346-9017-9EA3EE16A3A4}" type="presOf" srcId="{924978C3-F092-4344-B20F-686C39775DD5}" destId="{7DBA1F4C-0237-7C4C-A889-C47EF1C3F24F}" srcOrd="0" destOrd="0" presId="urn:microsoft.com/office/officeart/2008/layout/LinedList"/>
    <dgm:cxn modelId="{5635FC0B-7213-974B-A687-938A730C8665}" type="presOf" srcId="{02CE7A4B-D47A-447C-BCBF-641061169B38}" destId="{0886F429-D522-CE42-B4FB-3D526C8826C3}" srcOrd="0" destOrd="0" presId="urn:microsoft.com/office/officeart/2008/layout/LinedList"/>
    <dgm:cxn modelId="{8F998811-0186-4F6F-B1C2-8B524470E8AD}" srcId="{284A3952-7B5B-497E-B19B-1177AE2EDBE4}" destId="{924978C3-F092-4344-B20F-686C39775DD5}" srcOrd="5" destOrd="0" parTransId="{6A3A4AD1-600D-4684-92C6-7474757C77D8}" sibTransId="{C0387395-8DB1-472F-B6DB-8A78D7C12710}"/>
    <dgm:cxn modelId="{26D3E51E-71FA-6049-8619-395B9F937AF8}" type="presOf" srcId="{019D5F0A-CB94-49E4-BF9F-50DFD1230EB6}" destId="{75EB174B-F3E3-EA47-BA62-9626CC60142C}" srcOrd="0" destOrd="0" presId="urn:microsoft.com/office/officeart/2008/layout/LinedList"/>
    <dgm:cxn modelId="{44A2F41F-77C4-AC43-9D2A-78AAD583531A}" type="presOf" srcId="{C0B615AD-EDA4-44EB-ADDD-8B29D35A4998}" destId="{D635D2F3-32E4-974E-BF3E-3C898F9873B9}" srcOrd="0" destOrd="0" presId="urn:microsoft.com/office/officeart/2008/layout/LinedList"/>
    <dgm:cxn modelId="{1C626C21-6371-7B4A-8194-5209030020C1}" type="presOf" srcId="{284A3952-7B5B-497E-B19B-1177AE2EDBE4}" destId="{B1E0CF98-0044-5A4E-A97B-312A69EDFDA0}" srcOrd="0" destOrd="0" presId="urn:microsoft.com/office/officeart/2008/layout/LinedList"/>
    <dgm:cxn modelId="{10B3B922-D883-44C3-9201-A1B83B738792}" srcId="{284A3952-7B5B-497E-B19B-1177AE2EDBE4}" destId="{019D5F0A-CB94-49E4-BF9F-50DFD1230EB6}" srcOrd="0" destOrd="0" parTransId="{C4AA9AC4-55CA-4C3E-A0B1-D728746E51B9}" sibTransId="{26402012-3166-47AC-AAFA-2226BB0C1E5C}"/>
    <dgm:cxn modelId="{02322925-2FC7-4B9C-865D-90A4D28CC272}" srcId="{284A3952-7B5B-497E-B19B-1177AE2EDBE4}" destId="{64C33AFD-05D1-43D1-A66C-7E308E356EAF}" srcOrd="2" destOrd="0" parTransId="{BE319F1D-9FB1-4EC8-B1E0-11656C0A6C7C}" sibTransId="{78443DF8-4D0C-4F60-B34F-F9D734BC1133}"/>
    <dgm:cxn modelId="{16F39F2E-A964-AD42-9F1C-B1ADCC803C5F}" type="presOf" srcId="{CD4CFA76-7501-4B04-B76D-FDF454684B6A}" destId="{B03EE1E9-92EF-8F4C-A69F-A068878A4F20}" srcOrd="0" destOrd="0" presId="urn:microsoft.com/office/officeart/2008/layout/LinedList"/>
    <dgm:cxn modelId="{7F34A82E-EA06-4FFA-BAE0-1E0A4B63E26B}" srcId="{AC21A63C-75DB-4906-9C29-0B9605FE6B2B}" destId="{5A50EC8D-4D98-4EE0-92DC-8D7DEC20659E}" srcOrd="0" destOrd="0" parTransId="{FB122490-1678-4229-A9BA-37F7E7FBBD71}" sibTransId="{C4F338CC-9D63-4279-BB40-ED7F02050690}"/>
    <dgm:cxn modelId="{F02DE131-2860-6C4C-ADFA-1D00E4CAC5F5}" type="presOf" srcId="{3C215D8F-1D36-4A98-87BB-F8FEF9833124}" destId="{3FD4BC23-9A1F-E84C-984F-93400951E394}" srcOrd="0" destOrd="0" presId="urn:microsoft.com/office/officeart/2008/layout/LinedList"/>
    <dgm:cxn modelId="{810FF85C-1D8C-40E9-923B-EE1A45E2E23F}" srcId="{662CDAE7-C49D-4148-BF15-AA3569030DEE}" destId="{02CE7A4B-D47A-447C-BCBF-641061169B38}" srcOrd="0" destOrd="0" parTransId="{6AF6C5F2-DB07-4EBF-90C0-462AACE0FE72}" sibTransId="{435C5E84-E4B7-4BAE-AF76-D4E0671D8D1A}"/>
    <dgm:cxn modelId="{55F20A63-598D-6D4C-BBB6-F799C3D7C715}" type="presOf" srcId="{64C33AFD-05D1-43D1-A66C-7E308E356EAF}" destId="{9E844063-047B-5D44-AAD3-3FED92A1D048}" srcOrd="0" destOrd="0" presId="urn:microsoft.com/office/officeart/2008/layout/LinedList"/>
    <dgm:cxn modelId="{B76B7344-3F30-7B4C-9CE8-4EDF1C745528}" type="presOf" srcId="{4ECF44CC-D2F2-4969-8F7F-C582E64FEC63}" destId="{D43FE71E-7E25-054A-AC15-11715BB09D2B}" srcOrd="0" destOrd="0" presId="urn:microsoft.com/office/officeart/2008/layout/LinedList"/>
    <dgm:cxn modelId="{57F3BA73-4917-49C1-AE62-FFE859DCCF37}" srcId="{64C33AFD-05D1-43D1-A66C-7E308E356EAF}" destId="{B25E3D1B-735D-4E45-82EF-8CBF5957AB29}" srcOrd="0" destOrd="0" parTransId="{1D5EFB49-7A76-4583-B533-7BF010393478}" sibTransId="{5249C219-0883-4276-ACBC-EA40656CA619}"/>
    <dgm:cxn modelId="{C50C1976-2768-6B4A-A2E2-40FDA1B0E4AC}" type="presOf" srcId="{B25E3D1B-735D-4E45-82EF-8CBF5957AB29}" destId="{D2042C27-E2CB-3948-9E55-AB23396FB831}" srcOrd="0" destOrd="0" presId="urn:microsoft.com/office/officeart/2008/layout/LinedList"/>
    <dgm:cxn modelId="{F516A757-BA12-774A-B194-8C3872EDE310}" type="presOf" srcId="{AC41D351-DDCF-4BBB-9A56-EA9208BCB7F3}" destId="{19931DC5-CBEB-ED4B-BE39-26616F524BC9}" srcOrd="0" destOrd="0" presId="urn:microsoft.com/office/officeart/2008/layout/LinedList"/>
    <dgm:cxn modelId="{6AD37158-E911-449D-8E14-D1D78D143272}" srcId="{4ECF44CC-D2F2-4969-8F7F-C582E64FEC63}" destId="{C0B615AD-EDA4-44EB-ADDD-8B29D35A4998}" srcOrd="0" destOrd="0" parTransId="{87F80A29-05D7-4B19-A232-FFF96EC510B8}" sibTransId="{5B18D106-6903-4F96-B7AC-EEFF0CD841DA}"/>
    <dgm:cxn modelId="{16ADEC79-3D46-4DC1-A581-BFE7A1378B3D}" srcId="{924978C3-F092-4344-B20F-686C39775DD5}" destId="{86F67E85-B266-4C66-99E3-4A61675B17ED}" srcOrd="0" destOrd="0" parTransId="{BD62F80A-C372-4F91-9452-A60A375ED298}" sibTransId="{FC62F3F9-92F5-4F8C-99D1-6C5DE89EE985}"/>
    <dgm:cxn modelId="{F1459BA0-2E93-4404-920D-737EB3713D2B}" srcId="{284A3952-7B5B-497E-B19B-1177AE2EDBE4}" destId="{4ECF44CC-D2F2-4969-8F7F-C582E64FEC63}" srcOrd="1" destOrd="0" parTransId="{06F1D522-2F09-46F8-863E-FA47153BB3DF}" sibTransId="{778517C9-0EAB-448F-94D0-A648FBAB9917}"/>
    <dgm:cxn modelId="{68B67ECB-6367-4678-80D6-009526EEA5FC}" srcId="{284A3952-7B5B-497E-B19B-1177AE2EDBE4}" destId="{662CDAE7-C49D-4148-BF15-AA3569030DEE}" srcOrd="6" destOrd="0" parTransId="{64AB5F39-17DF-4CEE-9F67-C504ECBA7F22}" sibTransId="{F641AB83-E919-44FB-8FFA-169867070B7C}"/>
    <dgm:cxn modelId="{53D416D2-92F7-41AA-BE33-4599A4ECFF57}" srcId="{284A3952-7B5B-497E-B19B-1177AE2EDBE4}" destId="{CD4CFA76-7501-4B04-B76D-FDF454684B6A}" srcOrd="3" destOrd="0" parTransId="{A7276CC8-D68F-473F-A833-02A8A8C15D3D}" sibTransId="{0FB6F96E-B06A-4432-8B52-CBBD5A9A04F6}"/>
    <dgm:cxn modelId="{E7156ED3-D292-4B85-B420-5480D6ABFDCC}" srcId="{019D5F0A-CB94-49E4-BF9F-50DFD1230EB6}" destId="{AC41D351-DDCF-4BBB-9A56-EA9208BCB7F3}" srcOrd="0" destOrd="0" parTransId="{5B2EB97D-C7C6-4CEB-9ED2-00A472571E41}" sibTransId="{FC57C821-0BFD-4204-81D4-01C7AF4405D6}"/>
    <dgm:cxn modelId="{0269ECD4-1149-4FEA-8BA7-A25E3C2A182E}" srcId="{CD4CFA76-7501-4B04-B76D-FDF454684B6A}" destId="{3C215D8F-1D36-4A98-87BB-F8FEF9833124}" srcOrd="0" destOrd="0" parTransId="{1F642DA5-0440-42B1-AFF9-33623C5C3727}" sibTransId="{920AA34D-514A-4FF0-84BF-C83AFCC4EBB0}"/>
    <dgm:cxn modelId="{460F60D5-81B3-FB46-A534-CD97C39B6FD1}" type="presOf" srcId="{86F67E85-B266-4C66-99E3-4A61675B17ED}" destId="{A62D30EE-118E-AB47-ACCC-48C7B0C3EBEC}" srcOrd="0" destOrd="0" presId="urn:microsoft.com/office/officeart/2008/layout/LinedList"/>
    <dgm:cxn modelId="{0EE9DAD5-B596-CE47-A6A1-E9D73532CC9A}" type="presOf" srcId="{662CDAE7-C49D-4148-BF15-AA3569030DEE}" destId="{05901852-4B37-1041-8AA6-43CEEF021A5C}" srcOrd="0" destOrd="0" presId="urn:microsoft.com/office/officeart/2008/layout/LinedList"/>
    <dgm:cxn modelId="{8F9B77DC-49A7-4870-9DB3-64855801DE59}" srcId="{284A3952-7B5B-497E-B19B-1177AE2EDBE4}" destId="{AC21A63C-75DB-4906-9C29-0B9605FE6B2B}" srcOrd="4" destOrd="0" parTransId="{4BA3F1F6-EE23-4D8A-A157-0E1E3DAE633E}" sibTransId="{B14502CC-8FA5-4EB5-B5B7-7E8BFBD51EEF}"/>
    <dgm:cxn modelId="{C58E8BE6-7AEC-5945-8A27-3609B14C7862}" type="presOf" srcId="{5A50EC8D-4D98-4EE0-92DC-8D7DEC20659E}" destId="{EAB35274-0A8C-EF43-88BD-B94A73086893}" srcOrd="0" destOrd="0" presId="urn:microsoft.com/office/officeart/2008/layout/LinedList"/>
    <dgm:cxn modelId="{781CD1F3-2D69-BE42-98B8-42F090C951B2}" type="presOf" srcId="{AC21A63C-75DB-4906-9C29-0B9605FE6B2B}" destId="{0A09FF1E-EBD1-F34B-B16F-051C081B71AE}" srcOrd="0" destOrd="0" presId="urn:microsoft.com/office/officeart/2008/layout/LinedList"/>
    <dgm:cxn modelId="{F11E4AAD-E8B7-3146-A21B-A8FD62D78D65}" type="presParOf" srcId="{B1E0CF98-0044-5A4E-A97B-312A69EDFDA0}" destId="{73A0207D-9478-574A-9A8B-10A28D6A832D}" srcOrd="0" destOrd="0" presId="urn:microsoft.com/office/officeart/2008/layout/LinedList"/>
    <dgm:cxn modelId="{9A502DE5-6447-164C-9BD1-DA1C2F7B6BFA}" type="presParOf" srcId="{B1E0CF98-0044-5A4E-A97B-312A69EDFDA0}" destId="{8E5B816D-C65D-5B45-A6AE-9A2A6D2F9E3A}" srcOrd="1" destOrd="0" presId="urn:microsoft.com/office/officeart/2008/layout/LinedList"/>
    <dgm:cxn modelId="{F5E2DEB7-8567-4649-9970-BFDA674DA3AD}" type="presParOf" srcId="{8E5B816D-C65D-5B45-A6AE-9A2A6D2F9E3A}" destId="{75EB174B-F3E3-EA47-BA62-9626CC60142C}" srcOrd="0" destOrd="0" presId="urn:microsoft.com/office/officeart/2008/layout/LinedList"/>
    <dgm:cxn modelId="{8888C017-8678-154A-ACA5-19C8BB3D78E8}" type="presParOf" srcId="{8E5B816D-C65D-5B45-A6AE-9A2A6D2F9E3A}" destId="{8F8967B5-1567-074A-A714-263B7C3EFB8E}" srcOrd="1" destOrd="0" presId="urn:microsoft.com/office/officeart/2008/layout/LinedList"/>
    <dgm:cxn modelId="{3A93FA8B-EF26-8944-9CDA-0160C73AF7FD}" type="presParOf" srcId="{8F8967B5-1567-074A-A714-263B7C3EFB8E}" destId="{68CB8E73-1AF8-AB4B-9CFC-9874BFE39DDC}" srcOrd="0" destOrd="0" presId="urn:microsoft.com/office/officeart/2008/layout/LinedList"/>
    <dgm:cxn modelId="{09D2577D-F11A-6F4F-A7B4-D0E47AB1FDE2}" type="presParOf" srcId="{8F8967B5-1567-074A-A714-263B7C3EFB8E}" destId="{89332C40-1788-FB45-9A9B-17FC15872159}" srcOrd="1" destOrd="0" presId="urn:microsoft.com/office/officeart/2008/layout/LinedList"/>
    <dgm:cxn modelId="{69488FF9-AC66-F248-AAC8-55AAADA59E08}" type="presParOf" srcId="{89332C40-1788-FB45-9A9B-17FC15872159}" destId="{34F4AD3D-CEA8-D24F-86B7-59C689DE1F0E}" srcOrd="0" destOrd="0" presId="urn:microsoft.com/office/officeart/2008/layout/LinedList"/>
    <dgm:cxn modelId="{E2EE606E-7202-C34C-A7E0-AA12EBD70002}" type="presParOf" srcId="{89332C40-1788-FB45-9A9B-17FC15872159}" destId="{19931DC5-CBEB-ED4B-BE39-26616F524BC9}" srcOrd="1" destOrd="0" presId="urn:microsoft.com/office/officeart/2008/layout/LinedList"/>
    <dgm:cxn modelId="{95A0CB6B-C76D-8F4F-837B-CADF076CD81F}" type="presParOf" srcId="{89332C40-1788-FB45-9A9B-17FC15872159}" destId="{E6383602-8E15-D249-B45D-BAEE8BDFF33D}" srcOrd="2" destOrd="0" presId="urn:microsoft.com/office/officeart/2008/layout/LinedList"/>
    <dgm:cxn modelId="{9165B0F6-C605-0A4A-B6C8-F71F8F6ECB86}" type="presParOf" srcId="{8F8967B5-1567-074A-A714-263B7C3EFB8E}" destId="{C1A8DB37-3093-1D4D-9721-2BDED79BF0E2}" srcOrd="2" destOrd="0" presId="urn:microsoft.com/office/officeart/2008/layout/LinedList"/>
    <dgm:cxn modelId="{53660EDE-BD86-7E43-862C-69FD0935FF4F}" type="presParOf" srcId="{8F8967B5-1567-074A-A714-263B7C3EFB8E}" destId="{086BADA8-A344-7D42-8DA8-BB2FC0919E12}" srcOrd="3" destOrd="0" presId="urn:microsoft.com/office/officeart/2008/layout/LinedList"/>
    <dgm:cxn modelId="{87BEF183-5BBF-E743-8108-00D8CF1A9EB0}" type="presParOf" srcId="{B1E0CF98-0044-5A4E-A97B-312A69EDFDA0}" destId="{D76CD4E4-EB3F-2947-8E21-09A813D8A5AE}" srcOrd="2" destOrd="0" presId="urn:microsoft.com/office/officeart/2008/layout/LinedList"/>
    <dgm:cxn modelId="{CDA3C045-C3A9-A34D-93FB-BF4EE2CF2665}" type="presParOf" srcId="{B1E0CF98-0044-5A4E-A97B-312A69EDFDA0}" destId="{207B317F-DB01-274A-AC92-AC8E6654BB9F}" srcOrd="3" destOrd="0" presId="urn:microsoft.com/office/officeart/2008/layout/LinedList"/>
    <dgm:cxn modelId="{F373CB22-6F09-CC41-8415-29A6DAAC3951}" type="presParOf" srcId="{207B317F-DB01-274A-AC92-AC8E6654BB9F}" destId="{D43FE71E-7E25-054A-AC15-11715BB09D2B}" srcOrd="0" destOrd="0" presId="urn:microsoft.com/office/officeart/2008/layout/LinedList"/>
    <dgm:cxn modelId="{FA527E66-F803-544D-A684-03D5BDA7D78A}" type="presParOf" srcId="{207B317F-DB01-274A-AC92-AC8E6654BB9F}" destId="{5E70466A-6CA5-9042-A3D7-F42569C22394}" srcOrd="1" destOrd="0" presId="urn:microsoft.com/office/officeart/2008/layout/LinedList"/>
    <dgm:cxn modelId="{B7E1B5FB-3DD6-694E-AA96-0DE8F7F0D48D}" type="presParOf" srcId="{5E70466A-6CA5-9042-A3D7-F42569C22394}" destId="{6151DCD0-DFDF-B44C-B910-1329477B5BAD}" srcOrd="0" destOrd="0" presId="urn:microsoft.com/office/officeart/2008/layout/LinedList"/>
    <dgm:cxn modelId="{EE8E4F44-4E0A-AD44-B9BE-7A4A356D7D6B}" type="presParOf" srcId="{5E70466A-6CA5-9042-A3D7-F42569C22394}" destId="{30E96CF0-12B1-444F-AD34-783C0F5BA21C}" srcOrd="1" destOrd="0" presId="urn:microsoft.com/office/officeart/2008/layout/LinedList"/>
    <dgm:cxn modelId="{94F83EE4-162F-0142-BEFF-09A8AEA9CC7D}" type="presParOf" srcId="{30E96CF0-12B1-444F-AD34-783C0F5BA21C}" destId="{78B34D92-136A-2147-AD9A-6B9DB30789DC}" srcOrd="0" destOrd="0" presId="urn:microsoft.com/office/officeart/2008/layout/LinedList"/>
    <dgm:cxn modelId="{406D3557-BA2A-A542-94FF-4680DE64132D}" type="presParOf" srcId="{30E96CF0-12B1-444F-AD34-783C0F5BA21C}" destId="{D635D2F3-32E4-974E-BF3E-3C898F9873B9}" srcOrd="1" destOrd="0" presId="urn:microsoft.com/office/officeart/2008/layout/LinedList"/>
    <dgm:cxn modelId="{57DB7569-CB46-D74B-A7E4-CB7F2912C1EF}" type="presParOf" srcId="{30E96CF0-12B1-444F-AD34-783C0F5BA21C}" destId="{DE652978-6E05-4B47-86CC-52D3940347F8}" srcOrd="2" destOrd="0" presId="urn:microsoft.com/office/officeart/2008/layout/LinedList"/>
    <dgm:cxn modelId="{F137DB32-CC78-4840-9295-21BEDDFC6D63}" type="presParOf" srcId="{5E70466A-6CA5-9042-A3D7-F42569C22394}" destId="{4A5D3418-C1E0-7A45-A6CA-C2AF5F4DC5AE}" srcOrd="2" destOrd="0" presId="urn:microsoft.com/office/officeart/2008/layout/LinedList"/>
    <dgm:cxn modelId="{530132B9-D280-7042-A3F8-CE48878CC9CD}" type="presParOf" srcId="{5E70466A-6CA5-9042-A3D7-F42569C22394}" destId="{7D19E180-D6A3-F04E-BFD0-54D54420382D}" srcOrd="3" destOrd="0" presId="urn:microsoft.com/office/officeart/2008/layout/LinedList"/>
    <dgm:cxn modelId="{45AEBD9C-136A-394F-9C88-80B18D2BBF1D}" type="presParOf" srcId="{B1E0CF98-0044-5A4E-A97B-312A69EDFDA0}" destId="{EA81A719-3D2C-B24D-919F-BC0978B98B58}" srcOrd="4" destOrd="0" presId="urn:microsoft.com/office/officeart/2008/layout/LinedList"/>
    <dgm:cxn modelId="{37AE20A2-4A5A-0446-AEFD-4A40CA8E5C3E}" type="presParOf" srcId="{B1E0CF98-0044-5A4E-A97B-312A69EDFDA0}" destId="{8EC8ED5A-A836-2A4B-B078-E31EB9F46EA4}" srcOrd="5" destOrd="0" presId="urn:microsoft.com/office/officeart/2008/layout/LinedList"/>
    <dgm:cxn modelId="{58251E04-EE02-7149-94FC-2D73EAC3451F}" type="presParOf" srcId="{8EC8ED5A-A836-2A4B-B078-E31EB9F46EA4}" destId="{9E844063-047B-5D44-AAD3-3FED92A1D048}" srcOrd="0" destOrd="0" presId="urn:microsoft.com/office/officeart/2008/layout/LinedList"/>
    <dgm:cxn modelId="{5FFB452E-2D9F-DC48-A2C4-B089248DA50C}" type="presParOf" srcId="{8EC8ED5A-A836-2A4B-B078-E31EB9F46EA4}" destId="{7095037A-AB08-2249-A06D-3AA4758A1F24}" srcOrd="1" destOrd="0" presId="urn:microsoft.com/office/officeart/2008/layout/LinedList"/>
    <dgm:cxn modelId="{6DB5347A-AAAA-B846-B9BE-D080EDC32E6D}" type="presParOf" srcId="{7095037A-AB08-2249-A06D-3AA4758A1F24}" destId="{C06E1611-6275-934C-B29A-26EDAB140008}" srcOrd="0" destOrd="0" presId="urn:microsoft.com/office/officeart/2008/layout/LinedList"/>
    <dgm:cxn modelId="{8322938A-2F70-B641-8C6B-6E4D96AB4674}" type="presParOf" srcId="{7095037A-AB08-2249-A06D-3AA4758A1F24}" destId="{2ECA093C-E873-F446-9819-6603C132F82C}" srcOrd="1" destOrd="0" presId="urn:microsoft.com/office/officeart/2008/layout/LinedList"/>
    <dgm:cxn modelId="{5F9AECBF-18E7-FC41-9704-D5D20183B16C}" type="presParOf" srcId="{2ECA093C-E873-F446-9819-6603C132F82C}" destId="{E06D24CA-A3FE-FA49-9A25-D0B7DD7FEAC3}" srcOrd="0" destOrd="0" presId="urn:microsoft.com/office/officeart/2008/layout/LinedList"/>
    <dgm:cxn modelId="{F23675C8-94A5-F94E-969C-55BA15427D4C}" type="presParOf" srcId="{2ECA093C-E873-F446-9819-6603C132F82C}" destId="{D2042C27-E2CB-3948-9E55-AB23396FB831}" srcOrd="1" destOrd="0" presId="urn:microsoft.com/office/officeart/2008/layout/LinedList"/>
    <dgm:cxn modelId="{5052C78C-AEEC-E049-A023-BB14FF492B73}" type="presParOf" srcId="{2ECA093C-E873-F446-9819-6603C132F82C}" destId="{989AD323-2F73-B24A-9B54-00EBA44F6CD9}" srcOrd="2" destOrd="0" presId="urn:microsoft.com/office/officeart/2008/layout/LinedList"/>
    <dgm:cxn modelId="{AD2B3316-24E4-0C4F-80AE-75C8FDE638D8}" type="presParOf" srcId="{7095037A-AB08-2249-A06D-3AA4758A1F24}" destId="{19298633-EA30-004C-B853-3DD5B8E12030}" srcOrd="2" destOrd="0" presId="urn:microsoft.com/office/officeart/2008/layout/LinedList"/>
    <dgm:cxn modelId="{D896099B-BE20-074F-B7EB-69D640A7F213}" type="presParOf" srcId="{7095037A-AB08-2249-A06D-3AA4758A1F24}" destId="{5E033E85-AD0B-8D42-973B-048986E98C49}" srcOrd="3" destOrd="0" presId="urn:microsoft.com/office/officeart/2008/layout/LinedList"/>
    <dgm:cxn modelId="{A9566EAB-A882-9441-A68A-755E632A4BAA}" type="presParOf" srcId="{B1E0CF98-0044-5A4E-A97B-312A69EDFDA0}" destId="{72B1EB09-A1A1-9649-B867-7F873E76506F}" srcOrd="6" destOrd="0" presId="urn:microsoft.com/office/officeart/2008/layout/LinedList"/>
    <dgm:cxn modelId="{91CE4A43-1ED1-6241-9D8C-226206046D97}" type="presParOf" srcId="{B1E0CF98-0044-5A4E-A97B-312A69EDFDA0}" destId="{F4995ED7-45A8-D04F-9D93-079347A82C9C}" srcOrd="7" destOrd="0" presId="urn:microsoft.com/office/officeart/2008/layout/LinedList"/>
    <dgm:cxn modelId="{D90AC2A3-E312-F342-9C00-FA76FE09F6C7}" type="presParOf" srcId="{F4995ED7-45A8-D04F-9D93-079347A82C9C}" destId="{B03EE1E9-92EF-8F4C-A69F-A068878A4F20}" srcOrd="0" destOrd="0" presId="urn:microsoft.com/office/officeart/2008/layout/LinedList"/>
    <dgm:cxn modelId="{884BDA05-47A1-2841-BC5E-1F5CDAC1A5F3}" type="presParOf" srcId="{F4995ED7-45A8-D04F-9D93-079347A82C9C}" destId="{24C63CEA-5763-FC4D-98BB-F98FB34156FE}" srcOrd="1" destOrd="0" presId="urn:microsoft.com/office/officeart/2008/layout/LinedList"/>
    <dgm:cxn modelId="{3FFA53F7-F42B-3646-852B-6EF9C2863807}" type="presParOf" srcId="{24C63CEA-5763-FC4D-98BB-F98FB34156FE}" destId="{95D0101B-5D2B-5641-98E7-BB557D00EDC1}" srcOrd="0" destOrd="0" presId="urn:microsoft.com/office/officeart/2008/layout/LinedList"/>
    <dgm:cxn modelId="{BF2223F2-4D9E-6C42-A2BB-E1E92681C1CB}" type="presParOf" srcId="{24C63CEA-5763-FC4D-98BB-F98FB34156FE}" destId="{570403B7-43D0-524A-9294-B282C65D29C5}" srcOrd="1" destOrd="0" presId="urn:microsoft.com/office/officeart/2008/layout/LinedList"/>
    <dgm:cxn modelId="{1F3659D6-4501-EF4B-A42C-EBE2B0589223}" type="presParOf" srcId="{570403B7-43D0-524A-9294-B282C65D29C5}" destId="{E448BF70-33DA-024A-96D7-D83F7A02E092}" srcOrd="0" destOrd="0" presId="urn:microsoft.com/office/officeart/2008/layout/LinedList"/>
    <dgm:cxn modelId="{B05DE35A-F14C-3446-8384-CF1BE1AB1F62}" type="presParOf" srcId="{570403B7-43D0-524A-9294-B282C65D29C5}" destId="{3FD4BC23-9A1F-E84C-984F-93400951E394}" srcOrd="1" destOrd="0" presId="urn:microsoft.com/office/officeart/2008/layout/LinedList"/>
    <dgm:cxn modelId="{38873D9D-94D4-E845-81C6-8D7B73DE08EC}" type="presParOf" srcId="{570403B7-43D0-524A-9294-B282C65D29C5}" destId="{3820568F-6D6F-0747-BB86-1FC156C8DAAA}" srcOrd="2" destOrd="0" presId="urn:microsoft.com/office/officeart/2008/layout/LinedList"/>
    <dgm:cxn modelId="{4E137B26-3390-C843-B487-C1CAE7482105}" type="presParOf" srcId="{24C63CEA-5763-FC4D-98BB-F98FB34156FE}" destId="{005624A2-E0D4-B741-A05A-AE81300D9FC4}" srcOrd="2" destOrd="0" presId="urn:microsoft.com/office/officeart/2008/layout/LinedList"/>
    <dgm:cxn modelId="{00B931AC-4715-B144-B5BD-EAA92A0098C2}" type="presParOf" srcId="{24C63CEA-5763-FC4D-98BB-F98FB34156FE}" destId="{D72ACAD2-2CEC-FE4A-AE40-BA2206069F0D}" srcOrd="3" destOrd="0" presId="urn:microsoft.com/office/officeart/2008/layout/LinedList"/>
    <dgm:cxn modelId="{A367BD2B-AE80-5441-8BC2-0F368418C593}" type="presParOf" srcId="{B1E0CF98-0044-5A4E-A97B-312A69EDFDA0}" destId="{949A9078-ABB6-7A46-992C-B99D2DF64E20}" srcOrd="8" destOrd="0" presId="urn:microsoft.com/office/officeart/2008/layout/LinedList"/>
    <dgm:cxn modelId="{4B37EE6F-62B5-5F45-AECA-CA161C7386D5}" type="presParOf" srcId="{B1E0CF98-0044-5A4E-A97B-312A69EDFDA0}" destId="{AE8E51B5-A9D8-6444-AE28-D5E09849D31E}" srcOrd="9" destOrd="0" presId="urn:microsoft.com/office/officeart/2008/layout/LinedList"/>
    <dgm:cxn modelId="{E043B5D2-CA84-224C-95D2-DAC6B6A95387}" type="presParOf" srcId="{AE8E51B5-A9D8-6444-AE28-D5E09849D31E}" destId="{0A09FF1E-EBD1-F34B-B16F-051C081B71AE}" srcOrd="0" destOrd="0" presId="urn:microsoft.com/office/officeart/2008/layout/LinedList"/>
    <dgm:cxn modelId="{C61426D7-5890-A143-A3D1-12854232E6B0}" type="presParOf" srcId="{AE8E51B5-A9D8-6444-AE28-D5E09849D31E}" destId="{C4EE74F1-5551-944B-93F1-5E78AB09D145}" srcOrd="1" destOrd="0" presId="urn:microsoft.com/office/officeart/2008/layout/LinedList"/>
    <dgm:cxn modelId="{4D88DB83-9594-0C4B-BAB1-636EB5BB8751}" type="presParOf" srcId="{C4EE74F1-5551-944B-93F1-5E78AB09D145}" destId="{49662844-D476-F546-9059-8FE78FB382F3}" srcOrd="0" destOrd="0" presId="urn:microsoft.com/office/officeart/2008/layout/LinedList"/>
    <dgm:cxn modelId="{6A116CC1-21A8-AF4F-8D2A-74D9565BBFFB}" type="presParOf" srcId="{C4EE74F1-5551-944B-93F1-5E78AB09D145}" destId="{64668B6A-AAC9-EC4F-86F8-E067669ED085}" srcOrd="1" destOrd="0" presId="urn:microsoft.com/office/officeart/2008/layout/LinedList"/>
    <dgm:cxn modelId="{CFA62279-F936-184E-A554-0894A326F996}" type="presParOf" srcId="{64668B6A-AAC9-EC4F-86F8-E067669ED085}" destId="{CC0191E4-F0B7-8B48-A912-FF464581B098}" srcOrd="0" destOrd="0" presId="urn:microsoft.com/office/officeart/2008/layout/LinedList"/>
    <dgm:cxn modelId="{1FF1973B-9262-9645-B85F-BBEDD6281076}" type="presParOf" srcId="{64668B6A-AAC9-EC4F-86F8-E067669ED085}" destId="{EAB35274-0A8C-EF43-88BD-B94A73086893}" srcOrd="1" destOrd="0" presId="urn:microsoft.com/office/officeart/2008/layout/LinedList"/>
    <dgm:cxn modelId="{85B5184B-B1E1-C347-94F2-A663EEC291D7}" type="presParOf" srcId="{64668B6A-AAC9-EC4F-86F8-E067669ED085}" destId="{52F40F5C-DBAB-194E-9EC4-7072337A49C6}" srcOrd="2" destOrd="0" presId="urn:microsoft.com/office/officeart/2008/layout/LinedList"/>
    <dgm:cxn modelId="{E7F9BD94-64C0-3349-81F3-F194D85FE64D}" type="presParOf" srcId="{C4EE74F1-5551-944B-93F1-5E78AB09D145}" destId="{235C3F9A-B38C-3748-A2D4-0A0527270CDF}" srcOrd="2" destOrd="0" presId="urn:microsoft.com/office/officeart/2008/layout/LinedList"/>
    <dgm:cxn modelId="{70195038-5F08-554A-938A-B3A2023388D1}" type="presParOf" srcId="{C4EE74F1-5551-944B-93F1-5E78AB09D145}" destId="{F097BE6D-D7A4-5845-A13D-364001DC36DE}" srcOrd="3" destOrd="0" presId="urn:microsoft.com/office/officeart/2008/layout/LinedList"/>
    <dgm:cxn modelId="{1E7117EF-0AE7-2146-9D0E-502D3E82BB08}" type="presParOf" srcId="{B1E0CF98-0044-5A4E-A97B-312A69EDFDA0}" destId="{19BB0B67-C673-5840-BD9E-22C9BA093006}" srcOrd="10" destOrd="0" presId="urn:microsoft.com/office/officeart/2008/layout/LinedList"/>
    <dgm:cxn modelId="{898E0CFD-E48E-6349-90C4-E278F3C132AC}" type="presParOf" srcId="{B1E0CF98-0044-5A4E-A97B-312A69EDFDA0}" destId="{62CF4E7D-CB79-0745-B87B-BD9F9077D693}" srcOrd="11" destOrd="0" presId="urn:microsoft.com/office/officeart/2008/layout/LinedList"/>
    <dgm:cxn modelId="{880A1CE7-79F9-394A-AE85-F3510B686C95}" type="presParOf" srcId="{62CF4E7D-CB79-0745-B87B-BD9F9077D693}" destId="{7DBA1F4C-0237-7C4C-A889-C47EF1C3F24F}" srcOrd="0" destOrd="0" presId="urn:microsoft.com/office/officeart/2008/layout/LinedList"/>
    <dgm:cxn modelId="{23B8634A-4483-1145-934D-37B150E26A15}" type="presParOf" srcId="{62CF4E7D-CB79-0745-B87B-BD9F9077D693}" destId="{1C299D4A-D20B-994A-B728-7F488E2A8547}" srcOrd="1" destOrd="0" presId="urn:microsoft.com/office/officeart/2008/layout/LinedList"/>
    <dgm:cxn modelId="{E7765B70-E733-B44D-A998-E8AC2034A8D3}" type="presParOf" srcId="{1C299D4A-D20B-994A-B728-7F488E2A8547}" destId="{3B382904-131D-9442-A64A-4BC8A4C2A751}" srcOrd="0" destOrd="0" presId="urn:microsoft.com/office/officeart/2008/layout/LinedList"/>
    <dgm:cxn modelId="{F6A88BDC-0710-0948-ACDC-57881377D3E8}" type="presParOf" srcId="{1C299D4A-D20B-994A-B728-7F488E2A8547}" destId="{9AA96431-C090-6C44-B113-2B6ADB1BD70F}" srcOrd="1" destOrd="0" presId="urn:microsoft.com/office/officeart/2008/layout/LinedList"/>
    <dgm:cxn modelId="{8A9ED77E-8744-E545-8E4B-60E8118B19E6}" type="presParOf" srcId="{9AA96431-C090-6C44-B113-2B6ADB1BD70F}" destId="{24CDE3EC-A32D-9D47-9304-9DEBA826814E}" srcOrd="0" destOrd="0" presId="urn:microsoft.com/office/officeart/2008/layout/LinedList"/>
    <dgm:cxn modelId="{9A9400DF-088C-DE47-ADE1-6A4EB9D23CBC}" type="presParOf" srcId="{9AA96431-C090-6C44-B113-2B6ADB1BD70F}" destId="{A62D30EE-118E-AB47-ACCC-48C7B0C3EBEC}" srcOrd="1" destOrd="0" presId="urn:microsoft.com/office/officeart/2008/layout/LinedList"/>
    <dgm:cxn modelId="{DC5EBBDB-BADA-BB4B-9B9E-C0D69E5B820C}" type="presParOf" srcId="{9AA96431-C090-6C44-B113-2B6ADB1BD70F}" destId="{E2B98C3E-9D09-6A4B-8DB0-94CC3199CB27}" srcOrd="2" destOrd="0" presId="urn:microsoft.com/office/officeart/2008/layout/LinedList"/>
    <dgm:cxn modelId="{46F55770-03EE-FF41-82AC-471A770E7DE1}" type="presParOf" srcId="{1C299D4A-D20B-994A-B728-7F488E2A8547}" destId="{5EDC460F-04B6-4045-B6FF-01411187B0EA}" srcOrd="2" destOrd="0" presId="urn:microsoft.com/office/officeart/2008/layout/LinedList"/>
    <dgm:cxn modelId="{97706B2A-A959-0C48-845F-E5963BCAE573}" type="presParOf" srcId="{1C299D4A-D20B-994A-B728-7F488E2A8547}" destId="{74E3CB94-EE77-8C4D-B50C-8FCD1CE825E7}" srcOrd="3" destOrd="0" presId="urn:microsoft.com/office/officeart/2008/layout/LinedList"/>
    <dgm:cxn modelId="{7D2BC2D7-B139-3642-987F-148103309036}" type="presParOf" srcId="{B1E0CF98-0044-5A4E-A97B-312A69EDFDA0}" destId="{8C72A9F4-182E-1849-B23D-AFC50B39DECB}" srcOrd="12" destOrd="0" presId="urn:microsoft.com/office/officeart/2008/layout/LinedList"/>
    <dgm:cxn modelId="{152A7B01-5B85-9E4E-88BF-F76E6F668FFC}" type="presParOf" srcId="{B1E0CF98-0044-5A4E-A97B-312A69EDFDA0}" destId="{5F15A07A-418C-4049-B1AA-603B44D3CC04}" srcOrd="13" destOrd="0" presId="urn:microsoft.com/office/officeart/2008/layout/LinedList"/>
    <dgm:cxn modelId="{0907C81B-922B-6D49-86AA-A3B43FFE1D72}" type="presParOf" srcId="{5F15A07A-418C-4049-B1AA-603B44D3CC04}" destId="{05901852-4B37-1041-8AA6-43CEEF021A5C}" srcOrd="0" destOrd="0" presId="urn:microsoft.com/office/officeart/2008/layout/LinedList"/>
    <dgm:cxn modelId="{23F40A90-23F8-5646-A9EC-A306F618F59B}" type="presParOf" srcId="{5F15A07A-418C-4049-B1AA-603B44D3CC04}" destId="{99C7A93A-9EBF-1B4A-949C-0B5F2EDC0ADA}" srcOrd="1" destOrd="0" presId="urn:microsoft.com/office/officeart/2008/layout/LinedList"/>
    <dgm:cxn modelId="{F80F9A2D-08A8-7D46-9066-C368C0C199EC}" type="presParOf" srcId="{99C7A93A-9EBF-1B4A-949C-0B5F2EDC0ADA}" destId="{686876EE-98EC-6649-80F2-9A885744FAA9}" srcOrd="0" destOrd="0" presId="urn:microsoft.com/office/officeart/2008/layout/LinedList"/>
    <dgm:cxn modelId="{C85D2B13-2E77-DD47-AA21-3809184EC64B}" type="presParOf" srcId="{99C7A93A-9EBF-1B4A-949C-0B5F2EDC0ADA}" destId="{DE2512E7-3444-4743-8DC6-E25E50D01BB9}" srcOrd="1" destOrd="0" presId="urn:microsoft.com/office/officeart/2008/layout/LinedList"/>
    <dgm:cxn modelId="{4A84F72D-EE74-384F-915F-DD2EDC1480DE}" type="presParOf" srcId="{DE2512E7-3444-4743-8DC6-E25E50D01BB9}" destId="{54BE65D0-D771-8048-964D-721D810C7F3C}" srcOrd="0" destOrd="0" presId="urn:microsoft.com/office/officeart/2008/layout/LinedList"/>
    <dgm:cxn modelId="{3C211BD4-7012-EF4E-96C8-91D1685405AE}" type="presParOf" srcId="{DE2512E7-3444-4743-8DC6-E25E50D01BB9}" destId="{0886F429-D522-CE42-B4FB-3D526C8826C3}" srcOrd="1" destOrd="0" presId="urn:microsoft.com/office/officeart/2008/layout/LinedList"/>
    <dgm:cxn modelId="{EF3D17EE-6F6A-E24D-B142-C5AA5D7AA356}" type="presParOf" srcId="{DE2512E7-3444-4743-8DC6-E25E50D01BB9}" destId="{7EEEBBF7-93D1-EC46-8F56-B8C57F447070}" srcOrd="2" destOrd="0" presId="urn:microsoft.com/office/officeart/2008/layout/LinedList"/>
    <dgm:cxn modelId="{9280966A-2204-5F4B-BC18-DE61E279FD41}" type="presParOf" srcId="{99C7A93A-9EBF-1B4A-949C-0B5F2EDC0ADA}" destId="{5680F41A-1130-3447-AE68-B09889511A35}" srcOrd="2" destOrd="0" presId="urn:microsoft.com/office/officeart/2008/layout/LinedList"/>
    <dgm:cxn modelId="{ED67136B-0BAD-254F-A446-B5944C84C490}" type="presParOf" srcId="{99C7A93A-9EBF-1B4A-949C-0B5F2EDC0ADA}" destId="{44110AC0-0CB2-DE4A-A880-A999179ACE1D}" srcOrd="3"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1DCA69-6D04-43ED-A9CB-7B9D97E9C50D}" type="doc">
      <dgm:prSet loTypeId="urn:microsoft.com/office/officeart/2005/8/layout/vProcess5" loCatId="process" qsTypeId="urn:microsoft.com/office/officeart/2005/8/quickstyle/simple5" qsCatId="simple" csTypeId="urn:microsoft.com/office/officeart/2005/8/colors/colorful5" csCatId="colorful"/>
      <dgm:spPr/>
      <dgm:t>
        <a:bodyPr/>
        <a:lstStyle/>
        <a:p>
          <a:endParaRPr lang="en-US"/>
        </a:p>
      </dgm:t>
    </dgm:pt>
    <dgm:pt modelId="{0C89BFF0-749B-47A9-942A-ACCA2FA1C6FE}">
      <dgm:prSet/>
      <dgm:spPr/>
      <dgm:t>
        <a:bodyPr/>
        <a:lstStyle/>
        <a:p>
          <a:r>
            <a:rPr lang="en-US" dirty="0"/>
            <a:t>1. The National Decision Model (Discretion/JPLANE)</a:t>
          </a:r>
          <a:br>
            <a:rPr lang="en-US" dirty="0"/>
          </a:br>
          <a:br>
            <a:rPr lang="en-US" dirty="0"/>
          </a:br>
          <a:endParaRPr lang="en-US" dirty="0"/>
        </a:p>
      </dgm:t>
    </dgm:pt>
    <dgm:pt modelId="{6B5B50CF-C341-45A2-BD6E-68E4E3CB6F72}" type="parTrans" cxnId="{4838D4A3-57FE-4D70-A7A1-93DDE07700CC}">
      <dgm:prSet/>
      <dgm:spPr/>
      <dgm:t>
        <a:bodyPr/>
        <a:lstStyle/>
        <a:p>
          <a:endParaRPr lang="en-US"/>
        </a:p>
      </dgm:t>
    </dgm:pt>
    <dgm:pt modelId="{6CF0A2F6-3214-49F7-965E-F9ED19725D45}" type="sibTrans" cxnId="{4838D4A3-57FE-4D70-A7A1-93DDE07700CC}">
      <dgm:prSet/>
      <dgm:spPr/>
      <dgm:t>
        <a:bodyPr/>
        <a:lstStyle/>
        <a:p>
          <a:endParaRPr lang="en-US"/>
        </a:p>
      </dgm:t>
    </dgm:pt>
    <dgm:pt modelId="{3C842AB0-D9D5-47AA-B9A5-0BCD8E9BB080}">
      <dgm:prSet/>
      <dgm:spPr/>
      <dgm:t>
        <a:bodyPr/>
        <a:lstStyle/>
        <a:p>
          <a:r>
            <a:rPr lang="en-US"/>
            <a:t>2. Power of Arrest (Caution/IDCOPPLAN) </a:t>
          </a:r>
        </a:p>
      </dgm:t>
    </dgm:pt>
    <dgm:pt modelId="{B912EEB0-9793-4155-BD54-F854617532CA}" type="parTrans" cxnId="{1A0E7CF4-A8A4-40D2-A5B6-5F58CE1EDD1F}">
      <dgm:prSet/>
      <dgm:spPr/>
      <dgm:t>
        <a:bodyPr/>
        <a:lstStyle/>
        <a:p>
          <a:endParaRPr lang="en-US"/>
        </a:p>
      </dgm:t>
    </dgm:pt>
    <dgm:pt modelId="{A721E8E3-4548-48BE-B2F7-06D934E8CCB8}" type="sibTrans" cxnId="{1A0E7CF4-A8A4-40D2-A5B6-5F58CE1EDD1F}">
      <dgm:prSet/>
      <dgm:spPr/>
      <dgm:t>
        <a:bodyPr/>
        <a:lstStyle/>
        <a:p>
          <a:endParaRPr lang="en-US"/>
        </a:p>
      </dgm:t>
    </dgm:pt>
    <dgm:pt modelId="{18220C07-C524-4130-924D-BF8D45B1EBB0}">
      <dgm:prSet/>
      <dgm:spPr/>
      <dgm:t>
        <a:bodyPr/>
        <a:lstStyle/>
        <a:p>
          <a:r>
            <a:rPr lang="en-US"/>
            <a:t>3. What else? …</a:t>
          </a:r>
        </a:p>
      </dgm:t>
    </dgm:pt>
    <dgm:pt modelId="{CDDFB943-66B5-47BB-86EC-C13C10992A77}" type="parTrans" cxnId="{CC022555-9E37-4282-8194-9D8CABA29CB1}">
      <dgm:prSet/>
      <dgm:spPr/>
      <dgm:t>
        <a:bodyPr/>
        <a:lstStyle/>
        <a:p>
          <a:endParaRPr lang="en-US"/>
        </a:p>
      </dgm:t>
    </dgm:pt>
    <dgm:pt modelId="{63FE568F-3E0A-46DC-8201-670A1A6C7040}" type="sibTrans" cxnId="{CC022555-9E37-4282-8194-9D8CABA29CB1}">
      <dgm:prSet/>
      <dgm:spPr/>
      <dgm:t>
        <a:bodyPr/>
        <a:lstStyle/>
        <a:p>
          <a:endParaRPr lang="en-US"/>
        </a:p>
      </dgm:t>
    </dgm:pt>
    <dgm:pt modelId="{2BB07047-AC79-1A49-9BFB-9A23C966BC45}" type="pres">
      <dgm:prSet presAssocID="{CA1DCA69-6D04-43ED-A9CB-7B9D97E9C50D}" presName="outerComposite" presStyleCnt="0">
        <dgm:presLayoutVars>
          <dgm:chMax val="5"/>
          <dgm:dir/>
          <dgm:resizeHandles val="exact"/>
        </dgm:presLayoutVars>
      </dgm:prSet>
      <dgm:spPr/>
    </dgm:pt>
    <dgm:pt modelId="{E257D6F2-858F-F847-8931-298CB75D29D2}" type="pres">
      <dgm:prSet presAssocID="{CA1DCA69-6D04-43ED-A9CB-7B9D97E9C50D}" presName="dummyMaxCanvas" presStyleCnt="0">
        <dgm:presLayoutVars/>
      </dgm:prSet>
      <dgm:spPr/>
    </dgm:pt>
    <dgm:pt modelId="{9AFDECEA-CF39-6946-9C4E-C73885B4A381}" type="pres">
      <dgm:prSet presAssocID="{CA1DCA69-6D04-43ED-A9CB-7B9D97E9C50D}" presName="ThreeNodes_1" presStyleLbl="node1" presStyleIdx="0" presStyleCnt="3">
        <dgm:presLayoutVars>
          <dgm:bulletEnabled val="1"/>
        </dgm:presLayoutVars>
      </dgm:prSet>
      <dgm:spPr/>
    </dgm:pt>
    <dgm:pt modelId="{3277C279-E641-4C4E-A004-A86B0364905C}" type="pres">
      <dgm:prSet presAssocID="{CA1DCA69-6D04-43ED-A9CB-7B9D97E9C50D}" presName="ThreeNodes_2" presStyleLbl="node1" presStyleIdx="1" presStyleCnt="3">
        <dgm:presLayoutVars>
          <dgm:bulletEnabled val="1"/>
        </dgm:presLayoutVars>
      </dgm:prSet>
      <dgm:spPr/>
    </dgm:pt>
    <dgm:pt modelId="{E5A66B5E-8D5E-C44F-8692-219A3E3D9BC8}" type="pres">
      <dgm:prSet presAssocID="{CA1DCA69-6D04-43ED-A9CB-7B9D97E9C50D}" presName="ThreeNodes_3" presStyleLbl="node1" presStyleIdx="2" presStyleCnt="3">
        <dgm:presLayoutVars>
          <dgm:bulletEnabled val="1"/>
        </dgm:presLayoutVars>
      </dgm:prSet>
      <dgm:spPr/>
    </dgm:pt>
    <dgm:pt modelId="{E62A047E-CAA1-344B-8772-BBE8E3ACC66D}" type="pres">
      <dgm:prSet presAssocID="{CA1DCA69-6D04-43ED-A9CB-7B9D97E9C50D}" presName="ThreeConn_1-2" presStyleLbl="fgAccFollowNode1" presStyleIdx="0" presStyleCnt="2">
        <dgm:presLayoutVars>
          <dgm:bulletEnabled val="1"/>
        </dgm:presLayoutVars>
      </dgm:prSet>
      <dgm:spPr/>
    </dgm:pt>
    <dgm:pt modelId="{4B89056E-D2A1-D24F-B208-C54D3D90B243}" type="pres">
      <dgm:prSet presAssocID="{CA1DCA69-6D04-43ED-A9CB-7B9D97E9C50D}" presName="ThreeConn_2-3" presStyleLbl="fgAccFollowNode1" presStyleIdx="1" presStyleCnt="2">
        <dgm:presLayoutVars>
          <dgm:bulletEnabled val="1"/>
        </dgm:presLayoutVars>
      </dgm:prSet>
      <dgm:spPr/>
    </dgm:pt>
    <dgm:pt modelId="{62846114-55AB-A348-904F-B11F73D95109}" type="pres">
      <dgm:prSet presAssocID="{CA1DCA69-6D04-43ED-A9CB-7B9D97E9C50D}" presName="ThreeNodes_1_text" presStyleLbl="node1" presStyleIdx="2" presStyleCnt="3">
        <dgm:presLayoutVars>
          <dgm:bulletEnabled val="1"/>
        </dgm:presLayoutVars>
      </dgm:prSet>
      <dgm:spPr/>
    </dgm:pt>
    <dgm:pt modelId="{A48867D6-BC8F-F245-8BE8-0EEE165BD1C8}" type="pres">
      <dgm:prSet presAssocID="{CA1DCA69-6D04-43ED-A9CB-7B9D97E9C50D}" presName="ThreeNodes_2_text" presStyleLbl="node1" presStyleIdx="2" presStyleCnt="3">
        <dgm:presLayoutVars>
          <dgm:bulletEnabled val="1"/>
        </dgm:presLayoutVars>
      </dgm:prSet>
      <dgm:spPr/>
    </dgm:pt>
    <dgm:pt modelId="{61DEACE0-FEDB-A44F-92A1-79F59746CBE7}" type="pres">
      <dgm:prSet presAssocID="{CA1DCA69-6D04-43ED-A9CB-7B9D97E9C50D}" presName="ThreeNodes_3_text" presStyleLbl="node1" presStyleIdx="2" presStyleCnt="3">
        <dgm:presLayoutVars>
          <dgm:bulletEnabled val="1"/>
        </dgm:presLayoutVars>
      </dgm:prSet>
      <dgm:spPr/>
    </dgm:pt>
  </dgm:ptLst>
  <dgm:cxnLst>
    <dgm:cxn modelId="{D8669D02-508F-1A41-8182-C51F49211176}" type="presOf" srcId="{0C89BFF0-749B-47A9-942A-ACCA2FA1C6FE}" destId="{9AFDECEA-CF39-6946-9C4E-C73885B4A381}" srcOrd="0" destOrd="0" presId="urn:microsoft.com/office/officeart/2005/8/layout/vProcess5"/>
    <dgm:cxn modelId="{1D25F810-D59D-454C-866F-277B4C9BFB30}" type="presOf" srcId="{18220C07-C524-4130-924D-BF8D45B1EBB0}" destId="{61DEACE0-FEDB-A44F-92A1-79F59746CBE7}" srcOrd="1" destOrd="0" presId="urn:microsoft.com/office/officeart/2005/8/layout/vProcess5"/>
    <dgm:cxn modelId="{C6901D26-817E-BB41-9488-730C0698795E}" type="presOf" srcId="{6CF0A2F6-3214-49F7-965E-F9ED19725D45}" destId="{E62A047E-CAA1-344B-8772-BBE8E3ACC66D}" srcOrd="0" destOrd="0" presId="urn:microsoft.com/office/officeart/2005/8/layout/vProcess5"/>
    <dgm:cxn modelId="{FCF93941-F652-B045-ABF3-B8284805469E}" type="presOf" srcId="{CA1DCA69-6D04-43ED-A9CB-7B9D97E9C50D}" destId="{2BB07047-AC79-1A49-9BFB-9A23C966BC45}" srcOrd="0" destOrd="0" presId="urn:microsoft.com/office/officeart/2005/8/layout/vProcess5"/>
    <dgm:cxn modelId="{67444847-0D59-2F49-9B85-98C0FD26DB32}" type="presOf" srcId="{3C842AB0-D9D5-47AA-B9A5-0BCD8E9BB080}" destId="{3277C279-E641-4C4E-A004-A86B0364905C}" srcOrd="0" destOrd="0" presId="urn:microsoft.com/office/officeart/2005/8/layout/vProcess5"/>
    <dgm:cxn modelId="{00A09653-4CDA-C942-AE9D-135DA80BDD9E}" type="presOf" srcId="{18220C07-C524-4130-924D-BF8D45B1EBB0}" destId="{E5A66B5E-8D5E-C44F-8692-219A3E3D9BC8}" srcOrd="0" destOrd="0" presId="urn:microsoft.com/office/officeart/2005/8/layout/vProcess5"/>
    <dgm:cxn modelId="{CC022555-9E37-4282-8194-9D8CABA29CB1}" srcId="{CA1DCA69-6D04-43ED-A9CB-7B9D97E9C50D}" destId="{18220C07-C524-4130-924D-BF8D45B1EBB0}" srcOrd="2" destOrd="0" parTransId="{CDDFB943-66B5-47BB-86EC-C13C10992A77}" sibTransId="{63FE568F-3E0A-46DC-8201-670A1A6C7040}"/>
    <dgm:cxn modelId="{4838D4A3-57FE-4D70-A7A1-93DDE07700CC}" srcId="{CA1DCA69-6D04-43ED-A9CB-7B9D97E9C50D}" destId="{0C89BFF0-749B-47A9-942A-ACCA2FA1C6FE}" srcOrd="0" destOrd="0" parTransId="{6B5B50CF-C341-45A2-BD6E-68E4E3CB6F72}" sibTransId="{6CF0A2F6-3214-49F7-965E-F9ED19725D45}"/>
    <dgm:cxn modelId="{E5EF81BD-A127-BE4C-B381-DA23FCF0130F}" type="presOf" srcId="{0C89BFF0-749B-47A9-942A-ACCA2FA1C6FE}" destId="{62846114-55AB-A348-904F-B11F73D95109}" srcOrd="1" destOrd="0" presId="urn:microsoft.com/office/officeart/2005/8/layout/vProcess5"/>
    <dgm:cxn modelId="{4E4F75D3-01DF-A745-8085-3F24F822AA07}" type="presOf" srcId="{A721E8E3-4548-48BE-B2F7-06D934E8CCB8}" destId="{4B89056E-D2A1-D24F-B208-C54D3D90B243}" srcOrd="0" destOrd="0" presId="urn:microsoft.com/office/officeart/2005/8/layout/vProcess5"/>
    <dgm:cxn modelId="{F7E486F3-3F90-494E-934B-976D1A8E1EE9}" type="presOf" srcId="{3C842AB0-D9D5-47AA-B9A5-0BCD8E9BB080}" destId="{A48867D6-BC8F-F245-8BE8-0EEE165BD1C8}" srcOrd="1" destOrd="0" presId="urn:microsoft.com/office/officeart/2005/8/layout/vProcess5"/>
    <dgm:cxn modelId="{1A0E7CF4-A8A4-40D2-A5B6-5F58CE1EDD1F}" srcId="{CA1DCA69-6D04-43ED-A9CB-7B9D97E9C50D}" destId="{3C842AB0-D9D5-47AA-B9A5-0BCD8E9BB080}" srcOrd="1" destOrd="0" parTransId="{B912EEB0-9793-4155-BD54-F854617532CA}" sibTransId="{A721E8E3-4548-48BE-B2F7-06D934E8CCB8}"/>
    <dgm:cxn modelId="{C93E3F0E-716D-964E-B051-02FF7975F6ED}" type="presParOf" srcId="{2BB07047-AC79-1A49-9BFB-9A23C966BC45}" destId="{E257D6F2-858F-F847-8931-298CB75D29D2}" srcOrd="0" destOrd="0" presId="urn:microsoft.com/office/officeart/2005/8/layout/vProcess5"/>
    <dgm:cxn modelId="{17C0AF86-5F7E-BE48-88EB-F3B7FFDD95B7}" type="presParOf" srcId="{2BB07047-AC79-1A49-9BFB-9A23C966BC45}" destId="{9AFDECEA-CF39-6946-9C4E-C73885B4A381}" srcOrd="1" destOrd="0" presId="urn:microsoft.com/office/officeart/2005/8/layout/vProcess5"/>
    <dgm:cxn modelId="{144977DD-5D7F-7C4C-86CA-63CF28DF4CFC}" type="presParOf" srcId="{2BB07047-AC79-1A49-9BFB-9A23C966BC45}" destId="{3277C279-E641-4C4E-A004-A86B0364905C}" srcOrd="2" destOrd="0" presId="urn:microsoft.com/office/officeart/2005/8/layout/vProcess5"/>
    <dgm:cxn modelId="{11F400F7-7B7C-4642-9766-82F4FD6C4257}" type="presParOf" srcId="{2BB07047-AC79-1A49-9BFB-9A23C966BC45}" destId="{E5A66B5E-8D5E-C44F-8692-219A3E3D9BC8}" srcOrd="3" destOrd="0" presId="urn:microsoft.com/office/officeart/2005/8/layout/vProcess5"/>
    <dgm:cxn modelId="{BAC9D2E2-746E-144F-B9FB-5BC0644359A4}" type="presParOf" srcId="{2BB07047-AC79-1A49-9BFB-9A23C966BC45}" destId="{E62A047E-CAA1-344B-8772-BBE8E3ACC66D}" srcOrd="4" destOrd="0" presId="urn:microsoft.com/office/officeart/2005/8/layout/vProcess5"/>
    <dgm:cxn modelId="{F19D995F-6571-2F41-84C3-E567D1D18CF3}" type="presParOf" srcId="{2BB07047-AC79-1A49-9BFB-9A23C966BC45}" destId="{4B89056E-D2A1-D24F-B208-C54D3D90B243}" srcOrd="5" destOrd="0" presId="urn:microsoft.com/office/officeart/2005/8/layout/vProcess5"/>
    <dgm:cxn modelId="{124B4892-2BFD-834D-A7DE-D54ABE96A5C9}" type="presParOf" srcId="{2BB07047-AC79-1A49-9BFB-9A23C966BC45}" destId="{62846114-55AB-A348-904F-B11F73D95109}" srcOrd="6" destOrd="0" presId="urn:microsoft.com/office/officeart/2005/8/layout/vProcess5"/>
    <dgm:cxn modelId="{DED3F067-3832-B344-ABAA-308D08028BDB}" type="presParOf" srcId="{2BB07047-AC79-1A49-9BFB-9A23C966BC45}" destId="{A48867D6-BC8F-F245-8BE8-0EEE165BD1C8}" srcOrd="7" destOrd="0" presId="urn:microsoft.com/office/officeart/2005/8/layout/vProcess5"/>
    <dgm:cxn modelId="{A650E59E-E059-A34F-996E-612C611113FF}" type="presParOf" srcId="{2BB07047-AC79-1A49-9BFB-9A23C966BC45}" destId="{61DEACE0-FEDB-A44F-92A1-79F59746CBE7}"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1C9980-1BC3-402B-A13A-DA378A2C6759}"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8367BE3F-156D-4DAB-B98E-FC421C92B9AF}">
      <dgm:prSet/>
      <dgm:spPr/>
      <dgm:t>
        <a:bodyPr/>
        <a:lstStyle/>
        <a:p>
          <a:r>
            <a:rPr lang="en-GB"/>
            <a:t>The detained person?</a:t>
          </a:r>
          <a:endParaRPr lang="en-US"/>
        </a:p>
      </dgm:t>
    </dgm:pt>
    <dgm:pt modelId="{1EC2EF2A-E215-45B8-902B-C4C17ADC803C}" type="parTrans" cxnId="{C99681DE-6CA4-462B-B0F3-A6D5BD11CA59}">
      <dgm:prSet/>
      <dgm:spPr/>
      <dgm:t>
        <a:bodyPr/>
        <a:lstStyle/>
        <a:p>
          <a:endParaRPr lang="en-US"/>
        </a:p>
      </dgm:t>
    </dgm:pt>
    <dgm:pt modelId="{67621140-8024-4637-8CEE-E0B52783F8AF}" type="sibTrans" cxnId="{C99681DE-6CA4-462B-B0F3-A6D5BD11CA59}">
      <dgm:prSet/>
      <dgm:spPr/>
      <dgm:t>
        <a:bodyPr/>
        <a:lstStyle/>
        <a:p>
          <a:endParaRPr lang="en-US"/>
        </a:p>
      </dgm:t>
    </dgm:pt>
    <dgm:pt modelId="{FE1DEB15-023E-45F8-AC44-5E6ABA13C3DD}">
      <dgm:prSet/>
      <dgm:spPr/>
      <dgm:t>
        <a:bodyPr/>
        <a:lstStyle/>
        <a:p>
          <a:r>
            <a:rPr lang="en-GB" dirty="0"/>
            <a:t>You as an officer?</a:t>
          </a:r>
          <a:endParaRPr lang="en-US" dirty="0"/>
        </a:p>
      </dgm:t>
    </dgm:pt>
    <dgm:pt modelId="{A6302795-A134-48A5-8FEB-1EE57A29AB36}" type="parTrans" cxnId="{ED67088B-5275-41E6-8ACA-B048D6BB1D73}">
      <dgm:prSet/>
      <dgm:spPr/>
      <dgm:t>
        <a:bodyPr/>
        <a:lstStyle/>
        <a:p>
          <a:endParaRPr lang="en-US"/>
        </a:p>
      </dgm:t>
    </dgm:pt>
    <dgm:pt modelId="{3D2791F8-03E2-4958-91E0-2A45791DDB96}" type="sibTrans" cxnId="{ED67088B-5275-41E6-8ACA-B048D6BB1D73}">
      <dgm:prSet/>
      <dgm:spPr/>
      <dgm:t>
        <a:bodyPr/>
        <a:lstStyle/>
        <a:p>
          <a:endParaRPr lang="en-US"/>
        </a:p>
      </dgm:t>
    </dgm:pt>
    <dgm:pt modelId="{4E924C5C-8CBF-4BFA-964F-781B7F3724D3}">
      <dgm:prSet/>
      <dgm:spPr/>
      <dgm:t>
        <a:bodyPr/>
        <a:lstStyle/>
        <a:p>
          <a:r>
            <a:rPr lang="en-GB" dirty="0"/>
            <a:t>The force?</a:t>
          </a:r>
          <a:endParaRPr lang="en-US" dirty="0"/>
        </a:p>
      </dgm:t>
    </dgm:pt>
    <dgm:pt modelId="{7A827B66-7F6C-43E5-A3CE-FA76933CC76E}" type="parTrans" cxnId="{8BB7CF3B-E3C1-4949-B527-10C493C3F767}">
      <dgm:prSet/>
      <dgm:spPr/>
      <dgm:t>
        <a:bodyPr/>
        <a:lstStyle/>
        <a:p>
          <a:endParaRPr lang="en-US"/>
        </a:p>
      </dgm:t>
    </dgm:pt>
    <dgm:pt modelId="{D4326CEC-C6F9-4F78-AAB6-8997E73BD4DC}" type="sibTrans" cxnId="{8BB7CF3B-E3C1-4949-B527-10C493C3F767}">
      <dgm:prSet/>
      <dgm:spPr/>
      <dgm:t>
        <a:bodyPr/>
        <a:lstStyle/>
        <a:p>
          <a:endParaRPr lang="en-US"/>
        </a:p>
      </dgm:t>
    </dgm:pt>
    <dgm:pt modelId="{354358D8-3454-4220-9676-D5C5C513C623}">
      <dgm:prSet/>
      <dgm:spPr/>
      <dgm:t>
        <a:bodyPr/>
        <a:lstStyle/>
        <a:p>
          <a:r>
            <a:rPr lang="en-GB" dirty="0"/>
            <a:t>The community? </a:t>
          </a:r>
          <a:endParaRPr lang="en-US" dirty="0"/>
        </a:p>
      </dgm:t>
    </dgm:pt>
    <dgm:pt modelId="{3821D9BE-FAB2-4C24-9AFD-E6D8E57ED1A1}" type="parTrans" cxnId="{54F31D2D-9803-4C27-A865-C7A22768F1DD}">
      <dgm:prSet/>
      <dgm:spPr/>
      <dgm:t>
        <a:bodyPr/>
        <a:lstStyle/>
        <a:p>
          <a:endParaRPr lang="en-US"/>
        </a:p>
      </dgm:t>
    </dgm:pt>
    <dgm:pt modelId="{3D2E9734-262F-4FD0-9AE8-811B89A3D58B}" type="sibTrans" cxnId="{54F31D2D-9803-4C27-A865-C7A22768F1DD}">
      <dgm:prSet/>
      <dgm:spPr/>
      <dgm:t>
        <a:bodyPr/>
        <a:lstStyle/>
        <a:p>
          <a:endParaRPr lang="en-US"/>
        </a:p>
      </dgm:t>
    </dgm:pt>
    <dgm:pt modelId="{E800F10A-A0F1-9646-B639-0CBF6D430582}" type="pres">
      <dgm:prSet presAssocID="{9C1C9980-1BC3-402B-A13A-DA378A2C6759}" presName="linear" presStyleCnt="0">
        <dgm:presLayoutVars>
          <dgm:animLvl val="lvl"/>
          <dgm:resizeHandles val="exact"/>
        </dgm:presLayoutVars>
      </dgm:prSet>
      <dgm:spPr/>
    </dgm:pt>
    <dgm:pt modelId="{07F9FF99-7A41-9040-894A-0576E14466DE}" type="pres">
      <dgm:prSet presAssocID="{8367BE3F-156D-4DAB-B98E-FC421C92B9AF}" presName="parentText" presStyleLbl="node1" presStyleIdx="0" presStyleCnt="4">
        <dgm:presLayoutVars>
          <dgm:chMax val="0"/>
          <dgm:bulletEnabled val="1"/>
        </dgm:presLayoutVars>
      </dgm:prSet>
      <dgm:spPr/>
    </dgm:pt>
    <dgm:pt modelId="{7D004CB1-D24C-4245-9304-B9FDA898A015}" type="pres">
      <dgm:prSet presAssocID="{67621140-8024-4637-8CEE-E0B52783F8AF}" presName="spacer" presStyleCnt="0"/>
      <dgm:spPr/>
    </dgm:pt>
    <dgm:pt modelId="{E65D53C3-2D23-6645-A473-F0BAB1217ECF}" type="pres">
      <dgm:prSet presAssocID="{FE1DEB15-023E-45F8-AC44-5E6ABA13C3DD}" presName="parentText" presStyleLbl="node1" presStyleIdx="1" presStyleCnt="4">
        <dgm:presLayoutVars>
          <dgm:chMax val="0"/>
          <dgm:bulletEnabled val="1"/>
        </dgm:presLayoutVars>
      </dgm:prSet>
      <dgm:spPr/>
    </dgm:pt>
    <dgm:pt modelId="{D8466DD9-561A-FC47-8D4E-00F1D15C6412}" type="pres">
      <dgm:prSet presAssocID="{3D2791F8-03E2-4958-91E0-2A45791DDB96}" presName="spacer" presStyleCnt="0"/>
      <dgm:spPr/>
    </dgm:pt>
    <dgm:pt modelId="{2795433E-2D90-0F49-878D-144DEF7C89F9}" type="pres">
      <dgm:prSet presAssocID="{4E924C5C-8CBF-4BFA-964F-781B7F3724D3}" presName="parentText" presStyleLbl="node1" presStyleIdx="2" presStyleCnt="4">
        <dgm:presLayoutVars>
          <dgm:chMax val="0"/>
          <dgm:bulletEnabled val="1"/>
        </dgm:presLayoutVars>
      </dgm:prSet>
      <dgm:spPr/>
    </dgm:pt>
    <dgm:pt modelId="{47395FB6-159C-C340-B931-D3735C9BD239}" type="pres">
      <dgm:prSet presAssocID="{D4326CEC-C6F9-4F78-AAB6-8997E73BD4DC}" presName="spacer" presStyleCnt="0"/>
      <dgm:spPr/>
    </dgm:pt>
    <dgm:pt modelId="{770C525F-A191-4A4C-819B-AAAE8C425111}" type="pres">
      <dgm:prSet presAssocID="{354358D8-3454-4220-9676-D5C5C513C623}" presName="parentText" presStyleLbl="node1" presStyleIdx="3" presStyleCnt="4">
        <dgm:presLayoutVars>
          <dgm:chMax val="0"/>
          <dgm:bulletEnabled val="1"/>
        </dgm:presLayoutVars>
      </dgm:prSet>
      <dgm:spPr/>
    </dgm:pt>
  </dgm:ptLst>
  <dgm:cxnLst>
    <dgm:cxn modelId="{63084C05-C199-4D43-8ECF-2D2FD6532B18}" type="presOf" srcId="{9C1C9980-1BC3-402B-A13A-DA378A2C6759}" destId="{E800F10A-A0F1-9646-B639-0CBF6D430582}" srcOrd="0" destOrd="0" presId="urn:microsoft.com/office/officeart/2005/8/layout/vList2"/>
    <dgm:cxn modelId="{54F31D2D-9803-4C27-A865-C7A22768F1DD}" srcId="{9C1C9980-1BC3-402B-A13A-DA378A2C6759}" destId="{354358D8-3454-4220-9676-D5C5C513C623}" srcOrd="3" destOrd="0" parTransId="{3821D9BE-FAB2-4C24-9AFD-E6D8E57ED1A1}" sibTransId="{3D2E9734-262F-4FD0-9AE8-811B89A3D58B}"/>
    <dgm:cxn modelId="{BC4A6731-A80E-C340-AAB3-761AD40B788C}" type="presOf" srcId="{8367BE3F-156D-4DAB-B98E-FC421C92B9AF}" destId="{07F9FF99-7A41-9040-894A-0576E14466DE}" srcOrd="0" destOrd="0" presId="urn:microsoft.com/office/officeart/2005/8/layout/vList2"/>
    <dgm:cxn modelId="{8BB7CF3B-E3C1-4949-B527-10C493C3F767}" srcId="{9C1C9980-1BC3-402B-A13A-DA378A2C6759}" destId="{4E924C5C-8CBF-4BFA-964F-781B7F3724D3}" srcOrd="2" destOrd="0" parTransId="{7A827B66-7F6C-43E5-A3CE-FA76933CC76E}" sibTransId="{D4326CEC-C6F9-4F78-AAB6-8997E73BD4DC}"/>
    <dgm:cxn modelId="{40056A74-5C92-E84E-A819-14F44600DDCD}" type="presOf" srcId="{354358D8-3454-4220-9676-D5C5C513C623}" destId="{770C525F-A191-4A4C-819B-AAAE8C425111}" srcOrd="0" destOrd="0" presId="urn:microsoft.com/office/officeart/2005/8/layout/vList2"/>
    <dgm:cxn modelId="{B4D21983-1C46-1142-A4AB-361AFED2F39D}" type="presOf" srcId="{FE1DEB15-023E-45F8-AC44-5E6ABA13C3DD}" destId="{E65D53C3-2D23-6645-A473-F0BAB1217ECF}" srcOrd="0" destOrd="0" presId="urn:microsoft.com/office/officeart/2005/8/layout/vList2"/>
    <dgm:cxn modelId="{ED67088B-5275-41E6-8ACA-B048D6BB1D73}" srcId="{9C1C9980-1BC3-402B-A13A-DA378A2C6759}" destId="{FE1DEB15-023E-45F8-AC44-5E6ABA13C3DD}" srcOrd="1" destOrd="0" parTransId="{A6302795-A134-48A5-8FEB-1EE57A29AB36}" sibTransId="{3D2791F8-03E2-4958-91E0-2A45791DDB96}"/>
    <dgm:cxn modelId="{617A31D7-6EAB-7B47-A84F-A5CB35199CB1}" type="presOf" srcId="{4E924C5C-8CBF-4BFA-964F-781B7F3724D3}" destId="{2795433E-2D90-0F49-878D-144DEF7C89F9}" srcOrd="0" destOrd="0" presId="urn:microsoft.com/office/officeart/2005/8/layout/vList2"/>
    <dgm:cxn modelId="{C99681DE-6CA4-462B-B0F3-A6D5BD11CA59}" srcId="{9C1C9980-1BC3-402B-A13A-DA378A2C6759}" destId="{8367BE3F-156D-4DAB-B98E-FC421C92B9AF}" srcOrd="0" destOrd="0" parTransId="{1EC2EF2A-E215-45B8-902B-C4C17ADC803C}" sibTransId="{67621140-8024-4637-8CEE-E0B52783F8AF}"/>
    <dgm:cxn modelId="{BA148461-C9F6-1646-A927-7FBFA157BF8F}" type="presParOf" srcId="{E800F10A-A0F1-9646-B639-0CBF6D430582}" destId="{07F9FF99-7A41-9040-894A-0576E14466DE}" srcOrd="0" destOrd="0" presId="urn:microsoft.com/office/officeart/2005/8/layout/vList2"/>
    <dgm:cxn modelId="{455417A0-4E94-DA41-860E-56C9E0F5A94E}" type="presParOf" srcId="{E800F10A-A0F1-9646-B639-0CBF6D430582}" destId="{7D004CB1-D24C-4245-9304-B9FDA898A015}" srcOrd="1" destOrd="0" presId="urn:microsoft.com/office/officeart/2005/8/layout/vList2"/>
    <dgm:cxn modelId="{BAE954BF-4C57-3344-A39C-285DEB216986}" type="presParOf" srcId="{E800F10A-A0F1-9646-B639-0CBF6D430582}" destId="{E65D53C3-2D23-6645-A473-F0BAB1217ECF}" srcOrd="2" destOrd="0" presId="urn:microsoft.com/office/officeart/2005/8/layout/vList2"/>
    <dgm:cxn modelId="{E3628622-6A82-3343-9A32-B7DC0D8B1FAB}" type="presParOf" srcId="{E800F10A-A0F1-9646-B639-0CBF6D430582}" destId="{D8466DD9-561A-FC47-8D4E-00F1D15C6412}" srcOrd="3" destOrd="0" presId="urn:microsoft.com/office/officeart/2005/8/layout/vList2"/>
    <dgm:cxn modelId="{F034B7EC-056A-3B4A-B6AE-DE4A3D8E84E0}" type="presParOf" srcId="{E800F10A-A0F1-9646-B639-0CBF6D430582}" destId="{2795433E-2D90-0F49-878D-144DEF7C89F9}" srcOrd="4" destOrd="0" presId="urn:microsoft.com/office/officeart/2005/8/layout/vList2"/>
    <dgm:cxn modelId="{88B3051D-0B21-304C-A59B-AA630AD73142}" type="presParOf" srcId="{E800F10A-A0F1-9646-B639-0CBF6D430582}" destId="{47395FB6-159C-C340-B931-D3735C9BD239}" srcOrd="5" destOrd="0" presId="urn:microsoft.com/office/officeart/2005/8/layout/vList2"/>
    <dgm:cxn modelId="{256B6D6C-F5B8-AD4C-BECB-3C106F7C9CC9}" type="presParOf" srcId="{E800F10A-A0F1-9646-B639-0CBF6D430582}" destId="{770C525F-A191-4A4C-819B-AAAE8C42511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0207D-9478-574A-9A8B-10A28D6A832D}">
      <dsp:nvSpPr>
        <dsp:cNvPr id="0" name=""/>
        <dsp:cNvSpPr/>
      </dsp:nvSpPr>
      <dsp:spPr>
        <a:xfrm>
          <a:off x="0" y="502"/>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5EB174B-F3E3-EA47-BA62-9626CC60142C}">
      <dsp:nvSpPr>
        <dsp:cNvPr id="0" name=""/>
        <dsp:cNvSpPr/>
      </dsp:nvSpPr>
      <dsp:spPr>
        <a:xfrm>
          <a:off x="0" y="502"/>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Describe</a:t>
          </a:r>
        </a:p>
      </dsp:txBody>
      <dsp:txXfrm>
        <a:off x="0" y="502"/>
        <a:ext cx="1007032" cy="588309"/>
      </dsp:txXfrm>
    </dsp:sp>
    <dsp:sp modelId="{19931DC5-CBEB-ED4B-BE39-26616F524BC9}">
      <dsp:nvSpPr>
        <dsp:cNvPr id="0" name=""/>
        <dsp:cNvSpPr/>
      </dsp:nvSpPr>
      <dsp:spPr>
        <a:xfrm>
          <a:off x="1082560" y="27218"/>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Describe the seating plan in a police vehicle when escorting detained persons whilst promoting maximum security and safety.</a:t>
          </a:r>
        </a:p>
      </dsp:txBody>
      <dsp:txXfrm>
        <a:off x="1082560" y="27218"/>
        <a:ext cx="3952603" cy="534304"/>
      </dsp:txXfrm>
    </dsp:sp>
    <dsp:sp modelId="{C1A8DB37-3093-1D4D-9721-2BDED79BF0E2}">
      <dsp:nvSpPr>
        <dsp:cNvPr id="0" name=""/>
        <dsp:cNvSpPr/>
      </dsp:nvSpPr>
      <dsp:spPr>
        <a:xfrm>
          <a:off x="1007032" y="561522"/>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D76CD4E4-EB3F-2947-8E21-09A813D8A5AE}">
      <dsp:nvSpPr>
        <dsp:cNvPr id="0" name=""/>
        <dsp:cNvSpPr/>
      </dsp:nvSpPr>
      <dsp:spPr>
        <a:xfrm>
          <a:off x="0" y="588812"/>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3FE71E-7E25-054A-AC15-11715BB09D2B}">
      <dsp:nvSpPr>
        <dsp:cNvPr id="0" name=""/>
        <dsp:cNvSpPr/>
      </dsp:nvSpPr>
      <dsp:spPr>
        <a:xfrm>
          <a:off x="0" y="588812"/>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Outline</a:t>
          </a:r>
        </a:p>
      </dsp:txBody>
      <dsp:txXfrm>
        <a:off x="0" y="588812"/>
        <a:ext cx="1007032" cy="588309"/>
      </dsp:txXfrm>
    </dsp:sp>
    <dsp:sp modelId="{D635D2F3-32E4-974E-BF3E-3C898F9873B9}">
      <dsp:nvSpPr>
        <dsp:cNvPr id="0" name=""/>
        <dsp:cNvSpPr/>
      </dsp:nvSpPr>
      <dsp:spPr>
        <a:xfrm>
          <a:off x="1082560" y="615527"/>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Outline the principles of cross-contamination of evidence.</a:t>
          </a:r>
        </a:p>
      </dsp:txBody>
      <dsp:txXfrm>
        <a:off x="1082560" y="615527"/>
        <a:ext cx="3952603" cy="534304"/>
      </dsp:txXfrm>
    </dsp:sp>
    <dsp:sp modelId="{4A5D3418-C1E0-7A45-A6CA-C2AF5F4DC5AE}">
      <dsp:nvSpPr>
        <dsp:cNvPr id="0" name=""/>
        <dsp:cNvSpPr/>
      </dsp:nvSpPr>
      <dsp:spPr>
        <a:xfrm>
          <a:off x="1007032" y="1149832"/>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EA81A719-3D2C-B24D-919F-BC0978B98B58}">
      <dsp:nvSpPr>
        <dsp:cNvPr id="0" name=""/>
        <dsp:cNvSpPr/>
      </dsp:nvSpPr>
      <dsp:spPr>
        <a:xfrm>
          <a:off x="0" y="1177121"/>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E844063-047B-5D44-AAD3-3FED92A1D048}">
      <dsp:nvSpPr>
        <dsp:cNvPr id="0" name=""/>
        <dsp:cNvSpPr/>
      </dsp:nvSpPr>
      <dsp:spPr>
        <a:xfrm>
          <a:off x="0" y="1177121"/>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1177121"/>
        <a:ext cx="1007032" cy="588309"/>
      </dsp:txXfrm>
    </dsp:sp>
    <dsp:sp modelId="{D2042C27-E2CB-3948-9E55-AB23396FB831}">
      <dsp:nvSpPr>
        <dsp:cNvPr id="0" name=""/>
        <dsp:cNvSpPr/>
      </dsp:nvSpPr>
      <dsp:spPr>
        <a:xfrm>
          <a:off x="1082560" y="1203837"/>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Explain what constitutes detention including the detention clock, designated stations, non-designated stations and dealing with voluntary attendees.</a:t>
          </a:r>
        </a:p>
      </dsp:txBody>
      <dsp:txXfrm>
        <a:off x="1082560" y="1203837"/>
        <a:ext cx="3952603" cy="534304"/>
      </dsp:txXfrm>
    </dsp:sp>
    <dsp:sp modelId="{19298633-EA30-004C-B853-3DD5B8E12030}">
      <dsp:nvSpPr>
        <dsp:cNvPr id="0" name=""/>
        <dsp:cNvSpPr/>
      </dsp:nvSpPr>
      <dsp:spPr>
        <a:xfrm>
          <a:off x="1007032" y="1738141"/>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72B1EB09-A1A1-9649-B867-7F873E76506F}">
      <dsp:nvSpPr>
        <dsp:cNvPr id="0" name=""/>
        <dsp:cNvSpPr/>
      </dsp:nvSpPr>
      <dsp:spPr>
        <a:xfrm>
          <a:off x="0" y="1765431"/>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03EE1E9-92EF-8F4C-A69F-A068878A4F20}">
      <dsp:nvSpPr>
        <dsp:cNvPr id="0" name=""/>
        <dsp:cNvSpPr/>
      </dsp:nvSpPr>
      <dsp:spPr>
        <a:xfrm>
          <a:off x="0" y="1765431"/>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1765431"/>
        <a:ext cx="1007032" cy="588309"/>
      </dsp:txXfrm>
    </dsp:sp>
    <dsp:sp modelId="{3FD4BC23-9A1F-E84C-984F-93400951E394}">
      <dsp:nvSpPr>
        <dsp:cNvPr id="0" name=""/>
        <dsp:cNvSpPr/>
      </dsp:nvSpPr>
      <dsp:spPr>
        <a:xfrm>
          <a:off x="1082560" y="1792146"/>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Explain how to transport violent and drunken prisoners and prisoner suffering with mental health.</a:t>
          </a:r>
        </a:p>
      </dsp:txBody>
      <dsp:txXfrm>
        <a:off x="1082560" y="1792146"/>
        <a:ext cx="3952603" cy="534304"/>
      </dsp:txXfrm>
    </dsp:sp>
    <dsp:sp modelId="{005624A2-E0D4-B741-A05A-AE81300D9FC4}">
      <dsp:nvSpPr>
        <dsp:cNvPr id="0" name=""/>
        <dsp:cNvSpPr/>
      </dsp:nvSpPr>
      <dsp:spPr>
        <a:xfrm>
          <a:off x="1007032" y="2326450"/>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949A9078-ABB6-7A46-992C-B99D2DF64E20}">
      <dsp:nvSpPr>
        <dsp:cNvPr id="0" name=""/>
        <dsp:cNvSpPr/>
      </dsp:nvSpPr>
      <dsp:spPr>
        <a:xfrm>
          <a:off x="0" y="2353740"/>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A09FF1E-EBD1-F34B-B16F-051C081B71AE}">
      <dsp:nvSpPr>
        <dsp:cNvPr id="0" name=""/>
        <dsp:cNvSpPr/>
      </dsp:nvSpPr>
      <dsp:spPr>
        <a:xfrm>
          <a:off x="0" y="2353740"/>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Summarise</a:t>
          </a:r>
        </a:p>
      </dsp:txBody>
      <dsp:txXfrm>
        <a:off x="0" y="2353740"/>
        <a:ext cx="1007032" cy="588309"/>
      </dsp:txXfrm>
    </dsp:sp>
    <dsp:sp modelId="{EAB35274-0A8C-EF43-88BD-B94A73086893}">
      <dsp:nvSpPr>
        <dsp:cNvPr id="0" name=""/>
        <dsp:cNvSpPr/>
      </dsp:nvSpPr>
      <dsp:spPr>
        <a:xfrm>
          <a:off x="1082560" y="2380455"/>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Summarise the roles, rights and responsibilities at custody including information to be given to the detained person.</a:t>
          </a:r>
        </a:p>
      </dsp:txBody>
      <dsp:txXfrm>
        <a:off x="1082560" y="2380455"/>
        <a:ext cx="3952603" cy="534304"/>
      </dsp:txXfrm>
    </dsp:sp>
    <dsp:sp modelId="{235C3F9A-B38C-3748-A2D4-0A0527270CDF}">
      <dsp:nvSpPr>
        <dsp:cNvPr id="0" name=""/>
        <dsp:cNvSpPr/>
      </dsp:nvSpPr>
      <dsp:spPr>
        <a:xfrm>
          <a:off x="1007032" y="2914760"/>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19BB0B67-C673-5840-BD9E-22C9BA093006}">
      <dsp:nvSpPr>
        <dsp:cNvPr id="0" name=""/>
        <dsp:cNvSpPr/>
      </dsp:nvSpPr>
      <dsp:spPr>
        <a:xfrm>
          <a:off x="0" y="2942050"/>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DBA1F4C-0237-7C4C-A889-C47EF1C3F24F}">
      <dsp:nvSpPr>
        <dsp:cNvPr id="0" name=""/>
        <dsp:cNvSpPr/>
      </dsp:nvSpPr>
      <dsp:spPr>
        <a:xfrm>
          <a:off x="0" y="2942050"/>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Describe</a:t>
          </a:r>
        </a:p>
      </dsp:txBody>
      <dsp:txXfrm>
        <a:off x="0" y="2942050"/>
        <a:ext cx="1007032" cy="588309"/>
      </dsp:txXfrm>
    </dsp:sp>
    <dsp:sp modelId="{A62D30EE-118E-AB47-ACCC-48C7B0C3EBEC}">
      <dsp:nvSpPr>
        <dsp:cNvPr id="0" name=""/>
        <dsp:cNvSpPr/>
      </dsp:nvSpPr>
      <dsp:spPr>
        <a:xfrm>
          <a:off x="1082560" y="2968765"/>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Describe searches of detained persons and seizing of items including strip and intimate searches.</a:t>
          </a:r>
        </a:p>
      </dsp:txBody>
      <dsp:txXfrm>
        <a:off x="1082560" y="2968765"/>
        <a:ext cx="3952603" cy="534304"/>
      </dsp:txXfrm>
    </dsp:sp>
    <dsp:sp modelId="{5EDC460F-04B6-4045-B6FF-01411187B0EA}">
      <dsp:nvSpPr>
        <dsp:cNvPr id="0" name=""/>
        <dsp:cNvSpPr/>
      </dsp:nvSpPr>
      <dsp:spPr>
        <a:xfrm>
          <a:off x="1007032" y="3503069"/>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8C72A9F4-182E-1849-B23D-AFC50B39DECB}">
      <dsp:nvSpPr>
        <dsp:cNvPr id="0" name=""/>
        <dsp:cNvSpPr/>
      </dsp:nvSpPr>
      <dsp:spPr>
        <a:xfrm>
          <a:off x="0" y="3530359"/>
          <a:ext cx="503516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5901852-4B37-1041-8AA6-43CEEF021A5C}">
      <dsp:nvSpPr>
        <dsp:cNvPr id="0" name=""/>
        <dsp:cNvSpPr/>
      </dsp:nvSpPr>
      <dsp:spPr>
        <a:xfrm>
          <a:off x="0" y="3530359"/>
          <a:ext cx="1007032" cy="588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Explain</a:t>
          </a:r>
        </a:p>
      </dsp:txBody>
      <dsp:txXfrm>
        <a:off x="0" y="3530359"/>
        <a:ext cx="1007032" cy="588309"/>
      </dsp:txXfrm>
    </dsp:sp>
    <dsp:sp modelId="{0886F429-D522-CE42-B4FB-3D526C8826C3}">
      <dsp:nvSpPr>
        <dsp:cNvPr id="0" name=""/>
        <dsp:cNvSpPr/>
      </dsp:nvSpPr>
      <dsp:spPr>
        <a:xfrm>
          <a:off x="1082560" y="3557074"/>
          <a:ext cx="3952603" cy="5343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a:t>Explain the role of an appropriate adult within the police custody process.</a:t>
          </a:r>
        </a:p>
      </dsp:txBody>
      <dsp:txXfrm>
        <a:off x="1082560" y="3557074"/>
        <a:ext cx="3952603" cy="534304"/>
      </dsp:txXfrm>
    </dsp:sp>
    <dsp:sp modelId="{5680F41A-1130-3447-AE68-B09889511A35}">
      <dsp:nvSpPr>
        <dsp:cNvPr id="0" name=""/>
        <dsp:cNvSpPr/>
      </dsp:nvSpPr>
      <dsp:spPr>
        <a:xfrm>
          <a:off x="1007032" y="4091379"/>
          <a:ext cx="4028131" cy="0"/>
        </a:xfrm>
        <a:prstGeom prst="line">
          <a:avLst/>
        </a:prstGeom>
        <a:noFill/>
        <a:ln w="6350" cap="flat" cmpd="sng" algn="ctr">
          <a:solidFill>
            <a:schemeClr val="accent2">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DECEA-CF39-6946-9C4E-C73885B4A381}">
      <dsp:nvSpPr>
        <dsp:cNvPr id="0" name=""/>
        <dsp:cNvSpPr/>
      </dsp:nvSpPr>
      <dsp:spPr>
        <a:xfrm>
          <a:off x="0" y="0"/>
          <a:ext cx="4380233" cy="112095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1. The National Decision Model (Discretion/JPLANE)</a:t>
          </a:r>
          <a:br>
            <a:rPr lang="en-US" sz="1600" kern="1200" dirty="0"/>
          </a:br>
          <a:br>
            <a:rPr lang="en-US" sz="1600" kern="1200" dirty="0"/>
          </a:br>
          <a:endParaRPr lang="en-US" sz="1600" kern="1200" dirty="0"/>
        </a:p>
      </dsp:txBody>
      <dsp:txXfrm>
        <a:off x="32832" y="32832"/>
        <a:ext cx="3170637" cy="1055288"/>
      </dsp:txXfrm>
    </dsp:sp>
    <dsp:sp modelId="{3277C279-E641-4C4E-A004-A86B0364905C}">
      <dsp:nvSpPr>
        <dsp:cNvPr id="0" name=""/>
        <dsp:cNvSpPr/>
      </dsp:nvSpPr>
      <dsp:spPr>
        <a:xfrm>
          <a:off x="386491" y="1307777"/>
          <a:ext cx="4380233" cy="1120952"/>
        </a:xfrm>
        <a:prstGeom prst="roundRect">
          <a:avLst>
            <a:gd name="adj" fmla="val 10000"/>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2. Power of Arrest (Caution/IDCOPPLAN) </a:t>
          </a:r>
        </a:p>
      </dsp:txBody>
      <dsp:txXfrm>
        <a:off x="419323" y="1340609"/>
        <a:ext cx="3199459" cy="1055288"/>
      </dsp:txXfrm>
    </dsp:sp>
    <dsp:sp modelId="{E5A66B5E-8D5E-C44F-8692-219A3E3D9BC8}">
      <dsp:nvSpPr>
        <dsp:cNvPr id="0" name=""/>
        <dsp:cNvSpPr/>
      </dsp:nvSpPr>
      <dsp:spPr>
        <a:xfrm>
          <a:off x="772982" y="2615554"/>
          <a:ext cx="4380233" cy="1120952"/>
        </a:xfrm>
        <a:prstGeom prst="roundRect">
          <a:avLst>
            <a:gd name="adj" fmla="val 1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3. What else? …</a:t>
          </a:r>
        </a:p>
      </dsp:txBody>
      <dsp:txXfrm>
        <a:off x="805814" y="2648386"/>
        <a:ext cx="3199459" cy="1055288"/>
      </dsp:txXfrm>
    </dsp:sp>
    <dsp:sp modelId="{E62A047E-CAA1-344B-8772-BBE8E3ACC66D}">
      <dsp:nvSpPr>
        <dsp:cNvPr id="0" name=""/>
        <dsp:cNvSpPr/>
      </dsp:nvSpPr>
      <dsp:spPr>
        <a:xfrm>
          <a:off x="3651614" y="850055"/>
          <a:ext cx="728618" cy="728618"/>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3815553" y="850055"/>
        <a:ext cx="400740" cy="548285"/>
      </dsp:txXfrm>
    </dsp:sp>
    <dsp:sp modelId="{4B89056E-D2A1-D24F-B208-C54D3D90B243}">
      <dsp:nvSpPr>
        <dsp:cNvPr id="0" name=""/>
        <dsp:cNvSpPr/>
      </dsp:nvSpPr>
      <dsp:spPr>
        <a:xfrm>
          <a:off x="4038105" y="2150359"/>
          <a:ext cx="728618" cy="728618"/>
        </a:xfrm>
        <a:prstGeom prst="downArrow">
          <a:avLst>
            <a:gd name="adj1" fmla="val 55000"/>
            <a:gd name="adj2" fmla="val 45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202044" y="2150359"/>
        <a:ext cx="400740" cy="5482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8322589" cy="180268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53497" y="240357"/>
          <a:ext cx="2442373" cy="1321967"/>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53497" y="1802682"/>
          <a:ext cx="2442373" cy="2203279"/>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21255" y="1802682"/>
        <a:ext cx="2306857" cy="2135521"/>
      </dsp:txXfrm>
    </dsp:sp>
    <dsp:sp modelId="{06AA997E-BB7D-1245-8E50-026CE972AADA}">
      <dsp:nvSpPr>
        <dsp:cNvPr id="0" name=""/>
        <dsp:cNvSpPr/>
      </dsp:nvSpPr>
      <dsp:spPr>
        <a:xfrm>
          <a:off x="2807487" y="220647"/>
          <a:ext cx="2442373" cy="1321967"/>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2940107" y="1802682"/>
          <a:ext cx="2442373" cy="2203279"/>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007865" y="1802682"/>
        <a:ext cx="2306857" cy="2135521"/>
      </dsp:txXfrm>
    </dsp:sp>
    <dsp:sp modelId="{CB271E6F-1313-D54B-AA63-21D5EB24E4FD}">
      <dsp:nvSpPr>
        <dsp:cNvPr id="0" name=""/>
        <dsp:cNvSpPr/>
      </dsp:nvSpPr>
      <dsp:spPr>
        <a:xfrm>
          <a:off x="5626718" y="231533"/>
          <a:ext cx="2442373" cy="1321967"/>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5626718" y="1776210"/>
          <a:ext cx="2442373" cy="2238575"/>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5695562" y="1776210"/>
        <a:ext cx="2304685" cy="21697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9FF99-7A41-9040-894A-0576E14466DE}">
      <dsp:nvSpPr>
        <dsp:cNvPr id="0" name=""/>
        <dsp:cNvSpPr/>
      </dsp:nvSpPr>
      <dsp:spPr>
        <a:xfrm>
          <a:off x="0" y="29999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detained person?</a:t>
          </a:r>
          <a:endParaRPr lang="en-US" sz="3400" kern="1200"/>
        </a:p>
      </dsp:txBody>
      <dsp:txXfrm>
        <a:off x="39809" y="339805"/>
        <a:ext cx="4201055" cy="735872"/>
      </dsp:txXfrm>
    </dsp:sp>
    <dsp:sp modelId="{E65D53C3-2D23-6645-A473-F0BAB1217ECF}">
      <dsp:nvSpPr>
        <dsp:cNvPr id="0" name=""/>
        <dsp:cNvSpPr/>
      </dsp:nvSpPr>
      <dsp:spPr>
        <a:xfrm>
          <a:off x="0" y="121340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You as an officer?</a:t>
          </a:r>
          <a:endParaRPr lang="en-US" sz="3400" kern="1200" dirty="0"/>
        </a:p>
      </dsp:txBody>
      <dsp:txXfrm>
        <a:off x="39809" y="1253215"/>
        <a:ext cx="4201055" cy="735872"/>
      </dsp:txXfrm>
    </dsp:sp>
    <dsp:sp modelId="{2795433E-2D90-0F49-878D-144DEF7C89F9}">
      <dsp:nvSpPr>
        <dsp:cNvPr id="0" name=""/>
        <dsp:cNvSpPr/>
      </dsp:nvSpPr>
      <dsp:spPr>
        <a:xfrm>
          <a:off x="0" y="212681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The force?</a:t>
          </a:r>
          <a:endParaRPr lang="en-US" sz="3400" kern="1200" dirty="0"/>
        </a:p>
      </dsp:txBody>
      <dsp:txXfrm>
        <a:off x="39809" y="2166625"/>
        <a:ext cx="4201055" cy="735872"/>
      </dsp:txXfrm>
    </dsp:sp>
    <dsp:sp modelId="{770C525F-A191-4A4C-819B-AAAE8C425111}">
      <dsp:nvSpPr>
        <dsp:cNvPr id="0" name=""/>
        <dsp:cNvSpPr/>
      </dsp:nvSpPr>
      <dsp:spPr>
        <a:xfrm>
          <a:off x="0" y="3040226"/>
          <a:ext cx="4280673"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The community? </a:t>
          </a:r>
          <a:endParaRPr lang="en-US" sz="3400" kern="1200" dirty="0"/>
        </a:p>
      </dsp:txBody>
      <dsp:txXfrm>
        <a:off x="39809" y="3080035"/>
        <a:ext cx="4201055" cy="7358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04/02/2024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2</a:t>
            </a:fld>
            <a:endParaRPr lang="en-GB"/>
          </a:p>
        </p:txBody>
      </p:sp>
    </p:spTree>
    <p:extLst>
      <p:ext uri="{BB962C8B-B14F-4D97-AF65-F5344CB8AC3E}">
        <p14:creationId xmlns:p14="http://schemas.microsoft.com/office/powerpoint/2010/main" val="202243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5</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8F4330B-7458-5943-B00D-60A0183F488D}" type="slidenum">
              <a:rPr lang="en-US" smtClean="0"/>
              <a:t>6</a:t>
            </a:fld>
            <a:endParaRPr lang="en-US"/>
          </a:p>
        </p:txBody>
      </p:sp>
    </p:spTree>
    <p:extLst>
      <p:ext uri="{BB962C8B-B14F-4D97-AF65-F5344CB8AC3E}">
        <p14:creationId xmlns:p14="http://schemas.microsoft.com/office/powerpoint/2010/main" val="539546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2640081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10</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11</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marL="228600" indent="-228600" eaLnBrk="1" hangingPunct="1">
              <a:lnSpc>
                <a:spcPct val="100000"/>
              </a:lnSpc>
              <a:defRPr/>
            </a:pPr>
            <a:endParaRPr lang="en-GB" sz="1100" dirty="0"/>
          </a:p>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732808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604122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147033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000" b="0" i="0" u="none" strike="noStrike" kern="1200" baseline="0" dirty="0">
              <a:solidFill>
                <a:schemeClr val="tx1"/>
              </a:solidFill>
              <a:latin typeface="Arial" charset="0"/>
              <a:ea typeface="+mn-ea"/>
              <a:cs typeface="+mn-cs"/>
            </a:endParaRPr>
          </a:p>
          <a:p>
            <a:pPr>
              <a:lnSpc>
                <a:spcPct val="100000"/>
              </a:lnSpc>
            </a:pPr>
            <a:endParaRPr lang="en-GB" sz="1000" b="0" i="0" u="none" strike="noStrike" kern="1200" baseline="0" dirty="0">
              <a:solidFill>
                <a:schemeClr val="tx1"/>
              </a:solidFill>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2050649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25</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alt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531028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30</a:t>
            </a:fld>
            <a:endParaRPr lang="en-GB"/>
          </a:p>
        </p:txBody>
      </p:sp>
    </p:spTree>
    <p:extLst>
      <p:ext uri="{BB962C8B-B14F-4D97-AF65-F5344CB8AC3E}">
        <p14:creationId xmlns:p14="http://schemas.microsoft.com/office/powerpoint/2010/main" val="39963360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31</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495329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0262324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defRPr/>
            </a:pPr>
            <a:r>
              <a:rPr lang="en-GB" sz="1100" i="1" dirty="0">
                <a:ea typeface="ＭＳ Ｐゴシック" pitchFamily="34" charset="-128"/>
              </a:rPr>
              <a:t>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54429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299581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FE0B-0A76-3141-A2CC-6961A9374CD6}"/>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30A06A25-16AD-C446-BD61-C41BE996C60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A0A1E31-F93A-5846-BAC5-03009DFBDA43}"/>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5" name="Footer Placeholder 4">
            <a:extLst>
              <a:ext uri="{FF2B5EF4-FFF2-40B4-BE49-F238E27FC236}">
                <a16:creationId xmlns:a16="http://schemas.microsoft.com/office/drawing/2014/main" id="{366DCF6B-C45A-6D4A-A857-24A99B922A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21FC3-769D-2144-A1D8-3C7410EC30A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1699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6EF7-985D-C14E-BBA0-56627829A46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10A3A1-BBD6-0C47-A030-7142665E18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F619-F985-AC48-820C-44BEA5E1AE43}"/>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5" name="Footer Placeholder 4">
            <a:extLst>
              <a:ext uri="{FF2B5EF4-FFF2-40B4-BE49-F238E27FC236}">
                <a16:creationId xmlns:a16="http://schemas.microsoft.com/office/drawing/2014/main" id="{1CB31B3E-34C7-3D48-A9B1-392BF96ED28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08D3912-09EC-8243-AF2A-6AA560F7E6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602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691A-FC2B-B344-97C7-23558A6C0954}"/>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5BD7B4-C46B-794C-9261-FA4F8AAD727F}"/>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B13746-03EE-3246-B105-6D6C62CC1280}"/>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5" name="Footer Placeholder 4">
            <a:extLst>
              <a:ext uri="{FF2B5EF4-FFF2-40B4-BE49-F238E27FC236}">
                <a16:creationId xmlns:a16="http://schemas.microsoft.com/office/drawing/2014/main" id="{7EF9DF32-6C4F-0D44-BF29-6928354BE0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D0902F-62B7-3342-8D54-717CB9020EA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1885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FF230-57B1-5C4D-9280-16BB50B2BB9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9A335D-8AD4-4749-8D04-5A6AE7AF4DDE}"/>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265B41-4ACE-B742-A150-0151CD6C9B0B}"/>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725CB8F-E221-5946-ADD2-CADD330E2269}"/>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6" name="Footer Placeholder 5">
            <a:extLst>
              <a:ext uri="{FF2B5EF4-FFF2-40B4-BE49-F238E27FC236}">
                <a16:creationId xmlns:a16="http://schemas.microsoft.com/office/drawing/2014/main" id="{2F4BAB12-81FF-1E40-8032-C17BC92B6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08519C-9A25-BA46-BB1D-30C5F838EBE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762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8D2AD-A0B8-3246-9677-AF2E64F3F134}"/>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3C960A-F162-D942-A6D3-39FC03B9E32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8DE88A7A-1D2D-D645-8AAA-89A3ABD8E76C}"/>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C618F9F-7C60-5F4C-AB20-D460FFA274E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D6A435-0FCB-8549-8699-E4F8D9505C9C}"/>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BC7681-6F64-7742-B253-CAB095BD78AB}"/>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8" name="Footer Placeholder 7">
            <a:extLst>
              <a:ext uri="{FF2B5EF4-FFF2-40B4-BE49-F238E27FC236}">
                <a16:creationId xmlns:a16="http://schemas.microsoft.com/office/drawing/2014/main" id="{D9B33392-79E8-9747-996A-079B201DF2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01D7AE-C804-3940-8D4B-38556BAE81A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0736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E00-C45B-1A4E-A976-2516EBC8BC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B8C6D08-2629-BC44-9E68-AE8BE2F28DB8}"/>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4" name="Footer Placeholder 3">
            <a:extLst>
              <a:ext uri="{FF2B5EF4-FFF2-40B4-BE49-F238E27FC236}">
                <a16:creationId xmlns:a16="http://schemas.microsoft.com/office/drawing/2014/main" id="{3A7AB229-3DDF-6B4B-9B1D-FACF4B83DE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D70406-E440-634F-979F-6176FCB7E87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47916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B97925-F214-6647-9E88-8FC254127606}"/>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3" name="Footer Placeholder 2">
            <a:extLst>
              <a:ext uri="{FF2B5EF4-FFF2-40B4-BE49-F238E27FC236}">
                <a16:creationId xmlns:a16="http://schemas.microsoft.com/office/drawing/2014/main" id="{B38DD975-D874-AC41-908F-24113FA9C8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E5DEB2-BCF9-E448-948E-85590B6988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60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032CB-2D3E-D240-B881-EFA65BD95FBA}"/>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E795CFC-442C-3545-8407-6688BE3F2A0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28F59B-AAF1-C042-9B98-52979505A47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BE73140-D078-1349-AFB1-E337B50E3FBB}"/>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6" name="Footer Placeholder 5">
            <a:extLst>
              <a:ext uri="{FF2B5EF4-FFF2-40B4-BE49-F238E27FC236}">
                <a16:creationId xmlns:a16="http://schemas.microsoft.com/office/drawing/2014/main" id="{4EA927FD-2DE0-EB45-822F-7B9580BB0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13B096-BAC2-154E-9FA0-9A423DF4FC2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9388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4D6F1-61ED-D24B-B035-78C03F9D485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0DFCFF-1294-434C-B277-2AAF6533471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50C8EE5B-B5D1-FF46-9676-25A356584B2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516B1F13-AD96-3C42-9E10-72A426417072}"/>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6" name="Footer Placeholder 5">
            <a:extLst>
              <a:ext uri="{FF2B5EF4-FFF2-40B4-BE49-F238E27FC236}">
                <a16:creationId xmlns:a16="http://schemas.microsoft.com/office/drawing/2014/main" id="{44FD7830-24BD-364C-90ED-7E472CF41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B64D2-249B-294C-A665-F5C1830EA37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814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F91D-6FA4-6D48-BD07-111C9F8006A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8CAE4C-523D-1344-A041-062AE47015A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D63F3-0F11-6C42-92DA-C12DB00B2329}"/>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5" name="Footer Placeholder 4">
            <a:extLst>
              <a:ext uri="{FF2B5EF4-FFF2-40B4-BE49-F238E27FC236}">
                <a16:creationId xmlns:a16="http://schemas.microsoft.com/office/drawing/2014/main" id="{669790C2-095C-694E-8AF5-4722EF72D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64352C-6444-A947-8CCB-6568BDC3ECE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301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BDDA4-8FF0-BF43-B476-C1AD29693B4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AB4ADD-C0BF-4149-AF39-4E0363DB93BA}"/>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E5E8A0-9C83-D641-A66D-674073A9FAE5}"/>
              </a:ext>
            </a:extLst>
          </p:cNvPr>
          <p:cNvSpPr>
            <a:spLocks noGrp="1"/>
          </p:cNvSpPr>
          <p:nvPr>
            <p:ph type="dt" sz="half" idx="10"/>
          </p:nvPr>
        </p:nvSpPr>
        <p:spPr/>
        <p:txBody>
          <a:bodyPr/>
          <a:lstStyle/>
          <a:p>
            <a:fld id="{9C64F3F4-CE19-49F8-9EF4-FF4EE52031C2}" type="datetimeFigureOut">
              <a:rPr lang="en-GB" smtClean="0"/>
              <a:t>04/02/2024</a:t>
            </a:fld>
            <a:endParaRPr lang="en-GB"/>
          </a:p>
        </p:txBody>
      </p:sp>
      <p:sp>
        <p:nvSpPr>
          <p:cNvPr id="5" name="Footer Placeholder 4">
            <a:extLst>
              <a:ext uri="{FF2B5EF4-FFF2-40B4-BE49-F238E27FC236}">
                <a16:creationId xmlns:a16="http://schemas.microsoft.com/office/drawing/2014/main" id="{73D97995-5EF9-4048-B0EC-0E3FD9DB0F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4DCDE6-54B0-1442-9D05-7B34266D7E9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960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C96E4D-967E-D94B-96E9-C51CEE56602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D47EC77-3124-5B42-BCFC-E8309952BAC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0D3C6-8699-494A-BE3B-C4BE175A65E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04/02/2024</a:t>
            </a:fld>
            <a:endParaRPr lang="en-GB" dirty="0"/>
          </a:p>
        </p:txBody>
      </p:sp>
      <p:sp>
        <p:nvSpPr>
          <p:cNvPr id="5" name="Footer Placeholder 4">
            <a:extLst>
              <a:ext uri="{FF2B5EF4-FFF2-40B4-BE49-F238E27FC236}">
                <a16:creationId xmlns:a16="http://schemas.microsoft.com/office/drawing/2014/main" id="{6B18506A-4B58-4C41-9670-7E9AE8E2B3D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E2165A-35B2-CC41-AB8D-930762976F1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021955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jpeg"/><Relationship Id="rId7" Type="http://schemas.openxmlformats.org/officeDocument/2006/relationships/diagramQuickStyle" Target="../diagrams/quickStyle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21.jpeg"/><Relationship Id="rId4" Type="http://schemas.openxmlformats.org/officeDocument/2006/relationships/diagramLayout" Target="../diagrams/layout3.xml"/><Relationship Id="rId9"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5.jpeg"/><Relationship Id="rId5" Type="http://schemas.openxmlformats.org/officeDocument/2006/relationships/hyperlink" Target="https://www.college.police.uk/app/detention-and-custody/detainee-care/equality-and-individual-needs" TargetMode="External"/><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8.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40.jpeg"/><Relationship Id="rId4" Type="http://schemas.openxmlformats.org/officeDocument/2006/relationships/image" Target="../media/image3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4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xml"/><Relationship Id="rId1" Type="http://schemas.openxmlformats.org/officeDocument/2006/relationships/tags" Target="../tags/tag4.xml"/><Relationship Id="rId6" Type="http://schemas.microsoft.com/office/2007/relationships/hdphoto" Target="../media/hdphoto1.wdp"/><Relationship Id="rId5" Type="http://schemas.openxmlformats.org/officeDocument/2006/relationships/image" Target="../media/image42.jpeg"/><Relationship Id="rId4"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43.png"/></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jpeg"/><Relationship Id="rId4" Type="http://schemas.openxmlformats.org/officeDocument/2006/relationships/image" Target="../media/image47.jpeg"/></Relationships>
</file>

<file path=ppt/slides/_rels/slide31.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0.jpeg"/><Relationship Id="rId5" Type="http://schemas.openxmlformats.org/officeDocument/2006/relationships/image" Target="../media/image47.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51.jp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52.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53.jpe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1.xml"/><Relationship Id="rId1" Type="http://schemas.openxmlformats.org/officeDocument/2006/relationships/tags" Target="../tags/tag10.xml"/><Relationship Id="rId5" Type="http://schemas.openxmlformats.org/officeDocument/2006/relationships/image" Target="../media/image54.jpeg"/><Relationship Id="rId4" Type="http://schemas.openxmlformats.org/officeDocument/2006/relationships/notesSlide" Target="../notesSlides/notesSlide28.xml"/></Relationships>
</file>

<file path=ppt/slides/_rels/slide36.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jpeg"/><Relationship Id="rId7" Type="http://schemas.openxmlformats.org/officeDocument/2006/relationships/diagramQuickStyle" Target="../diagrams/quickStyle4.xml"/><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57.jpeg"/><Relationship Id="rId9" Type="http://schemas.microsoft.com/office/2007/relationships/diagramDrawing" Target="../diagrams/drawing4.xml"/></Relationships>
</file>

<file path=ppt/slides/_rels/slide3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60.jpeg"/><Relationship Id="rId4" Type="http://schemas.openxmlformats.org/officeDocument/2006/relationships/image" Target="../media/image59.jpeg"/></Relationships>
</file>

<file path=ppt/slides/_rels/slide3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7.xml"/><Relationship Id="rId4" Type="http://schemas.openxmlformats.org/officeDocument/2006/relationships/image" Target="../media/image64.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66.jpeg"/><Relationship Id="rId4" Type="http://schemas.openxmlformats.org/officeDocument/2006/relationships/image" Target="../media/image65.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6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3" r="7022" b="2"/>
          <a:stretch/>
        </p:blipFill>
        <p:spPr bwMode="auto">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4">
            <a:extLst>
              <a:ext uri="{28A0092B-C50C-407E-A947-70E740481C1C}">
                <a14:useLocalDpi xmlns:a14="http://schemas.microsoft.com/office/drawing/2010/main" val="0"/>
              </a:ext>
            </a:extLst>
          </a:blip>
          <a:srcRect l="8366" r="3" b="3"/>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extBox 1">
            <a:extLst>
              <a:ext uri="{FF2B5EF4-FFF2-40B4-BE49-F238E27FC236}">
                <a16:creationId xmlns:a16="http://schemas.microsoft.com/office/drawing/2014/main" id="{0A449674-A72D-E0FE-93AE-649B801FA619}"/>
              </a:ext>
            </a:extLst>
          </p:cNvPr>
          <p:cNvSpPr txBox="1"/>
          <p:nvPr/>
        </p:nvSpPr>
        <p:spPr>
          <a:xfrm>
            <a:off x="336042" y="859536"/>
            <a:ext cx="3624601"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Response Policing </a:t>
            </a:r>
          </a:p>
        </p:txBody>
      </p:sp>
      <p:sp>
        <p:nvSpPr>
          <p:cNvPr id="10" name="TextBox 9">
            <a:extLst>
              <a:ext uri="{FF2B5EF4-FFF2-40B4-BE49-F238E27FC236}">
                <a16:creationId xmlns:a16="http://schemas.microsoft.com/office/drawing/2014/main" id="{D11BBBE3-89BD-4392-B5CB-F459ACD19BC8}"/>
              </a:ext>
            </a:extLst>
          </p:cNvPr>
          <p:cNvSpPr txBox="1"/>
          <p:nvPr/>
        </p:nvSpPr>
        <p:spPr>
          <a:xfrm>
            <a:off x="336042" y="2512611"/>
            <a:ext cx="3624602" cy="3664351"/>
          </a:xfrm>
          <a:prstGeom prst="rect">
            <a:avLst/>
          </a:prstGeom>
        </p:spPr>
        <p:txBody>
          <a:bodyPr vert="horz" lIns="91440" tIns="45720" rIns="91440" bIns="45720" rtlCol="0">
            <a:normAutofit/>
          </a:bodyPr>
          <a:lstStyle/>
          <a:p>
            <a:pPr algn="ctr">
              <a:lnSpc>
                <a:spcPct val="90000"/>
              </a:lnSpc>
              <a:spcAft>
                <a:spcPts val="600"/>
              </a:spcAft>
            </a:pPr>
            <a:endParaRPr lang="en-US" sz="3200" b="1" dirty="0"/>
          </a:p>
          <a:p>
            <a:pPr algn="ctr">
              <a:lnSpc>
                <a:spcPct val="90000"/>
              </a:lnSpc>
              <a:spcAft>
                <a:spcPts val="600"/>
              </a:spcAft>
            </a:pPr>
            <a:r>
              <a:rPr lang="en-US" sz="3200" b="1" dirty="0"/>
              <a:t>Escorting &amp; Presenting a Detained Person to Custody</a:t>
            </a:r>
            <a:endParaRPr lang="en-US" sz="32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401129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89B6D87-45C6-EC3E-BE63-E4996A317EC7}"/>
              </a:ext>
            </a:extLst>
          </p:cNvPr>
          <p:cNvSpPr txBox="1"/>
          <p:nvPr/>
        </p:nvSpPr>
        <p:spPr>
          <a:xfrm>
            <a:off x="429369" y="238539"/>
            <a:ext cx="826389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a:latin typeface="+mj-lt"/>
                <a:ea typeface="+mj-ea"/>
                <a:cs typeface="+mj-cs"/>
              </a:rPr>
              <a:t>Aims and Objectives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forced to lock up children due to lack of alternatives | London City  Hall">
            <a:extLst>
              <a:ext uri="{FF2B5EF4-FFF2-40B4-BE49-F238E27FC236}">
                <a16:creationId xmlns:a16="http://schemas.microsoft.com/office/drawing/2014/main" id="{A0FD086B-D167-8411-AEB6-195D72EF5A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91" r="32693" b="-1"/>
          <a:stretch/>
        </p:blipFill>
        <p:spPr bwMode="auto">
          <a:xfrm>
            <a:off x="5756743" y="2093976"/>
            <a:ext cx="2955798"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extBox 2">
            <a:extLst>
              <a:ext uri="{FF2B5EF4-FFF2-40B4-BE49-F238E27FC236}">
                <a16:creationId xmlns:a16="http://schemas.microsoft.com/office/drawing/2014/main" id="{986E4F40-5EBB-2AF5-A8AB-739F787878FF}"/>
              </a:ext>
            </a:extLst>
          </p:cNvPr>
          <p:cNvGraphicFramePr/>
          <p:nvPr>
            <p:extLst>
              <p:ext uri="{D42A27DB-BD31-4B8C-83A1-F6EECF244321}">
                <p14:modId xmlns:p14="http://schemas.microsoft.com/office/powerpoint/2010/main" val="821184758"/>
              </p:ext>
            </p:extLst>
          </p:nvPr>
        </p:nvGraphicFramePr>
        <p:xfrm>
          <a:off x="429369" y="2071316"/>
          <a:ext cx="5035164"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2483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1173795-E227-5FB2-FD2A-C6333D270C7D}"/>
              </a:ext>
            </a:extLst>
          </p:cNvPr>
          <p:cNvSpPr txBox="1"/>
          <p:nvPr/>
        </p:nvSpPr>
        <p:spPr>
          <a:xfrm>
            <a:off x="3625024" y="543070"/>
            <a:ext cx="5153216" cy="16756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b="1" u="sng" kern="1200" dirty="0">
                <a:solidFill>
                  <a:schemeClr val="tx1"/>
                </a:solidFill>
                <a:latin typeface="+mj-lt"/>
                <a:ea typeface="+mj-ea"/>
                <a:cs typeface="+mj-cs"/>
              </a:rPr>
              <a:t>Recap…</a:t>
            </a:r>
            <a:br>
              <a:rPr lang="en-US" sz="3500" kern="1200" dirty="0">
                <a:solidFill>
                  <a:schemeClr val="tx1"/>
                </a:solidFill>
                <a:latin typeface="+mj-lt"/>
                <a:ea typeface="+mj-ea"/>
                <a:cs typeface="+mj-cs"/>
              </a:rPr>
            </a:br>
            <a:br>
              <a:rPr lang="en-US" sz="3500" kern="1200" dirty="0">
                <a:solidFill>
                  <a:schemeClr val="tx1"/>
                </a:solidFill>
                <a:latin typeface="+mj-lt"/>
                <a:ea typeface="+mj-ea"/>
                <a:cs typeface="+mj-cs"/>
              </a:rPr>
            </a:br>
            <a:endParaRPr lang="en-US" sz="3500" kern="1200" dirty="0">
              <a:solidFill>
                <a:schemeClr val="tx1"/>
              </a:solidFill>
              <a:latin typeface="+mj-lt"/>
              <a:ea typeface="+mj-ea"/>
              <a:cs typeface="+mj-cs"/>
            </a:endParaRPr>
          </a:p>
        </p:txBody>
      </p:sp>
      <p:pic>
        <p:nvPicPr>
          <p:cNvPr id="2050" name="Picture 2" descr="What do police say when they arrest you? | Higgs Newton Kenyon Solicitors">
            <a:extLst>
              <a:ext uri="{FF2B5EF4-FFF2-40B4-BE49-F238E27FC236}">
                <a16:creationId xmlns:a16="http://schemas.microsoft.com/office/drawing/2014/main" id="{E012FC21-5548-2FEA-A421-6063CE720E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85" r="2262" b="1"/>
          <a:stretch/>
        </p:blipFill>
        <p:spPr bwMode="auto">
          <a:xfrm>
            <a:off x="20" y="1"/>
            <a:ext cx="3140313" cy="21643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The Criminal Procedure Code: Arrests - IndiaFilings">
            <a:extLst>
              <a:ext uri="{FF2B5EF4-FFF2-40B4-BE49-F238E27FC236}">
                <a16:creationId xmlns:a16="http://schemas.microsoft.com/office/drawing/2014/main" id="{1CA24483-C625-F584-7011-5D83EE88CD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447" b="1"/>
          <a:stretch/>
        </p:blipFill>
        <p:spPr bwMode="auto">
          <a:xfrm>
            <a:off x="20" y="2342320"/>
            <a:ext cx="3140313" cy="216432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National decision model | College of Policing">
            <a:extLst>
              <a:ext uri="{FF2B5EF4-FFF2-40B4-BE49-F238E27FC236}">
                <a16:creationId xmlns:a16="http://schemas.microsoft.com/office/drawing/2014/main" id="{5EBA4A94-F7F4-DBCD-F270-1AC78170F87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759" r="2" b="8898"/>
          <a:stretch/>
        </p:blipFill>
        <p:spPr bwMode="auto">
          <a:xfrm>
            <a:off x="20" y="4693680"/>
            <a:ext cx="3140313" cy="216432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7" name="Content Placeholder 2">
            <a:extLst>
              <a:ext uri="{FF2B5EF4-FFF2-40B4-BE49-F238E27FC236}">
                <a16:creationId xmlns:a16="http://schemas.microsoft.com/office/drawing/2014/main" id="{82E487EA-739F-A811-43D3-9176A7BF6663}"/>
              </a:ext>
            </a:extLst>
          </p:cNvPr>
          <p:cNvGraphicFramePr>
            <a:graphicFrameLocks noGrp="1"/>
          </p:cNvGraphicFramePr>
          <p:nvPr>
            <p:ph idx="1"/>
            <p:extLst>
              <p:ext uri="{D42A27DB-BD31-4B8C-83A1-F6EECF244321}">
                <p14:modId xmlns:p14="http://schemas.microsoft.com/office/powerpoint/2010/main" val="5717845"/>
              </p:ext>
            </p:extLst>
          </p:nvPr>
        </p:nvGraphicFramePr>
        <p:xfrm>
          <a:off x="3625024" y="2399720"/>
          <a:ext cx="5153216" cy="37365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56918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8389FD-77B9-829E-1172-9EE0A0289626}"/>
              </a:ext>
            </a:extLst>
          </p:cNvPr>
          <p:cNvSpPr>
            <a:spLocks noGrp="1"/>
          </p:cNvSpPr>
          <p:nvPr>
            <p:ph idx="1"/>
          </p:nvPr>
        </p:nvSpPr>
        <p:spPr>
          <a:xfrm>
            <a:off x="443039" y="2330505"/>
            <a:ext cx="3419569" cy="3979585"/>
          </a:xfrm>
        </p:spPr>
        <p:txBody>
          <a:bodyPr anchor="ctr">
            <a:normAutofit/>
          </a:bodyPr>
          <a:lstStyle/>
          <a:p>
            <a:pPr marL="0" indent="0">
              <a:buNone/>
            </a:pPr>
            <a:r>
              <a:rPr lang="en-GB" sz="2400" b="0" i="1" dirty="0">
                <a:effectLst/>
                <a:latin typeface="Bradley Hand" pitchFamily="2" charset="77"/>
              </a:rPr>
              <a:t>“You do not have to say anything. But, it may harm your defence if you do not mention when questioned something which you later rely on in court. Anything you do say may be given in evidence.”</a:t>
            </a:r>
            <a:endParaRPr lang="en-US" sz="2400" i="1" dirty="0">
              <a:latin typeface="Bradley Hand" pitchFamily="2" charset="77"/>
            </a:endParaRPr>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do police say when they arrest you? | Higgs Newton Kenyon Solicitors">
            <a:extLst>
              <a:ext uri="{FF2B5EF4-FFF2-40B4-BE49-F238E27FC236}">
                <a16:creationId xmlns:a16="http://schemas.microsoft.com/office/drawing/2014/main" id="{1AA26D3E-6543-BEFC-6C72-A2D35A8729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20" r="24794" b="-1"/>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457F73-5CFB-46D4-9793-3C9868243583}"/>
              </a:ext>
            </a:extLst>
          </p:cNvPr>
          <p:cNvSpPr txBox="1"/>
          <p:nvPr/>
        </p:nvSpPr>
        <p:spPr>
          <a:xfrm>
            <a:off x="443039" y="694944"/>
            <a:ext cx="3419569" cy="523220"/>
          </a:xfrm>
          <a:prstGeom prst="rect">
            <a:avLst/>
          </a:prstGeom>
          <a:noFill/>
        </p:spPr>
        <p:txBody>
          <a:bodyPr wrap="square" rtlCol="0">
            <a:spAutoFit/>
          </a:bodyPr>
          <a:lstStyle/>
          <a:p>
            <a:r>
              <a:rPr lang="en-US" sz="2800" dirty="0"/>
              <a:t>The </a:t>
            </a:r>
            <a:r>
              <a:rPr lang="en-US" sz="2800" b="1" i="1" u="sng" dirty="0"/>
              <a:t>‘When’ </a:t>
            </a:r>
            <a:r>
              <a:rPr lang="en-US" sz="2800" dirty="0"/>
              <a:t>Caution…</a:t>
            </a:r>
          </a:p>
        </p:txBody>
      </p:sp>
    </p:spTree>
    <p:extLst>
      <p:ext uri="{BB962C8B-B14F-4D97-AF65-F5344CB8AC3E}">
        <p14:creationId xmlns:p14="http://schemas.microsoft.com/office/powerpoint/2010/main" val="2264078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326869" y="1447694"/>
            <a:ext cx="6490262" cy="4456883"/>
          </a:xfrm>
          <a:prstGeom prst="rect">
            <a:avLst/>
          </a:prstGeom>
        </p:spPr>
      </p:pic>
      <p:pic>
        <p:nvPicPr>
          <p:cNvPr id="6146" name="Picture 2" descr="Remember - Word on Yellow Sticky Notes Stock Photo by ©iqoncept 2039794">
            <a:extLst>
              <a:ext uri="{FF2B5EF4-FFF2-40B4-BE49-F238E27FC236}">
                <a16:creationId xmlns:a16="http://schemas.microsoft.com/office/drawing/2014/main" id="{0EA9E0D1-F06B-B389-9CDC-9CFA82A97A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20950" y="0"/>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781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0414" y="2805752"/>
            <a:ext cx="2381250" cy="1914525"/>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2939764" y="1990705"/>
            <a:ext cx="1984664" cy="752136"/>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sz="1350" dirty="0"/>
          </a:p>
        </p:txBody>
      </p:sp>
      <p:sp>
        <p:nvSpPr>
          <p:cNvPr id="26" name="Oval Callout 25">
            <a:extLst>
              <a:ext uri="{FF2B5EF4-FFF2-40B4-BE49-F238E27FC236}">
                <a16:creationId xmlns:a16="http://schemas.microsoft.com/office/drawing/2014/main" id="{C9FE5D3E-B723-B341-B59E-AB1854422357}"/>
              </a:ext>
            </a:extLst>
          </p:cNvPr>
          <p:cNvSpPr/>
          <p:nvPr/>
        </p:nvSpPr>
        <p:spPr>
          <a:xfrm>
            <a:off x="90921" y="1935097"/>
            <a:ext cx="1984664" cy="752136"/>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sz="1350" dirty="0"/>
          </a:p>
        </p:txBody>
      </p:sp>
      <p:sp>
        <p:nvSpPr>
          <p:cNvPr id="21" name="Oval Callout 20">
            <a:extLst>
              <a:ext uri="{FF2B5EF4-FFF2-40B4-BE49-F238E27FC236}">
                <a16:creationId xmlns:a16="http://schemas.microsoft.com/office/drawing/2014/main" id="{41749CAF-9F7B-D24A-9EA1-249843DEBD7C}"/>
              </a:ext>
            </a:extLst>
          </p:cNvPr>
          <p:cNvSpPr/>
          <p:nvPr/>
        </p:nvSpPr>
        <p:spPr>
          <a:xfrm>
            <a:off x="1576822" y="4854943"/>
            <a:ext cx="1984664" cy="752136"/>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sz="1350" dirty="0"/>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981078" y="306530"/>
            <a:ext cx="7886700" cy="994172"/>
          </a:xfrm>
        </p:spPr>
        <p:txBody>
          <a:bodyPr>
            <a:normAutofit/>
          </a:bodyPr>
          <a:lstStyle/>
          <a:p>
            <a:r>
              <a:rPr lang="en-GB" sz="3600" dirty="0">
                <a:latin typeface="Arial" panose="020B0604020202020204" pitchFamily="34" charset="0"/>
                <a:cs typeface="Arial" panose="020B0604020202020204" pitchFamily="34" charset="0"/>
              </a:rPr>
              <a:t>Discuss... What’s the difference? </a:t>
            </a:r>
          </a:p>
        </p:txBody>
      </p:sp>
      <p:sp>
        <p:nvSpPr>
          <p:cNvPr id="10" name="Triangle 9">
            <a:extLst>
              <a:ext uri="{FF2B5EF4-FFF2-40B4-BE49-F238E27FC236}">
                <a16:creationId xmlns:a16="http://schemas.microsoft.com/office/drawing/2014/main" id="{39FFF1F2-6BD4-0047-8D88-69F58DD8D154}"/>
              </a:ext>
            </a:extLst>
          </p:cNvPr>
          <p:cNvSpPr/>
          <p:nvPr/>
        </p:nvSpPr>
        <p:spPr>
          <a:xfrm>
            <a:off x="4878532" y="1581932"/>
            <a:ext cx="3636818" cy="3612426"/>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5403274" y="4177347"/>
            <a:ext cx="25457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5933209" y="3101687"/>
            <a:ext cx="1506683"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6172202" y="2563379"/>
            <a:ext cx="1974273" cy="507831"/>
          </a:xfrm>
          <a:prstGeom prst="rect">
            <a:avLst/>
          </a:prstGeom>
          <a:noFill/>
        </p:spPr>
        <p:txBody>
          <a:bodyPr wrap="square" rtlCol="0">
            <a:spAutoFit/>
          </a:bodyPr>
          <a:lstStyle/>
          <a:p>
            <a:r>
              <a:rPr lang="en-GB" sz="27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6060501" y="3367819"/>
            <a:ext cx="2301587" cy="507831"/>
          </a:xfrm>
          <a:prstGeom prst="rect">
            <a:avLst/>
          </a:prstGeom>
          <a:noFill/>
        </p:spPr>
        <p:txBody>
          <a:bodyPr wrap="square" rtlCol="0">
            <a:spAutoFit/>
          </a:bodyPr>
          <a:lstStyle/>
          <a:p>
            <a:r>
              <a:rPr lang="en-GB" sz="2700" dirty="0"/>
              <a:t>BELIEVE</a:t>
            </a:r>
            <a:r>
              <a:rPr lang="en-GB" sz="1350"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6060501" y="4369087"/>
            <a:ext cx="2088573" cy="507831"/>
          </a:xfrm>
          <a:prstGeom prst="rect">
            <a:avLst/>
          </a:prstGeom>
          <a:noFill/>
        </p:spPr>
        <p:txBody>
          <a:bodyPr wrap="square" rtlCol="0">
            <a:spAutoFit/>
          </a:bodyPr>
          <a:lstStyle/>
          <a:p>
            <a:r>
              <a:rPr lang="en-GB" sz="27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457201" y="2122324"/>
            <a:ext cx="1880754" cy="415498"/>
          </a:xfrm>
          <a:prstGeom prst="rect">
            <a:avLst/>
          </a:prstGeom>
          <a:noFill/>
        </p:spPr>
        <p:txBody>
          <a:bodyPr wrap="square" rtlCol="0">
            <a:spAutoFit/>
          </a:bodyPr>
          <a:lstStyle/>
          <a:p>
            <a:r>
              <a:rPr lang="en-GB" sz="21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3345873" y="2176298"/>
            <a:ext cx="1880754" cy="415498"/>
          </a:xfrm>
          <a:prstGeom prst="rect">
            <a:avLst/>
          </a:prstGeom>
          <a:noFill/>
        </p:spPr>
        <p:txBody>
          <a:bodyPr wrap="square" rtlCol="0">
            <a:spAutoFit/>
          </a:bodyPr>
          <a:lstStyle/>
          <a:p>
            <a:r>
              <a:rPr lang="en-GB" sz="21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1989860" y="5034803"/>
            <a:ext cx="1880754" cy="415498"/>
          </a:xfrm>
          <a:prstGeom prst="rect">
            <a:avLst/>
          </a:prstGeom>
          <a:noFill/>
        </p:spPr>
        <p:txBody>
          <a:bodyPr wrap="square" rtlCol="0">
            <a:spAutoFit/>
          </a:bodyPr>
          <a:lstStyle/>
          <a:p>
            <a:r>
              <a:rPr lang="en-GB" sz="21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752921-E9EA-C0A4-CA07-D7C4385B93F9}"/>
              </a:ext>
            </a:extLst>
          </p:cNvPr>
          <p:cNvSpPr txBox="1"/>
          <p:nvPr/>
        </p:nvSpPr>
        <p:spPr>
          <a:xfrm>
            <a:off x="409763" y="433545"/>
            <a:ext cx="8354890"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dirty="0">
                <a:solidFill>
                  <a:srgbClr val="FF0000"/>
                </a:solidFill>
                <a:latin typeface="+mj-lt"/>
                <a:ea typeface="+mj-ea"/>
                <a:cs typeface="+mj-cs"/>
              </a:rPr>
              <a:t>Mindset: Police Constables </a:t>
            </a:r>
          </a:p>
        </p:txBody>
      </p:sp>
      <p:pic>
        <p:nvPicPr>
          <p:cNvPr id="1026" name="Picture 2" descr="Mindset - Free education icons">
            <a:extLst>
              <a:ext uri="{FF2B5EF4-FFF2-40B4-BE49-F238E27FC236}">
                <a16:creationId xmlns:a16="http://schemas.microsoft.com/office/drawing/2014/main" id="{A60AB8E7-96C4-9657-6CE0-7D99BA32D38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5825"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arrowing Tweets by Bristol police officers show the traumas they are  taking home - Bristol Live">
            <a:extLst>
              <a:ext uri="{FF2B5EF4-FFF2-40B4-BE49-F238E27FC236}">
                <a16:creationId xmlns:a16="http://schemas.microsoft.com/office/drawing/2014/main" id="{71163293-A354-2404-32CA-96EE2C7A973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80954"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366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E8CE41-156E-6FED-D33A-CC3B59FE1946}"/>
              </a:ext>
            </a:extLst>
          </p:cNvPr>
          <p:cNvSpPr txBox="1"/>
          <p:nvPr/>
        </p:nvSpPr>
        <p:spPr>
          <a:xfrm>
            <a:off x="481251" y="3619500"/>
            <a:ext cx="8181498" cy="165762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600" kern="1200" dirty="0">
                <a:solidFill>
                  <a:schemeClr val="tx1"/>
                </a:solidFill>
                <a:latin typeface="+mj-lt"/>
                <a:ea typeface="+mj-ea"/>
                <a:cs typeface="+mj-cs"/>
              </a:rPr>
              <a:t>Task: Listen </a:t>
            </a:r>
            <a:br>
              <a:rPr lang="en-US" sz="5600" kern="1200" dirty="0">
                <a:solidFill>
                  <a:schemeClr val="tx1"/>
                </a:solidFill>
                <a:latin typeface="+mj-lt"/>
                <a:ea typeface="+mj-ea"/>
                <a:cs typeface="+mj-cs"/>
              </a:rPr>
            </a:br>
            <a:r>
              <a:rPr lang="en-US" sz="5600" kern="1200" dirty="0">
                <a:solidFill>
                  <a:schemeClr val="tx1"/>
                </a:solidFill>
                <a:latin typeface="+mj-lt"/>
                <a:ea typeface="+mj-ea"/>
                <a:cs typeface="+mj-cs"/>
              </a:rPr>
              <a:t>Tuesday 11</a:t>
            </a:r>
            <a:r>
              <a:rPr lang="en-US" sz="5600" kern="1200" baseline="30000" dirty="0">
                <a:solidFill>
                  <a:schemeClr val="tx1"/>
                </a:solidFill>
                <a:latin typeface="+mj-lt"/>
                <a:ea typeface="+mj-ea"/>
                <a:cs typeface="+mj-cs"/>
              </a:rPr>
              <a:t>th</a:t>
            </a:r>
            <a:r>
              <a:rPr lang="en-US" sz="5600" kern="1200" dirty="0">
                <a:solidFill>
                  <a:schemeClr val="tx1"/>
                </a:solidFill>
                <a:latin typeface="+mj-lt"/>
                <a:ea typeface="+mj-ea"/>
                <a:cs typeface="+mj-cs"/>
              </a:rPr>
              <a:t> October: </a:t>
            </a:r>
          </a:p>
        </p:txBody>
      </p:sp>
      <p:pic>
        <p:nvPicPr>
          <p:cNvPr id="4104" name="Picture 8" descr="Officer under investigation over death of man hit by police car | UK News |  Sky News">
            <a:extLst>
              <a:ext uri="{FF2B5EF4-FFF2-40B4-BE49-F238E27FC236}">
                <a16:creationId xmlns:a16="http://schemas.microsoft.com/office/drawing/2014/main" id="{E66CF88A-1D9F-0AC6-066B-FBEB26063E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69" r="30890" b="3"/>
          <a:stretch/>
        </p:blipFill>
        <p:spPr bwMode="auto">
          <a:xfrm>
            <a:off x="481251" y="966305"/>
            <a:ext cx="1945089" cy="248448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an In Handcuffs Stock Photo - Download Image Now - Handcuffs, Arrest,  Criminal - iStock">
            <a:extLst>
              <a:ext uri="{FF2B5EF4-FFF2-40B4-BE49-F238E27FC236}">
                <a16:creationId xmlns:a16="http://schemas.microsoft.com/office/drawing/2014/main" id="{17172778-F372-4D84-F255-2928031047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616" r="23204" b="-3"/>
          <a:stretch/>
        </p:blipFill>
        <p:spPr bwMode="auto">
          <a:xfrm>
            <a:off x="2556926" y="966305"/>
            <a:ext cx="1945088" cy="248448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K Maxx - YouTube">
            <a:extLst>
              <a:ext uri="{FF2B5EF4-FFF2-40B4-BE49-F238E27FC236}">
                <a16:creationId xmlns:a16="http://schemas.microsoft.com/office/drawing/2014/main" id="{620D1E2D-D7CB-4EF3-EEEF-DA869484AC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203" r="10507" b="-1"/>
          <a:stretch/>
        </p:blipFill>
        <p:spPr bwMode="auto">
          <a:xfrm>
            <a:off x="4644589" y="966305"/>
            <a:ext cx="1945090" cy="2484482"/>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Kit Malthouse: Police 'working at pace' to recover 150,000 wiped arrest  records | Evening Standard">
            <a:extLst>
              <a:ext uri="{FF2B5EF4-FFF2-40B4-BE49-F238E27FC236}">
                <a16:creationId xmlns:a16="http://schemas.microsoft.com/office/drawing/2014/main" id="{07A80C5C-32E6-9635-FEFC-CBFE860326E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601" r="17461" b="-3"/>
          <a:stretch/>
        </p:blipFill>
        <p:spPr bwMode="auto">
          <a:xfrm>
            <a:off x="6731001" y="954321"/>
            <a:ext cx="1939057" cy="2484482"/>
          </a:xfrm>
          <a:prstGeom prst="rect">
            <a:avLst/>
          </a:prstGeom>
          <a:noFill/>
          <a:extLst>
            <a:ext uri="{909E8E84-426E-40DD-AFC4-6F175D3DCCD1}">
              <a14:hiddenFill xmlns:a14="http://schemas.microsoft.com/office/drawing/2010/main">
                <a:solidFill>
                  <a:srgbClr val="FFFFFF"/>
                </a:solidFill>
              </a14:hiddenFill>
            </a:ext>
          </a:extLst>
        </p:spPr>
      </p:pic>
      <p:cxnSp>
        <p:nvCxnSpPr>
          <p:cNvPr id="4114" name="Straight Connector 4113">
            <a:extLst>
              <a:ext uri="{FF2B5EF4-FFF2-40B4-BE49-F238E27FC236}">
                <a16:creationId xmlns:a16="http://schemas.microsoft.com/office/drawing/2014/main" id="{2AB9A0CA-A6A6-420B-8D61-7AF1AB702E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5850" y="5288934"/>
            <a:ext cx="6972300" cy="0"/>
          </a:xfrm>
          <a:prstGeom prst="line">
            <a:avLst/>
          </a:prstGeom>
          <a:ln w="19050">
            <a:solidFill>
              <a:srgbClr val="FFA02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679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5129" name="Rectangle 5128">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31" name="Group 513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5132" name="Rectangle 51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5" name="Rectangle 513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123821"/>
            <a:ext cx="373130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775AE9D-6E36-7223-4C09-6F861DAB70E2}"/>
              </a:ext>
            </a:extLst>
          </p:cNvPr>
          <p:cNvSpPr txBox="1"/>
          <p:nvPr/>
        </p:nvSpPr>
        <p:spPr>
          <a:xfrm>
            <a:off x="443039" y="2330505"/>
            <a:ext cx="3958549" cy="3979585"/>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sz="1700" dirty="0"/>
              <a:t>What are you thinking?</a:t>
            </a:r>
            <a:br>
              <a:rPr lang="en-US" sz="1700" dirty="0"/>
            </a:br>
            <a:endParaRPr lang="en-US" sz="1700" dirty="0"/>
          </a:p>
          <a:p>
            <a:pPr indent="-228600" algn="ctr">
              <a:lnSpc>
                <a:spcPct val="90000"/>
              </a:lnSpc>
              <a:spcAft>
                <a:spcPts val="600"/>
              </a:spcAft>
              <a:buFont typeface="Arial" panose="020B0604020202020204" pitchFamily="34" charset="0"/>
              <a:buChar char="•"/>
            </a:pPr>
            <a:r>
              <a:rPr lang="en-US" sz="1700" dirty="0"/>
              <a:t>Which police powers have you </a:t>
            </a:r>
            <a:r>
              <a:rPr lang="en-US" sz="1700" dirty="0" err="1"/>
              <a:t>utilised</a:t>
            </a:r>
            <a:r>
              <a:rPr lang="en-US" sz="1700" dirty="0"/>
              <a:t> so far? </a:t>
            </a:r>
            <a:br>
              <a:rPr lang="en-US" sz="1700" dirty="0"/>
            </a:br>
            <a:endParaRPr lang="en-US" sz="1700" dirty="0"/>
          </a:p>
          <a:p>
            <a:pPr indent="-228600" algn="ctr">
              <a:lnSpc>
                <a:spcPct val="90000"/>
              </a:lnSpc>
              <a:spcAft>
                <a:spcPts val="600"/>
              </a:spcAft>
              <a:buFont typeface="Arial" panose="020B0604020202020204" pitchFamily="34" charset="0"/>
              <a:buChar char="•"/>
            </a:pPr>
            <a:r>
              <a:rPr lang="en-US" sz="1700" dirty="0"/>
              <a:t>What do you need to think of at this stage? </a:t>
            </a:r>
            <a:br>
              <a:rPr lang="en-US" sz="1700" dirty="0"/>
            </a:br>
            <a:endParaRPr lang="en-US" sz="1700" dirty="0"/>
          </a:p>
          <a:p>
            <a:pPr indent="-228600" algn="ctr">
              <a:lnSpc>
                <a:spcPct val="90000"/>
              </a:lnSpc>
              <a:spcAft>
                <a:spcPts val="600"/>
              </a:spcAft>
              <a:buFont typeface="Arial" panose="020B0604020202020204" pitchFamily="34" charset="0"/>
              <a:buChar char="•"/>
            </a:pPr>
            <a:r>
              <a:rPr lang="en-US" sz="1700" dirty="0"/>
              <a:t>What do you need to consider before starting your journey to custody? </a:t>
            </a:r>
          </a:p>
          <a:p>
            <a:pPr indent="-228600" algn="ctr">
              <a:lnSpc>
                <a:spcPct val="90000"/>
              </a:lnSpc>
              <a:spcAft>
                <a:spcPts val="600"/>
              </a:spcAft>
              <a:buFont typeface="Arial" panose="020B0604020202020204" pitchFamily="34" charset="0"/>
              <a:buChar char="•"/>
            </a:pPr>
            <a:endParaRPr lang="en-US" sz="1700" dirty="0"/>
          </a:p>
          <a:p>
            <a:pPr indent="-228600" algn="ctr">
              <a:lnSpc>
                <a:spcPct val="90000"/>
              </a:lnSpc>
              <a:spcAft>
                <a:spcPts val="600"/>
              </a:spcAft>
              <a:buFont typeface="Arial" panose="020B0604020202020204" pitchFamily="34" charset="0"/>
              <a:buChar char="•"/>
            </a:pPr>
            <a:r>
              <a:rPr lang="en-US" sz="1700" dirty="0"/>
              <a:t>What can you use to help you consider all aspects? </a:t>
            </a:r>
          </a:p>
          <a:p>
            <a:pPr indent="-228600">
              <a:lnSpc>
                <a:spcPct val="90000"/>
              </a:lnSpc>
              <a:spcAft>
                <a:spcPts val="600"/>
              </a:spcAft>
              <a:buFont typeface="Arial" panose="020B0604020202020204" pitchFamily="34" charset="0"/>
              <a:buChar char="•"/>
            </a:pPr>
            <a:endParaRPr lang="en-US" sz="1700" dirty="0"/>
          </a:p>
        </p:txBody>
      </p:sp>
      <p:sp>
        <p:nvSpPr>
          <p:cNvPr id="5137" name="Rectangle 51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7447"/>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Interoperability of the National Decision Making Model - EMPAC home page">
            <a:extLst>
              <a:ext uri="{FF2B5EF4-FFF2-40B4-BE49-F238E27FC236}">
                <a16:creationId xmlns:a16="http://schemas.microsoft.com/office/drawing/2014/main" id="{89EF2809-EE3F-240B-94EF-E980BB816C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75" r="10027" b="-1"/>
          <a:stretch/>
        </p:blipFill>
        <p:spPr bwMode="auto">
          <a:xfrm>
            <a:off x="5312567" y="581892"/>
            <a:ext cx="3298075" cy="2518756"/>
          </a:xfrm>
          <a:prstGeom prst="rect">
            <a:avLst/>
          </a:prstGeom>
          <a:noFill/>
          <a:extLst>
            <a:ext uri="{909E8E84-426E-40DD-AFC4-6F175D3DCCD1}">
              <a14:hiddenFill xmlns:a14="http://schemas.microsoft.com/office/drawing/2010/main">
                <a:solidFill>
                  <a:srgbClr val="FFFFFF"/>
                </a:solidFill>
              </a14:hiddenFill>
            </a:ext>
          </a:extLst>
        </p:spPr>
      </p:pic>
      <p:sp>
        <p:nvSpPr>
          <p:cNvPr id="5141" name="Rectangle 5140">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05479"/>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9049EA66-3CF6-91F9-3B81-CFBCFB9CBA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50" r="11721" b="3"/>
          <a:stretch/>
        </p:blipFill>
        <p:spPr bwMode="auto">
          <a:xfrm>
            <a:off x="5312567" y="3707894"/>
            <a:ext cx="3296677"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EB488E-FF64-3C3B-72CD-6D2DF52F78F5}"/>
              </a:ext>
            </a:extLst>
          </p:cNvPr>
          <p:cNvSpPr txBox="1"/>
          <p:nvPr/>
        </p:nvSpPr>
        <p:spPr>
          <a:xfrm>
            <a:off x="1727853" y="905075"/>
            <a:ext cx="3273552" cy="830997"/>
          </a:xfrm>
          <a:prstGeom prst="rect">
            <a:avLst/>
          </a:prstGeom>
          <a:noFill/>
        </p:spPr>
        <p:txBody>
          <a:bodyPr wrap="square" rtlCol="0">
            <a:spAutoFit/>
          </a:bodyPr>
          <a:lstStyle/>
          <a:p>
            <a:r>
              <a:rPr lang="en-US" sz="4800" u="sng" dirty="0"/>
              <a:t>Discuss</a:t>
            </a:r>
            <a:r>
              <a:rPr lang="en-US" dirty="0"/>
              <a:t> </a:t>
            </a:r>
          </a:p>
        </p:txBody>
      </p:sp>
    </p:spTree>
    <p:extLst>
      <p:ext uri="{BB962C8B-B14F-4D97-AF65-F5344CB8AC3E}">
        <p14:creationId xmlns:p14="http://schemas.microsoft.com/office/powerpoint/2010/main" val="2054239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FF7AA9-508B-AA41-91A3-CB21955D27B5}"/>
              </a:ext>
            </a:extLst>
          </p:cNvPr>
          <p:cNvSpPr txBox="1"/>
          <p:nvPr/>
        </p:nvSpPr>
        <p:spPr>
          <a:xfrm>
            <a:off x="4841983" y="4209070"/>
            <a:ext cx="3174694" cy="1615827"/>
          </a:xfrm>
          <a:prstGeom prst="rect">
            <a:avLst/>
          </a:prstGeom>
          <a:noFill/>
        </p:spPr>
        <p:txBody>
          <a:bodyPr wrap="square">
            <a:spAutoFit/>
          </a:bodyPr>
          <a:lstStyle/>
          <a:p>
            <a:pPr algn="ctr"/>
            <a:r>
              <a:rPr lang="en-GB" altLang="en-US" sz="3300" dirty="0">
                <a:ea typeface="ＭＳ Ｐゴシック" panose="020B0600070205080204" pitchFamily="34" charset="-128"/>
              </a:rPr>
              <a:t>“reasonable grounds for </a:t>
            </a:r>
            <a:r>
              <a:rPr lang="en-GB" altLang="en-US" sz="3300" b="1" dirty="0">
                <a:ea typeface="ＭＳ Ｐゴシック" panose="020B0600070205080204" pitchFamily="34" charset="-128"/>
              </a:rPr>
              <a:t>believing”</a:t>
            </a:r>
            <a:r>
              <a:rPr lang="en-GB" altLang="en-US" sz="3300" dirty="0">
                <a:ea typeface="ＭＳ Ｐゴシック" panose="020B0600070205080204" pitchFamily="34" charset="-128"/>
              </a:rPr>
              <a:t> </a:t>
            </a:r>
            <a:endParaRPr lang="en-US" sz="3300" dirty="0"/>
          </a:p>
        </p:txBody>
      </p:sp>
      <p:sp>
        <p:nvSpPr>
          <p:cNvPr id="2" name="TextBox 1">
            <a:extLst>
              <a:ext uri="{FF2B5EF4-FFF2-40B4-BE49-F238E27FC236}">
                <a16:creationId xmlns:a16="http://schemas.microsoft.com/office/drawing/2014/main" id="{5DD81102-762A-9B55-63F9-5B3355BA4820}"/>
              </a:ext>
            </a:extLst>
          </p:cNvPr>
          <p:cNvSpPr txBox="1"/>
          <p:nvPr/>
        </p:nvSpPr>
        <p:spPr>
          <a:xfrm rot="816007">
            <a:off x="6236443" y="1963048"/>
            <a:ext cx="1856232" cy="738664"/>
          </a:xfrm>
          <a:prstGeom prst="rect">
            <a:avLst/>
          </a:prstGeom>
          <a:noFill/>
        </p:spPr>
        <p:txBody>
          <a:bodyPr wrap="square" rtlCol="0">
            <a:spAutoFit/>
          </a:bodyPr>
          <a:lstStyle/>
          <a:p>
            <a:pPr algn="ctr"/>
            <a:r>
              <a:rPr lang="en-US" sz="1400" dirty="0">
                <a:solidFill>
                  <a:srgbClr val="FF0000"/>
                </a:solidFill>
              </a:rPr>
              <a:t>Don’t worry – we’ll learn this in more detail in a few weeks!</a:t>
            </a:r>
          </a:p>
        </p:txBody>
      </p:sp>
      <p:sp>
        <p:nvSpPr>
          <p:cNvPr id="5" name="TextBox 4">
            <a:extLst>
              <a:ext uri="{FF2B5EF4-FFF2-40B4-BE49-F238E27FC236}">
                <a16:creationId xmlns:a16="http://schemas.microsoft.com/office/drawing/2014/main" id="{953DDFE3-E135-FAE3-0765-5FE16556243A}"/>
              </a:ext>
            </a:extLst>
          </p:cNvPr>
          <p:cNvSpPr txBox="1"/>
          <p:nvPr/>
        </p:nvSpPr>
        <p:spPr>
          <a:xfrm>
            <a:off x="-615440" y="2189171"/>
            <a:ext cx="5764723" cy="1077218"/>
          </a:xfrm>
          <a:prstGeom prst="rect">
            <a:avLst/>
          </a:prstGeom>
          <a:noFill/>
        </p:spPr>
        <p:txBody>
          <a:bodyPr wrap="square">
            <a:spAutoFit/>
          </a:bodyPr>
          <a:lstStyle/>
          <a:p>
            <a:pPr algn="ctr"/>
            <a:r>
              <a:rPr lang="en-GB" sz="3200" b="1" dirty="0">
                <a:solidFill>
                  <a:schemeClr val="accent6"/>
                </a:solidFill>
              </a:rPr>
              <a:t>Person Search </a:t>
            </a:r>
            <a:br>
              <a:rPr lang="en-GB" sz="3200" b="1" dirty="0">
                <a:solidFill>
                  <a:schemeClr val="accent6"/>
                </a:solidFill>
              </a:rPr>
            </a:br>
            <a:r>
              <a:rPr lang="en-GB" sz="3200" b="1" dirty="0">
                <a:solidFill>
                  <a:schemeClr val="accent6"/>
                </a:solidFill>
              </a:rPr>
              <a:t> Section 32 P.A.C.E 1984</a:t>
            </a:r>
            <a:r>
              <a:rPr lang="en-GB" sz="1800" b="1" dirty="0">
                <a:solidFill>
                  <a:schemeClr val="bg1"/>
                </a:solidFill>
              </a:rPr>
              <a:t>)</a:t>
            </a:r>
          </a:p>
        </p:txBody>
      </p:sp>
      <p:pic>
        <p:nvPicPr>
          <p:cNvPr id="7170" name="Picture 2" descr="Police more likely to find drugs on white people during stop and search,  report finds | London Evening Standard | Evening Standard">
            <a:extLst>
              <a:ext uri="{FF2B5EF4-FFF2-40B4-BE49-F238E27FC236}">
                <a16:creationId xmlns:a16="http://schemas.microsoft.com/office/drawing/2014/main" id="{4DB305AC-269D-CCD2-F2A6-E81E7EAA6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518" y="385493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4DC43A-D9A7-7E6D-8A58-E68D0D883EBA}"/>
              </a:ext>
            </a:extLst>
          </p:cNvPr>
          <p:cNvSpPr txBox="1"/>
          <p:nvPr/>
        </p:nvSpPr>
        <p:spPr>
          <a:xfrm>
            <a:off x="502920" y="484632"/>
            <a:ext cx="5852160" cy="707886"/>
          </a:xfrm>
          <a:prstGeom prst="rect">
            <a:avLst/>
          </a:prstGeom>
          <a:noFill/>
        </p:spPr>
        <p:txBody>
          <a:bodyPr wrap="square" rtlCol="0">
            <a:spAutoFit/>
          </a:bodyPr>
          <a:lstStyle/>
          <a:p>
            <a:r>
              <a:rPr lang="en-US" sz="4000" i="1" dirty="0"/>
              <a:t>“What about Searching?”…</a:t>
            </a:r>
          </a:p>
        </p:txBody>
      </p:sp>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37081" y="498410"/>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extLst>
              <p:ext uri="{D42A27DB-BD31-4B8C-83A1-F6EECF244321}">
                <p14:modId xmlns:p14="http://schemas.microsoft.com/office/powerpoint/2010/main" val="218962987"/>
              </p:ext>
            </p:extLst>
          </p:nvPr>
        </p:nvGraphicFramePr>
        <p:xfrm>
          <a:off x="534692" y="1763902"/>
          <a:ext cx="8322589" cy="400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7386" y="2012842"/>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550883" y="1872397"/>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250084" y="1872398"/>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3794760" y="6116536"/>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8650" y="365125"/>
            <a:ext cx="7886699"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u="sng" kern="1200" dirty="0">
                <a:solidFill>
                  <a:schemeClr val="tx1"/>
                </a:solidFill>
                <a:latin typeface="+mj-lt"/>
                <a:ea typeface="+mj-ea"/>
                <a:cs typeface="+mj-cs"/>
              </a:rPr>
              <a:t>Detention</a:t>
            </a:r>
          </a:p>
        </p:txBody>
      </p:sp>
      <p:sp>
        <p:nvSpPr>
          <p:cNvPr id="4" name="Rectangle 3"/>
          <p:cNvSpPr txBox="1">
            <a:spLocks noChangeArrowheads="1"/>
          </p:cNvSpPr>
          <p:nvPr/>
        </p:nvSpPr>
        <p:spPr>
          <a:xfrm>
            <a:off x="628650" y="1825625"/>
            <a:ext cx="4045020" cy="435133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nSpc>
                <a:spcPct val="90000"/>
              </a:lnSpc>
              <a:buNone/>
            </a:pPr>
            <a:r>
              <a:rPr lang="en-US" altLang="en-US" sz="2400" dirty="0"/>
              <a:t>A person is in detention when he or she:</a:t>
            </a:r>
          </a:p>
          <a:p>
            <a:pPr marL="102394" lvl="1" indent="-228600">
              <a:lnSpc>
                <a:spcPct val="90000"/>
              </a:lnSpc>
              <a:buFont typeface="Arial" panose="020B0604020202020204" pitchFamily="34" charset="0"/>
              <a:buChar char="•"/>
            </a:pPr>
            <a:endParaRPr lang="en-US" altLang="en-US" sz="2400" dirty="0"/>
          </a:p>
          <a:p>
            <a:pPr marL="477440" lvl="1" indent="-228600">
              <a:lnSpc>
                <a:spcPct val="90000"/>
              </a:lnSpc>
              <a:buFont typeface="Arial" panose="020B0604020202020204" pitchFamily="34" charset="0"/>
              <a:buChar char="•"/>
            </a:pPr>
            <a:r>
              <a:rPr lang="en-US" altLang="en-US" sz="2400" dirty="0"/>
              <a:t>has been arrested for an offence and brought to custody, or</a:t>
            </a:r>
          </a:p>
          <a:p>
            <a:pPr marL="477440" lvl="1" indent="-228600">
              <a:lnSpc>
                <a:spcPct val="90000"/>
              </a:lnSpc>
              <a:buFont typeface="Arial" panose="020B0604020202020204" pitchFamily="34" charset="0"/>
              <a:buChar char="•"/>
            </a:pPr>
            <a:r>
              <a:rPr lang="en-US" altLang="en-US" sz="2400" dirty="0"/>
              <a:t>has voluntarily attended a police station and is subsequently arrested and is detained there or elsewhere in the charge of a constable.</a:t>
            </a:r>
          </a:p>
        </p:txBody>
      </p:sp>
      <p:pic>
        <p:nvPicPr>
          <p:cNvPr id="10242" name="Picture 2" descr="Detention of a minor for his own protection – round two - UK Human Rights  Blog">
            <a:extLst>
              <a:ext uri="{FF2B5EF4-FFF2-40B4-BE49-F238E27FC236}">
                <a16:creationId xmlns:a16="http://schemas.microsoft.com/office/drawing/2014/main" id="{41EFC4D3-8576-FE40-AE65-535EAB71DE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64" r="21243" b="1"/>
          <a:stretch/>
        </p:blipFill>
        <p:spPr bwMode="auto">
          <a:xfrm>
            <a:off x="5332471" y="1929804"/>
            <a:ext cx="3166198" cy="4221613"/>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1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50206" y="314102"/>
            <a:ext cx="7701110"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200" b="1" dirty="0">
                <a:latin typeface="+mj-lt"/>
                <a:ea typeface="+mj-ea"/>
                <a:cs typeface="+mj-cs"/>
              </a:rPr>
              <a:t> </a:t>
            </a:r>
            <a:r>
              <a:rPr lang="en-US" sz="4800" b="1" dirty="0">
                <a:latin typeface="+mj-lt"/>
                <a:ea typeface="+mj-ea"/>
                <a:cs typeface="+mj-cs"/>
              </a:rPr>
              <a:t>Task: Think to Yourself… </a:t>
            </a:r>
            <a:endParaRPr lang="en-US" sz="4200" b="1" dirty="0">
              <a:latin typeface="+mj-lt"/>
              <a:ea typeface="+mj-ea"/>
              <a:cs typeface="+mj-cs"/>
            </a:endParaRPr>
          </a:p>
        </p:txBody>
      </p:sp>
      <p:sp>
        <p:nvSpPr>
          <p:cNvPr id="8" name="Rectangle 3"/>
          <p:cNvSpPr txBox="1">
            <a:spLocks noChangeArrowheads="1"/>
          </p:cNvSpPr>
          <p:nvPr/>
        </p:nvSpPr>
        <p:spPr>
          <a:xfrm>
            <a:off x="553056" y="1554924"/>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228600">
              <a:lnSpc>
                <a:spcPct val="90000"/>
              </a:lnSpc>
            </a:pPr>
            <a:endParaRPr lang="en-US" altLang="en-US" sz="1700" dirty="0"/>
          </a:p>
        </p:txBody>
      </p:sp>
      <p:pic>
        <p:nvPicPr>
          <p:cNvPr id="7" name="Picture 5" descr="police van 1a"/>
          <p:cNvPicPr>
            <a:picLocks noChangeAspect="1" noChangeArrowheads="1"/>
          </p:cNvPicPr>
          <p:nvPr/>
        </p:nvPicPr>
        <p:blipFill rotWithShape="1">
          <a:blip r:embed="rId3">
            <a:extLst>
              <a:ext uri="{28A0092B-C50C-407E-A947-70E740481C1C}">
                <a14:useLocalDpi xmlns:a14="http://schemas.microsoft.com/office/drawing/2010/main" val="0"/>
              </a:ext>
            </a:extLst>
          </a:blip>
          <a:srcRect l="8358" r="13642" b="-3"/>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087261C5-A920-DEE3-54C8-7DDF57054DBD}"/>
              </a:ext>
            </a:extLst>
          </p:cNvPr>
          <p:cNvSpPr txBox="1"/>
          <p:nvPr/>
        </p:nvSpPr>
        <p:spPr>
          <a:xfrm>
            <a:off x="147578" y="2371233"/>
            <a:ext cx="4044906" cy="3293209"/>
          </a:xfrm>
          <a:prstGeom prst="rect">
            <a:avLst/>
          </a:prstGeom>
          <a:noFill/>
        </p:spPr>
        <p:txBody>
          <a:bodyPr wrap="square">
            <a:spAutoFit/>
          </a:bodyPr>
          <a:lstStyle/>
          <a:p>
            <a:pPr algn="ctr">
              <a:lnSpc>
                <a:spcPct val="100000"/>
              </a:lnSpc>
            </a:pPr>
            <a:r>
              <a:rPr lang="en-GB" b="1" dirty="0">
                <a:latin typeface="Arial" panose="020B0604020202020204" pitchFamily="34" charset="0"/>
                <a:cs typeface="Arial" panose="020B0604020202020204" pitchFamily="34" charset="0"/>
              </a:rPr>
              <a:t>1. </a:t>
            </a:r>
            <a:r>
              <a:rPr lang="en-GB" sz="1600" b="1" kern="1200" dirty="0">
                <a:solidFill>
                  <a:schemeClr val="tx1"/>
                </a:solidFill>
                <a:effectLst/>
                <a:latin typeface="Arial" panose="020B0604020202020204" pitchFamily="34" charset="0"/>
                <a:cs typeface="Arial" panose="020B0604020202020204" pitchFamily="34" charset="0"/>
              </a:rPr>
              <a:t>How </a:t>
            </a:r>
            <a:r>
              <a:rPr lang="en-GB" sz="1600" b="1" dirty="0">
                <a:latin typeface="Arial" panose="020B0604020202020204" pitchFamily="34" charset="0"/>
                <a:cs typeface="Arial" panose="020B0604020202020204" pitchFamily="34" charset="0"/>
              </a:rPr>
              <a:t>do you think</a:t>
            </a:r>
            <a:r>
              <a:rPr lang="en-GB" sz="1600" b="1" kern="1200" dirty="0">
                <a:solidFill>
                  <a:schemeClr val="tx1"/>
                </a:solidFill>
                <a:effectLst/>
                <a:latin typeface="Arial" panose="020B0604020202020204" pitchFamily="34" charset="0"/>
                <a:cs typeface="Arial" panose="020B0604020202020204" pitchFamily="34" charset="0"/>
              </a:rPr>
              <a:t> detained persons (DP) are transported to police station custody suites?</a:t>
            </a:r>
            <a:endParaRPr lang="en-GB" sz="1600" kern="1200" dirty="0">
              <a:solidFill>
                <a:schemeClr val="tx1"/>
              </a:solidFill>
              <a:effectLst/>
              <a:latin typeface="Arial" panose="020B0604020202020204" pitchFamily="34" charset="0"/>
              <a:cs typeface="Arial" panose="020B0604020202020204" pitchFamily="34" charset="0"/>
            </a:endParaRPr>
          </a:p>
          <a:p>
            <a:pPr algn="ctr">
              <a:lnSpc>
                <a:spcPct val="100000"/>
              </a:lnSpc>
            </a:pPr>
            <a:r>
              <a:rPr lang="en-GB" sz="1600" kern="1200" dirty="0">
                <a:solidFill>
                  <a:schemeClr val="tx1"/>
                </a:solidFill>
                <a:effectLst/>
                <a:latin typeface="Arial" panose="020B0604020202020204" pitchFamily="34" charset="0"/>
                <a:cs typeface="Arial" panose="020B0604020202020204" pitchFamily="34" charset="0"/>
              </a:rPr>
              <a:t> </a:t>
            </a:r>
          </a:p>
          <a:p>
            <a:pPr algn="ctr">
              <a:lnSpc>
                <a:spcPct val="100000"/>
              </a:lnSpc>
            </a:pPr>
            <a:r>
              <a:rPr lang="en-GB" sz="1600" b="1" dirty="0">
                <a:latin typeface="Arial" panose="020B0604020202020204" pitchFamily="34" charset="0"/>
                <a:cs typeface="Arial" panose="020B0604020202020204" pitchFamily="34" charset="0"/>
              </a:rPr>
              <a:t>2. </a:t>
            </a:r>
            <a:r>
              <a:rPr lang="en-GB" sz="1600" b="1" kern="1200" dirty="0">
                <a:solidFill>
                  <a:schemeClr val="tx1"/>
                </a:solidFill>
                <a:effectLst/>
                <a:latin typeface="Arial" panose="020B0604020202020204" pitchFamily="34" charset="0"/>
                <a:cs typeface="Arial" panose="020B0604020202020204" pitchFamily="34" charset="0"/>
              </a:rPr>
              <a:t>How is the security and the safety of detained persons (DP) and police officers maintained</a:t>
            </a:r>
            <a:r>
              <a:rPr lang="en-GB" sz="1600" b="1" dirty="0">
                <a:latin typeface="Arial" panose="020B0604020202020204" pitchFamily="34" charset="0"/>
                <a:cs typeface="Arial" panose="020B0604020202020204" pitchFamily="34" charset="0"/>
              </a:rPr>
              <a:t> during this process?</a:t>
            </a:r>
            <a:endParaRPr lang="en-GB" sz="1600" kern="1200" dirty="0">
              <a:solidFill>
                <a:schemeClr val="tx1"/>
              </a:solidFill>
              <a:effectLst/>
              <a:latin typeface="Arial" panose="020B0604020202020204" pitchFamily="34" charset="0"/>
              <a:cs typeface="Arial" panose="020B0604020202020204" pitchFamily="34" charset="0"/>
            </a:endParaRPr>
          </a:p>
          <a:p>
            <a:pPr marL="228600" indent="-228600" algn="ctr" eaLnBrk="1" hangingPunct="1">
              <a:lnSpc>
                <a:spcPct val="100000"/>
              </a:lnSpc>
              <a:buClr>
                <a:srgbClr val="000000"/>
              </a:buClr>
              <a:defRPr/>
            </a:pPr>
            <a:endParaRPr lang="en-GB" sz="1600" dirty="0">
              <a:latin typeface="Arial" panose="020B0604020202020204" pitchFamily="34" charset="0"/>
              <a:cs typeface="Arial" panose="020B0604020202020204" pitchFamily="34" charset="0"/>
            </a:endParaRPr>
          </a:p>
          <a:p>
            <a:pPr marL="228600" indent="-228600" algn="ctr" eaLnBrk="1" hangingPunct="1">
              <a:lnSpc>
                <a:spcPct val="100000"/>
              </a:lnSpc>
              <a:buClr>
                <a:srgbClr val="000000"/>
              </a:buClr>
              <a:defRPr/>
            </a:pPr>
            <a:r>
              <a:rPr lang="en-GB" sz="1600" b="1" dirty="0">
                <a:latin typeface="Arial" panose="020B0604020202020204" pitchFamily="34" charset="0"/>
                <a:cs typeface="Arial" panose="020B0604020202020204" pitchFamily="34" charset="0"/>
              </a:rPr>
              <a:t>3. Can you think of any situations when </a:t>
            </a:r>
          </a:p>
          <a:p>
            <a:pPr marL="228600" indent="-228600" algn="ctr" eaLnBrk="1" hangingPunct="1">
              <a:lnSpc>
                <a:spcPct val="100000"/>
              </a:lnSpc>
              <a:buClr>
                <a:srgbClr val="000000"/>
              </a:buClr>
              <a:defRPr/>
            </a:pPr>
            <a:r>
              <a:rPr lang="en-GB" sz="1600" b="1" dirty="0">
                <a:latin typeface="Arial" panose="020B0604020202020204" pitchFamily="34" charset="0"/>
                <a:cs typeface="Arial" panose="020B0604020202020204" pitchFamily="34" charset="0"/>
              </a:rPr>
              <a:t>escorting a detained person on foot would be more appropriate than using a vehicle?</a:t>
            </a:r>
          </a:p>
        </p:txBody>
      </p:sp>
      <p:pic>
        <p:nvPicPr>
          <p:cNvPr id="1026" name="Picture 2" descr="Five minutes stopwatch stock vector. Illustration of black - 107614351">
            <a:extLst>
              <a:ext uri="{FF2B5EF4-FFF2-40B4-BE49-F238E27FC236}">
                <a16:creationId xmlns:a16="http://schemas.microsoft.com/office/drawing/2014/main" id="{DA85893D-0FC7-1730-2BC7-85E7B1327F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21991" y="438634"/>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867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0060" y="325369"/>
            <a:ext cx="3276451" cy="1956841"/>
          </a:xfrm>
          <a:prstGeom prst="rect">
            <a:avLst/>
          </a:prstGeom>
        </p:spPr>
        <p:txBody>
          <a:bodyPr vert="horz" lIns="91440" tIns="45720" rIns="91440" bIns="45720" rtlCol="0" anchor="b">
            <a:normAutofit fontScale="92500" lnSpcReduction="20000"/>
          </a:bodyPr>
          <a:lstStyle/>
          <a:p>
            <a:pPr>
              <a:lnSpc>
                <a:spcPct val="90000"/>
              </a:lnSpc>
              <a:spcBef>
                <a:spcPct val="0"/>
              </a:spcBef>
              <a:spcAft>
                <a:spcPts val="450"/>
              </a:spcAft>
            </a:pPr>
            <a:r>
              <a:rPr lang="en-US" sz="4300" b="1" dirty="0">
                <a:latin typeface="+mj-lt"/>
                <a:ea typeface="+mj-ea"/>
                <a:cs typeface="+mj-cs"/>
              </a:rPr>
              <a:t>Transporting a detained person to custody…</a:t>
            </a:r>
          </a:p>
        </p:txBody>
      </p:sp>
      <p:sp>
        <p:nvSpPr>
          <p:cNvPr id="10" name="Rectangle 3"/>
          <p:cNvSpPr>
            <a:spLocks noChangeArrowheads="1"/>
          </p:cNvSpPr>
          <p:nvPr/>
        </p:nvSpPr>
        <p:spPr bwMode="auto">
          <a:xfrm>
            <a:off x="160513" y="3350660"/>
            <a:ext cx="3662751" cy="36597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Before a police constable puts a detained person into a vehicle, it should be searched in their presence. </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All equipment should be removed from the area in vehicle that prisoner will be placed.</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Child locks should be activated on the vehicle if applicable.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On arrival at the station, the vehicle should be searched again in their presence.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Arrested persons must never be handcuffed to a vehicle or fixed object. </a:t>
            </a:r>
          </a:p>
          <a:p>
            <a:pPr indent="-228600">
              <a:lnSpc>
                <a:spcPct val="90000"/>
              </a:lnSpc>
              <a:spcBef>
                <a:spcPct val="50000"/>
              </a:spcBef>
              <a:buFont typeface="Arial" panose="020B0604020202020204" pitchFamily="34" charset="0"/>
              <a:buChar char="•"/>
            </a:pPr>
            <a:r>
              <a:rPr lang="en-GB" sz="1200" b="0" dirty="0">
                <a:solidFill>
                  <a:prstClr val="black"/>
                </a:solidFill>
                <a:latin typeface="+mn-lt"/>
                <a:ea typeface="+mn-ea"/>
              </a:rPr>
              <a:t>A prisoner should be sat behind the front passenger seat with escorting officer sat next to them behind driver.  </a:t>
            </a:r>
          </a:p>
          <a:p>
            <a:pPr indent="-228600">
              <a:lnSpc>
                <a:spcPct val="90000"/>
              </a:lnSpc>
              <a:spcBef>
                <a:spcPct val="50000"/>
              </a:spcBef>
              <a:buFont typeface="Arial" panose="020B0604020202020204" pitchFamily="34" charset="0"/>
              <a:buChar char="•"/>
            </a:pPr>
            <a:endParaRPr lang="en-GB" sz="1200" b="0" dirty="0">
              <a:solidFill>
                <a:prstClr val="black"/>
              </a:solidFill>
              <a:latin typeface="+mn-lt"/>
              <a:ea typeface="+mn-ea"/>
            </a:endParaRPr>
          </a:p>
          <a:p>
            <a:pPr marL="114300" indent="0">
              <a:lnSpc>
                <a:spcPct val="90000"/>
              </a:lnSpc>
              <a:spcBef>
                <a:spcPct val="50000"/>
              </a:spcBef>
              <a:buNone/>
            </a:pPr>
            <a:r>
              <a:rPr lang="en-GB" sz="1200" b="0" dirty="0">
                <a:solidFill>
                  <a:srgbClr val="FF0000"/>
                </a:solidFill>
                <a:latin typeface="+mn-lt"/>
                <a:ea typeface="+mn-ea"/>
              </a:rPr>
              <a:t>                        Risk Assessment – SCREEN!!!</a:t>
            </a:r>
            <a:endParaRPr lang="en-GB" sz="1200" dirty="0">
              <a:solidFill>
                <a:srgbClr val="FF0000"/>
              </a:solidFill>
              <a:latin typeface="+mn-lt"/>
              <a:ea typeface="+mn-ea"/>
            </a:endParaRPr>
          </a:p>
          <a:p>
            <a:pPr marL="114300" indent="0">
              <a:lnSpc>
                <a:spcPct val="90000"/>
              </a:lnSpc>
              <a:spcBef>
                <a:spcPct val="50000"/>
              </a:spcBef>
              <a:buNone/>
            </a:pPr>
            <a:endParaRPr lang="en-US" altLang="en-US" sz="1300" b="0" dirty="0">
              <a:solidFill>
                <a:schemeClr val="tx1"/>
              </a:solidFill>
              <a:latin typeface="+mn-lt"/>
              <a:ea typeface="+mn-ea"/>
            </a:endParaRPr>
          </a:p>
        </p:txBody>
      </p:sp>
      <p:pic>
        <p:nvPicPr>
          <p:cNvPr id="6" name="Picture 4" descr="police van 2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6447" r="7824"/>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fade">
                                      <p:cBhvr>
                                        <p:cTn id="32" dur="500"/>
                                        <p:tgtEl>
                                          <p:spTgt spid="1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7" end="7"/>
                                            </p:txEl>
                                          </p:spTgt>
                                        </p:tgtEl>
                                        <p:attrNameLst>
                                          <p:attrName>style.visibility</p:attrName>
                                        </p:attrNameLst>
                                      </p:cBhvr>
                                      <p:to>
                                        <p:strVal val="visible"/>
                                      </p:to>
                                    </p:set>
                                    <p:animEffect transition="in" filter="fade">
                                      <p:cBhvr>
                                        <p:cTn id="37"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163773" y="990315"/>
            <a:ext cx="4964373"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5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258170" y="1059284"/>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258170" y="2613229"/>
            <a:ext cx="4575411" cy="320857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5888886"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3774" y="2013459"/>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7442"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120223" y="215251"/>
            <a:ext cx="6097707" cy="584775"/>
          </a:xfrm>
          <a:prstGeom prst="rect">
            <a:avLst/>
          </a:prstGeom>
          <a:noFill/>
        </p:spPr>
        <p:txBody>
          <a:bodyPr wrap="square" rtlCol="0">
            <a:spAutoFit/>
          </a:bodyPr>
          <a:lstStyle/>
          <a:p>
            <a:r>
              <a:rPr lang="en-US" sz="3200" dirty="0">
                <a:solidFill>
                  <a:srgbClr val="FF0000"/>
                </a:solidFill>
              </a:rPr>
              <a:t>Preventing Cross-contamination</a:t>
            </a:r>
          </a:p>
        </p:txBody>
      </p:sp>
    </p:spTree>
    <p:extLst>
      <p:ext uri="{BB962C8B-B14F-4D97-AF65-F5344CB8AC3E}">
        <p14:creationId xmlns:p14="http://schemas.microsoft.com/office/powerpoint/2010/main" val="2312741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80060" y="325369"/>
            <a:ext cx="3276451"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000" b="1">
                <a:latin typeface="+mj-lt"/>
                <a:ea typeface="+mj-ea"/>
                <a:cs typeface="+mj-cs"/>
              </a:rPr>
              <a:t>Preventing Cross-Contamination</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p:cNvSpPr txBox="1">
            <a:spLocks noChangeArrowheads="1"/>
          </p:cNvSpPr>
          <p:nvPr/>
        </p:nvSpPr>
        <p:spPr>
          <a:xfrm>
            <a:off x="480060" y="3689724"/>
            <a:ext cx="3182691" cy="33206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gn="ctr">
              <a:lnSpc>
                <a:spcPct val="90000"/>
              </a:lnSpc>
              <a:buNone/>
            </a:pPr>
            <a:r>
              <a:rPr lang="en-US" altLang="en-US" sz="1900" dirty="0"/>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rotWithShape="1">
          <a:blip r:embed="rId3">
            <a:extLst>
              <a:ext uri="{28A0092B-C50C-407E-A947-70E740481C1C}">
                <a14:useLocalDpi xmlns:a14="http://schemas.microsoft.com/office/drawing/2010/main" val="0"/>
              </a:ext>
            </a:extLst>
          </a:blip>
          <a:srcRect l="29945" r="18984"/>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20598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3" name="Rectangle 820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1A36116-0323-3B89-3357-362DB1C0450F}"/>
              </a:ext>
            </a:extLst>
          </p:cNvPr>
          <p:cNvSpPr txBox="1"/>
          <p:nvPr/>
        </p:nvSpPr>
        <p:spPr>
          <a:xfrm>
            <a:off x="478388" y="238922"/>
            <a:ext cx="3852312" cy="6380156"/>
          </a:xfrm>
          <a:prstGeom prst="rect">
            <a:avLst/>
          </a:prstGeom>
        </p:spPr>
        <p:txBody>
          <a:bodyPr vert="horz" lIns="91440" tIns="45720" rIns="91440" bIns="45720" rtlCol="0">
            <a:normAutofit/>
          </a:bodyPr>
          <a:lstStyle/>
          <a:p>
            <a:pPr algn="ctr">
              <a:lnSpc>
                <a:spcPct val="90000"/>
              </a:lnSpc>
              <a:spcAft>
                <a:spcPts val="600"/>
              </a:spcAft>
              <a:defRPr/>
            </a:pPr>
            <a:r>
              <a:rPr lang="en-US" sz="2400" b="1" u="sng" dirty="0"/>
              <a:t>Preventing </a:t>
            </a:r>
            <a:br>
              <a:rPr lang="en-US" sz="2400" b="1" u="sng" dirty="0"/>
            </a:br>
            <a:r>
              <a:rPr lang="en-US" sz="2400" b="1" u="sng" dirty="0"/>
              <a:t>Cross-contamination</a:t>
            </a:r>
            <a:br>
              <a:rPr lang="en-US" sz="2400" b="1" u="sng" dirty="0"/>
            </a:br>
            <a:br>
              <a:rPr lang="en-US" sz="2400" b="1" u="sng" dirty="0"/>
            </a:br>
            <a:r>
              <a:rPr lang="en-US" sz="2400" b="1" u="sng" dirty="0"/>
              <a:t>Think! </a:t>
            </a:r>
            <a:br>
              <a:rPr lang="en-US" sz="1600" b="1" u="sng" dirty="0"/>
            </a:br>
            <a:endParaRPr lang="en-US" sz="1600" b="1" u="sng" dirty="0"/>
          </a:p>
          <a:p>
            <a:pPr marL="228600" indent="-228600">
              <a:lnSpc>
                <a:spcPct val="90000"/>
              </a:lnSpc>
              <a:spcAft>
                <a:spcPts val="600"/>
              </a:spcAft>
              <a:buFont typeface="Arial" panose="020B0604020202020204" pitchFamily="34" charset="0"/>
              <a:buChar char="•"/>
              <a:defRPr/>
            </a:pPr>
            <a:r>
              <a:rPr lang="en-US" sz="1600" b="1" dirty="0"/>
              <a:t>What evidence do you think may need to be transported with a detained person?</a:t>
            </a:r>
          </a:p>
          <a:p>
            <a:pPr marL="228600" indent="-228600">
              <a:lnSpc>
                <a:spcPct val="90000"/>
              </a:lnSpc>
              <a:spcAft>
                <a:spcPts val="600"/>
              </a:spcAft>
              <a:buFont typeface="Arial" panose="020B0604020202020204" pitchFamily="34" charset="0"/>
              <a:buChar char="•"/>
              <a:defRPr/>
            </a:pPr>
            <a:r>
              <a:rPr lang="en-US" sz="1600" b="1" dirty="0"/>
              <a:t>What personal property might need to be transported with a detained person?</a:t>
            </a:r>
          </a:p>
          <a:p>
            <a:pPr marL="228600" indent="-228600">
              <a:lnSpc>
                <a:spcPct val="90000"/>
              </a:lnSpc>
              <a:spcAft>
                <a:spcPts val="600"/>
              </a:spcAft>
              <a:buFont typeface="Arial" panose="020B0604020202020204" pitchFamily="34" charset="0"/>
              <a:buChar char="•"/>
              <a:defRPr/>
            </a:pPr>
            <a:r>
              <a:rPr lang="en-US" sz="1600" b="1" dirty="0"/>
              <a:t>Can you think of any examples of how evidence might get lost during the escort of a prisoner?</a:t>
            </a:r>
          </a:p>
          <a:p>
            <a:pPr marL="228600" indent="-228600">
              <a:lnSpc>
                <a:spcPct val="90000"/>
              </a:lnSpc>
              <a:spcAft>
                <a:spcPts val="600"/>
              </a:spcAft>
              <a:buFont typeface="Arial" panose="020B0604020202020204" pitchFamily="34" charset="0"/>
              <a:buChar char="•"/>
              <a:defRPr/>
            </a:pPr>
            <a:r>
              <a:rPr lang="en-US" sz="1600" b="1" dirty="0"/>
              <a:t>Can you think of any examples of how evidence can be contaminated during the escort of a prisoner? Same vehicle as victim was conveyed in.</a:t>
            </a:r>
          </a:p>
          <a:p>
            <a:pPr marL="228600" indent="-228600">
              <a:lnSpc>
                <a:spcPct val="90000"/>
              </a:lnSpc>
              <a:spcAft>
                <a:spcPts val="600"/>
              </a:spcAft>
              <a:buFont typeface="Arial" panose="020B0604020202020204" pitchFamily="34" charset="0"/>
              <a:buChar char="•"/>
              <a:defRPr/>
            </a:pPr>
            <a:r>
              <a:rPr lang="en-US" sz="1600" b="1" dirty="0"/>
              <a:t>How might you prevent the loss, damage, destruction or contamination of evidence during the escort of your prisoner? </a:t>
            </a:r>
          </a:p>
          <a:p>
            <a:pPr marL="228600" indent="-228600">
              <a:lnSpc>
                <a:spcPct val="90000"/>
              </a:lnSpc>
              <a:spcAft>
                <a:spcPts val="600"/>
              </a:spcAft>
              <a:buFont typeface="Arial" panose="020B0604020202020204" pitchFamily="34" charset="0"/>
              <a:buChar char="•"/>
              <a:defRPr/>
            </a:pPr>
            <a:endParaRPr lang="en-US" sz="1600" dirty="0"/>
          </a:p>
        </p:txBody>
      </p:sp>
      <p:pic>
        <p:nvPicPr>
          <p:cNvPr id="8196" name="Picture 4" descr="How to Dispose of Old Prescription Medications">
            <a:extLst>
              <a:ext uri="{FF2B5EF4-FFF2-40B4-BE49-F238E27FC236}">
                <a16:creationId xmlns:a16="http://schemas.microsoft.com/office/drawing/2014/main" id="{BB78BEE7-B648-895A-AD42-EFE97FF23D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64" r="2" b="4095"/>
          <a:stretch/>
        </p:blipFill>
        <p:spPr bwMode="auto">
          <a:xfrm>
            <a:off x="4809087" y="10"/>
            <a:ext cx="433491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The importance of providing sufficient evidence in invalidation proceedings  | Managing Intellectual Property">
            <a:extLst>
              <a:ext uri="{FF2B5EF4-FFF2-40B4-BE49-F238E27FC236}">
                <a16:creationId xmlns:a16="http://schemas.microsoft.com/office/drawing/2014/main" id="{D9273E64-4922-6A38-591B-D696A8477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56" r="2" b="2"/>
          <a:stretch/>
        </p:blipFill>
        <p:spPr bwMode="auto">
          <a:xfrm>
            <a:off x="4809087" y="4570184"/>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Nitrile Gloves 200 Pieces Box (M, Blue) Disposable Examination Gloves,  Powder Free, Latex Free, Non Medical Sterile, Medical, Tattoo, Gloves,  Single Use : SF Medical Products GmbH: Amazon.co.uk: Business, Industry &amp;  Science">
            <a:extLst>
              <a:ext uri="{FF2B5EF4-FFF2-40B4-BE49-F238E27FC236}">
                <a16:creationId xmlns:a16="http://schemas.microsoft.com/office/drawing/2014/main" id="{7A44BDE6-5BC5-F994-8D63-E00C6D7FF5E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0047"/>
          <a:stretch/>
        </p:blipFill>
        <p:spPr bwMode="auto">
          <a:xfrm>
            <a:off x="4809087" y="2288006"/>
            <a:ext cx="4334913" cy="2287816"/>
          </a:xfrm>
          <a:prstGeom prst="rect">
            <a:avLst/>
          </a:prstGeom>
          <a:noFill/>
          <a:extLst>
            <a:ext uri="{909E8E84-426E-40DD-AFC4-6F175D3DCCD1}">
              <a14:hiddenFill xmlns:a14="http://schemas.microsoft.com/office/drawing/2010/main">
                <a:solidFill>
                  <a:srgbClr val="FFFFFF"/>
                </a:solidFill>
              </a14:hiddenFill>
            </a:ext>
          </a:extLst>
        </p:spPr>
      </p:pic>
      <p:grpSp>
        <p:nvGrpSpPr>
          <p:cNvPr id="8205" name="Group 8204">
            <a:extLst>
              <a:ext uri="{FF2B5EF4-FFF2-40B4-BE49-F238E27FC236}">
                <a16:creationId xmlns:a16="http://schemas.microsoft.com/office/drawing/2014/main" id="{4E1CCBAB-B73B-43B3-B640-671A62937F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42340" y="713128"/>
            <a:ext cx="801649" cy="2126625"/>
            <a:chOff x="10918968" y="713127"/>
            <a:chExt cx="1273032" cy="2532832"/>
          </a:xfrm>
        </p:grpSpPr>
        <p:sp>
          <p:nvSpPr>
            <p:cNvPr id="8206" name="Rectangle 8205">
              <a:extLst>
                <a:ext uri="{FF2B5EF4-FFF2-40B4-BE49-F238E27FC236}">
                  <a16:creationId xmlns:a16="http://schemas.microsoft.com/office/drawing/2014/main" id="{3B1CF92E-2B5D-487A-A899-BB649820A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Isosceles Triangle 8206">
              <a:extLst>
                <a:ext uri="{FF2B5EF4-FFF2-40B4-BE49-F238E27FC236}">
                  <a16:creationId xmlns:a16="http://schemas.microsoft.com/office/drawing/2014/main" id="{E7354EA5-24E3-4F7E-933A-53A274ADA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209" name="Isosceles Triangle 820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1" name="Rectangle 821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4154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5752" y="342231"/>
            <a:ext cx="4456248" cy="146177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dirty="0">
                <a:latin typeface="+mj-lt"/>
                <a:ea typeface="+mj-ea"/>
                <a:cs typeface="+mj-cs"/>
              </a:rPr>
              <a:t>Prisoners of the Opposite Sex</a:t>
            </a:r>
          </a:p>
        </p:txBody>
      </p:sp>
      <p:sp>
        <p:nvSpPr>
          <p:cNvPr id="5" name="TextBox 4">
            <a:extLst>
              <a:ext uri="{FF2B5EF4-FFF2-40B4-BE49-F238E27FC236}">
                <a16:creationId xmlns:a16="http://schemas.microsoft.com/office/drawing/2014/main" id="{A32CAF06-5625-B218-2821-10CB1C2D2577}"/>
              </a:ext>
            </a:extLst>
          </p:cNvPr>
          <p:cNvSpPr txBox="1"/>
          <p:nvPr/>
        </p:nvSpPr>
        <p:spPr>
          <a:xfrm>
            <a:off x="723900" y="2470248"/>
            <a:ext cx="3036258" cy="3536236"/>
          </a:xfrm>
          <a:prstGeom prst="rect">
            <a:avLst/>
          </a:prstGeom>
        </p:spPr>
        <p:txBody>
          <a:bodyPr vert="horz" lIns="91440" tIns="45720" rIns="91440" bIns="45720" rtlCol="0">
            <a:normAutofit/>
          </a:bodyPr>
          <a:lstStyle/>
          <a:p>
            <a:pPr indent="-228600">
              <a:lnSpc>
                <a:spcPct val="90000"/>
              </a:lnSpc>
              <a:spcBef>
                <a:spcPct val="0"/>
              </a:spcBef>
              <a:spcAft>
                <a:spcPts val="600"/>
              </a:spcAft>
              <a:buFont typeface="Arial" panose="020B0604020202020204" pitchFamily="34" charset="0"/>
              <a:buChar char="•"/>
              <a:defRPr/>
            </a:pPr>
            <a:r>
              <a:rPr lang="en-US" altLang="en-US" sz="1900" dirty="0"/>
              <a:t>Female prisoners must be accompanied by a female police officer if one is available. </a:t>
            </a:r>
          </a:p>
          <a:p>
            <a:pPr indent="-228600">
              <a:lnSpc>
                <a:spcPct val="90000"/>
              </a:lnSpc>
              <a:spcBef>
                <a:spcPct val="0"/>
              </a:spcBef>
              <a:spcAft>
                <a:spcPts val="600"/>
              </a:spcAft>
              <a:buFont typeface="Arial" panose="020B0604020202020204" pitchFamily="34" charset="0"/>
              <a:buChar char="•"/>
              <a:defRPr/>
            </a:pPr>
            <a:endParaRPr lang="en-US" altLang="en-US" sz="1900" dirty="0"/>
          </a:p>
          <a:p>
            <a:pPr indent="-228600">
              <a:lnSpc>
                <a:spcPct val="90000"/>
              </a:lnSpc>
              <a:spcBef>
                <a:spcPct val="0"/>
              </a:spcBef>
              <a:spcAft>
                <a:spcPts val="600"/>
              </a:spcAft>
              <a:buFont typeface="Arial" panose="020B0604020202020204" pitchFamily="34" charset="0"/>
              <a:buChar char="•"/>
              <a:defRPr/>
            </a:pPr>
            <a:r>
              <a:rPr lang="en-US" altLang="en-US" sz="1900" dirty="0"/>
              <a:t>If not available, at least two male officers must act as escort.</a:t>
            </a:r>
          </a:p>
          <a:p>
            <a:pPr indent="-228600">
              <a:lnSpc>
                <a:spcPct val="90000"/>
              </a:lnSpc>
              <a:spcBef>
                <a:spcPct val="0"/>
              </a:spcBef>
              <a:spcAft>
                <a:spcPts val="600"/>
              </a:spcAft>
              <a:buFont typeface="Arial" panose="020B0604020202020204" pitchFamily="34" charset="0"/>
              <a:buChar char="•"/>
              <a:defRPr/>
            </a:pPr>
            <a:endParaRPr lang="en-US" altLang="en-US" sz="1900" dirty="0"/>
          </a:p>
          <a:p>
            <a:pPr indent="-228600">
              <a:lnSpc>
                <a:spcPct val="90000"/>
              </a:lnSpc>
              <a:spcBef>
                <a:spcPct val="0"/>
              </a:spcBef>
              <a:spcAft>
                <a:spcPts val="600"/>
              </a:spcAft>
              <a:buFont typeface="Arial" panose="020B0604020202020204" pitchFamily="34" charset="0"/>
              <a:buChar char="•"/>
              <a:defRPr/>
            </a:pPr>
            <a:r>
              <a:rPr lang="en-US" altLang="en-US" sz="1900" dirty="0"/>
              <a:t>The same course of action applies to male prisoners and female officers</a:t>
            </a:r>
          </a:p>
        </p:txBody>
      </p:sp>
      <p:pic>
        <p:nvPicPr>
          <p:cNvPr id="2050" name="Picture 2" descr="Sarah Everard vigil: Woman preparing legal action against Met Police over  arrest - BBC News">
            <a:extLst>
              <a:ext uri="{FF2B5EF4-FFF2-40B4-BE49-F238E27FC236}">
                <a16:creationId xmlns:a16="http://schemas.microsoft.com/office/drawing/2014/main" id="{BD6277AC-01B9-3AE4-EA60-C7E108166D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638" r="24971" b="-1"/>
          <a:stretch/>
        </p:blipFill>
        <p:spPr bwMode="auto">
          <a:xfrm>
            <a:off x="4132776" y="851517"/>
            <a:ext cx="4638606"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84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06908" y="266746"/>
            <a:ext cx="5838444" cy="178308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Gender Specific Searching </a:t>
            </a:r>
          </a:p>
        </p:txBody>
      </p:sp>
      <p:sp>
        <p:nvSpPr>
          <p:cNvPr id="820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214"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 name="connsiteX0" fmla="*/ 0 w 3182691"/>
              <a:gd name="connsiteY0" fmla="*/ 0 h 18288"/>
              <a:gd name="connsiteX1" fmla="*/ 572884 w 3182691"/>
              <a:gd name="connsiteY1" fmla="*/ 0 h 18288"/>
              <a:gd name="connsiteX2" fmla="*/ 1113942 w 3182691"/>
              <a:gd name="connsiteY2" fmla="*/ 0 h 18288"/>
              <a:gd name="connsiteX3" fmla="*/ 1686826 w 3182691"/>
              <a:gd name="connsiteY3" fmla="*/ 0 h 18288"/>
              <a:gd name="connsiteX4" fmla="*/ 2323364 w 3182691"/>
              <a:gd name="connsiteY4" fmla="*/ 0 h 18288"/>
              <a:gd name="connsiteX5" fmla="*/ 3182691 w 3182691"/>
              <a:gd name="connsiteY5" fmla="*/ 0 h 18288"/>
              <a:gd name="connsiteX6" fmla="*/ 3182691 w 3182691"/>
              <a:gd name="connsiteY6" fmla="*/ 18288 h 18288"/>
              <a:gd name="connsiteX7" fmla="*/ 2546153 w 3182691"/>
              <a:gd name="connsiteY7" fmla="*/ 18288 h 18288"/>
              <a:gd name="connsiteX8" fmla="*/ 1845961 w 3182691"/>
              <a:gd name="connsiteY8" fmla="*/ 18288 h 18288"/>
              <a:gd name="connsiteX9" fmla="*/ 1304903 w 3182691"/>
              <a:gd name="connsiteY9" fmla="*/ 18288 h 18288"/>
              <a:gd name="connsiteX10" fmla="*/ 604711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25870" y="33585"/>
                  <a:pt x="418138" y="17639"/>
                  <a:pt x="636538" y="0"/>
                </a:cubicBezTo>
                <a:cubicBezTo>
                  <a:pt x="866402" y="-9774"/>
                  <a:pt x="1016900" y="-17532"/>
                  <a:pt x="1273076" y="0"/>
                </a:cubicBezTo>
                <a:cubicBezTo>
                  <a:pt x="1519343" y="-34410"/>
                  <a:pt x="1705438" y="-53754"/>
                  <a:pt x="1909615" y="0"/>
                </a:cubicBezTo>
                <a:cubicBezTo>
                  <a:pt x="2120433" y="2855"/>
                  <a:pt x="2209200" y="-17463"/>
                  <a:pt x="2482499" y="0"/>
                </a:cubicBezTo>
                <a:cubicBezTo>
                  <a:pt x="2733571" y="54170"/>
                  <a:pt x="2997997" y="-48885"/>
                  <a:pt x="3182691" y="0"/>
                </a:cubicBezTo>
                <a:cubicBezTo>
                  <a:pt x="3182657" y="4844"/>
                  <a:pt x="3182281" y="11009"/>
                  <a:pt x="3182691" y="18288"/>
                </a:cubicBezTo>
                <a:cubicBezTo>
                  <a:pt x="2941063" y="3169"/>
                  <a:pt x="2872422" y="16194"/>
                  <a:pt x="2609807" y="18288"/>
                </a:cubicBezTo>
                <a:cubicBezTo>
                  <a:pt x="2341801" y="10032"/>
                  <a:pt x="2328606" y="28832"/>
                  <a:pt x="2068749" y="18288"/>
                </a:cubicBezTo>
                <a:cubicBezTo>
                  <a:pt x="1813820" y="1121"/>
                  <a:pt x="1714804" y="37605"/>
                  <a:pt x="1432211" y="18288"/>
                </a:cubicBezTo>
                <a:cubicBezTo>
                  <a:pt x="1164810" y="-27006"/>
                  <a:pt x="993140" y="27575"/>
                  <a:pt x="859327" y="18288"/>
                </a:cubicBezTo>
                <a:cubicBezTo>
                  <a:pt x="750703" y="-24974"/>
                  <a:pt x="236193" y="38731"/>
                  <a:pt x="0" y="18288"/>
                </a:cubicBezTo>
                <a:cubicBezTo>
                  <a:pt x="-649" y="11698"/>
                  <a:pt x="663" y="5413"/>
                  <a:pt x="0" y="0"/>
                </a:cubicBezTo>
                <a:close/>
              </a:path>
              <a:path w="3182691" h="18288" stroke="0" extrusionOk="0">
                <a:moveTo>
                  <a:pt x="0" y="0"/>
                </a:moveTo>
                <a:cubicBezTo>
                  <a:pt x="243084" y="-23531"/>
                  <a:pt x="399010" y="-30989"/>
                  <a:pt x="572884" y="0"/>
                </a:cubicBezTo>
                <a:cubicBezTo>
                  <a:pt x="745196" y="46048"/>
                  <a:pt x="956262" y="22379"/>
                  <a:pt x="1113942" y="0"/>
                </a:cubicBezTo>
                <a:cubicBezTo>
                  <a:pt x="1345494" y="6575"/>
                  <a:pt x="1537971" y="57434"/>
                  <a:pt x="1686826" y="0"/>
                </a:cubicBezTo>
                <a:cubicBezTo>
                  <a:pt x="1847487" y="-5870"/>
                  <a:pt x="2194651" y="-1232"/>
                  <a:pt x="2323364" y="0"/>
                </a:cubicBezTo>
                <a:cubicBezTo>
                  <a:pt x="2488731" y="36406"/>
                  <a:pt x="2902092" y="-40336"/>
                  <a:pt x="3182691" y="0"/>
                </a:cubicBezTo>
                <a:cubicBezTo>
                  <a:pt x="3182166" y="5049"/>
                  <a:pt x="3182884" y="12044"/>
                  <a:pt x="3182691" y="18288"/>
                </a:cubicBezTo>
                <a:cubicBezTo>
                  <a:pt x="3012562" y="-37820"/>
                  <a:pt x="2765408" y="35618"/>
                  <a:pt x="2546153" y="18288"/>
                </a:cubicBezTo>
                <a:cubicBezTo>
                  <a:pt x="2331952" y="13878"/>
                  <a:pt x="2142129" y="19805"/>
                  <a:pt x="1845961" y="18288"/>
                </a:cubicBezTo>
                <a:cubicBezTo>
                  <a:pt x="1537526" y="31994"/>
                  <a:pt x="1468653" y="-6175"/>
                  <a:pt x="1304903" y="18288"/>
                </a:cubicBezTo>
                <a:cubicBezTo>
                  <a:pt x="1191987" y="26138"/>
                  <a:pt x="927061" y="14626"/>
                  <a:pt x="604711" y="18288"/>
                </a:cubicBezTo>
                <a:cubicBezTo>
                  <a:pt x="273947" y="45577"/>
                  <a:pt x="111622" y="-24554"/>
                  <a:pt x="0" y="18288"/>
                </a:cubicBezTo>
                <a:cubicBezTo>
                  <a:pt x="-39" y="12511"/>
                  <a:pt x="-381" y="8039"/>
                  <a:pt x="0" y="0"/>
                </a:cubicBezTo>
                <a:close/>
              </a:path>
              <a:path w="3182691" h="18288" fill="none" stroke="0" extrusionOk="0">
                <a:moveTo>
                  <a:pt x="0" y="0"/>
                </a:moveTo>
                <a:cubicBezTo>
                  <a:pt x="245832" y="29445"/>
                  <a:pt x="388924" y="-28919"/>
                  <a:pt x="636538" y="0"/>
                </a:cubicBezTo>
                <a:cubicBezTo>
                  <a:pt x="838014" y="3247"/>
                  <a:pt x="1005059" y="8075"/>
                  <a:pt x="1273076" y="0"/>
                </a:cubicBezTo>
                <a:cubicBezTo>
                  <a:pt x="1555121" y="-15110"/>
                  <a:pt x="1674116" y="-4878"/>
                  <a:pt x="1909615" y="0"/>
                </a:cubicBezTo>
                <a:cubicBezTo>
                  <a:pt x="2127874" y="21642"/>
                  <a:pt x="2229467" y="-10228"/>
                  <a:pt x="2482499" y="0"/>
                </a:cubicBezTo>
                <a:cubicBezTo>
                  <a:pt x="2772379" y="28915"/>
                  <a:pt x="3003217" y="-43687"/>
                  <a:pt x="3182691" y="0"/>
                </a:cubicBezTo>
                <a:cubicBezTo>
                  <a:pt x="3183005" y="4158"/>
                  <a:pt x="3181712" y="12539"/>
                  <a:pt x="3182691" y="18288"/>
                </a:cubicBezTo>
                <a:cubicBezTo>
                  <a:pt x="2948637" y="17089"/>
                  <a:pt x="2873728" y="22327"/>
                  <a:pt x="2609807" y="18288"/>
                </a:cubicBezTo>
                <a:cubicBezTo>
                  <a:pt x="2342839" y="11870"/>
                  <a:pt x="2331621" y="30535"/>
                  <a:pt x="2068749" y="18288"/>
                </a:cubicBezTo>
                <a:cubicBezTo>
                  <a:pt x="1813814" y="-7352"/>
                  <a:pt x="1700576" y="36739"/>
                  <a:pt x="1432211" y="18288"/>
                </a:cubicBezTo>
                <a:cubicBezTo>
                  <a:pt x="1148444" y="-27053"/>
                  <a:pt x="987622" y="2403"/>
                  <a:pt x="859327" y="18288"/>
                </a:cubicBezTo>
                <a:cubicBezTo>
                  <a:pt x="743387" y="37422"/>
                  <a:pt x="194182" y="18789"/>
                  <a:pt x="0" y="18288"/>
                </a:cubicBezTo>
                <a:cubicBezTo>
                  <a:pt x="20" y="11469"/>
                  <a:pt x="-29" y="515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92FBDFE-4B3C-6D43-913A-AB8D22B4F2CE}"/>
              </a:ext>
            </a:extLst>
          </p:cNvPr>
          <p:cNvSpPr txBox="1"/>
          <p:nvPr/>
        </p:nvSpPr>
        <p:spPr>
          <a:xfrm>
            <a:off x="406908" y="2595322"/>
            <a:ext cx="5170932" cy="2596896"/>
          </a:xfrm>
          <a:prstGeom prst="rect">
            <a:avLst/>
          </a:prstGeom>
        </p:spPr>
        <p:txBody>
          <a:bodyPr vert="horz" lIns="91440" tIns="45720" rIns="91440" bIns="45720" rtlCol="0">
            <a:normAutofit/>
          </a:bodyPr>
          <a:lstStyle/>
          <a:p>
            <a:pPr indent="-228600">
              <a:lnSpc>
                <a:spcPct val="90000"/>
              </a:lnSpc>
              <a:spcBef>
                <a:spcPct val="0"/>
              </a:spcBef>
              <a:spcAft>
                <a:spcPts val="450"/>
              </a:spcAft>
              <a:buFont typeface="Arial" panose="020B0604020202020204" pitchFamily="34" charset="0"/>
              <a:buChar char="•"/>
              <a:defRPr/>
            </a:pPr>
            <a:r>
              <a:rPr lang="en-US" altLang="en-US" sz="1900" dirty="0"/>
              <a:t>Female prisoners must be accompanied by a female police officer if one is available. </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r>
              <a:rPr lang="en-US" altLang="en-US" sz="1900" dirty="0"/>
              <a:t>If not available, at least two male officers must act as escort. </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r>
              <a:rPr lang="en-US" altLang="en-US" sz="1900" dirty="0"/>
              <a:t>The same course of action applies to male prisoners and female officers.</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endParaRPr lang="en-US" altLang="en-US" sz="1900" dirty="0"/>
          </a:p>
          <a:p>
            <a:pPr>
              <a:lnSpc>
                <a:spcPct val="90000"/>
              </a:lnSpc>
              <a:spcBef>
                <a:spcPct val="0"/>
              </a:spcBef>
              <a:spcAft>
                <a:spcPts val="450"/>
              </a:spcAft>
              <a:defRPr/>
            </a:pPr>
            <a:endParaRPr lang="en-US" altLang="en-US" sz="1900" dirty="0"/>
          </a:p>
        </p:txBody>
      </p:sp>
      <p:pic>
        <p:nvPicPr>
          <p:cNvPr id="8194" name="Picture 2" descr="How can the police force retain and recruit female employees over 40? -  Menopause in the Workplace | Henpicked">
            <a:extLst>
              <a:ext uri="{FF2B5EF4-FFF2-40B4-BE49-F238E27FC236}">
                <a16:creationId xmlns:a16="http://schemas.microsoft.com/office/drawing/2014/main" id="{94762E50-E805-7A4A-AAC9-77D82A7EB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6413"/>
          <a:stretch/>
        </p:blipFill>
        <p:spPr bwMode="auto">
          <a:xfrm>
            <a:off x="5897880" y="1089519"/>
            <a:ext cx="3010662" cy="190929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rrested Female Handcuffed A Stock Footage ~ Royalty Free Stock Videos |  Pond5">
            <a:extLst>
              <a:ext uri="{FF2B5EF4-FFF2-40B4-BE49-F238E27FC236}">
                <a16:creationId xmlns:a16="http://schemas.microsoft.com/office/drawing/2014/main" id="{D6228311-C854-B04B-8092-9663E71AFF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95" r="6718" b="2"/>
          <a:stretch/>
        </p:blipFill>
        <p:spPr bwMode="auto">
          <a:xfrm>
            <a:off x="5897880" y="4186891"/>
            <a:ext cx="2996946" cy="1960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F601F3B-FC95-952E-4126-6EAA960821D3}"/>
              </a:ext>
            </a:extLst>
          </p:cNvPr>
          <p:cNvSpPr txBox="1"/>
          <p:nvPr/>
        </p:nvSpPr>
        <p:spPr>
          <a:xfrm>
            <a:off x="749808" y="5816434"/>
            <a:ext cx="4988052" cy="369332"/>
          </a:xfrm>
          <a:prstGeom prst="rect">
            <a:avLst/>
          </a:prstGeom>
          <a:noFill/>
        </p:spPr>
        <p:txBody>
          <a:bodyPr wrap="square" rtlCol="0">
            <a:spAutoFit/>
          </a:bodyPr>
          <a:lstStyle/>
          <a:p>
            <a:r>
              <a:rPr lang="en-US" dirty="0"/>
              <a:t>Important reading! </a:t>
            </a:r>
          </a:p>
        </p:txBody>
      </p:sp>
      <p:pic>
        <p:nvPicPr>
          <p:cNvPr id="1026" name="Picture 2" descr="1000+ Free Book Clipart Images You Can Download Right Now">
            <a:hlinkClick r:id="rId5"/>
            <a:extLst>
              <a:ext uri="{FF2B5EF4-FFF2-40B4-BE49-F238E27FC236}">
                <a16:creationId xmlns:a16="http://schemas.microsoft.com/office/drawing/2014/main" id="{CE755A46-C87C-0A83-C3FF-C70B14DBFD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2923" y="5424640"/>
            <a:ext cx="1026414" cy="1026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676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574041" y="744051"/>
            <a:ext cx="3465438" cy="456713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defRPr/>
            </a:pPr>
            <a:r>
              <a:rPr lang="en-US" altLang="en-US" sz="3800" b="1" dirty="0"/>
              <a:t>Non-Designated Police Stations and Designated Police Stations</a:t>
            </a:r>
          </a:p>
          <a:p>
            <a:pPr algn="l">
              <a:lnSpc>
                <a:spcPct val="90000"/>
              </a:lnSpc>
              <a:spcAft>
                <a:spcPts val="600"/>
              </a:spcAft>
              <a:defRPr/>
            </a:pPr>
            <a:endParaRPr lang="en-US" altLang="en-US" sz="3800" b="1" dirty="0"/>
          </a:p>
          <a:p>
            <a:pPr algn="l">
              <a:lnSpc>
                <a:spcPct val="90000"/>
              </a:lnSpc>
              <a:spcAft>
                <a:spcPts val="600"/>
              </a:spcAft>
              <a:defRPr/>
            </a:pPr>
            <a:r>
              <a:rPr lang="en-US" altLang="en-US" sz="3800" b="1" dirty="0"/>
              <a:t>What’s the difference? </a:t>
            </a:r>
          </a:p>
        </p:txBody>
      </p:sp>
      <p:pic>
        <p:nvPicPr>
          <p:cNvPr id="3" name="Picture 2"/>
          <p:cNvPicPr>
            <a:picLocks noChangeAspect="1"/>
          </p:cNvPicPr>
          <p:nvPr/>
        </p:nvPicPr>
        <p:blipFill rotWithShape="1">
          <a:blip r:embed="rId3"/>
          <a:srcRect l="14731" r="6939"/>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47394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22082" r="13675" b="-1"/>
          <a:stretch/>
        </p:blipFill>
        <p:spPr bwMode="auto">
          <a:xfrm>
            <a:off x="-1735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p:cNvSpPr txBox="1"/>
          <p:nvPr/>
        </p:nvSpPr>
        <p:spPr>
          <a:xfrm>
            <a:off x="5648707" y="365125"/>
            <a:ext cx="2866642"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b="1">
                <a:latin typeface="+mj-lt"/>
                <a:ea typeface="+mj-ea"/>
                <a:cs typeface="+mj-cs"/>
              </a:rPr>
              <a:t>Taking a Suspect to the Police Station</a:t>
            </a:r>
          </a:p>
        </p:txBody>
      </p:sp>
      <p:sp>
        <p:nvSpPr>
          <p:cNvPr id="5" name="Text Placeholder 2"/>
          <p:cNvSpPr txBox="1">
            <a:spLocks/>
          </p:cNvSpPr>
          <p:nvPr/>
        </p:nvSpPr>
        <p:spPr bwMode="auto">
          <a:xfrm>
            <a:off x="5724143" y="2690137"/>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sz="1700" dirty="0">
                <a:solidFill>
                  <a:schemeClr val="tx1"/>
                </a:solidFill>
                <a:latin typeface="+mn-lt"/>
              </a:rPr>
              <a:t>The suspect </a:t>
            </a:r>
            <a:r>
              <a:rPr lang="en-US" sz="1700" b="1" dirty="0">
                <a:solidFill>
                  <a:schemeClr val="tx1"/>
                </a:solidFill>
                <a:latin typeface="+mn-lt"/>
              </a:rPr>
              <a:t>MUST </a:t>
            </a:r>
            <a:r>
              <a:rPr lang="en-US" sz="1700" dirty="0">
                <a:solidFill>
                  <a:schemeClr val="tx1"/>
                </a:solidFill>
                <a:latin typeface="+mn-lt"/>
              </a:rPr>
              <a:t>be taken to a designated police  station as soon as </a:t>
            </a:r>
            <a:r>
              <a:rPr lang="en-US" sz="1700" b="1" dirty="0">
                <a:solidFill>
                  <a:schemeClr val="tx1"/>
                </a:solidFill>
                <a:latin typeface="+mn-lt"/>
              </a:rPr>
              <a:t>practicable </a:t>
            </a:r>
            <a:r>
              <a:rPr lang="en-US" sz="1700" dirty="0">
                <a:solidFill>
                  <a:schemeClr val="tx1"/>
                </a:solidFill>
                <a:latin typeface="+mn-lt"/>
              </a:rPr>
              <a:t>after arrest</a:t>
            </a:r>
            <a:endParaRPr lang="en-US" sz="1700" b="1" dirty="0">
              <a:solidFill>
                <a:schemeClr val="tx1"/>
              </a:solidFill>
              <a:latin typeface="+mn-lt"/>
            </a:endParaRPr>
          </a:p>
        </p:txBody>
      </p:sp>
    </p:spTree>
    <p:extLst>
      <p:ext uri="{BB962C8B-B14F-4D97-AF65-F5344CB8AC3E}">
        <p14:creationId xmlns:p14="http://schemas.microsoft.com/office/powerpoint/2010/main" val="28452227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22082" r="13675" b="-1"/>
          <a:stretch/>
        </p:blipFill>
        <p:spPr bwMode="auto">
          <a:xfrm>
            <a:off x="-1735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5648707" y="365125"/>
            <a:ext cx="2866642"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dirty="0">
                <a:latin typeface="+mj-lt"/>
                <a:ea typeface="+mj-ea"/>
                <a:cs typeface="+mj-cs"/>
              </a:rPr>
              <a:t>Taking a Suspect to the Police Station</a:t>
            </a:r>
          </a:p>
        </p:txBody>
      </p:sp>
      <p:sp>
        <p:nvSpPr>
          <p:cNvPr id="5" name="Text Placeholder 2"/>
          <p:cNvSpPr txBox="1">
            <a:spLocks/>
          </p:cNvSpPr>
          <p:nvPr/>
        </p:nvSpPr>
        <p:spPr bwMode="auto">
          <a:xfrm>
            <a:off x="5679443" y="3893904"/>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sz="1700" b="1" dirty="0">
              <a:solidFill>
                <a:schemeClr val="tx1"/>
              </a:solidFill>
              <a:latin typeface="+mn-lt"/>
            </a:endParaRPr>
          </a:p>
          <a:p>
            <a:pPr marL="0" indent="0" eaLnBrk="1" hangingPunct="1">
              <a:lnSpc>
                <a:spcPct val="90000"/>
              </a:lnSpc>
              <a:buNone/>
              <a:defRPr/>
            </a:pPr>
            <a:endParaRPr lang="en-US" sz="1700" b="1" dirty="0">
              <a:solidFill>
                <a:schemeClr val="tx1"/>
              </a:solidFill>
              <a:latin typeface="+mn-lt"/>
            </a:endParaRPr>
          </a:p>
          <a:p>
            <a:pPr marL="0" indent="0" algn="ctr" eaLnBrk="1" hangingPunct="1">
              <a:lnSpc>
                <a:spcPct val="90000"/>
              </a:lnSpc>
              <a:buNone/>
              <a:defRPr/>
            </a:pPr>
            <a:r>
              <a:rPr lang="en-US" sz="1700" b="1" dirty="0">
                <a:solidFill>
                  <a:schemeClr val="tx1"/>
                </a:solidFill>
                <a:latin typeface="+mn-lt"/>
              </a:rPr>
              <a:t>What is a </a:t>
            </a:r>
            <a:br>
              <a:rPr lang="en-US" sz="1700" b="1" dirty="0">
                <a:solidFill>
                  <a:schemeClr val="tx1"/>
                </a:solidFill>
                <a:latin typeface="+mn-lt"/>
              </a:rPr>
            </a:br>
            <a:r>
              <a:rPr lang="en-US" sz="1700" b="1" dirty="0">
                <a:solidFill>
                  <a:schemeClr val="tx1"/>
                </a:solidFill>
                <a:latin typeface="+mn-lt"/>
              </a:rPr>
              <a:t>‘Designated Police Station’?</a:t>
            </a:r>
          </a:p>
        </p:txBody>
      </p:sp>
      <p:sp>
        <p:nvSpPr>
          <p:cNvPr id="3" name="TextBox 2">
            <a:extLst>
              <a:ext uri="{FF2B5EF4-FFF2-40B4-BE49-F238E27FC236}">
                <a16:creationId xmlns:a16="http://schemas.microsoft.com/office/drawing/2014/main" id="{7661FA0D-0FEE-B185-EFE2-FC8B37CDFCD4}"/>
              </a:ext>
            </a:extLst>
          </p:cNvPr>
          <p:cNvSpPr txBox="1"/>
          <p:nvPr/>
        </p:nvSpPr>
        <p:spPr>
          <a:xfrm>
            <a:off x="5984914" y="2894149"/>
            <a:ext cx="2534594" cy="1089529"/>
          </a:xfrm>
          <a:prstGeom prst="rect">
            <a:avLst/>
          </a:prstGeom>
          <a:noFill/>
        </p:spPr>
        <p:txBody>
          <a:bodyPr wrap="square">
            <a:spAutoFit/>
          </a:bodyPr>
          <a:lstStyle/>
          <a:p>
            <a:pPr marL="0" indent="0" algn="ctr" eaLnBrk="1" hangingPunct="1">
              <a:lnSpc>
                <a:spcPct val="90000"/>
              </a:lnSpc>
              <a:buNone/>
              <a:defRPr/>
            </a:pPr>
            <a:r>
              <a:rPr lang="en-US" sz="1800" dirty="0">
                <a:solidFill>
                  <a:schemeClr val="tx1"/>
                </a:solidFill>
                <a:latin typeface="+mn-lt"/>
              </a:rPr>
              <a:t>The suspect </a:t>
            </a:r>
            <a:r>
              <a:rPr lang="en-US" sz="1800" b="1" dirty="0">
                <a:solidFill>
                  <a:schemeClr val="tx1"/>
                </a:solidFill>
                <a:latin typeface="+mn-lt"/>
              </a:rPr>
              <a:t>MUST </a:t>
            </a:r>
            <a:r>
              <a:rPr lang="en-US" sz="1800" dirty="0">
                <a:solidFill>
                  <a:schemeClr val="tx1"/>
                </a:solidFill>
                <a:latin typeface="+mn-lt"/>
              </a:rPr>
              <a:t>be taken to a designated police  station as soon as </a:t>
            </a:r>
            <a:r>
              <a:rPr lang="en-US" sz="1800" b="1" dirty="0">
                <a:solidFill>
                  <a:schemeClr val="tx1"/>
                </a:solidFill>
                <a:latin typeface="+mn-lt"/>
              </a:rPr>
              <a:t>practicable </a:t>
            </a:r>
            <a:r>
              <a:rPr lang="en-US" sz="1800" dirty="0">
                <a:solidFill>
                  <a:schemeClr val="tx1"/>
                </a:solidFill>
                <a:latin typeface="+mn-lt"/>
              </a:rPr>
              <a:t>after arrest</a:t>
            </a:r>
          </a:p>
        </p:txBody>
      </p:sp>
    </p:spTree>
    <p:extLst>
      <p:ext uri="{BB962C8B-B14F-4D97-AF65-F5344CB8AC3E}">
        <p14:creationId xmlns:p14="http://schemas.microsoft.com/office/powerpoint/2010/main" val="2595959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000" b="1" dirty="0">
                <a:latin typeface="+mj-lt"/>
                <a:ea typeface="+mj-ea"/>
                <a:cs typeface="+mj-cs"/>
              </a:rPr>
              <a:t>Recap: Transporting Suspects to custody…</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5"/>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Prevent cross contamination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Inform custody</a:t>
            </a:r>
          </a:p>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Search vehicle again on arrival</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dirty="0">
                <a:solidFill>
                  <a:schemeClr val="tx1"/>
                </a:solidFill>
                <a:latin typeface="+mn-lt"/>
              </a:rPr>
              <a:t>Never</a:t>
            </a:r>
            <a:r>
              <a:rPr lang="en-US" altLang="en-US" sz="1700" dirty="0">
                <a:solidFill>
                  <a:schemeClr val="tx1"/>
                </a:solidFill>
                <a:latin typeface="+mn-lt"/>
              </a:rPr>
              <a:t> handcuff prisoner to a vehicle or fixed object</a:t>
            </a:r>
          </a:p>
          <a:p>
            <a:pPr indent="-228600" eaLnBrk="1" hangingPunct="1">
              <a:lnSpc>
                <a:spcPct val="90000"/>
              </a:lnSpc>
              <a:spcBef>
                <a:spcPts val="0"/>
              </a:spcBef>
              <a:spcAft>
                <a:spcPts val="2700"/>
              </a:spcAft>
              <a:buFont typeface="Arial" panose="020B0604020202020204" pitchFamily="34" charset="0"/>
              <a:buChar char="•"/>
              <a:defRPr/>
            </a:pPr>
            <a:r>
              <a:rPr lang="en-US" altLang="en-US" sz="1700" dirty="0">
                <a:solidFill>
                  <a:schemeClr val="tx1"/>
                </a:solidFill>
                <a:latin typeface="+mn-lt"/>
              </a:rPr>
              <a:t>Never leave a suspect alone and unsupervised in a police vehicle</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axpayers face £1.2bn bill for delayed police radio network">
            <a:extLst>
              <a:ext uri="{FF2B5EF4-FFF2-40B4-BE49-F238E27FC236}">
                <a16:creationId xmlns:a16="http://schemas.microsoft.com/office/drawing/2014/main" id="{6CB2E23B-C628-1945-AED7-37D67D4AB7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910" r="18872"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959556"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kern="1200">
                <a:solidFill>
                  <a:schemeClr val="tx1"/>
                </a:solidFill>
                <a:latin typeface="+mj-lt"/>
                <a:ea typeface="+mj-ea"/>
                <a:cs typeface="+mj-cs"/>
              </a:rPr>
              <a:t>Transporting Suspects to custody…</a:t>
            </a:r>
          </a:p>
        </p:txBody>
      </p:sp>
      <p:grpSp>
        <p:nvGrpSpPr>
          <p:cNvPr id="1035" name="Group 10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1036" name="Rectangle 10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123821"/>
            <a:ext cx="373130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5"/>
          <p:cNvSpPr txBox="1">
            <a:spLocks noChangeArrowheads="1"/>
          </p:cNvSpPr>
          <p:nvPr>
            <p:custDataLst>
              <p:tags r:id="rId1"/>
            </p:custDataLst>
          </p:nvPr>
        </p:nvSpPr>
        <p:spPr bwMode="auto">
          <a:xfrm>
            <a:off x="443039" y="2330505"/>
            <a:ext cx="395854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Risk assessment (SCREEN)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Search Vehicle</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Remove equipment </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Search person</a:t>
            </a:r>
          </a:p>
          <a:p>
            <a:pPr indent="-228600" eaLnBrk="1" hangingPunct="1">
              <a:lnSpc>
                <a:spcPct val="90000"/>
              </a:lnSpc>
              <a:spcBef>
                <a:spcPts val="0"/>
              </a:spcBef>
              <a:spcAft>
                <a:spcPts val="2700"/>
              </a:spcAft>
              <a:buFont typeface="Arial" panose="020B0604020202020204" pitchFamily="34" charset="0"/>
              <a:buChar char="•"/>
              <a:defRPr/>
            </a:pPr>
            <a:r>
              <a:rPr lang="en-US" altLang="en-US" sz="1700" b="1">
                <a:solidFill>
                  <a:schemeClr val="tx1"/>
                </a:solidFill>
                <a:latin typeface="+mn-lt"/>
              </a:rPr>
              <a:t>Activate child locks </a:t>
            </a:r>
          </a:p>
        </p:txBody>
      </p:sp>
      <p:sp>
        <p:nvSpPr>
          <p:cNvPr id="1041" name="Rectangle 10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7447"/>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futuristic new prison cells locked tight inside police cars - Hull Live">
            <a:extLst>
              <a:ext uri="{FF2B5EF4-FFF2-40B4-BE49-F238E27FC236}">
                <a16:creationId xmlns:a16="http://schemas.microsoft.com/office/drawing/2014/main" id="{1F3188F0-1CD4-EA4C-948A-B12E81CBFF1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47" r="16828" b="3"/>
          <a:stretch/>
        </p:blipFill>
        <p:spPr bwMode="auto">
          <a:xfrm>
            <a:off x="5312567" y="581892"/>
            <a:ext cx="3298075" cy="2518756"/>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265" y="3505479"/>
            <a:ext cx="3634116"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ew VW Prisoner Van Is An Uncomfortable Mobile Cell For Criminals">
            <a:extLst>
              <a:ext uri="{FF2B5EF4-FFF2-40B4-BE49-F238E27FC236}">
                <a16:creationId xmlns:a16="http://schemas.microsoft.com/office/drawing/2014/main" id="{631E0B13-4743-6949-8A71-42C41D271F9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987" r="18720" b="3"/>
          <a:stretch/>
        </p:blipFill>
        <p:spPr bwMode="auto">
          <a:xfrm>
            <a:off x="5312567" y="3707894"/>
            <a:ext cx="3296677"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18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333384" y="857251"/>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08066"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6343659" y="1081694"/>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kern="1200">
                <a:solidFill>
                  <a:schemeClr val="tx1"/>
                </a:solidFill>
                <a:latin typeface="+mj-lt"/>
                <a:ea typeface="+mj-ea"/>
                <a:cs typeface="+mj-cs"/>
              </a:rPr>
              <a:t>Transporting Suspects to a Police Station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5"/>
          <p:cNvSpPr txBox="1">
            <a:spLocks noChangeArrowheads="1"/>
          </p:cNvSpPr>
          <p:nvPr>
            <p:custDataLst>
              <p:tags r:id="rId1"/>
            </p:custDataLst>
          </p:nvPr>
        </p:nvSpPr>
        <p:spPr bwMode="auto">
          <a:xfrm>
            <a:off x="595245" y="2599509"/>
            <a:ext cx="3398174"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eaLnBrk="1" hangingPunct="1">
              <a:lnSpc>
                <a:spcPct val="90000"/>
              </a:lnSpc>
              <a:spcBef>
                <a:spcPts val="0"/>
              </a:spcBef>
              <a:spcAft>
                <a:spcPts val="2700"/>
              </a:spcAft>
              <a:defRPr/>
            </a:pPr>
            <a:r>
              <a:rPr lang="en-US" altLang="en-US" sz="1700" dirty="0">
                <a:solidFill>
                  <a:schemeClr val="tx1"/>
                </a:solidFill>
                <a:latin typeface="+mn-lt"/>
              </a:rPr>
              <a:t>Section 136 Mental Health Act 1983 states:</a:t>
            </a:r>
          </a:p>
          <a:p>
            <a:pPr eaLnBrk="1" hangingPunct="1">
              <a:lnSpc>
                <a:spcPct val="90000"/>
              </a:lnSpc>
              <a:spcBef>
                <a:spcPts val="0"/>
              </a:spcBef>
              <a:spcAft>
                <a:spcPts val="2700"/>
              </a:spcAft>
              <a:defRPr/>
            </a:pPr>
            <a:r>
              <a:rPr lang="en-US" sz="1700" dirty="0">
                <a:solidFill>
                  <a:schemeClr val="tx1"/>
                </a:solidFill>
                <a:latin typeface="+mn-lt"/>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a:t>
            </a:r>
            <a:endParaRPr lang="en-US" altLang="en-US" sz="1700" dirty="0">
              <a:solidFill>
                <a:schemeClr val="tx1"/>
              </a:solidFill>
              <a:latin typeface="+mn-lt"/>
            </a:endParaRPr>
          </a:p>
        </p:txBody>
      </p:sp>
      <p:pic>
        <p:nvPicPr>
          <p:cNvPr id="2" name="Picture 2" descr="What is section 136 of the Mental Health Act?">
            <a:extLst>
              <a:ext uri="{FF2B5EF4-FFF2-40B4-BE49-F238E27FC236}">
                <a16:creationId xmlns:a16="http://schemas.microsoft.com/office/drawing/2014/main" id="{DE52A459-238F-20D3-B0F3-94872716512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33649" y="3335334"/>
            <a:ext cx="3862707" cy="2012085"/>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4635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p:cNvSpPr txBox="1">
            <a:spLocks/>
          </p:cNvSpPr>
          <p:nvPr>
            <p:custDataLst>
              <p:tags r:id="rId1"/>
            </p:custDataLst>
          </p:nvPr>
        </p:nvSpPr>
        <p:spPr bwMode="auto">
          <a:xfrm>
            <a:off x="6950931" y="2023110"/>
            <a:ext cx="1852218" cy="28460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algn="ctr" rtl="0" eaLnBrk="0" fontAlgn="base" hangingPunct="0">
              <a:spcBef>
                <a:spcPct val="0"/>
              </a:spcBef>
              <a:spcAft>
                <a:spcPct val="0"/>
              </a:spcAft>
              <a:defRPr sz="2800">
                <a:solidFill>
                  <a:srgbClr val="0070C0"/>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eaLnBrk="1" hangingPunct="1">
              <a:lnSpc>
                <a:spcPct val="90000"/>
              </a:lnSpc>
              <a:spcAft>
                <a:spcPts val="600"/>
              </a:spcAft>
              <a:defRPr/>
            </a:pPr>
            <a:r>
              <a:rPr lang="en-US" altLang="en-US" sz="2200" b="1" kern="1200">
                <a:solidFill>
                  <a:schemeClr val="tx1"/>
                </a:solidFill>
                <a:latin typeface="+mj-lt"/>
                <a:ea typeface="+mj-ea"/>
                <a:cs typeface="+mj-cs"/>
              </a:rPr>
              <a:t>Arrival at the Police Station</a:t>
            </a:r>
            <a:br>
              <a:rPr lang="en-US" altLang="en-US" sz="2200" b="1" kern="1200">
                <a:solidFill>
                  <a:schemeClr val="tx1"/>
                </a:solidFill>
                <a:latin typeface="+mj-lt"/>
                <a:ea typeface="+mj-ea"/>
                <a:cs typeface="+mj-cs"/>
              </a:rPr>
            </a:br>
            <a:br>
              <a:rPr lang="en-US" altLang="en-US" sz="2200" b="1" kern="1200">
                <a:solidFill>
                  <a:schemeClr val="tx1"/>
                </a:solidFill>
                <a:latin typeface="+mj-lt"/>
                <a:ea typeface="+mj-ea"/>
                <a:cs typeface="+mj-cs"/>
              </a:rPr>
            </a:br>
            <a:r>
              <a:rPr lang="en-US" altLang="en-US" sz="2200" b="1" kern="1200">
                <a:solidFill>
                  <a:schemeClr val="tx1"/>
                </a:solidFill>
                <a:latin typeface="+mj-lt"/>
                <a:ea typeface="+mj-ea"/>
                <a:cs typeface="+mj-cs"/>
              </a:rPr>
              <a:t>&amp; </a:t>
            </a:r>
            <a:br>
              <a:rPr lang="en-US" altLang="en-US" sz="2200" b="1" kern="1200">
                <a:solidFill>
                  <a:schemeClr val="tx1"/>
                </a:solidFill>
                <a:latin typeface="+mj-lt"/>
                <a:ea typeface="+mj-ea"/>
                <a:cs typeface="+mj-cs"/>
              </a:rPr>
            </a:br>
            <a:br>
              <a:rPr lang="en-US" altLang="en-US" sz="2200" b="1" kern="1200">
                <a:solidFill>
                  <a:schemeClr val="tx1"/>
                </a:solidFill>
                <a:latin typeface="+mj-lt"/>
                <a:ea typeface="+mj-ea"/>
                <a:cs typeface="+mj-cs"/>
              </a:rPr>
            </a:br>
            <a:r>
              <a:rPr lang="en-US" altLang="en-US" sz="2200" b="1" kern="1200">
                <a:solidFill>
                  <a:schemeClr val="tx1"/>
                </a:solidFill>
                <a:latin typeface="+mj-lt"/>
                <a:ea typeface="+mj-ea"/>
                <a:cs typeface="+mj-cs"/>
              </a:rPr>
              <a:t>Attending the Custody Area</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361045" y="245695"/>
            <a:ext cx="1715478" cy="6437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63" y="664308"/>
            <a:ext cx="6061974"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custDataLst>
              <p:tags r:id="rId2"/>
            </p:custDataLst>
          </p:nvPr>
        </p:nvPicPr>
        <p:blipFill>
          <a:blip r:embed="rId5" cstate="print">
            <a:extLst>
              <a:ext uri="{BEBA8EAE-BF5A-486C-A8C5-ECC9F3942E4B}">
                <a14:imgProps xmlns:a14="http://schemas.microsoft.com/office/drawing/2010/main">
                  <a14:imgLayer r:embed="rId6">
                    <a14:imgEffect>
                      <a14:colorTemperature colorTemp="8800"/>
                    </a14:imgEffect>
                  </a14:imgLayer>
                </a14:imgProps>
              </a:ext>
              <a:ext uri="{28A0092B-C50C-407E-A947-70E740481C1C}">
                <a14:useLocalDpi xmlns:a14="http://schemas.microsoft.com/office/drawing/2010/main" val="0"/>
              </a:ext>
            </a:extLst>
          </a:blip>
          <a:stretch>
            <a:fillRect/>
          </a:stretch>
        </p:blipFill>
        <p:spPr>
          <a:xfrm>
            <a:off x="408928" y="1731211"/>
            <a:ext cx="5706228" cy="3466533"/>
          </a:xfrm>
          <a:prstGeom prst="rect">
            <a:avLst/>
          </a:prstGeom>
        </p:spPr>
      </p:pic>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747951" y="3411145"/>
            <a:ext cx="1719072"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7790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Custody Record</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spcBef>
                <a:spcPct val="0"/>
              </a:spcBef>
              <a:spcAft>
                <a:spcPts val="3600"/>
              </a:spcAft>
              <a:defRPr/>
            </a:pPr>
            <a:r>
              <a:rPr lang="en-US" altLang="en-US" sz="1700" dirty="0">
                <a:solidFill>
                  <a:schemeClr val="tx1"/>
                </a:solidFill>
                <a:latin typeface="+mn-lt"/>
              </a:rPr>
              <a:t>Will contain: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Personal information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action or decision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1700" dirty="0">
                <a:solidFill>
                  <a:schemeClr val="tx1"/>
                </a:solidFill>
                <a:latin typeface="+mn-lt"/>
              </a:rPr>
              <a:t>Every entry signed and timed</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Benefits of Online Document Management | APS Payroll">
            <a:extLst>
              <a:ext uri="{FF2B5EF4-FFF2-40B4-BE49-F238E27FC236}">
                <a16:creationId xmlns:a16="http://schemas.microsoft.com/office/drawing/2014/main" id="{13A3A21F-A558-4842-ADED-291132ECFA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077" r="9556" b="2"/>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244596" y="4960406"/>
            <a:ext cx="5037434" cy="744051"/>
          </a:xfrm>
          <a:prstGeom prst="rect">
            <a:avLst/>
          </a:prstGeom>
        </p:spPr>
        <p:txBody>
          <a:bodyPr vert="horz" lIns="68580" tIns="34290" rIns="68580" bIns="34290" rtlCol="0" anchor="b">
            <a:normAutofit fontScale="85000" lnSpcReduction="10000"/>
          </a:bodyPr>
          <a:lstStyle/>
          <a:p>
            <a:pPr>
              <a:lnSpc>
                <a:spcPct val="90000"/>
              </a:lnSpc>
              <a:spcBef>
                <a:spcPct val="0"/>
              </a:spcBef>
              <a:spcAft>
                <a:spcPts val="450"/>
              </a:spcAft>
            </a:pPr>
            <a:r>
              <a:rPr lang="en-US" sz="4000" dirty="0">
                <a:latin typeface="+mj-lt"/>
                <a:ea typeface="+mj-ea"/>
                <a:cs typeface="+mj-cs"/>
              </a:rPr>
              <a:t>Detention Clock Journey…</a:t>
            </a:r>
          </a:p>
        </p:txBody>
      </p:sp>
      <p:pic>
        <p:nvPicPr>
          <p:cNvPr id="11268" name="Picture 4" descr="Did You Know? Alternative to Detention Facts from MENA – International  Detention Coalition">
            <a:extLst>
              <a:ext uri="{FF2B5EF4-FFF2-40B4-BE49-F238E27FC236}">
                <a16:creationId xmlns:a16="http://schemas.microsoft.com/office/drawing/2014/main" id="{0C38D87C-F88E-C846-A038-8B64819F41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205" b="1"/>
          <a:stretch/>
        </p:blipFill>
        <p:spPr bwMode="auto">
          <a:xfrm>
            <a:off x="15" y="857258"/>
            <a:ext cx="4571985" cy="3583299"/>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Police Station Gate Mission Row [YMAP / FiveM] - GTA5-Mods.com">
            <a:extLst>
              <a:ext uri="{FF2B5EF4-FFF2-40B4-BE49-F238E27FC236}">
                <a16:creationId xmlns:a16="http://schemas.microsoft.com/office/drawing/2014/main" id="{871B74BF-5155-D64D-9D8E-B9F98D2062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92" r="19111" b="1"/>
          <a:stretch/>
        </p:blipFill>
        <p:spPr bwMode="auto">
          <a:xfrm>
            <a:off x="4572000" y="868742"/>
            <a:ext cx="4572000" cy="4091664"/>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1057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482601" y="586066"/>
            <a:ext cx="3852312" cy="5590897"/>
          </a:xfrm>
          <a:prstGeom prst="rect">
            <a:avLst/>
          </a:prstGeom>
        </p:spPr>
        <p:txBody>
          <a:bodyPr vert="horz" lIns="91440" tIns="45720" rIns="91440" bIns="45720" rtlCol="0">
            <a:normAutofit/>
          </a:bodyPr>
          <a:lstStyle/>
          <a:p>
            <a:pPr algn="ctr">
              <a:lnSpc>
                <a:spcPct val="90000"/>
              </a:lnSpc>
              <a:spcBef>
                <a:spcPct val="0"/>
              </a:spcBef>
              <a:spcAft>
                <a:spcPts val="450"/>
              </a:spcAft>
            </a:pPr>
            <a:r>
              <a:rPr lang="en-US" sz="2000" u="sng" dirty="0"/>
              <a:t>Research Task</a:t>
            </a:r>
            <a:br>
              <a:rPr lang="en-US" sz="2000" u="sng" dirty="0"/>
            </a:br>
            <a:r>
              <a:rPr lang="en-US" sz="2000" u="sng" dirty="0"/>
              <a:t> </a:t>
            </a:r>
            <a:br>
              <a:rPr lang="en-US" sz="2000" dirty="0"/>
            </a:br>
            <a:br>
              <a:rPr lang="en-US" sz="2000" dirty="0"/>
            </a:br>
            <a:r>
              <a:rPr lang="en-US" sz="2000" dirty="0"/>
              <a:t>1. How many hours can someone be detained in custody in England and Wales? </a:t>
            </a:r>
          </a:p>
          <a:p>
            <a:pPr algn="ctr">
              <a:lnSpc>
                <a:spcPct val="90000"/>
              </a:lnSpc>
              <a:spcBef>
                <a:spcPct val="0"/>
              </a:spcBef>
              <a:spcAft>
                <a:spcPts val="450"/>
              </a:spcAft>
            </a:pPr>
            <a:r>
              <a:rPr lang="en-US" sz="2000" dirty="0"/>
              <a:t>2. Does the period of detention differ for each incident?</a:t>
            </a:r>
          </a:p>
          <a:p>
            <a:pPr>
              <a:lnSpc>
                <a:spcPct val="90000"/>
              </a:lnSpc>
              <a:spcBef>
                <a:spcPct val="0"/>
              </a:spcBef>
              <a:spcAft>
                <a:spcPts val="450"/>
              </a:spcAft>
            </a:pPr>
            <a:endParaRPr lang="en-US" sz="1700" dirty="0"/>
          </a:p>
          <a:p>
            <a:pPr>
              <a:lnSpc>
                <a:spcPct val="90000"/>
              </a:lnSpc>
              <a:spcBef>
                <a:spcPct val="0"/>
              </a:spcBef>
              <a:spcAft>
                <a:spcPts val="450"/>
              </a:spcAft>
            </a:pPr>
            <a:endParaRPr lang="en-US" sz="1700" dirty="0"/>
          </a:p>
        </p:txBody>
      </p:sp>
      <p:pic>
        <p:nvPicPr>
          <p:cNvPr id="5126" name="Picture 6" descr="Custody time limits and why they matter – BCL Solicitors LLP">
            <a:extLst>
              <a:ext uri="{FF2B5EF4-FFF2-40B4-BE49-F238E27FC236}">
                <a16:creationId xmlns:a16="http://schemas.microsoft.com/office/drawing/2014/main" id="{8FDF5BF3-58FA-5078-0011-F55AAA68BB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49" r="3" b="3"/>
          <a:stretch/>
        </p:blipFill>
        <p:spPr bwMode="auto">
          <a:xfrm>
            <a:off x="4809087" y="10"/>
            <a:ext cx="433491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Long Can it Take to Get a Drink Driving Case to Court">
            <a:extLst>
              <a:ext uri="{FF2B5EF4-FFF2-40B4-BE49-F238E27FC236}">
                <a16:creationId xmlns:a16="http://schemas.microsoft.com/office/drawing/2014/main" id="{DC7F1C31-3CD9-E533-5BBF-D74CDF8799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950" b="33538"/>
          <a:stretch/>
        </p:blipFill>
        <p:spPr bwMode="auto">
          <a:xfrm>
            <a:off x="4809087" y="4570184"/>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dfordshire Police on Twitter: &quot;The BAFTA-nominated  #24HoursInPoliceCustody returns to @Channel4 at 9pm on Monday (22 March).  An investigation into a string of offences, culminating in the rape of two  teenage girls, and">
            <a:extLst>
              <a:ext uri="{FF2B5EF4-FFF2-40B4-BE49-F238E27FC236}">
                <a16:creationId xmlns:a16="http://schemas.microsoft.com/office/drawing/2014/main" id="{7529FC87-A8D3-75DA-DC94-2FA89E3BCB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5758"/>
          <a:stretch/>
        </p:blipFill>
        <p:spPr bwMode="auto">
          <a:xfrm>
            <a:off x="4809087" y="2288006"/>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Research vs Evaluation - a look into their differences - Voxco">
            <a:extLst>
              <a:ext uri="{FF2B5EF4-FFF2-40B4-BE49-F238E27FC236}">
                <a16:creationId xmlns:a16="http://schemas.microsoft.com/office/drawing/2014/main" id="{B192D5D3-FDEA-5A21-0E79-4DAB851444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604" y="411718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8239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104171" y="1316371"/>
            <a:ext cx="6504973" cy="923330"/>
          </a:xfrm>
          <a:prstGeom prst="rect">
            <a:avLst/>
          </a:prstGeom>
          <a:noFill/>
        </p:spPr>
        <p:txBody>
          <a:bodyPr wrap="square">
            <a:spAutoFit/>
          </a:bodyPr>
          <a:lstStyle/>
          <a:p>
            <a:pPr eaLnBrk="0" fontAlgn="base" hangingPunct="0">
              <a:spcBef>
                <a:spcPts val="395"/>
              </a:spcBef>
            </a:pPr>
            <a:r>
              <a:rPr lang="en-GB" sz="1800" kern="1200" dirty="0">
                <a:effectLst/>
                <a:latin typeface="Calibri" panose="020F0502020204030204" pitchFamily="34" charset="0"/>
                <a:ea typeface="Times New Roman" panose="02020603050405020304" pitchFamily="18" charset="0"/>
              </a:rPr>
              <a:t>The maximum period of detention </a:t>
            </a:r>
            <a:r>
              <a:rPr lang="en-GB" sz="1800" b="1" kern="1200" dirty="0">
                <a:effectLst/>
                <a:latin typeface="Calibri" panose="020F0502020204030204" pitchFamily="34" charset="0"/>
                <a:ea typeface="Times New Roman" panose="02020603050405020304" pitchFamily="18" charset="0"/>
              </a:rPr>
              <a:t>without charge</a:t>
            </a:r>
            <a:br>
              <a:rPr lang="en-GB" sz="1800" b="1" kern="1200" dirty="0">
                <a:effectLst/>
                <a:latin typeface="Calibri" panose="020F0502020204030204" pitchFamily="34" charset="0"/>
                <a:ea typeface="Times New Roman" panose="02020603050405020304" pitchFamily="18" charset="0"/>
              </a:rPr>
            </a:br>
            <a:r>
              <a:rPr lang="en-GB" sz="1800" kern="1200" dirty="0">
                <a:effectLst/>
                <a:latin typeface="Calibri" panose="020F0502020204030204" pitchFamily="34" charset="0"/>
                <a:ea typeface="Times New Roman" panose="02020603050405020304" pitchFamily="18" charset="0"/>
              </a:rPr>
              <a:t> is generally </a:t>
            </a:r>
            <a:r>
              <a:rPr lang="en-GB" sz="1800" b="1" kern="1200" dirty="0">
                <a:solidFill>
                  <a:srgbClr val="FF0000"/>
                </a:solidFill>
                <a:effectLst/>
                <a:latin typeface="Calibri" panose="020F0502020204030204" pitchFamily="34" charset="0"/>
                <a:ea typeface="Times New Roman" panose="02020603050405020304" pitchFamily="18" charset="0"/>
              </a:rPr>
              <a:t>24 hours</a:t>
            </a:r>
            <a:r>
              <a:rPr lang="en-GB" sz="1800" b="1" kern="1200" dirty="0">
                <a:effectLst/>
                <a:latin typeface="Calibri" panose="020F0502020204030204" pitchFamily="34" charset="0"/>
                <a:ea typeface="Times New Roman" panose="02020603050405020304" pitchFamily="18" charset="0"/>
              </a:rPr>
              <a:t> from the relevant time</a:t>
            </a:r>
            <a:r>
              <a:rPr lang="en-GB" sz="1800" kern="1200" dirty="0">
                <a:effectLst/>
                <a:latin typeface="Calibri" panose="020F0502020204030204" pitchFamily="34" charset="0"/>
                <a:ea typeface="Times New Roman" panose="02020603050405020304" pitchFamily="18" charset="0"/>
              </a:rPr>
              <a:t>. </a:t>
            </a:r>
            <a:br>
              <a:rPr lang="en-GB" sz="1800" kern="1200" dirty="0">
                <a:effectLst/>
                <a:latin typeface="Calibri" panose="020F050202020403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104171" y="3277718"/>
            <a:ext cx="6250330" cy="1579920"/>
          </a:xfrm>
          <a:prstGeom prst="rect">
            <a:avLst/>
          </a:prstGeom>
          <a:noFill/>
        </p:spPr>
        <p:txBody>
          <a:bodyPr wrap="square">
            <a:spAutoFit/>
          </a:bodyPr>
          <a:lstStyle/>
          <a:p>
            <a:pPr eaLnBrk="0" fontAlgn="base" hangingPunct="0">
              <a:spcBef>
                <a:spcPts val="395"/>
              </a:spcBef>
            </a:pPr>
            <a:br>
              <a:rPr lang="en-GB" sz="1800" kern="1200" dirty="0">
                <a:effectLst/>
                <a:latin typeface="Calibri" panose="020F0502020204030204" pitchFamily="34" charset="0"/>
                <a:ea typeface="Times New Roman" panose="02020603050405020304" pitchFamily="18" charset="0"/>
              </a:rPr>
            </a:br>
            <a:endParaRPr lang="en-GB" sz="1800" dirty="0">
              <a:effectLst/>
              <a:latin typeface="Times New Roman" panose="02020603050405020304" pitchFamily="18" charset="0"/>
              <a:ea typeface="Times New Roman" panose="02020603050405020304" pitchFamily="18" charset="0"/>
            </a:endParaRPr>
          </a:p>
          <a:p>
            <a:pPr eaLnBrk="0" fontAlgn="base" hangingPunct="0">
              <a:spcBef>
                <a:spcPts val="395"/>
              </a:spcBef>
            </a:pPr>
            <a:r>
              <a:rPr lang="en-GB" sz="1800" kern="1200" dirty="0">
                <a:effectLst/>
                <a:latin typeface="Calibri" panose="020F0502020204030204" pitchFamily="34" charset="0"/>
                <a:ea typeface="Times New Roman" panose="02020603050405020304" pitchFamily="18" charset="0"/>
              </a:rPr>
              <a:t>Detention </a:t>
            </a:r>
            <a:r>
              <a:rPr lang="en-GB" sz="1800" b="1" kern="1200" dirty="0">
                <a:solidFill>
                  <a:srgbClr val="FF0000"/>
                </a:solidFill>
                <a:effectLst/>
                <a:latin typeface="Calibri" panose="020F0502020204030204" pitchFamily="34" charset="0"/>
                <a:ea typeface="Times New Roman" panose="02020603050405020304" pitchFamily="18" charset="0"/>
              </a:rPr>
              <a:t>beyond 36 hours </a:t>
            </a:r>
            <a:r>
              <a:rPr lang="en-GB" sz="1800" kern="1200" dirty="0">
                <a:effectLst/>
                <a:latin typeface="Calibri" panose="020F0502020204030204" pitchFamily="34" charset="0"/>
                <a:ea typeface="Times New Roman" panose="02020603050405020304" pitchFamily="18" charset="0"/>
              </a:rPr>
              <a:t>is only permitted under </a:t>
            </a:r>
            <a:r>
              <a:rPr lang="en-GB" sz="1800" b="1" u="none" strike="noStrike" kern="1200" dirty="0">
                <a:effectLst/>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sz="1800" kern="1200" dirty="0">
                <a:effectLst/>
                <a:latin typeface="Calibri" panose="020F0502020204030204" pitchFamily="34" charset="0"/>
                <a:ea typeface="Times New Roman" panose="02020603050405020304" pitchFamily="18" charset="0"/>
              </a:rPr>
              <a:t> where a magistrates' court issues </a:t>
            </a:r>
            <a:r>
              <a:rPr lang="en-GB" sz="1800" b="1" kern="1200" dirty="0">
                <a:effectLst/>
                <a:latin typeface="Calibri" panose="020F0502020204030204" pitchFamily="34" charset="0"/>
                <a:ea typeface="Times New Roman" panose="02020603050405020304" pitchFamily="18" charset="0"/>
              </a:rPr>
              <a:t>a warrant of further detention</a:t>
            </a:r>
            <a:r>
              <a:rPr lang="en-GB" sz="1800" kern="12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eaLnBrk="0" fontAlgn="base" hangingPunct="0">
              <a:spcBef>
                <a:spcPts val="395"/>
              </a:spcBef>
            </a:pPr>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104171" y="4922117"/>
            <a:ext cx="6412375" cy="1200329"/>
          </a:xfrm>
          <a:prstGeom prst="rect">
            <a:avLst/>
          </a:prstGeom>
          <a:noFill/>
        </p:spPr>
        <p:txBody>
          <a:bodyPr wrap="square">
            <a:spAutoFit/>
          </a:bodyPr>
          <a:lstStyle/>
          <a:p>
            <a:pPr eaLnBrk="0" fontAlgn="base" hangingPunct="0">
              <a:spcBef>
                <a:spcPts val="395"/>
              </a:spcBef>
            </a:pPr>
            <a:r>
              <a:rPr lang="en-GB" sz="1800" kern="1200" dirty="0">
                <a:effectLst/>
                <a:latin typeface="Calibri" panose="020F0502020204030204" pitchFamily="34" charset="0"/>
                <a:ea typeface="Times New Roman" panose="02020603050405020304" pitchFamily="18" charset="0"/>
              </a:rPr>
              <a:t>If the court grants the application, the warrant can be issued up to a maximum of </a:t>
            </a:r>
            <a:r>
              <a:rPr lang="en-GB" sz="1800" b="1" kern="1200" dirty="0">
                <a:solidFill>
                  <a:srgbClr val="FF0000"/>
                </a:solidFill>
                <a:effectLst/>
                <a:latin typeface="Calibri" panose="020F0502020204030204" pitchFamily="34" charset="0"/>
                <a:ea typeface="Times New Roman" panose="02020603050405020304" pitchFamily="18" charset="0"/>
              </a:rPr>
              <a:t>36 hours</a:t>
            </a:r>
            <a:r>
              <a:rPr lang="en-GB" sz="1800" kern="1200" dirty="0">
                <a:effectLst/>
                <a:latin typeface="Calibri" panose="020F0502020204030204" pitchFamily="34" charset="0"/>
                <a:ea typeface="Times New Roman" panose="02020603050405020304" pitchFamily="18" charset="0"/>
              </a:rPr>
              <a:t>. </a:t>
            </a:r>
            <a:r>
              <a:rPr lang="en-GB" sz="1800" b="1" kern="1200" dirty="0">
                <a:effectLst/>
                <a:latin typeface="Calibri" panose="020F0502020204030204" pitchFamily="34" charset="0"/>
                <a:ea typeface="Times New Roman" panose="02020603050405020304" pitchFamily="18" charset="0"/>
              </a:rPr>
              <a:t>However, this is subject to an overall maximum period of detention without charge </a:t>
            </a:r>
            <a:r>
              <a:rPr lang="en-GB" sz="1800" b="1" kern="1200" dirty="0">
                <a:solidFill>
                  <a:srgbClr val="FF0000"/>
                </a:solidFill>
                <a:effectLst/>
                <a:latin typeface="Calibri" panose="020F0502020204030204" pitchFamily="34" charset="0"/>
                <a:ea typeface="Times New Roman" panose="02020603050405020304" pitchFamily="18" charset="0"/>
              </a:rPr>
              <a:t>of 96 hours</a:t>
            </a:r>
            <a:r>
              <a:rPr lang="en-GB" sz="1800" b="1" kern="1200" dirty="0">
                <a:effectLst/>
                <a:latin typeface="Calibri" panose="020F0502020204030204" pitchFamily="34" charset="0"/>
                <a:ea typeface="Times New Roman" panose="02020603050405020304" pitchFamily="18" charset="0"/>
              </a:rPr>
              <a:t> from the relevant time.</a:t>
            </a:r>
            <a:endParaRPr lang="en-GB" sz="1800" dirty="0">
              <a:effectLst/>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104171" y="250567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sz="1800" dirty="0">
              <a:effectLst/>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9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162046" y="284016"/>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50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36234" y="349664"/>
            <a:ext cx="4384178"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200" b="1">
                <a:latin typeface="+mj-lt"/>
                <a:ea typeface="+mj-ea"/>
                <a:cs typeface="+mj-cs"/>
              </a:rPr>
              <a:t>The Custody Officer</a:t>
            </a:r>
          </a:p>
        </p:txBody>
      </p:sp>
      <p:sp>
        <p:nvSpPr>
          <p:cNvPr id="4" name="Rectangle 3"/>
          <p:cNvSpPr/>
          <p:nvPr>
            <p:custDataLst>
              <p:tags r:id="rId1"/>
            </p:custDataLst>
          </p:nvPr>
        </p:nvSpPr>
        <p:spPr>
          <a:xfrm>
            <a:off x="440991" y="2620641"/>
            <a:ext cx="4378312" cy="3023702"/>
          </a:xfrm>
          <a:prstGeom prst="rect">
            <a:avLst/>
          </a:prstGeom>
        </p:spPr>
        <p:txBody>
          <a:bodyPr vert="horz" lIns="91440" tIns="45720" rIns="91440" bIns="45720" rtlCol="0" anchor="ctr">
            <a:normAutofit/>
          </a:bodyPr>
          <a:lstStyle/>
          <a:p>
            <a:pPr indent="-228600">
              <a:lnSpc>
                <a:spcPct val="90000"/>
              </a:lnSpc>
              <a:spcAft>
                <a:spcPts val="1800"/>
              </a:spcAft>
              <a:buFont typeface="Arial" panose="020B0604020202020204" pitchFamily="34" charset="0"/>
              <a:buChar char="•"/>
              <a:defRPr/>
            </a:pPr>
            <a:r>
              <a:rPr lang="en-US" altLang="en-US" sz="1700"/>
              <a:t>Sergeant</a:t>
            </a:r>
          </a:p>
          <a:p>
            <a:pPr indent="-228600">
              <a:lnSpc>
                <a:spcPct val="90000"/>
              </a:lnSpc>
              <a:spcAft>
                <a:spcPts val="1800"/>
              </a:spcAft>
              <a:buFont typeface="Arial" panose="020B0604020202020204" pitchFamily="34" charset="0"/>
              <a:buChar char="•"/>
              <a:defRPr/>
            </a:pPr>
            <a:r>
              <a:rPr lang="en-US" altLang="en-US" sz="1700"/>
              <a:t>Impartial &amp; Independent</a:t>
            </a:r>
          </a:p>
          <a:p>
            <a:pPr indent="-228600">
              <a:lnSpc>
                <a:spcPct val="90000"/>
              </a:lnSpc>
              <a:spcAft>
                <a:spcPts val="1800"/>
              </a:spcAft>
              <a:buFont typeface="Arial" panose="020B0604020202020204" pitchFamily="34" charset="0"/>
              <a:buChar char="•"/>
              <a:defRPr/>
            </a:pPr>
            <a:r>
              <a:rPr lang="en-US" altLang="en-US" sz="1700"/>
              <a:t>Prisoner’s rights</a:t>
            </a:r>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186644" y="1760836"/>
            <a:ext cx="524256" cy="889754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1585" y="399675"/>
            <a:ext cx="3485526"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11103" r="-3" b="-3"/>
          <a:stretch/>
        </p:blipFill>
        <p:spPr>
          <a:xfrm>
            <a:off x="5566029" y="627954"/>
            <a:ext cx="3176637"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765107" y="6150940"/>
            <a:ext cx="524256"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200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595246" y="386930"/>
            <a:ext cx="7549592" cy="129844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The Custody Officer</a:t>
            </a:r>
          </a:p>
        </p:txBody>
      </p:sp>
      <p:sp>
        <p:nvSpPr>
          <p:cNvPr id="73" name="Rectangle 7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custDataLst>
              <p:tags r:id="rId1"/>
            </p:custDataLst>
          </p:nvPr>
        </p:nvSpPr>
        <p:spPr>
          <a:xfrm>
            <a:off x="595245" y="2599509"/>
            <a:ext cx="3398174" cy="3639450"/>
          </a:xfrm>
          <a:prstGeom prst="rect">
            <a:avLst/>
          </a:prstGeom>
        </p:spPr>
        <p:txBody>
          <a:bodyPr vert="horz" lIns="91440" tIns="45720" rIns="91440" bIns="45720" rtlCol="0" anchor="ctr">
            <a:normAutofit/>
          </a:bodyPr>
          <a:lstStyle/>
          <a:p>
            <a:pPr indent="-228600">
              <a:lnSpc>
                <a:spcPct val="90000"/>
              </a:lnSpc>
              <a:spcAft>
                <a:spcPts val="1800"/>
              </a:spcAft>
              <a:buFont typeface="Arial" panose="020B0604020202020204" pitchFamily="34" charset="0"/>
              <a:buChar char="•"/>
              <a:defRPr/>
            </a:pPr>
            <a:r>
              <a:rPr lang="en-US" altLang="en-US" sz="2800" dirty="0"/>
              <a:t>Sergeant</a:t>
            </a:r>
          </a:p>
          <a:p>
            <a:pPr indent="-228600">
              <a:lnSpc>
                <a:spcPct val="90000"/>
              </a:lnSpc>
              <a:spcAft>
                <a:spcPts val="1800"/>
              </a:spcAft>
              <a:buFont typeface="Arial" panose="020B0604020202020204" pitchFamily="34" charset="0"/>
              <a:buChar char="•"/>
              <a:defRPr/>
            </a:pPr>
            <a:r>
              <a:rPr lang="en-US" altLang="en-US" sz="2800" dirty="0"/>
              <a:t>Impartial &amp; Independent</a:t>
            </a:r>
          </a:p>
          <a:p>
            <a:pPr indent="-228600">
              <a:lnSpc>
                <a:spcPct val="90000"/>
              </a:lnSpc>
              <a:spcAft>
                <a:spcPts val="1800"/>
              </a:spcAft>
              <a:buFont typeface="Arial" panose="020B0604020202020204" pitchFamily="34" charset="0"/>
              <a:buChar char="•"/>
              <a:defRPr/>
            </a:pPr>
            <a:r>
              <a:rPr lang="en-US" altLang="en-US" sz="2800" dirty="0"/>
              <a:t>Prisoner’s rights</a:t>
            </a:r>
          </a:p>
        </p:txBody>
      </p:sp>
      <p:pic>
        <p:nvPicPr>
          <p:cNvPr id="4098" name="Picture 2" descr="Police Custody Detention Officers | G4S United Kingdom">
            <a:extLst>
              <a:ext uri="{FF2B5EF4-FFF2-40B4-BE49-F238E27FC236}">
                <a16:creationId xmlns:a16="http://schemas.microsoft.com/office/drawing/2014/main" id="{0ED5F597-DC0B-9E45-949C-587D14F69B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25" r="8919" b="-2"/>
          <a:stretch/>
        </p:blipFill>
        <p:spPr bwMode="auto">
          <a:xfrm>
            <a:off x="4433649" y="2484255"/>
            <a:ext cx="3862707" cy="3714244"/>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079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inal glimpse of real-life Peaky Blinders police station | Daily Mail Online">
            <a:extLst>
              <a:ext uri="{FF2B5EF4-FFF2-40B4-BE49-F238E27FC236}">
                <a16:creationId xmlns:a16="http://schemas.microsoft.com/office/drawing/2014/main" id="{21182737-9E64-F144-B932-0087FE753D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7" r="28075" b="-1"/>
          <a:stretch/>
        </p:blipFill>
        <p:spPr bwMode="auto">
          <a:xfrm>
            <a:off x="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9" name="Rectangle 51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5648707" y="365125"/>
            <a:ext cx="2866642" cy="1899912"/>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The Custody Officer</a:t>
            </a:r>
          </a:p>
        </p:txBody>
      </p:sp>
      <p:sp>
        <p:nvSpPr>
          <p:cNvPr id="3" name="Rectangle 2"/>
          <p:cNvSpPr/>
          <p:nvPr>
            <p:custDataLst>
              <p:tags r:id="rId1"/>
            </p:custDataLst>
          </p:nvPr>
        </p:nvSpPr>
        <p:spPr>
          <a:xfrm>
            <a:off x="5648707" y="2434201"/>
            <a:ext cx="2866642" cy="3742762"/>
          </a:xfrm>
          <a:prstGeom prst="rect">
            <a:avLst/>
          </a:prstGeom>
        </p:spPr>
        <p:txBody>
          <a:bodyPr vert="horz" lIns="91440" tIns="45720" rIns="91440" bIns="45720" rtlCol="0">
            <a:normAutofit/>
          </a:bodyPr>
          <a:lstStyle/>
          <a:p>
            <a:pPr>
              <a:lnSpc>
                <a:spcPct val="90000"/>
              </a:lnSpc>
              <a:spcAft>
                <a:spcPts val="1800"/>
              </a:spcAft>
              <a:defRPr/>
            </a:pPr>
            <a:r>
              <a:rPr lang="en-US" altLang="en-US" sz="1700" dirty="0"/>
              <a:t>Must be informed of:</a:t>
            </a:r>
          </a:p>
          <a:p>
            <a:pPr marL="428625" indent="-228600">
              <a:lnSpc>
                <a:spcPct val="90000"/>
              </a:lnSpc>
              <a:spcAft>
                <a:spcPts val="1800"/>
              </a:spcAft>
              <a:buFont typeface="Arial" panose="020B0604020202020204" pitchFamily="34" charset="0"/>
              <a:buChar char="•"/>
              <a:defRPr/>
            </a:pPr>
            <a:r>
              <a:rPr lang="en-US" altLang="en-US" sz="1700" dirty="0"/>
              <a:t>Circumstances of the arrest</a:t>
            </a:r>
          </a:p>
          <a:p>
            <a:pPr marL="428625" indent="-228600">
              <a:lnSpc>
                <a:spcPct val="90000"/>
              </a:lnSpc>
              <a:spcAft>
                <a:spcPts val="1800"/>
              </a:spcAft>
              <a:buFont typeface="Arial" panose="020B0604020202020204" pitchFamily="34" charset="0"/>
              <a:buChar char="•"/>
              <a:defRPr/>
            </a:pPr>
            <a:r>
              <a:rPr lang="en-US" altLang="en-US" sz="1700" dirty="0"/>
              <a:t>Involvement of the suspect</a:t>
            </a:r>
          </a:p>
          <a:p>
            <a:pPr marL="428625" indent="-228600">
              <a:lnSpc>
                <a:spcPct val="90000"/>
              </a:lnSpc>
              <a:spcAft>
                <a:spcPts val="1800"/>
              </a:spcAft>
              <a:buFont typeface="Arial" panose="020B0604020202020204" pitchFamily="34" charset="0"/>
              <a:buChar char="•"/>
              <a:defRPr/>
            </a:pPr>
            <a:r>
              <a:rPr lang="en-US" altLang="en-US" sz="1700" dirty="0"/>
              <a:t>Necessity for arrest</a:t>
            </a:r>
          </a:p>
          <a:p>
            <a:pPr marL="428625" indent="-228600">
              <a:lnSpc>
                <a:spcPct val="90000"/>
              </a:lnSpc>
              <a:spcAft>
                <a:spcPts val="1800"/>
              </a:spcAft>
              <a:buFont typeface="Arial" panose="020B0604020202020204" pitchFamily="34" charset="0"/>
              <a:buChar char="•"/>
              <a:defRPr/>
            </a:pPr>
            <a:r>
              <a:rPr lang="en-US" altLang="en-US" sz="1700" dirty="0"/>
              <a:t>Use of any force</a:t>
            </a:r>
          </a:p>
          <a:p>
            <a:pPr marL="428625" indent="-228600">
              <a:lnSpc>
                <a:spcPct val="90000"/>
              </a:lnSpc>
              <a:spcAft>
                <a:spcPts val="1800"/>
              </a:spcAft>
              <a:buFont typeface="Arial" panose="020B0604020202020204" pitchFamily="34" charset="0"/>
              <a:buChar char="•"/>
              <a:defRPr/>
            </a:pPr>
            <a:r>
              <a:rPr lang="en-US" altLang="en-US" sz="1700" dirty="0"/>
              <a:t>Other needs </a:t>
            </a:r>
          </a:p>
        </p:txBody>
      </p:sp>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Information to be given to the DP…</a:t>
            </a:r>
          </a:p>
        </p:txBody>
      </p:sp>
      <p:grpSp>
        <p:nvGrpSpPr>
          <p:cNvPr id="31" name="Group 3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32" name="Rectangle 3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4"/>
          <p:cNvSpPr txBox="1">
            <a:spLocks noChangeArrowheads="1"/>
          </p:cNvSpPr>
          <p:nvPr>
            <p:custDataLst>
              <p:tags r:id="rId1"/>
            </p:custDataLst>
          </p:nvPr>
        </p:nvSpPr>
        <p:spPr bwMode="auto">
          <a:xfrm>
            <a:off x="443039" y="2330505"/>
            <a:ext cx="3419569" cy="39795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Someone informed </a:t>
            </a:r>
          </a:p>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Free independent legal advice </a:t>
            </a:r>
          </a:p>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Consult the Codes of Practice</a:t>
            </a:r>
          </a:p>
          <a:p>
            <a:pPr indent="-228600" eaLnBrk="1" hangingPunct="1">
              <a:lnSpc>
                <a:spcPct val="90000"/>
              </a:lnSpc>
              <a:spcBef>
                <a:spcPct val="50000"/>
              </a:spcBef>
              <a:buFont typeface="Arial" panose="020B0604020202020204" pitchFamily="34" charset="0"/>
              <a:buChar char="•"/>
              <a:defRPr/>
            </a:pPr>
            <a:r>
              <a:rPr lang="en-US" altLang="en-US" sz="1700">
                <a:solidFill>
                  <a:schemeClr val="tx1"/>
                </a:solidFill>
                <a:latin typeface="+mn-lt"/>
              </a:rPr>
              <a:t>View custody record</a:t>
            </a:r>
          </a:p>
        </p:txBody>
      </p:sp>
      <p:sp>
        <p:nvSpPr>
          <p:cNvPr id="37" name="Rectangle 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l="18699" r="34878" b="-2"/>
          <a:stretch/>
        </p:blipFill>
        <p:spPr>
          <a:xfrm>
            <a:off x="4483341" y="799352"/>
            <a:ext cx="4069057" cy="5259296"/>
          </a:xfrm>
          <a:prstGeom prst="rect">
            <a:avLst/>
          </a:prstGeom>
        </p:spPr>
      </p:pic>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79" y="347471"/>
            <a:ext cx="8325612"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28650" y="585216"/>
            <a:ext cx="7886700" cy="1325563"/>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a:solidFill>
                  <a:schemeClr val="bg1"/>
                </a:solidFill>
                <a:latin typeface="+mj-lt"/>
                <a:ea typeface="+mj-ea"/>
                <a:cs typeface="+mj-cs"/>
              </a:rPr>
              <a:t>Prisoner Rights</a:t>
            </a:r>
          </a:p>
        </p:txBody>
      </p:sp>
      <p:pic>
        <p:nvPicPr>
          <p:cNvPr id="7170" name="Picture 2" descr="No Xbox very disappointed': The amusing reviews of Croydon police stations  on Google - Croydon Advertiser">
            <a:extLst>
              <a:ext uri="{FF2B5EF4-FFF2-40B4-BE49-F238E27FC236}">
                <a16:creationId xmlns:a16="http://schemas.microsoft.com/office/drawing/2014/main" id="{F97FF8A8-47F5-CF4B-8489-0F874D1DED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612" r="11198" b="-1"/>
          <a:stretch/>
        </p:blipFill>
        <p:spPr bwMode="auto">
          <a:xfrm>
            <a:off x="630936" y="2516777"/>
            <a:ext cx="4677156" cy="366018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5660136" y="2516777"/>
            <a:ext cx="2852928" cy="36601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ct val="50000"/>
              </a:spcBef>
            </a:pPr>
            <a:r>
              <a:rPr lang="en-US" altLang="en-US" sz="1900"/>
              <a:t>Right to have somebody informed of their arrest</a:t>
            </a:r>
          </a:p>
          <a:p>
            <a:pPr indent="-228600">
              <a:lnSpc>
                <a:spcPct val="90000"/>
              </a:lnSpc>
              <a:spcBef>
                <a:spcPct val="50000"/>
              </a:spcBef>
            </a:pPr>
            <a:r>
              <a:rPr lang="en-US" altLang="en-US" sz="1900"/>
              <a:t>Right to free independent legal advice and consult with a solicitor</a:t>
            </a:r>
          </a:p>
          <a:p>
            <a:pPr indent="-228600">
              <a:lnSpc>
                <a:spcPct val="90000"/>
              </a:lnSpc>
              <a:spcBef>
                <a:spcPct val="50000"/>
              </a:spcBef>
            </a:pPr>
            <a:r>
              <a:rPr lang="en-US" altLang="en-US" sz="1900"/>
              <a:t>Right to consult the codes of practice</a:t>
            </a:r>
          </a:p>
        </p:txBody>
      </p:sp>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9" name="Rectangle 2058">
            <a:extLst>
              <a:ext uri="{FF2B5EF4-FFF2-40B4-BE49-F238E27FC236}">
                <a16:creationId xmlns:a16="http://schemas.microsoft.com/office/drawing/2014/main" id="{4841EA57-DEA6-4BE9-B11E-1FBCC76B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What happens at a voluntary police interview? - Stuart Miller Solicitors">
            <a:extLst>
              <a:ext uri="{FF2B5EF4-FFF2-40B4-BE49-F238E27FC236}">
                <a16:creationId xmlns:a16="http://schemas.microsoft.com/office/drawing/2014/main" id="{AC500BC4-5266-7A78-D8B5-C2C60D7D3B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031" r="2" b="2"/>
          <a:stretch/>
        </p:blipFill>
        <p:spPr bwMode="auto">
          <a:xfrm>
            <a:off x="4444680" y="10"/>
            <a:ext cx="469931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olice forced to lock up children due to lack of alternatives | London City  Hall">
            <a:extLst>
              <a:ext uri="{FF2B5EF4-FFF2-40B4-BE49-F238E27FC236}">
                <a16:creationId xmlns:a16="http://schemas.microsoft.com/office/drawing/2014/main" id="{3CC701A5-342A-8F8D-D741-EFC24F1713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1980"/>
          <a:stretch/>
        </p:blipFill>
        <p:spPr bwMode="auto">
          <a:xfrm>
            <a:off x="5241306" y="2286000"/>
            <a:ext cx="3902692"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Exeter's new police station and custody suite - Devon Live">
            <a:extLst>
              <a:ext uri="{FF2B5EF4-FFF2-40B4-BE49-F238E27FC236}">
                <a16:creationId xmlns:a16="http://schemas.microsoft.com/office/drawing/2014/main" id="{CA039FED-69E2-AF0B-9130-F7012231F9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601" b="-1"/>
          <a:stretch/>
        </p:blipFill>
        <p:spPr bwMode="auto">
          <a:xfrm>
            <a:off x="6035713" y="4572000"/>
            <a:ext cx="3108287"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a:noFill/>
          <a:extLst>
            <a:ext uri="{909E8E84-426E-40DD-AFC4-6F175D3DCCD1}">
              <a14:hiddenFill xmlns:a14="http://schemas.microsoft.com/office/drawing/2010/main">
                <a:solidFill>
                  <a:srgbClr val="FFFFFF"/>
                </a:solidFill>
              </a14:hiddenFill>
            </a:ext>
          </a:extLst>
        </p:spPr>
      </p:pic>
      <p:sp>
        <p:nvSpPr>
          <p:cNvPr id="2061" name="Freeform 15">
            <a:extLst>
              <a:ext uri="{FF2B5EF4-FFF2-40B4-BE49-F238E27FC236}">
                <a16:creationId xmlns:a16="http://schemas.microsoft.com/office/drawing/2014/main" id="{A26922E4-CEB0-4BFE-BAD1-403E6A417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2652"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3" name="Freeform: Shape 2062">
            <a:extLst>
              <a:ext uri="{FF2B5EF4-FFF2-40B4-BE49-F238E27FC236}">
                <a16:creationId xmlns:a16="http://schemas.microsoft.com/office/drawing/2014/main" id="{0F86758B-3106-4324-A03D-67715F7F1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26998"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TextBox 7">
            <a:extLst>
              <a:ext uri="{FF2B5EF4-FFF2-40B4-BE49-F238E27FC236}">
                <a16:creationId xmlns:a16="http://schemas.microsoft.com/office/drawing/2014/main" id="{42DFDC8D-F23A-FD11-6B0B-9D5E88D68BFD}"/>
              </a:ext>
            </a:extLst>
          </p:cNvPr>
          <p:cNvSpPr txBox="1"/>
          <p:nvPr/>
        </p:nvSpPr>
        <p:spPr>
          <a:xfrm>
            <a:off x="164007" y="365125"/>
            <a:ext cx="4280673" cy="1325563"/>
          </a:xfrm>
          <a:prstGeom prst="rect">
            <a:avLst/>
          </a:prstGeom>
        </p:spPr>
        <p:txBody>
          <a:bodyPr vert="horz" lIns="91440" tIns="45720" rIns="91440" bIns="45720" rtlCol="0" anchor="ctr">
            <a:normAutofit/>
          </a:bodyPr>
          <a:lstStyle/>
          <a:p>
            <a:pPr marL="228600" indent="-228600" algn="ctr">
              <a:lnSpc>
                <a:spcPct val="90000"/>
              </a:lnSpc>
              <a:spcBef>
                <a:spcPct val="0"/>
              </a:spcBef>
              <a:spcAft>
                <a:spcPts val="600"/>
              </a:spcAft>
              <a:defRPr/>
            </a:pPr>
            <a:r>
              <a:rPr lang="en-US" sz="2200" b="1" u="sng" kern="1200" dirty="0">
                <a:solidFill>
                  <a:srgbClr val="000000"/>
                </a:solidFill>
                <a:latin typeface="+mj-lt"/>
                <a:ea typeface="+mj-ea"/>
                <a:cs typeface="+mj-cs"/>
              </a:rPr>
              <a:t>What consequences do you think failing to deal with a detained person in an ethical manner might have for…</a:t>
            </a:r>
          </a:p>
        </p:txBody>
      </p:sp>
      <p:graphicFrame>
        <p:nvGraphicFramePr>
          <p:cNvPr id="7" name="TextBox 2">
            <a:extLst>
              <a:ext uri="{FF2B5EF4-FFF2-40B4-BE49-F238E27FC236}">
                <a16:creationId xmlns:a16="http://schemas.microsoft.com/office/drawing/2014/main" id="{10558046-458C-64FD-0886-9DC2142E4AEE}"/>
              </a:ext>
            </a:extLst>
          </p:cNvPr>
          <p:cNvGraphicFramePr/>
          <p:nvPr>
            <p:extLst>
              <p:ext uri="{D42A27DB-BD31-4B8C-83A1-F6EECF244321}">
                <p14:modId xmlns:p14="http://schemas.microsoft.com/office/powerpoint/2010/main" val="2186216865"/>
              </p:ext>
            </p:extLst>
          </p:nvPr>
        </p:nvGraphicFramePr>
        <p:xfrm>
          <a:off x="628650" y="2021249"/>
          <a:ext cx="4280673" cy="41557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447823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txBox="1">
            <a:spLocks/>
          </p:cNvSpPr>
          <p:nvPr/>
        </p:nvSpPr>
        <p:spPr bwMode="auto">
          <a:xfrm>
            <a:off x="462422" y="1622487"/>
            <a:ext cx="3780420" cy="3578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0"/>
              </a:spcBef>
              <a:spcAft>
                <a:spcPts val="2250"/>
              </a:spcAft>
              <a:buNone/>
              <a:defRPr/>
            </a:pPr>
            <a:r>
              <a:rPr lang="en-GB" sz="1800" kern="0" dirty="0">
                <a:solidFill>
                  <a:srgbClr val="002060"/>
                </a:solidFill>
                <a:latin typeface="Arial" panose="020B0604020202020204" pitchFamily="34" charset="0"/>
                <a:cs typeface="Arial" panose="020B0604020202020204" pitchFamily="34" charset="0"/>
              </a:rPr>
              <a:t>Any property may be seized if              it is believed it may be used to;</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Cause physical injury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Damage property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Interfere with evidence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Assist escape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Evidence relating to an offence</a:t>
            </a:r>
          </a:p>
          <a:p>
            <a:pPr marL="0" indent="0">
              <a:buNone/>
              <a:defRPr/>
            </a:pPr>
            <a:endParaRPr lang="en-GB" sz="1800" kern="0" dirty="0">
              <a:solidFill>
                <a:srgbClr val="333399"/>
              </a:solidFill>
            </a:endParaRPr>
          </a:p>
        </p:txBody>
      </p:sp>
      <p:sp>
        <p:nvSpPr>
          <p:cNvPr id="5" name="TextBox 4"/>
          <p:cNvSpPr txBox="1"/>
          <p:nvPr/>
        </p:nvSpPr>
        <p:spPr>
          <a:xfrm>
            <a:off x="0" y="355969"/>
            <a:ext cx="6210690" cy="461665"/>
          </a:xfrm>
          <a:prstGeom prst="rect">
            <a:avLst/>
          </a:prstGeom>
          <a:solidFill>
            <a:srgbClr val="FFC000"/>
          </a:solidFill>
          <a:ln>
            <a:noFill/>
          </a:ln>
        </p:spPr>
        <p:txBody>
          <a:bodyPr wrap="square" rtlCol="0">
            <a:spAutoFit/>
          </a:bodyPr>
          <a:lstStyle/>
          <a:p>
            <a:r>
              <a:rPr lang="en-GB" sz="2400" b="1" dirty="0"/>
              <a:t>Searches of Detained Persons</a:t>
            </a:r>
          </a:p>
        </p:txBody>
      </p:sp>
      <p:sp>
        <p:nvSpPr>
          <p:cNvPr id="6" name="TextBox 5">
            <a:extLst>
              <a:ext uri="{FF2B5EF4-FFF2-40B4-BE49-F238E27FC236}">
                <a16:creationId xmlns:a16="http://schemas.microsoft.com/office/drawing/2014/main" id="{6D7D17A4-160A-1648-A466-17235C24B0A0}"/>
              </a:ext>
            </a:extLst>
          </p:cNvPr>
          <p:cNvSpPr txBox="1"/>
          <p:nvPr/>
        </p:nvSpPr>
        <p:spPr>
          <a:xfrm>
            <a:off x="0" y="5436076"/>
            <a:ext cx="8866415" cy="507831"/>
          </a:xfrm>
          <a:prstGeom prst="rect">
            <a:avLst/>
          </a:prstGeom>
          <a:noFill/>
        </p:spPr>
        <p:txBody>
          <a:bodyPr wrap="square">
            <a:spAutoFit/>
          </a:bodyPr>
          <a:lstStyle/>
          <a:p>
            <a:pPr algn="ctr">
              <a:spcAft>
                <a:spcPts val="1800"/>
              </a:spcAft>
            </a:pPr>
            <a:r>
              <a:rPr lang="en-GB" sz="1350" dirty="0">
                <a:solidFill>
                  <a:srgbClr val="00B0F0"/>
                </a:solidFill>
              </a:rPr>
              <a:t>Section 54 of PACE provides a custody officer with a power to search, seize and retain any items which have been found during the search of detained persons.</a:t>
            </a:r>
          </a:p>
        </p:txBody>
      </p:sp>
      <p:pic>
        <p:nvPicPr>
          <p:cNvPr id="8194" name="Picture 2" descr="Stop and search | Essex Police">
            <a:extLst>
              <a:ext uri="{FF2B5EF4-FFF2-40B4-BE49-F238E27FC236}">
                <a16:creationId xmlns:a16="http://schemas.microsoft.com/office/drawing/2014/main" id="{527E30CA-EE50-DD4F-8A20-BD80DFF30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028950"/>
            <a:ext cx="2165845" cy="217203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4S - Custody Detention Officer: “As a CDO, the welfare and safety of the  detained people in our care is of paramount importance.” | Facebook">
            <a:extLst>
              <a:ext uri="{FF2B5EF4-FFF2-40B4-BE49-F238E27FC236}">
                <a16:creationId xmlns:a16="http://schemas.microsoft.com/office/drawing/2014/main" id="{BE83CD3A-1E7D-D04E-B13B-20350BA56B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2203" y="2535435"/>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night in custody - Office of the Police and Crime Commissioner for  Warwickshire">
            <a:extLst>
              <a:ext uri="{FF2B5EF4-FFF2-40B4-BE49-F238E27FC236}">
                <a16:creationId xmlns:a16="http://schemas.microsoft.com/office/drawing/2014/main" id="{C5308E5B-8D86-3D47-947D-A9CE0937E2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0545" y="1662372"/>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5295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42170" y="856180"/>
            <a:ext cx="3420438" cy="1128068"/>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3500" b="1">
                <a:latin typeface="+mj-lt"/>
                <a:ea typeface="+mj-ea"/>
                <a:cs typeface="+mj-cs"/>
              </a:rPr>
              <a:t>Strip and Intimate Searches</a:t>
            </a:r>
          </a:p>
        </p:txBody>
      </p:sp>
      <p:grpSp>
        <p:nvGrpSpPr>
          <p:cNvPr id="9225" name="Group 922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9226" name="Rectangle 922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29" name="Rectangle 922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nvSpPr>
        <p:spPr>
          <a:xfrm>
            <a:off x="443039" y="2330505"/>
            <a:ext cx="3419569"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defRPr/>
            </a:pPr>
            <a:r>
              <a:rPr lang="en-US" sz="1700"/>
              <a:t>Strip searches involve removal of more than the outer clothing</a:t>
            </a:r>
          </a:p>
          <a:p>
            <a:pPr marL="0" indent="-228600">
              <a:lnSpc>
                <a:spcPct val="90000"/>
              </a:lnSpc>
              <a:defRPr/>
            </a:pPr>
            <a:endParaRPr lang="en-US" sz="1700"/>
          </a:p>
          <a:p>
            <a:pPr indent="-228600">
              <a:lnSpc>
                <a:spcPct val="90000"/>
              </a:lnSpc>
              <a:defRPr/>
            </a:pPr>
            <a:r>
              <a:rPr lang="en-US" sz="1700"/>
              <a:t>Intimate searches consist of a physical examination of a person’s body orifices other than the mouth </a:t>
            </a:r>
          </a:p>
        </p:txBody>
      </p:sp>
      <p:sp>
        <p:nvSpPr>
          <p:cNvPr id="9231" name="Rectangle 923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3" name="Rectangle 923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Behind the scenes at Perry Barr custody block as police detail every arrest  made in 24 hours - Birmingham Live">
            <a:extLst>
              <a:ext uri="{FF2B5EF4-FFF2-40B4-BE49-F238E27FC236}">
                <a16:creationId xmlns:a16="http://schemas.microsoft.com/office/drawing/2014/main" id="{ECF5B3DE-87C4-2C48-B05C-E1D217204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07" r="27807" b="-1"/>
          <a:stretch/>
        </p:blipFill>
        <p:spPr bwMode="auto">
          <a:xfrm>
            <a:off x="4483341"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35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BD02D496-6B73-4F97-A645-768B8C29F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387F331-A0AA-484B-B644-26D6EBC9FBE8}"/>
              </a:ext>
            </a:extLst>
          </p:cNvPr>
          <p:cNvSpPr txBox="1"/>
          <p:nvPr/>
        </p:nvSpPr>
        <p:spPr>
          <a:xfrm>
            <a:off x="3674080" y="967882"/>
            <a:ext cx="4777885" cy="393272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300">
                <a:latin typeface="+mj-lt"/>
                <a:ea typeface="+mj-ea"/>
                <a:cs typeface="+mj-cs"/>
              </a:rPr>
              <a:t>“Booking in” </a:t>
            </a:r>
          </a:p>
        </p:txBody>
      </p:sp>
      <p:grpSp>
        <p:nvGrpSpPr>
          <p:cNvPr id="1033" name="Group 76">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9" y="2733628"/>
            <a:ext cx="1340409" cy="5777807"/>
            <a:chOff x="329184" y="2"/>
            <a:chExt cx="524256" cy="5777807"/>
          </a:xfrm>
        </p:grpSpPr>
        <p:cxnSp>
          <p:nvCxnSpPr>
            <p:cNvPr id="78" name="Straight Connector 77">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4" name="Rectangle 7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35" name="Rectangle 80">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6468" y="269325"/>
            <a:ext cx="277536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8F4990C2-4047-784C-BB74-BF282D3415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66780" y="115101"/>
            <a:ext cx="2366847" cy="35567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Mug Shot Released… Are YOU Wanted? [EXPIRED]">
            <a:extLst>
              <a:ext uri="{FF2B5EF4-FFF2-40B4-BE49-F238E27FC236}">
                <a16:creationId xmlns:a16="http://schemas.microsoft.com/office/drawing/2014/main" id="{A82C8B5F-C715-4D4C-996B-973665C98F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35" y="967882"/>
            <a:ext cx="3698403" cy="24611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otprints as Forensic Evidence: A Critical Analysis">
            <a:extLst>
              <a:ext uri="{FF2B5EF4-FFF2-40B4-BE49-F238E27FC236}">
                <a16:creationId xmlns:a16="http://schemas.microsoft.com/office/drawing/2014/main" id="{1E3DEBBA-A2FC-4E49-B6D7-0584CD196A8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6903" y="4863781"/>
            <a:ext cx="4301485" cy="151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9436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76" name="Rectangle 7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2768" y="922644"/>
            <a:ext cx="3780214" cy="1169585"/>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500" b="1" dirty="0">
                <a:latin typeface="+mj-lt"/>
                <a:ea typeface="+mj-ea"/>
                <a:cs typeface="+mj-cs"/>
              </a:rPr>
              <a:t>Appropriate Adult</a:t>
            </a:r>
          </a:p>
        </p:txBody>
      </p:sp>
      <p:sp>
        <p:nvSpPr>
          <p:cNvPr id="81" name="Rectangle 8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1785" y="2263365"/>
            <a:ext cx="37033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txBox="1">
            <a:spLocks noChangeArrowheads="1"/>
          </p:cNvSpPr>
          <p:nvPr>
            <p:custDataLst>
              <p:tags r:id="rId1"/>
            </p:custDataLst>
          </p:nvPr>
        </p:nvSpPr>
        <p:spPr bwMode="auto">
          <a:xfrm>
            <a:off x="791786" y="2508105"/>
            <a:ext cx="3780214"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3600"/>
              </a:spcAft>
              <a:buFont typeface="Arial" panose="020B0604020202020204" pitchFamily="34" charset="0"/>
              <a:buChar char="•"/>
              <a:defRPr/>
            </a:pPr>
            <a:r>
              <a:rPr lang="en-US" sz="1700">
                <a:solidFill>
                  <a:schemeClr val="tx1"/>
                </a:solidFill>
                <a:latin typeface="+mn-lt"/>
              </a:rPr>
              <a:t>Juveniles and detainees who are mentally vulnerable are entitled to the support of an appropriate adult. </a:t>
            </a:r>
          </a:p>
          <a:p>
            <a:pPr indent="-228600" eaLnBrk="1" hangingPunct="1">
              <a:lnSpc>
                <a:spcPct val="90000"/>
              </a:lnSpc>
              <a:spcBef>
                <a:spcPct val="0"/>
              </a:spcBef>
              <a:spcAft>
                <a:spcPts val="3600"/>
              </a:spcAft>
              <a:buFont typeface="Arial" panose="020B0604020202020204" pitchFamily="34" charset="0"/>
              <a:buChar char="•"/>
              <a:defRPr/>
            </a:pPr>
            <a:endParaRPr lang="en-US" altLang="en-US" sz="1700">
              <a:solidFill>
                <a:schemeClr val="tx1"/>
              </a:solidFill>
              <a:latin typeface="+mn-lt"/>
            </a:endParaRPr>
          </a:p>
        </p:txBody>
      </p:sp>
      <p:pic>
        <p:nvPicPr>
          <p:cNvPr id="10244" name="Picture 4" descr="Criminal Justice Services - Hafal">
            <a:extLst>
              <a:ext uri="{FF2B5EF4-FFF2-40B4-BE49-F238E27FC236}">
                <a16:creationId xmlns:a16="http://schemas.microsoft.com/office/drawing/2014/main" id="{3B77D64E-8026-E647-9BFA-4229ABAB416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565333" y="774285"/>
            <a:ext cx="2581173" cy="2581173"/>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About appropriate adults">
            <a:extLst>
              <a:ext uri="{FF2B5EF4-FFF2-40B4-BE49-F238E27FC236}">
                <a16:creationId xmlns:a16="http://schemas.microsoft.com/office/drawing/2014/main" id="{A83F1D99-FE4F-9E4A-AD5F-A83BA8DA3F8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066" r="94" b="-2"/>
          <a:stretch/>
        </p:blipFill>
        <p:spPr bwMode="auto">
          <a:xfrm>
            <a:off x="5210000" y="3899625"/>
            <a:ext cx="3291840" cy="1932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217698" y="2640716"/>
            <a:ext cx="6210690" cy="26909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57213" indent="-557213" eaLnBrk="1" hangingPunct="1">
              <a:spcBef>
                <a:spcPct val="0"/>
              </a:spcBef>
              <a:spcAft>
                <a:spcPts val="3600"/>
              </a:spcAft>
              <a:buFontTx/>
              <a:buAutoNum type="arabicPeriod"/>
              <a:defRPr/>
            </a:pPr>
            <a:r>
              <a:rPr lang="en-GB" altLang="en-US" sz="1500" b="1" kern="0" dirty="0">
                <a:solidFill>
                  <a:schemeClr val="tx1"/>
                </a:solidFill>
                <a:latin typeface="+mn-lt"/>
              </a:rPr>
              <a:t>Wanted by that or another force or on warrant</a:t>
            </a:r>
          </a:p>
          <a:p>
            <a:pPr marL="557213" indent="-557213" eaLnBrk="1" hangingPunct="1">
              <a:spcBef>
                <a:spcPct val="0"/>
              </a:spcBef>
              <a:spcAft>
                <a:spcPts val="3600"/>
              </a:spcAft>
              <a:buFontTx/>
              <a:buAutoNum type="arabicPeriod"/>
              <a:defRPr/>
            </a:pPr>
            <a:r>
              <a:rPr lang="en-GB" altLang="en-US" sz="1500" b="1" kern="0" dirty="0">
                <a:solidFill>
                  <a:schemeClr val="tx1"/>
                </a:solidFill>
                <a:latin typeface="+mn-lt"/>
              </a:rPr>
              <a:t>Warning markers may be needed, or previous offending history e.g. offends on bail; or there may need to a cause to remand the prisoner based on history</a:t>
            </a:r>
          </a:p>
          <a:p>
            <a:pPr marL="557213" indent="-557213" eaLnBrk="1" hangingPunct="1">
              <a:spcBef>
                <a:spcPct val="0"/>
              </a:spcBef>
              <a:spcAft>
                <a:spcPts val="3600"/>
              </a:spcAft>
              <a:buFontTx/>
              <a:buAutoNum type="arabicPeriod"/>
              <a:defRPr/>
            </a:pPr>
            <a:r>
              <a:rPr lang="en-GB" altLang="en-US" sz="1500" b="1" kern="0" dirty="0">
                <a:solidFill>
                  <a:schemeClr val="tx1"/>
                </a:solidFill>
                <a:latin typeface="+mn-lt"/>
              </a:rPr>
              <a:t>Foreign nationals: their embassy can be informed, and checks may need to be carried out liaising with international police forces e.g. Interpol</a:t>
            </a:r>
          </a:p>
          <a:p>
            <a:pPr eaLnBrk="1" hangingPunct="1">
              <a:spcBef>
                <a:spcPct val="0"/>
              </a:spcBef>
              <a:spcAft>
                <a:spcPts val="3600"/>
              </a:spcAft>
              <a:defRPr/>
            </a:pPr>
            <a:endParaRPr lang="en-GB" altLang="en-US" sz="2700" kern="0" dirty="0">
              <a:solidFill>
                <a:srgbClr val="333399"/>
              </a:solidFill>
            </a:endParaRPr>
          </a:p>
        </p:txBody>
      </p:sp>
      <p:sp>
        <p:nvSpPr>
          <p:cNvPr id="6" name="TextBox 5"/>
          <p:cNvSpPr txBox="1"/>
          <p:nvPr/>
        </p:nvSpPr>
        <p:spPr>
          <a:xfrm>
            <a:off x="0" y="626417"/>
            <a:ext cx="6210690" cy="461665"/>
          </a:xfrm>
          <a:prstGeom prst="rect">
            <a:avLst/>
          </a:prstGeom>
          <a:solidFill>
            <a:srgbClr val="FFC000"/>
          </a:solidFill>
          <a:ln>
            <a:noFill/>
          </a:ln>
        </p:spPr>
        <p:txBody>
          <a:bodyPr wrap="square" rtlCol="0">
            <a:spAutoFit/>
          </a:bodyPr>
          <a:lstStyle/>
          <a:p>
            <a:r>
              <a:rPr lang="en-GB" sz="2400" b="1" dirty="0">
                <a:solidFill>
                  <a:schemeClr val="bg1"/>
                </a:solidFill>
              </a:rPr>
              <a:t>Remember your checks…</a:t>
            </a:r>
          </a:p>
        </p:txBody>
      </p:sp>
      <p:pic>
        <p:nvPicPr>
          <p:cNvPr id="11266" name="Picture 2" descr="Remember Stock Illustrations – 44,122 Remember Stock Illustrations, Vectors  &amp; Clipart - Dreamstime">
            <a:extLst>
              <a:ext uri="{FF2B5EF4-FFF2-40B4-BE49-F238E27FC236}">
                <a16:creationId xmlns:a16="http://schemas.microsoft.com/office/drawing/2014/main" id="{6F8BCFFB-B21D-484F-A017-FAFD4064E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15881">
            <a:off x="5546122" y="1017898"/>
            <a:ext cx="3227408" cy="16137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1934757-6941-2567-910E-ADE40313D508}"/>
              </a:ext>
            </a:extLst>
          </p:cNvPr>
          <p:cNvSpPr txBox="1"/>
          <p:nvPr/>
        </p:nvSpPr>
        <p:spPr>
          <a:xfrm>
            <a:off x="89704" y="1384100"/>
            <a:ext cx="4624086" cy="646331"/>
          </a:xfrm>
          <a:prstGeom prst="rect">
            <a:avLst/>
          </a:prstGeom>
          <a:noFill/>
        </p:spPr>
        <p:txBody>
          <a:bodyPr wrap="square">
            <a:spAutoFit/>
          </a:bodyPr>
          <a:lstStyle/>
          <a:p>
            <a:pPr eaLnBrk="1" hangingPunct="1">
              <a:spcBef>
                <a:spcPct val="0"/>
              </a:spcBef>
              <a:spcAft>
                <a:spcPts val="3600"/>
              </a:spcAft>
              <a:defRPr/>
            </a:pPr>
            <a:r>
              <a:rPr lang="en-GB" altLang="en-US" sz="1800" b="1" kern="0" dirty="0">
                <a:solidFill>
                  <a:schemeClr val="tx1"/>
                </a:solidFill>
                <a:latin typeface="+mn-lt"/>
              </a:rPr>
              <a:t>Need to carry out checks on the DP utilising Police Computer Equipment: </a:t>
            </a:r>
          </a:p>
        </p:txBody>
      </p:sp>
    </p:spTree>
    <p:extLst>
      <p:ext uri="{BB962C8B-B14F-4D97-AF65-F5344CB8AC3E}">
        <p14:creationId xmlns:p14="http://schemas.microsoft.com/office/powerpoint/2010/main" val="93192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http://purl.org/dc/dcmitype/"/>
    <ds:schemaRef ds:uri="http://purl.org/dc/terms/"/>
    <ds:schemaRef ds:uri="2e89cfda-a374-4413-9f0d-8b601eddeb70"/>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1ecf5648-3750-43f5-867d-bfaa16e6e17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TotalTime>
  <Words>1953</Words>
  <Application>Microsoft Office PowerPoint</Application>
  <PresentationFormat>On-screen Show (4:3)</PresentationFormat>
  <Paragraphs>250</Paragraphs>
  <Slides>42</Slides>
  <Notes>33</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ＭＳ Ｐゴシック</vt:lpstr>
      <vt:lpstr>Arial</vt:lpstr>
      <vt:lpstr>Bradley Hand</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Discuss... What’s the difference?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dc:title>
  <dc:creator>Sarah Jones (IMH)</dc:creator>
  <cp:lastModifiedBy>Kelly Andrews</cp:lastModifiedBy>
  <cp:revision>55</cp:revision>
  <dcterms:created xsi:type="dcterms:W3CDTF">2020-07-16T07:08:53Z</dcterms:created>
  <dcterms:modified xsi:type="dcterms:W3CDTF">2024-02-04T13:35:43Z</dcterms:modified>
</cp:coreProperties>
</file>