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56" r:id="rId2"/>
    <p:sldId id="383" r:id="rId3"/>
    <p:sldId id="401" r:id="rId4"/>
    <p:sldId id="545"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546" r:id="rId34"/>
    <p:sldId id="291" r:id="rId35"/>
    <p:sldId id="421" r:id="rId36"/>
    <p:sldId id="379" r:id="rId37"/>
    <p:sldId id="352" r:id="rId38"/>
    <p:sldId id="413" r:id="rId39"/>
    <p:sldId id="346" r:id="rId40"/>
    <p:sldId id="412" r:id="rId41"/>
    <p:sldId id="547" r:id="rId42"/>
    <p:sldId id="40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00"/>
    <p:restoredTop sz="88219"/>
  </p:normalViewPr>
  <p:slideViewPr>
    <p:cSldViewPr snapToGrid="0">
      <p:cViewPr varScale="1">
        <p:scale>
          <a:sx n="108" d="100"/>
          <a:sy n="108" d="100"/>
        </p:scale>
        <p:origin x="224" y="26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AD3EDF7-DF52-4BEA-B4EF-79E7F34F8AA6}">
      <dgm:prSet/>
      <dgm:spPr/>
      <dgm:t>
        <a:bodyPr/>
        <a:lstStyle/>
        <a:p>
          <a:r>
            <a:rPr lang="en-US"/>
            <a:t>Confidentiality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a:t>Respect </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a:t>One person speaking at one time</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a:t>Participation – please ensure you engage and focus.</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Introductions and setting the scene</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B41F3A61-E3CD-FA40-A775-EC354186DADA}">
      <dgm:prSet/>
      <dgm:spPr/>
      <dgm:t>
        <a:bodyPr/>
        <a:lstStyle/>
        <a:p>
          <a:r>
            <a:rPr lang="en-US" dirty="0"/>
            <a:t>Task 1 part a requirement - l</a:t>
          </a:r>
          <a:r>
            <a:rPr lang="en-GB" dirty="0"/>
            <a:t>inks to practice as a critically reflective practitioner</a:t>
          </a:r>
          <a:endParaRPr lang="en-US" dirty="0"/>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Emotional Intelligence</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696F3D15-77A2-A949-9497-C539963E6540}">
      <dgm:prSet/>
      <dgm:spPr/>
      <dgm:t>
        <a:bodyPr/>
        <a:lstStyle/>
        <a:p>
          <a:r>
            <a:rPr lang="en-US" dirty="0"/>
            <a:t>Reminder of </a:t>
          </a:r>
          <a:r>
            <a:rPr lang="en-GB" dirty="0"/>
            <a:t>theories and models of reflection</a:t>
          </a:r>
          <a:endParaRPr lang="en-US" dirty="0"/>
        </a:p>
      </dgm:t>
    </dgm:pt>
    <dgm:pt modelId="{43C73FD5-A114-864E-B0ED-AD24AABDFC4F}" type="parTrans" cxnId="{AC6D1250-22FD-AD44-8904-4AA973FC2613}">
      <dgm:prSet/>
      <dgm:spPr/>
      <dgm:t>
        <a:bodyPr/>
        <a:lstStyle/>
        <a:p>
          <a:endParaRPr lang="en-GB"/>
        </a:p>
      </dgm:t>
    </dgm:pt>
    <dgm:pt modelId="{6A0ACC91-295A-7946-914B-25DB43EC349C}" type="sibTrans" cxnId="{AC6D1250-22FD-AD44-8904-4AA973FC2613}">
      <dgm:prSet/>
      <dgm:spPr/>
      <dgm:t>
        <a:bodyPr/>
        <a:lstStyle/>
        <a:p>
          <a:endParaRPr lang="en-GB"/>
        </a:p>
      </dgm:t>
    </dgm:pt>
    <dgm:pt modelId="{31DDC45D-674A-0042-BD8A-A7FCD1ABBA6A}">
      <dgm:prSet/>
      <dgm:spPr/>
      <dgm:t>
        <a:bodyPr/>
        <a:lstStyle/>
        <a:p>
          <a:r>
            <a:rPr lang="en-US" dirty="0"/>
            <a:t>SCW learning outcomes for this task</a:t>
          </a:r>
        </a:p>
      </dgm:t>
    </dgm:pt>
    <dgm:pt modelId="{9F57C938-BFAB-C042-A728-945EBA98A558}" type="parTrans" cxnId="{DAD3E4E2-6F61-AC4F-8A02-1B7412065FC8}">
      <dgm:prSet/>
      <dgm:spPr/>
      <dgm:t>
        <a:bodyPr/>
        <a:lstStyle/>
        <a:p>
          <a:endParaRPr lang="en-GB"/>
        </a:p>
      </dgm:t>
    </dgm:pt>
    <dgm:pt modelId="{ADF08A5D-DD9E-9943-9348-C02880C677DA}" type="sibTrans" cxnId="{DAD3E4E2-6F61-AC4F-8A02-1B7412065FC8}">
      <dgm:prSet/>
      <dgm:spPr/>
      <dgm:t>
        <a:bodyPr/>
        <a:lstStyle/>
        <a:p>
          <a:endParaRPr lang="en-GB"/>
        </a:p>
      </dgm:t>
    </dgm:pt>
    <dgm:pt modelId="{909A5452-9A6C-8644-8B5B-FAD7D034220A}">
      <dgm:prSet/>
      <dgm:spPr/>
      <dgm:t>
        <a:bodyPr/>
        <a:lstStyle/>
        <a:p>
          <a:r>
            <a:rPr lang="en-GB" dirty="0"/>
            <a:t>The portfolio - Task 1 Part a) Developmental Review </a:t>
          </a:r>
          <a:endParaRPr lang="en-US" dirty="0"/>
        </a:p>
      </dgm:t>
    </dgm:pt>
    <dgm:pt modelId="{C5AE1AE3-2ADE-9146-A942-D0A0348762AA}" type="parTrans" cxnId="{6BF1EFD7-1D9C-6946-8142-F99B2BF46886}">
      <dgm:prSet/>
      <dgm:spPr/>
      <dgm:t>
        <a:bodyPr/>
        <a:lstStyle/>
        <a:p>
          <a:endParaRPr lang="en-GB"/>
        </a:p>
      </dgm:t>
    </dgm:pt>
    <dgm:pt modelId="{96594B06-B42D-9048-8751-ABB4B661D9A2}" type="sibTrans" cxnId="{6BF1EFD7-1D9C-6946-8142-F99B2BF46886}">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82D26929-99BF-8142-8D32-5E37242FB4E2}" srcId="{C6589040-BB61-44AD-B727-013418D5C31E}" destId="{27DA27E3-8063-DC45-8670-33448C82ABD7}" srcOrd="5" destOrd="0" parTransId="{6A2ACA8B-3D1C-B947-BAB3-B4CEAD06A3E2}" sibTransId="{25546DC3-E3BE-934F-94FE-C71D87AF5EE9}"/>
    <dgm:cxn modelId="{AC6D1250-22FD-AD44-8904-4AA973FC2613}" srcId="{C6589040-BB61-44AD-B727-013418D5C31E}" destId="{696F3D15-77A2-A949-9497-C539963E6540}" srcOrd="2" destOrd="0" parTransId="{43C73FD5-A114-864E-B0ED-AD24AABDFC4F}" sibTransId="{6A0ACC91-295A-7946-914B-25DB43EC349C}"/>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2EB37767-5958-0E4E-8C78-718D6D1C44F8}" srcId="{C6589040-BB61-44AD-B727-013418D5C31E}" destId="{97963624-F585-7E41-9675-D368768A5666}" srcOrd="6"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896E038A-14A7-5C40-90A1-7E9BB2B629AE}" type="presOf" srcId="{696F3D15-77A2-A949-9497-C539963E6540}" destId="{B041D6B0-DDE9-426A-8D23-617E80688448}" srcOrd="0" destOrd="2" presId="urn:microsoft.com/office/officeart/2005/8/layout/vList2"/>
    <dgm:cxn modelId="{77AF178F-8BDE-C242-A6C3-1F0216256690}" type="presOf" srcId="{31DDC45D-674A-0042-BD8A-A7FCD1ABBA6A}" destId="{B041D6B0-DDE9-426A-8D23-617E80688448}" srcOrd="0" destOrd="4" presId="urn:microsoft.com/office/officeart/2005/8/layout/vList2"/>
    <dgm:cxn modelId="{4C29049A-07D5-7B4B-BD8F-72A57734BA44}" type="presOf" srcId="{27DA27E3-8063-DC45-8670-33448C82ABD7}" destId="{B041D6B0-DDE9-426A-8D23-617E80688448}" srcOrd="0" destOrd="5" presId="urn:microsoft.com/office/officeart/2005/8/layout/vList2"/>
    <dgm:cxn modelId="{6BF1EFD7-1D9C-6946-8142-F99B2BF46886}" srcId="{C6589040-BB61-44AD-B727-013418D5C31E}" destId="{909A5452-9A6C-8644-8B5B-FAD7D034220A}" srcOrd="3" destOrd="0" parTransId="{C5AE1AE3-2ADE-9146-A942-D0A0348762AA}" sibTransId="{96594B06-B42D-9048-8751-ABB4B661D9A2}"/>
    <dgm:cxn modelId="{DAD3E4E2-6F61-AC4F-8A02-1B7412065FC8}" srcId="{C6589040-BB61-44AD-B727-013418D5C31E}" destId="{31DDC45D-674A-0042-BD8A-A7FCD1ABBA6A}" srcOrd="4" destOrd="0" parTransId="{9F57C938-BFAB-C042-A728-945EBA98A558}" sibTransId="{ADF08A5D-DD9E-9943-9348-C02880C677DA}"/>
    <dgm:cxn modelId="{D6C714ED-BF29-014E-B8E5-954BA1DBA830}" type="presOf" srcId="{909A5452-9A6C-8644-8B5B-FAD7D034220A}" destId="{B041D6B0-DDE9-426A-8D23-617E80688448}" srcOrd="0" destOrd="3" presId="urn:microsoft.com/office/officeart/2005/8/layout/vList2"/>
    <dgm:cxn modelId="{125CABF8-C1F8-F345-A991-CFFBA500172B}" type="presOf" srcId="{97963624-F585-7E41-9675-D368768A5666}" destId="{B041D6B0-DDE9-426A-8D23-617E80688448}" srcOrd="0" destOrd="6"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 Do not name local authority.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dirty="0"/>
            <a:t>Make sure you fully answer the questions – check the marking criteria for further detail on what is expected</a:t>
          </a:r>
          <a:endParaRPr lang="en-US"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Confidentiality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Respect </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One person speaking at one time</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Participation – please ensure you engage and focus.</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54326"/>
          <a:ext cx="10972800" cy="88744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dirty="0"/>
            <a:t>Workshop 1</a:t>
          </a:r>
          <a:endParaRPr lang="en-US" sz="3700" kern="1200" dirty="0"/>
        </a:p>
      </dsp:txBody>
      <dsp:txXfrm>
        <a:off x="43321" y="97647"/>
        <a:ext cx="10886158" cy="800803"/>
      </dsp:txXfrm>
    </dsp:sp>
    <dsp:sp modelId="{B041D6B0-DDE9-426A-8D23-617E80688448}">
      <dsp:nvSpPr>
        <dsp:cNvPr id="0" name=""/>
        <dsp:cNvSpPr/>
      </dsp:nvSpPr>
      <dsp:spPr>
        <a:xfrm>
          <a:off x="0" y="941771"/>
          <a:ext cx="10972800" cy="42654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Introductions and setting the scene</a:t>
          </a:r>
          <a:endParaRPr lang="en-US" sz="2900" kern="1200" dirty="0"/>
        </a:p>
        <a:p>
          <a:pPr marL="285750" lvl="1" indent="-285750" algn="l" defTabSz="1289050">
            <a:lnSpc>
              <a:spcPct val="90000"/>
            </a:lnSpc>
            <a:spcBef>
              <a:spcPct val="0"/>
            </a:spcBef>
            <a:spcAft>
              <a:spcPct val="20000"/>
            </a:spcAft>
            <a:buChar char="•"/>
          </a:pPr>
          <a:r>
            <a:rPr lang="en-US" sz="2900" kern="1200" dirty="0"/>
            <a:t>Task 1 part a requirement - l</a:t>
          </a:r>
          <a:r>
            <a:rPr lang="en-GB" sz="2900" kern="1200" dirty="0"/>
            <a:t>inks to practice as a critically reflective practitioner</a:t>
          </a:r>
          <a:endParaRPr lang="en-US" sz="2900" kern="1200" dirty="0"/>
        </a:p>
        <a:p>
          <a:pPr marL="285750" lvl="1" indent="-285750" algn="l" defTabSz="1289050">
            <a:lnSpc>
              <a:spcPct val="90000"/>
            </a:lnSpc>
            <a:spcBef>
              <a:spcPct val="0"/>
            </a:spcBef>
            <a:spcAft>
              <a:spcPct val="20000"/>
            </a:spcAft>
            <a:buChar char="•"/>
          </a:pPr>
          <a:r>
            <a:rPr lang="en-US" sz="2900" kern="1200" dirty="0"/>
            <a:t>Reminder of </a:t>
          </a:r>
          <a:r>
            <a:rPr lang="en-GB" sz="2900" kern="1200" dirty="0"/>
            <a:t>theories and models of reflection</a:t>
          </a:r>
          <a:endParaRPr lang="en-US" sz="2900" kern="1200" dirty="0"/>
        </a:p>
        <a:p>
          <a:pPr marL="285750" lvl="1" indent="-285750" algn="l" defTabSz="1289050">
            <a:lnSpc>
              <a:spcPct val="90000"/>
            </a:lnSpc>
            <a:spcBef>
              <a:spcPct val="0"/>
            </a:spcBef>
            <a:spcAft>
              <a:spcPct val="20000"/>
            </a:spcAft>
            <a:buChar char="•"/>
          </a:pPr>
          <a:r>
            <a:rPr lang="en-GB" sz="2900" kern="1200" dirty="0"/>
            <a:t>The portfolio - Task 1 Part a) Developmental Review </a:t>
          </a:r>
          <a:endParaRPr lang="en-US" sz="2900" kern="1200" dirty="0"/>
        </a:p>
        <a:p>
          <a:pPr marL="285750" lvl="1" indent="-285750" algn="l" defTabSz="1289050">
            <a:lnSpc>
              <a:spcPct val="90000"/>
            </a:lnSpc>
            <a:spcBef>
              <a:spcPct val="0"/>
            </a:spcBef>
            <a:spcAft>
              <a:spcPct val="20000"/>
            </a:spcAft>
            <a:buChar char="•"/>
          </a:pPr>
          <a:r>
            <a:rPr lang="en-US" sz="2900" kern="1200" dirty="0"/>
            <a:t>SCW learning outcomes for this task</a:t>
          </a:r>
        </a:p>
        <a:p>
          <a:pPr marL="285750" lvl="1" indent="-285750" algn="l" defTabSz="1289050">
            <a:lnSpc>
              <a:spcPct val="90000"/>
            </a:lnSpc>
            <a:spcBef>
              <a:spcPct val="0"/>
            </a:spcBef>
            <a:spcAft>
              <a:spcPct val="20000"/>
            </a:spcAft>
            <a:buChar char="•"/>
          </a:pPr>
          <a:r>
            <a:rPr lang="en-GB" sz="2900" kern="1200" dirty="0"/>
            <a:t>Emotional Intelligence</a:t>
          </a:r>
          <a:endParaRPr lang="en-US" sz="2900" kern="1200" dirty="0"/>
        </a:p>
        <a:p>
          <a:pPr marL="285750" lvl="1" indent="-285750" algn="l" defTabSz="1289050">
            <a:lnSpc>
              <a:spcPct val="90000"/>
            </a:lnSpc>
            <a:spcBef>
              <a:spcPct val="0"/>
            </a:spcBef>
            <a:spcAft>
              <a:spcPct val="20000"/>
            </a:spcAft>
            <a:buChar char="•"/>
          </a:pPr>
          <a:r>
            <a:rPr lang="en-GB" sz="2900" kern="1200" dirty="0"/>
            <a:t>Critically reflective writing.</a:t>
          </a:r>
          <a:endParaRPr lang="en-US" sz="2900" kern="1200" dirty="0"/>
        </a:p>
      </dsp:txBody>
      <dsp:txXfrm>
        <a:off x="0" y="941771"/>
        <a:ext cx="10972800" cy="42654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dirty="0"/>
            <a:t>Confidentiality </a:t>
          </a:r>
          <a:r>
            <a:rPr lang="en-GB" sz="1800" kern="1200" dirty="0"/>
            <a:t>– please remember </a:t>
          </a:r>
          <a:r>
            <a:rPr lang="en-GB" sz="1800" b="1" kern="1200" dirty="0"/>
            <a:t>do not </a:t>
          </a:r>
          <a:r>
            <a:rPr lang="en-GB" sz="1800" kern="1200" dirty="0"/>
            <a:t>to use letters or made-up names when describing individuals or include any information within the portfolio that might make individuals identifiable. Refer to the people you work with by using </a:t>
          </a:r>
          <a:r>
            <a:rPr lang="en-GB" sz="1800" b="1" kern="1200" dirty="0"/>
            <a:t>numbers only. Do not name local authority.</a:t>
          </a:r>
          <a:endParaRPr lang="en-US" sz="18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b="1" kern="1200"/>
            <a:t>Plagiarism</a:t>
          </a:r>
          <a:r>
            <a:rPr lang="en-GB" sz="1800" kern="1200"/>
            <a:t> –please note the portfolio will bring up a high plagiarism percentage when submitted this is recognized by the university</a:t>
          </a:r>
          <a:endParaRPr lang="en-US" sz="18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Make sure you fully answer the questions – check the marking criteria for further detail on what is expected</a:t>
          </a:r>
          <a:endParaRPr lang="en-US" sz="1800" kern="1200" dirty="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800100">
            <a:lnSpc>
              <a:spcPct val="90000"/>
            </a:lnSpc>
            <a:spcBef>
              <a:spcPct val="0"/>
            </a:spcBef>
            <a:spcAft>
              <a:spcPct val="35000"/>
            </a:spcAft>
            <a:buNone/>
          </a:pPr>
          <a:r>
            <a:rPr lang="en-GB" sz="1800" kern="1200" dirty="0"/>
            <a:t>Keep to the word counts (10% leverage + or -).</a:t>
          </a:r>
          <a:endParaRPr lang="en-US" sz="1800" kern="1200" dirty="0"/>
        </a:p>
      </dsp:txBody>
      <dsp:txXfrm>
        <a:off x="1197190" y="4103738"/>
        <a:ext cx="9775609" cy="6071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the importance of reflection</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a model of reflective practice which you are comfortable with – this will vary for each individual</a:t>
          </a:r>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Find yourself a “critical friend” – and be a critical friend to others </a:t>
          </a:r>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Develop your awareness of what is impacting on your reflection</a:t>
          </a:r>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Do not avoid the questions – but likewise do not delay actions</a:t>
          </a:r>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a:t>Recognise and develop the characteristics of a reflective practitioner.</a:t>
          </a:r>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11/2/25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a:p>
        </p:txBody>
      </p:sp>
    </p:spTree>
    <p:extLst>
      <p:ext uri="{BB962C8B-B14F-4D97-AF65-F5344CB8AC3E}">
        <p14:creationId xmlns:p14="http://schemas.microsoft.com/office/powerpoint/2010/main" val="3415814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aseline="0" dirty="0"/>
              <a:t>s</a:t>
            </a:r>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a:p>
        </p:txBody>
      </p:sp>
    </p:spTree>
    <p:extLst>
      <p:ext uri="{BB962C8B-B14F-4D97-AF65-F5344CB8AC3E}">
        <p14:creationId xmlns:p14="http://schemas.microsoft.com/office/powerpoint/2010/main" val="4188391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a:p>
        </p:txBody>
      </p:sp>
    </p:spTree>
    <p:extLst>
      <p:ext uri="{BB962C8B-B14F-4D97-AF65-F5344CB8AC3E}">
        <p14:creationId xmlns:p14="http://schemas.microsoft.com/office/powerpoint/2010/main" val="17342881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35</a:t>
            </a:fld>
            <a:endParaRPr lang="en-US"/>
          </a:p>
        </p:txBody>
      </p:sp>
    </p:spTree>
    <p:extLst>
      <p:ext uri="{BB962C8B-B14F-4D97-AF65-F5344CB8AC3E}">
        <p14:creationId xmlns:p14="http://schemas.microsoft.com/office/powerpoint/2010/main" val="305283236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38</a:t>
            </a:fld>
            <a:endParaRPr lang="en-US"/>
          </a:p>
        </p:txBody>
      </p:sp>
    </p:spTree>
    <p:extLst>
      <p:ext uri="{BB962C8B-B14F-4D97-AF65-F5344CB8AC3E}">
        <p14:creationId xmlns:p14="http://schemas.microsoft.com/office/powerpoint/2010/main" val="2111062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a:p>
        </p:txBody>
      </p:sp>
    </p:spTree>
    <p:extLst>
      <p:ext uri="{BB962C8B-B14F-4D97-AF65-F5344CB8AC3E}">
        <p14:creationId xmlns:p14="http://schemas.microsoft.com/office/powerpoint/2010/main" val="354274572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42</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02/11/2025</a:t>
            </a:fld>
            <a:endParaRPr lang="en-US"/>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02/11/2025</a:t>
            </a:fld>
            <a:endParaRPr lang="en-US"/>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02/11/2025</a:t>
            </a:fld>
            <a:endParaRPr lang="en-US"/>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02/11/2025</a:t>
            </a:fld>
            <a:endParaRPr lang="en-US"/>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02/11/2025</a:t>
            </a:fld>
            <a:endParaRPr lang="en-US"/>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02/11/2025</a:t>
            </a:fld>
            <a:endParaRPr lang="en-US"/>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02/11/2025</a:t>
            </a:fld>
            <a:endParaRPr lang="en-US"/>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02/11/2025</a:t>
            </a:fld>
            <a:endParaRPr lang="en-US"/>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02/11/2025</a:t>
            </a:fld>
            <a:endParaRPr lang="en-US"/>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02/11/2025</a:t>
            </a:fld>
            <a:endParaRPr lang="en-US"/>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02/11/2025</a:t>
            </a:fld>
            <a:endParaRPr lang="en-US"/>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02/11/2025</a:t>
            </a:fld>
            <a:endParaRPr lang="en-US"/>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hyperlink" Target="https://wjmc.blogspot.com/2012/07/what-is-transparency.html"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31.svg"/></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a:t>Porth Agored</a:t>
            </a:r>
            <a:br>
              <a:rPr lang="en-GB" sz="6600"/>
            </a:br>
            <a:r>
              <a:rPr lang="en-GB" sz="6600"/>
              <a:t>Graduate Certificate</a:t>
            </a:r>
            <a:endParaRPr lang="en-US" sz="660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b="0"/>
              <a:t>CPEL - Consolidation Programme</a:t>
            </a:r>
            <a:br>
              <a:rPr lang="en-GB" b="0"/>
            </a:br>
            <a:r>
              <a:rPr lang="en-GB" b="0"/>
              <a:t>Workshop 1</a:t>
            </a:r>
            <a:endParaRPr lang="en-US"/>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kern="1200" dirty="0">
                <a:solidFill>
                  <a:schemeClr val="tx1"/>
                </a:solidFill>
                <a:latin typeface="+mj-lt"/>
                <a:ea typeface="+mj-ea"/>
                <a:cs typeface="+mj-cs"/>
              </a:rPr>
              <a:t>Expectations</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/Ground Rules for Workshops</a:t>
            </a: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4154224107"/>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3063579"/>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a:solidFill>
                  <a:srgbClr val="FFFFFF"/>
                </a:solidFill>
              </a:rPr>
              <a:t>Workshops Format</a:t>
            </a:r>
          </a:p>
        </p:txBody>
      </p:sp>
      <p:sp>
        <p:nvSpPr>
          <p:cNvPr id="60" name="Arc 5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Workshop 1 </a:t>
            </a:r>
            <a:r>
              <a:rPr lang="en-GB" sz="2200" dirty="0"/>
              <a:t>– Task 1, part a - Developmental Review, Social Care Wales (SCW) Learning outcomes, Reflection and Critical Reflection.  </a:t>
            </a:r>
          </a:p>
          <a:p>
            <a:r>
              <a:rPr lang="en-GB" sz="2200" b="1" dirty="0"/>
              <a:t>Workshop 2 </a:t>
            </a:r>
            <a:r>
              <a:rPr lang="en-GB" sz="2200" dirty="0"/>
              <a:t>– Task 2 - Observation of practice, SCW learning outcomes;</a:t>
            </a:r>
            <a:r>
              <a:rPr lang="en-GB" altLang="en-US" sz="2200" dirty="0">
                <a:ea typeface="Calibri" panose="020F0502020204030204" pitchFamily="34" charset="0"/>
                <a:cs typeface="Arial" panose="020B0604020202020204" pitchFamily="34" charset="0"/>
              </a:rPr>
              <a:t> collaboratively working, Communication skills,</a:t>
            </a:r>
            <a:r>
              <a:rPr lang="en-GB" sz="2200" dirty="0"/>
              <a:t> Welsh context, Values and the Code of Professional Practice.</a:t>
            </a:r>
          </a:p>
          <a:p>
            <a:r>
              <a:rPr lang="en-GB" sz="2200" b="1" dirty="0"/>
              <a:t>Workshop 3 - </a:t>
            </a:r>
            <a:r>
              <a:rPr lang="en-GB" sz="2200" dirty="0"/>
              <a:t>Task 3 - Safeguarding. Including, SCW learning outcomes; legislation, theories, analysis in assessment, collaborative working and professional decision making. </a:t>
            </a:r>
          </a:p>
          <a:p>
            <a:r>
              <a:rPr lang="en-GB" sz="2200" b="1" dirty="0"/>
              <a:t>Workshop 4 </a:t>
            </a:r>
            <a:r>
              <a:rPr lang="en-GB" sz="2200" dirty="0"/>
              <a:t>– Task 4 - Safeguarding in an area that is not your main area of work. Task 1, Part b - Developmental Review, the marking criteria, submission information. 1 to 1 session with trainer for advice, support and guidance. </a:t>
            </a:r>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a:p>
        </p:txBody>
      </p:sp>
    </p:spTree>
    <p:extLst>
      <p:ext uri="{BB962C8B-B14F-4D97-AF65-F5344CB8AC3E}">
        <p14:creationId xmlns:p14="http://schemas.microsoft.com/office/powerpoint/2010/main" val="39221142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sz="5400" b="1" dirty="0"/>
              <a:t>Catching Up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Mentors </a:t>
            </a:r>
            <a:r>
              <a:rPr lang="en-GB" sz="2400" dirty="0"/>
              <a:t>- Have you met with your mentor yet? If not, please plan a meeting as soon as possible. If a mentor has not been identified for you yet, please let the coordinator for your area know </a:t>
            </a:r>
          </a:p>
          <a:p>
            <a:r>
              <a:rPr lang="en-GB" sz="2400" b="1" dirty="0"/>
              <a:t>The Learning Agreement </a:t>
            </a:r>
            <a:r>
              <a:rPr lang="en-GB" sz="2400" dirty="0"/>
              <a:t>- This should be completed and signed at the first mentoring session or as soon as possible</a:t>
            </a:r>
          </a:p>
          <a:p>
            <a:r>
              <a:rPr lang="en-GB" sz="2400" b="1" dirty="0"/>
              <a:t>Registration</a:t>
            </a:r>
            <a:r>
              <a:rPr lang="en-GB" sz="2400" dirty="0"/>
              <a:t> – Have you completed the Trinity registration process? Please check you have had confirmation you are registered and ensure you can access Moodle</a:t>
            </a:r>
          </a:p>
          <a:p>
            <a:r>
              <a:rPr lang="en-GB" sz="2400" b="1" dirty="0"/>
              <a:t>Neurodiversity</a:t>
            </a:r>
            <a:r>
              <a:rPr lang="en-GB" sz="2400" dirty="0"/>
              <a:t> - If you have any individual learning needs/neurodiversity's it is your responsibility to inform the university, your employer and the training department</a:t>
            </a:r>
          </a:p>
          <a:p>
            <a:r>
              <a:rPr lang="en-GB" sz="2400" b="1" dirty="0"/>
              <a:t>Submission dates.</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3635645430"/>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841248" y="548640"/>
            <a:ext cx="3600860" cy="5431536"/>
          </a:xfrm>
        </p:spPr>
        <p:txBody>
          <a:bodyPr>
            <a:normAutofit/>
          </a:bodyPr>
          <a:lstStyle/>
          <a:p>
            <a:r>
              <a:rPr lang="en-US" sz="5400" b="1"/>
              <a:t>Social Care Wales Learning Outcomes </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The portfolio is based on meeting the 3 SCW learning outcomes:</a:t>
            </a:r>
          </a:p>
          <a:p>
            <a:pPr marL="0" indent="0">
              <a:buNone/>
            </a:pPr>
            <a:r>
              <a:rPr lang="en-GB" sz="2200" dirty="0">
                <a:latin typeface="Arial" panose="020B0604020202020204" pitchFamily="34" charset="0"/>
                <a:cs typeface="Arial" panose="020B0604020202020204" pitchFamily="34" charset="0"/>
              </a:rPr>
              <a:t>Each task within the portfolio will ask you to meet different aspects of these outcomes in relation to each task (see appendix 4 of the handbook)</a:t>
            </a:r>
          </a:p>
          <a:p>
            <a:pPr marL="0" indent="0">
              <a:buNone/>
            </a:pPr>
            <a:r>
              <a:rPr lang="en-GB" sz="2200" dirty="0">
                <a:latin typeface="Arial" panose="020B0604020202020204" pitchFamily="34" charset="0"/>
                <a:cs typeface="Arial" panose="020B0604020202020204" pitchFamily="34" charset="0"/>
              </a:rPr>
              <a:t>The learning outcomes:</a:t>
            </a:r>
            <a:endParaRPr lang="en-US" sz="2200" dirty="0">
              <a:latin typeface="Arial" panose="020B0604020202020204" pitchFamily="34" charset="0"/>
              <a:cs typeface="Arial" panose="020B0604020202020204" pitchFamily="34" charset="0"/>
            </a:endParaRPr>
          </a:p>
          <a:p>
            <a:pPr marL="457200" indent="-457200">
              <a:buFont typeface="+mj-lt"/>
              <a:buAutoNum type="arabicPeriod"/>
            </a:pPr>
            <a:r>
              <a:rPr lang="en-GB" sz="2200" dirty="0">
                <a:effectLst/>
                <a:latin typeface="Arial" panose="020B0604020202020204" pitchFamily="34" charset="0"/>
                <a:cs typeface="Arial" panose="020B0604020202020204" pitchFamily="34" charset="0"/>
              </a:rPr>
              <a:t>Applying analysis in assessment to inform interventions</a:t>
            </a:r>
          </a:p>
          <a:p>
            <a:pPr marL="457200" indent="-457200">
              <a:buFont typeface="+mj-lt"/>
              <a:buAutoNum type="arabicPeriod"/>
            </a:pPr>
            <a:r>
              <a:rPr lang="en-GB" sz="2200" dirty="0">
                <a:effectLst/>
                <a:latin typeface="Arial" panose="020B0604020202020204" pitchFamily="34" charset="0"/>
                <a:cs typeface="Arial" panose="020B0604020202020204" pitchFamily="34" charset="0"/>
              </a:rPr>
              <a:t>Working collaboratively with people in need of care and support, their carers and other professionals</a:t>
            </a:r>
          </a:p>
          <a:p>
            <a:pPr marL="514350" indent="-514350">
              <a:buFont typeface="+mj-lt"/>
              <a:buAutoNum type="arabicPeriod"/>
            </a:pPr>
            <a:r>
              <a:rPr lang="en-GB" sz="2200" dirty="0">
                <a:effectLst/>
                <a:latin typeface="Arial" panose="020B0604020202020204" pitchFamily="34" charset="0"/>
                <a:cs typeface="Arial" panose="020B0604020202020204" pitchFamily="34" charset="0"/>
              </a:rPr>
              <a:t>Intervention and application of professional judgement in increasingly complex</a:t>
            </a:r>
            <a:r>
              <a:rPr lang="en-GB" sz="2200" dirty="0">
                <a:latin typeface="Arial" panose="020B0604020202020204" pitchFamily="34" charset="0"/>
                <a:cs typeface="Arial" panose="020B0604020202020204" pitchFamily="34" charset="0"/>
              </a:rPr>
              <a:t> </a:t>
            </a:r>
            <a:r>
              <a:rPr lang="en-GB" sz="2200" dirty="0">
                <a:effectLst/>
                <a:latin typeface="Arial" panose="020B0604020202020204" pitchFamily="34" charset="0"/>
                <a:cs typeface="Arial" panose="020B0604020202020204" pitchFamily="34" charset="0"/>
              </a:rPr>
              <a:t>situations.</a:t>
            </a: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129603"/>
            <a:ext cx="10972800" cy="1143000"/>
          </a:xfrm>
        </p:spPr>
        <p:txBody>
          <a:bodyPr anchor="ctr">
            <a:normAutofit/>
          </a:bodyPr>
          <a:lstStyle/>
          <a:p>
            <a:pPr>
              <a:lnSpc>
                <a:spcPct val="90000"/>
              </a:lnSpc>
            </a:pPr>
            <a:br>
              <a:rPr lang="en-GB" sz="3500" dirty="0"/>
            </a:br>
            <a:r>
              <a:rPr lang="en-GB" sz="3500" b="1" dirty="0"/>
              <a:t>Task 1 – Developmental Review (Part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553056" y="1913740"/>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13514" y="1186435"/>
            <a:ext cx="6879772" cy="5153813"/>
          </a:xfrm>
        </p:spPr>
        <p:txBody>
          <a:bodyPr wrap="square" anchor="t">
            <a:normAutofit/>
          </a:bodyPr>
          <a:lstStyle/>
          <a:p>
            <a:pPr>
              <a:lnSpc>
                <a:spcPct val="90000"/>
              </a:lnSpc>
              <a:spcAft>
                <a:spcPts val="600"/>
              </a:spcAft>
            </a:pPr>
            <a:r>
              <a:rPr lang="en-GB" dirty="0"/>
              <a:t>Task 1 has two parts (a and b) </a:t>
            </a:r>
          </a:p>
          <a:p>
            <a:pPr>
              <a:lnSpc>
                <a:spcPct val="90000"/>
              </a:lnSpc>
              <a:spcAft>
                <a:spcPts val="600"/>
              </a:spcAft>
            </a:pPr>
            <a:r>
              <a:rPr lang="en-GB" dirty="0"/>
              <a:t>Part a) is completed at the </a:t>
            </a:r>
            <a:r>
              <a:rPr lang="en-GB" b="1" dirty="0"/>
              <a:t>beginning</a:t>
            </a:r>
            <a:r>
              <a:rPr lang="en-GB" dirty="0"/>
              <a:t> of the programme </a:t>
            </a:r>
          </a:p>
          <a:p>
            <a:pPr>
              <a:lnSpc>
                <a:spcPct val="90000"/>
              </a:lnSpc>
              <a:spcAft>
                <a:spcPts val="600"/>
              </a:spcAft>
            </a:pPr>
            <a:r>
              <a:rPr lang="en-GB" dirty="0"/>
              <a:t>You must state within this task that you have discussed your future professional development needs with your mentor and/or supervisor/line manager. </a:t>
            </a:r>
          </a:p>
          <a:p>
            <a:pPr>
              <a:lnSpc>
                <a:spcPct val="90000"/>
              </a:lnSpc>
              <a:spcAft>
                <a:spcPts val="600"/>
              </a:spcAft>
            </a:pPr>
            <a:r>
              <a:rPr lang="en-GB" dirty="0"/>
              <a:t>Task 1 </a:t>
            </a:r>
            <a:r>
              <a:rPr lang="en-GB" b="1" dirty="0"/>
              <a:t>must </a:t>
            </a:r>
            <a:r>
              <a:rPr lang="en-GB" dirty="0"/>
              <a:t>incorporate the use of a model of reflection in </a:t>
            </a:r>
            <a:r>
              <a:rPr lang="en-GB" b="1" dirty="0"/>
              <a:t>both</a:t>
            </a:r>
            <a:r>
              <a:rPr lang="en-GB" dirty="0"/>
              <a:t> parts a and b.</a:t>
            </a:r>
          </a:p>
          <a:p>
            <a:pPr>
              <a:lnSpc>
                <a:spcPct val="90000"/>
              </a:lnSpc>
              <a:spcAft>
                <a:spcPts val="600"/>
              </a:spcAft>
            </a:pPr>
            <a:r>
              <a:rPr lang="en-GB" dirty="0"/>
              <a:t>Task 1 part b) is completed at the </a:t>
            </a:r>
            <a:r>
              <a:rPr lang="en-GB" b="1" dirty="0"/>
              <a:t>end</a:t>
            </a:r>
            <a:r>
              <a:rPr lang="en-GB" dirty="0"/>
              <a:t> of the programme.</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The Question - Task 1 Part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fontScale="92500" lnSpcReduction="10000"/>
          </a:bodyPr>
          <a:lstStyle/>
          <a:p>
            <a:pPr marL="0" indent="0">
              <a:buNone/>
            </a:pPr>
            <a:r>
              <a:rPr lang="en-GB" sz="2400" dirty="0">
                <a:ea typeface="Calibri" panose="020F0502020204030204" pitchFamily="34" charset="0"/>
                <a:cs typeface="Times New Roman" panose="02020603050405020304" pitchFamily="18" charset="0"/>
              </a:rPr>
              <a:t>Use a </a:t>
            </a:r>
            <a:r>
              <a:rPr lang="en-GB" sz="2400" b="1" dirty="0">
                <a:ea typeface="Calibri" panose="020F0502020204030204" pitchFamily="34" charset="0"/>
                <a:cs typeface="Times New Roman" panose="02020603050405020304" pitchFamily="18" charset="0"/>
              </a:rPr>
              <a:t>reflective model</a:t>
            </a:r>
            <a:r>
              <a:rPr lang="en-GB" sz="2400" dirty="0">
                <a:ea typeface="Calibri" panose="020F0502020204030204" pitchFamily="34" charset="0"/>
                <a:cs typeface="Times New Roman" panose="02020603050405020304" pitchFamily="18" charset="0"/>
              </a:rPr>
              <a:t> to </a:t>
            </a:r>
            <a:r>
              <a:rPr lang="en-GB" sz="2400" b="1" dirty="0">
                <a:ea typeface="Calibri" panose="020F0502020204030204" pitchFamily="34" charset="0"/>
                <a:cs typeface="Times New Roman" panose="02020603050405020304" pitchFamily="18" charset="0"/>
              </a:rPr>
              <a:t>critically reflect </a:t>
            </a:r>
            <a:r>
              <a:rPr lang="en-GB" sz="2400" dirty="0">
                <a:ea typeface="Calibri" panose="020F0502020204030204" pitchFamily="34" charset="0"/>
                <a:cs typeface="Times New Roman" panose="02020603050405020304" pitchFamily="18" charset="0"/>
              </a:rPr>
              <a:t>on your professional development since qualifying as a social worker.</a:t>
            </a:r>
          </a:p>
          <a:p>
            <a:pPr marL="0" indent="0">
              <a:buNone/>
            </a:pPr>
            <a:r>
              <a:rPr lang="en-GB" sz="2400" b="1" dirty="0">
                <a:ea typeface="Calibri" panose="020F0502020204030204" pitchFamily="34" charset="0"/>
                <a:cs typeface="Times New Roman" panose="02020603050405020304" pitchFamily="18" charset="0"/>
              </a:rPr>
              <a:t>Based</a:t>
            </a:r>
            <a:r>
              <a:rPr lang="en-GB" sz="2400" dirty="0">
                <a:ea typeface="Calibri" panose="020F0502020204030204" pitchFamily="34" charset="0"/>
                <a:cs typeface="Times New Roman" panose="02020603050405020304" pitchFamily="18" charset="0"/>
              </a:rPr>
              <a:t> on this and in discussion with your mentor/supervisor/line manager go on to </a:t>
            </a:r>
            <a:r>
              <a:rPr lang="en-GB" sz="2400" b="1" dirty="0">
                <a:ea typeface="Calibri" panose="020F0502020204030204" pitchFamily="34" charset="0"/>
                <a:cs typeface="Times New Roman" panose="02020603050405020304" pitchFamily="18" charset="0"/>
              </a:rPr>
              <a:t>identify and justify </a:t>
            </a:r>
            <a:r>
              <a:rPr lang="en-GB" sz="2400" dirty="0">
                <a:ea typeface="Calibri" panose="020F0502020204030204" pitchFamily="34" charset="0"/>
                <a:cs typeface="Times New Roman" panose="02020603050405020304" pitchFamily="18" charset="0"/>
              </a:rPr>
              <a:t>your future developmental needs over the </a:t>
            </a:r>
            <a:r>
              <a:rPr lang="en-GB" sz="2400" b="1" dirty="0">
                <a:ea typeface="Calibri" panose="020F0502020204030204" pitchFamily="34" charset="0"/>
                <a:cs typeface="Times New Roman" panose="02020603050405020304" pitchFamily="18" charset="0"/>
              </a:rPr>
              <a:t>coming 12 months </a:t>
            </a:r>
            <a:r>
              <a:rPr lang="en-GB" sz="2400" dirty="0">
                <a:ea typeface="Calibri" panose="020F0502020204030204" pitchFamily="34" charset="0"/>
                <a:cs typeface="Times New Roman" panose="02020603050405020304" pitchFamily="18" charset="0"/>
              </a:rPr>
              <a:t>under </a:t>
            </a:r>
            <a:r>
              <a:rPr lang="en-GB" sz="2400" b="1" dirty="0">
                <a:ea typeface="Calibri" panose="020F0502020204030204" pitchFamily="34" charset="0"/>
                <a:cs typeface="Times New Roman" panose="02020603050405020304" pitchFamily="18" charset="0"/>
              </a:rPr>
              <a:t>each </a:t>
            </a:r>
            <a:r>
              <a:rPr lang="en-GB" sz="2400" dirty="0">
                <a:ea typeface="Calibri" panose="020F0502020204030204" pitchFamily="34" charset="0"/>
                <a:cs typeface="Times New Roman" panose="02020603050405020304" pitchFamily="18" charset="0"/>
              </a:rPr>
              <a:t>of the 3 Social Care Wales (SCW) learning outcomes listed below.</a:t>
            </a:r>
          </a:p>
          <a:p>
            <a:pPr marL="109537" indent="0">
              <a:buNone/>
            </a:pPr>
            <a:r>
              <a:rPr lang="en-GB" sz="2400" dirty="0">
                <a:ea typeface="Calibri" panose="020F0502020204030204" pitchFamily="34" charset="0"/>
                <a:cs typeface="Times New Roman" panose="02020603050405020304" pitchFamily="18" charset="0"/>
              </a:rPr>
              <a:t>Providing </a:t>
            </a:r>
            <a:r>
              <a:rPr lang="en-GB" sz="2400" b="1" dirty="0">
                <a:ea typeface="Calibri" panose="020F0502020204030204" pitchFamily="34" charset="0"/>
                <a:cs typeface="Times New Roman" panose="02020603050405020304" pitchFamily="18" charset="0"/>
              </a:rPr>
              <a:t>at least one </a:t>
            </a:r>
            <a:r>
              <a:rPr lang="en-GB" sz="2400" dirty="0">
                <a:ea typeface="Calibri" panose="020F0502020204030204" pitchFamily="34" charset="0"/>
                <a:cs typeface="Times New Roman" panose="02020603050405020304" pitchFamily="18" charset="0"/>
              </a:rPr>
              <a:t>developmental need for each of the learning outcome below: </a:t>
            </a:r>
            <a:r>
              <a:rPr lang="en-GB" sz="2400" dirty="0">
                <a:highlight>
                  <a:srgbClr val="FFFF00"/>
                </a:highlight>
                <a:ea typeface="Calibri" panose="020F0502020204030204" pitchFamily="34" charset="0"/>
                <a:cs typeface="Times New Roman" panose="02020603050405020304" pitchFamily="18" charset="0"/>
              </a:rPr>
              <a:t> </a:t>
            </a:r>
            <a:endParaRPr lang="en-GB" sz="2400" dirty="0">
              <a:ea typeface="Calibri" panose="020F0502020204030204" pitchFamily="34" charset="0"/>
              <a:cs typeface="Times New Roman" panose="02020603050405020304" pitchFamily="18" charset="0"/>
            </a:endParaRP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Applying analysis in assessment to inform interventions.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Working collaboratively with people in need of care and support, their carers</a:t>
            </a:r>
            <a:r>
              <a:rPr lang="en-GB" sz="2400" i="1" dirty="0">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and other professionals.</a:t>
            </a:r>
          </a:p>
          <a:p>
            <a:pPr marL="342900" indent="-342900" hangingPunct="0">
              <a:buFont typeface="+mj-lt"/>
              <a:buAutoNum type="arabicPeriod"/>
            </a:pPr>
            <a:r>
              <a:rPr lang="en-GB" sz="2400" dirty="0">
                <a:ea typeface="Calibri" panose="020F0502020204030204" pitchFamily="34" charset="0"/>
                <a:cs typeface="Times New Roman" panose="02020603050405020304" pitchFamily="18" charset="0"/>
              </a:rPr>
              <a:t>Intervention and application of professional judgement in increasingly complex situations. </a:t>
            </a:r>
          </a:p>
          <a:p>
            <a:pPr marL="452437" indent="-342900"/>
            <a:r>
              <a:rPr lang="en-GB" sz="2400" dirty="0">
                <a:ea typeface="Calibri" panose="020F0502020204030204" pitchFamily="34" charset="0"/>
                <a:cs typeface="Times New Roman" panose="02020603050405020304" pitchFamily="18" charset="0"/>
              </a:rPr>
              <a:t>This task </a:t>
            </a:r>
            <a:r>
              <a:rPr lang="en-GB" sz="2400" b="1" dirty="0">
                <a:ea typeface="Calibri" panose="020F0502020204030204" pitchFamily="34" charset="0"/>
                <a:cs typeface="Times New Roman" panose="02020603050405020304" pitchFamily="18" charset="0"/>
              </a:rPr>
              <a:t>must</a:t>
            </a:r>
            <a:r>
              <a:rPr lang="en-GB" sz="2400" dirty="0">
                <a:ea typeface="Calibri" panose="020F0502020204030204" pitchFamily="34" charset="0"/>
                <a:cs typeface="Times New Roman" panose="02020603050405020304" pitchFamily="18" charset="0"/>
              </a:rPr>
              <a:t> make reference to how the </a:t>
            </a:r>
            <a:r>
              <a:rPr lang="en-GB" sz="2400" b="1" dirty="0">
                <a:ea typeface="Calibri" panose="020F0502020204030204" pitchFamily="34" charset="0"/>
                <a:cs typeface="Times New Roman" panose="02020603050405020304" pitchFamily="18" charset="0"/>
              </a:rPr>
              <a:t>supervision, training, learning and research</a:t>
            </a:r>
            <a:r>
              <a:rPr lang="en-GB" sz="2400" dirty="0">
                <a:ea typeface="Calibri" panose="020F0502020204030204" pitchFamily="34" charset="0"/>
                <a:cs typeface="Times New Roman" panose="02020603050405020304" pitchFamily="18" charset="0"/>
              </a:rPr>
              <a:t> has and will inform your practice. </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4000" b="1" dirty="0"/>
              <a:t>Reflective Practice in Social Work</a:t>
            </a:r>
          </a:p>
        </p:txBody>
      </p:sp>
      <p:sp>
        <p:nvSpPr>
          <p:cNvPr id="4102" name="Rectangle 6"/>
          <p:cNvSpPr>
            <a:spLocks noGrp="1" noRot="1" noChangeArrowheads="1"/>
          </p:cNvSpPr>
          <p:nvPr>
            <p:ph sz="quarter" idx="2"/>
          </p:nvPr>
        </p:nvSpPr>
        <p:spPr>
          <a:xfrm>
            <a:off x="3905492" y="1171074"/>
            <a:ext cx="7772399" cy="5103651"/>
          </a:xfrm>
        </p:spPr>
        <p:txBody>
          <a:bodyPr wrap="square" anchor="t">
            <a:noAutofit/>
          </a:bodyPr>
          <a:lstStyle/>
          <a:p>
            <a:pPr marL="109537" indent="0">
              <a:lnSpc>
                <a:spcPct val="90000"/>
              </a:lnSpc>
              <a:spcAft>
                <a:spcPts val="600"/>
              </a:spcAft>
              <a:buNone/>
            </a:pPr>
            <a:r>
              <a:rPr lang="en-GB" dirty="0"/>
              <a:t>Critical Reflection is a key aspect of professionalism. It’s a CPD activity which can optimise learning by:</a:t>
            </a:r>
          </a:p>
          <a:p>
            <a:pPr>
              <a:lnSpc>
                <a:spcPct val="90000"/>
              </a:lnSpc>
              <a:spcAft>
                <a:spcPts val="600"/>
              </a:spcAft>
            </a:pPr>
            <a:r>
              <a:rPr lang="en-GB" dirty="0"/>
              <a:t>Improving accountability</a:t>
            </a:r>
          </a:p>
          <a:p>
            <a:pPr>
              <a:lnSpc>
                <a:spcPct val="90000"/>
              </a:lnSpc>
              <a:spcAft>
                <a:spcPts val="600"/>
              </a:spcAft>
            </a:pPr>
            <a:r>
              <a:rPr lang="en-GB" dirty="0"/>
              <a:t>Supporting theorising – using theory in practice and drawing theory out of practice</a:t>
            </a:r>
          </a:p>
          <a:p>
            <a:pPr>
              <a:lnSpc>
                <a:spcPct val="90000"/>
              </a:lnSpc>
              <a:spcAft>
                <a:spcPts val="600"/>
              </a:spcAft>
            </a:pPr>
            <a:r>
              <a:rPr lang="en-GB" dirty="0"/>
              <a:t>Improving practice – particularly collaborative practice  </a:t>
            </a:r>
          </a:p>
          <a:p>
            <a:pPr>
              <a:lnSpc>
                <a:spcPct val="90000"/>
              </a:lnSpc>
              <a:spcAft>
                <a:spcPts val="600"/>
              </a:spcAft>
            </a:pPr>
            <a:r>
              <a:rPr lang="en-GB" dirty="0"/>
              <a:t>Ensuring ethical decision making in complex practice</a:t>
            </a:r>
          </a:p>
          <a:p>
            <a:pPr>
              <a:lnSpc>
                <a:spcPct val="90000"/>
              </a:lnSpc>
              <a:spcAft>
                <a:spcPts val="600"/>
              </a:spcAft>
            </a:pPr>
            <a:r>
              <a:rPr lang="en-GB" dirty="0"/>
              <a:t>Enhancing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r>
              <a:rPr lang="en-US" b="1" kern="1200">
                <a:solidFill>
                  <a:schemeClr val="tx1"/>
                </a:solidFill>
                <a:latin typeface="+mj-lt"/>
                <a:ea typeface="+mj-ea"/>
                <a:cs typeface="+mj-cs"/>
              </a:rPr>
              <a:t>Key Aspects of Critically Reflective Practice</a:t>
            </a:r>
          </a:p>
        </p:txBody>
      </p:sp>
      <p:sp>
        <p:nvSpPr>
          <p:cNvPr id="3" name="Content Placeholder 2"/>
          <p:cNvSpPr>
            <a:spLocks/>
          </p:cNvSpPr>
          <p:nvPr/>
        </p:nvSpPr>
        <p:spPr>
          <a:xfrm>
            <a:off x="6337058" y="1843412"/>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Fully integrate the/a model of reflection throughout task 1 in both part a and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Key aspects of practice to consider </a:t>
            </a:r>
            <a:r>
              <a:rPr lang="en-GB" sz="2400" dirty="0"/>
              <a:t>through</a:t>
            </a:r>
            <a:r>
              <a:rPr lang="en-GB" sz="2400" kern="1200" dirty="0">
                <a:solidFill>
                  <a:schemeClr val="tx1"/>
                </a:solidFill>
                <a:latin typeface="+mn-lt"/>
                <a:ea typeface="+mn-ea"/>
                <a:cs typeface="+mn-cs"/>
              </a:rPr>
              <a:t> critical reflection include; emotions and feelings, power and power dynamics, values and ethics, your level of knowledge and skills.  </a:t>
            </a:r>
          </a:p>
          <a:p>
            <a:pPr>
              <a:spcAft>
                <a:spcPts val="600"/>
              </a:spcAft>
            </a:pPr>
            <a:endParaRPr lang="en-GB" dirty="0"/>
          </a:p>
        </p:txBody>
      </p:sp>
      <p:sp>
        <p:nvSpPr>
          <p:cNvPr id="5" name="Content Placeholder 4"/>
          <p:cNvSpPr>
            <a:spLocks/>
          </p:cNvSpPr>
          <p:nvPr/>
        </p:nvSpPr>
        <p:spPr>
          <a:xfrm>
            <a:off x="659400" y="1843412"/>
            <a:ext cx="5018258" cy="3818804"/>
          </a:xfrm>
          <a:prstGeom prst="rect">
            <a:avLst/>
          </a:prstGeom>
        </p:spPr>
        <p:txBody>
          <a:bodyPr>
            <a:noAutofit/>
          </a:bodyPr>
          <a:lstStyle/>
          <a:p>
            <a:pPr defTabSz="652333">
              <a:spcAft>
                <a:spcPts val="492"/>
              </a:spcAft>
            </a:pPr>
            <a:r>
              <a:rPr lang="en-GB" sz="2400" kern="1200" dirty="0">
                <a:solidFill>
                  <a:schemeClr val="tx1"/>
                </a:solidFill>
                <a:latin typeface="+mn-lt"/>
                <a:ea typeface="+mn-ea"/>
                <a:cs typeface="+mn-cs"/>
              </a:rPr>
              <a:t>Using a model/s of reflective practice help you structure to your work.</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Avoid being overly descriptive in your writing.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Introduce which model of reflection you are using in and reference it correctly. </a:t>
            </a: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a:solidFill>
                  <a:schemeClr val="tx1"/>
                </a:solidFill>
                <a:latin typeface="+mn-lt"/>
                <a:ea typeface="+mn-ea"/>
                <a:cs typeface="+mn-cs"/>
              </a:rPr>
              <a:t>PORTH AGORED Consolidation of Social Work Practice</a:t>
            </a:r>
            <a:endParaRPr lang="en-US"/>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B2272A-FEEE-B2A1-449E-00C1473D23DB}"/>
              </a:ext>
            </a:extLst>
          </p:cNvPr>
          <p:cNvSpPr>
            <a:spLocks noGrp="1"/>
          </p:cNvSpPr>
          <p:nvPr>
            <p:ph type="title"/>
          </p:nvPr>
        </p:nvSpPr>
        <p:spPr>
          <a:xfrm>
            <a:off x="270620" y="891789"/>
            <a:ext cx="3496575" cy="3387497"/>
          </a:xfrm>
        </p:spPr>
        <p:txBody>
          <a:bodyPr anchor="b">
            <a:normAutofit/>
          </a:bodyPr>
          <a:lstStyle/>
          <a:p>
            <a:pPr algn="r"/>
            <a:r>
              <a:rPr lang="en-GB" sz="4000" b="1" dirty="0">
                <a:solidFill>
                  <a:srgbClr val="FFFFFF"/>
                </a:solidFill>
                <a:effectLst/>
                <a:latin typeface="ArialMT"/>
              </a:rPr>
              <a:t>Learning Outcome for </a:t>
            </a:r>
            <a:br>
              <a:rPr lang="en-GB" sz="4000" b="1" dirty="0">
                <a:solidFill>
                  <a:srgbClr val="FFFFFF"/>
                </a:solidFill>
                <a:effectLst/>
                <a:latin typeface="ArialMT"/>
              </a:rPr>
            </a:br>
            <a:r>
              <a:rPr lang="en-GB" sz="4000" b="1" dirty="0">
                <a:solidFill>
                  <a:srgbClr val="FFFFFF"/>
                </a:solidFill>
                <a:effectLst/>
                <a:latin typeface="ArialMT"/>
              </a:rPr>
              <a:t>Task 1 Part a</a:t>
            </a:r>
            <a:br>
              <a:rPr lang="en-GB" sz="4000" b="1" dirty="0">
                <a:solidFill>
                  <a:srgbClr val="FFFFFF"/>
                </a:solidFill>
                <a:effectLst/>
                <a:latin typeface="ArialMT"/>
              </a:rPr>
            </a:br>
            <a:endParaRPr lang="en-US" sz="4000" dirty="0">
              <a:solidFill>
                <a:srgbClr val="FFFFFF"/>
              </a:solidFill>
            </a:endParaRPr>
          </a:p>
        </p:txBody>
      </p:sp>
      <p:sp>
        <p:nvSpPr>
          <p:cNvPr id="5" name="Footer Placeholder 4">
            <a:extLst>
              <a:ext uri="{FF2B5EF4-FFF2-40B4-BE49-F238E27FC236}">
                <a16:creationId xmlns:a16="http://schemas.microsoft.com/office/drawing/2014/main" id="{CA9D7810-E64D-18F9-F181-2CDBEE4414E5}"/>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3" name="Content Placeholder 2">
            <a:extLst>
              <a:ext uri="{FF2B5EF4-FFF2-40B4-BE49-F238E27FC236}">
                <a16:creationId xmlns:a16="http://schemas.microsoft.com/office/drawing/2014/main" id="{BA0E881A-65D3-C53C-3AB8-276FA855B227}"/>
              </a:ext>
            </a:extLst>
          </p:cNvPr>
          <p:cNvSpPr>
            <a:spLocks noGrp="1"/>
          </p:cNvSpPr>
          <p:nvPr>
            <p:ph idx="1"/>
          </p:nvPr>
        </p:nvSpPr>
        <p:spPr>
          <a:xfrm>
            <a:off x="4742979" y="1026694"/>
            <a:ext cx="6669339" cy="6204852"/>
          </a:xfrm>
        </p:spPr>
        <p:txBody>
          <a:bodyPr anchor="ctr">
            <a:normAutofit lnSpcReduction="10000"/>
          </a:bodyPr>
          <a:lstStyle/>
          <a:p>
            <a:pPr marL="0" indent="0">
              <a:buNone/>
            </a:pPr>
            <a:r>
              <a:rPr lang="en-GB" sz="2400" b="1" dirty="0">
                <a:effectLst/>
                <a:latin typeface="Arial" panose="020B0604020202020204" pitchFamily="34" charset="0"/>
              </a:rPr>
              <a:t>1. Applying analysis in assessment to inform interventions</a:t>
            </a:r>
            <a:endParaRPr lang="en-GB" sz="2400" b="1" dirty="0">
              <a:effectLst/>
              <a:latin typeface="ArialMT"/>
            </a:endParaRPr>
          </a:p>
          <a:p>
            <a:pPr marL="0" indent="0">
              <a:buNone/>
            </a:pPr>
            <a:r>
              <a:rPr lang="en-GB" sz="2400" dirty="0">
                <a:effectLst/>
                <a:latin typeface="ArialMT"/>
              </a:rPr>
              <a:t>1.5. Be able to use critical reflection to evaluate own analysis in social work assessments</a:t>
            </a:r>
          </a:p>
          <a:p>
            <a:pPr marL="0" indent="0">
              <a:buNone/>
            </a:pPr>
            <a:r>
              <a:rPr lang="en-GB" sz="2400" b="1" dirty="0">
                <a:effectLst/>
                <a:latin typeface="Arial" panose="020B0604020202020204" pitchFamily="34" charset="0"/>
              </a:rPr>
              <a:t>2. Working collaboratively with people in need of care and support, their carers and other professionals</a:t>
            </a:r>
            <a:endParaRPr lang="en-GB" sz="2400" dirty="0">
              <a:effectLst/>
              <a:latin typeface="ArialMT"/>
            </a:endParaRPr>
          </a:p>
          <a:p>
            <a:pPr marL="0" indent="0">
              <a:buNone/>
            </a:pPr>
            <a:r>
              <a:rPr lang="en-GB" sz="2400" dirty="0">
                <a:effectLst/>
                <a:latin typeface="ArialMT"/>
              </a:rPr>
              <a:t>2.3. Critically reflect on own collaborative working </a:t>
            </a:r>
            <a:endParaRPr lang="en-GB" sz="2400" dirty="0">
              <a:effectLst/>
            </a:endParaRPr>
          </a:p>
          <a:p>
            <a:pPr marL="0" indent="0">
              <a:buNone/>
            </a:pPr>
            <a:r>
              <a:rPr lang="en-GB" sz="2400" dirty="0">
                <a:effectLst/>
                <a:latin typeface="ArialMT"/>
              </a:rPr>
              <a:t>3.2. Be able to manage your role as a social worker in increasingly complex situations </a:t>
            </a:r>
          </a:p>
          <a:p>
            <a:pPr marL="0" indent="0">
              <a:buNone/>
            </a:pPr>
            <a:r>
              <a:rPr lang="en-GB" sz="2400" b="1" dirty="0">
                <a:effectLst/>
                <a:latin typeface="+mn-lt"/>
              </a:rPr>
              <a:t>3. </a:t>
            </a:r>
            <a:r>
              <a:rPr lang="en-GB" sz="2400" b="1" dirty="0">
                <a:effectLst/>
                <a:latin typeface="Arial" panose="020B0604020202020204" pitchFamily="34" charset="0"/>
              </a:rPr>
              <a:t>Intervention and application of professional judgement in increasingly complex situations</a:t>
            </a:r>
          </a:p>
          <a:p>
            <a:pPr marL="0" indent="0">
              <a:buNone/>
            </a:pPr>
            <a:r>
              <a:rPr lang="en-GB" sz="2400" dirty="0">
                <a:effectLst/>
                <a:latin typeface="ArialMT"/>
              </a:rPr>
              <a:t>3.7. Be able to exercise professional accountability in increasingly complex situations. </a:t>
            </a:r>
            <a:endParaRPr lang="en-GB" sz="2400" dirty="0">
              <a:effectLst/>
            </a:endParaRPr>
          </a:p>
          <a:p>
            <a:pPr marL="0" indent="0">
              <a:buNone/>
            </a:pPr>
            <a:endParaRPr lang="en-GB" sz="2000" b="1" dirty="0">
              <a:effectLst/>
              <a:latin typeface="Arial" panose="020B0604020202020204" pitchFamily="34" charset="0"/>
            </a:endParaRPr>
          </a:p>
          <a:p>
            <a:pPr marL="0" indent="0">
              <a:buNone/>
            </a:pPr>
            <a:endParaRPr lang="en-GB" sz="2000" b="1" dirty="0">
              <a:effectLst/>
              <a:latin typeface="Arial" panose="020B0604020202020204" pitchFamily="34" charset="0"/>
            </a:endParaRPr>
          </a:p>
          <a:p>
            <a:pPr marL="0" indent="0">
              <a:buNone/>
            </a:pPr>
            <a:endParaRPr lang="en-GB" sz="2000" dirty="0">
              <a:effectLst/>
              <a:latin typeface="ArialMT"/>
            </a:endParaRPr>
          </a:p>
          <a:p>
            <a:endParaRPr lang="en-US" sz="2000" dirty="0"/>
          </a:p>
        </p:txBody>
      </p:sp>
      <p:sp>
        <p:nvSpPr>
          <p:cNvPr id="6" name="Slide Number Placeholder 5">
            <a:extLst>
              <a:ext uri="{FF2B5EF4-FFF2-40B4-BE49-F238E27FC236}">
                <a16:creationId xmlns:a16="http://schemas.microsoft.com/office/drawing/2014/main" id="{F4C047AF-663A-9B74-5F7B-5122E6C21858}"/>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13</a:t>
            </a:fld>
            <a:endParaRPr lang="en-US" sz="1100">
              <a:solidFill>
                <a:schemeClr val="tx1">
                  <a:lumMod val="50000"/>
                  <a:lumOff val="50000"/>
                </a:schemeClr>
              </a:solidFill>
            </a:endParaRPr>
          </a:p>
        </p:txBody>
      </p:sp>
    </p:spTree>
    <p:extLst>
      <p:ext uri="{BB962C8B-B14F-4D97-AF65-F5344CB8AC3E}">
        <p14:creationId xmlns:p14="http://schemas.microsoft.com/office/powerpoint/2010/main" val="37817793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a:bodyPr>
          <a:lstStyle/>
          <a:p>
            <a:r>
              <a:rPr lang="en-US" sz="5400"/>
              <a:t>SCW Learning Outcomes </a:t>
            </a:r>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681824" y="2082646"/>
            <a:ext cx="5938895" cy="4119172"/>
          </a:xfrm>
        </p:spPr>
        <p:txBody>
          <a:bodyPr anchor="t">
            <a:normAutofit/>
          </a:bodyPr>
          <a:lstStyle/>
          <a:p>
            <a:r>
              <a:rPr lang="en-US" sz="2400" dirty="0"/>
              <a:t>Each task require learners to meet the required SCW learning outcomes set for that task </a:t>
            </a:r>
          </a:p>
          <a:p>
            <a:r>
              <a:rPr lang="en-US" sz="2400" dirty="0"/>
              <a:t>Learners need to answering all elements of the question and meeting the marking criteria. </a:t>
            </a:r>
          </a:p>
          <a:p>
            <a:r>
              <a:rPr lang="en-US" sz="2400" dirty="0"/>
              <a:t>We will consider each learning outcome for task 1 part a and look at how they can meet these outcomes when writing up this task in the portfolio. </a:t>
            </a:r>
          </a:p>
          <a:p>
            <a:endParaRPr lang="en-US" sz="2400" dirty="0"/>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GB" sz="1400" dirty="0"/>
              <a:t>Salovey and Mayer, 1990</a:t>
            </a:r>
            <a:endParaRPr lang="en-GB" sz="1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a:br>
            <a:endParaRPr lang="en-US" sz="350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5560874" y="935496"/>
            <a:ext cx="5887587" cy="6235021"/>
          </a:xfrm>
        </p:spPr>
        <p:txBody>
          <a:bodyPr wrap="square" anchor="t">
            <a:normAutofit/>
          </a:bodyPr>
          <a:lstStyle/>
          <a:p>
            <a:pPr>
              <a:lnSpc>
                <a:spcPct val="90000"/>
              </a:lnSpc>
              <a:spcAft>
                <a:spcPts val="600"/>
              </a:spcAft>
              <a:buFont typeface="Wingdings" pitchFamily="2" charset="2"/>
              <a:buNone/>
            </a:pPr>
            <a:r>
              <a:rPr lang="en-GB" sz="2800" b="1" dirty="0"/>
              <a:t>Exercise 2 – Emotional intelligence</a:t>
            </a:r>
            <a:endParaRPr lang="en-GB" sz="2800" dirty="0"/>
          </a:p>
          <a:p>
            <a:pPr>
              <a:lnSpc>
                <a:spcPct val="90000"/>
              </a:lnSpc>
              <a:spcAft>
                <a:spcPts val="600"/>
              </a:spcAft>
            </a:pPr>
            <a:r>
              <a:rPr lang="en-GB" sz="2800" dirty="0"/>
              <a:t>Why do you think it’s important to recognise your emotions in relation to your work? </a:t>
            </a:r>
          </a:p>
          <a:p>
            <a:pPr>
              <a:spcAft>
                <a:spcPts val="600"/>
              </a:spcAft>
            </a:pPr>
            <a:r>
              <a:rPr lang="en-GB" sz="2800" dirty="0"/>
              <a:t>It may be helpful here to relate this to an incident/case/experience you have been involved in where recognising your own emotions and their impact has been important.  </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92500" lnSpcReduction="20000"/>
          </a:bodyPr>
          <a:lstStyle/>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err="1">
                <a:solidFill>
                  <a:srgbClr val="0F0F0F"/>
                </a:solidFill>
                <a:effectLst/>
                <a:latin typeface="YouTube Sans"/>
              </a:rPr>
              <a:t>Camau</a:t>
            </a:r>
            <a:r>
              <a:rPr lang="en-GB" sz="2600" b="1" i="0" u="none" strike="noStrike" dirty="0">
                <a:solidFill>
                  <a:srgbClr val="0F0F0F"/>
                </a:solidFill>
                <a:effectLst/>
                <a:latin typeface="YouTube Sans"/>
              </a:rPr>
              <a:t> </a:t>
            </a:r>
            <a:r>
              <a:rPr lang="en-GB" sz="2600" b="1" i="0" u="none" strike="noStrike" dirty="0" err="1">
                <a:solidFill>
                  <a:srgbClr val="0F0F0F"/>
                </a:solidFill>
                <a:effectLst/>
                <a:latin typeface="YouTube Sans"/>
              </a:rPr>
              <a:t>Adlewyrchu</a:t>
            </a:r>
            <a:endParaRPr lang="en-GB" sz="2600" b="1" i="0" u="none" strike="noStrike" dirty="0">
              <a:solidFill>
                <a:srgbClr val="0F0F0F"/>
              </a:solidFill>
              <a:effectLst/>
              <a:latin typeface="YouTube Sans"/>
            </a:endParaRP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a:t>Theory of Reflection</a:t>
            </a:r>
            <a:br>
              <a:rPr lang="en-GB" sz="360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11630" y="4033827"/>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err="1"/>
              <a:t>Borton’s</a:t>
            </a:r>
            <a:r>
              <a:rPr lang="en-US" b="1" dirty="0"/>
              <a:t> Model of Reflection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34275" y="1541953"/>
            <a:ext cx="3620467" cy="2986885"/>
          </a:xfrm>
          <a:prstGeom prst="rect">
            <a:avLst/>
          </a:prstGeom>
          <a:noFill/>
        </p:spPr>
      </p:pic>
      <p:sp>
        <p:nvSpPr>
          <p:cNvPr id="65539" name="Rectangle 3"/>
          <p:cNvSpPr>
            <a:spLocks noGrp="1" noChangeArrowheads="1"/>
          </p:cNvSpPr>
          <p:nvPr>
            <p:ph idx="1"/>
          </p:nvPr>
        </p:nvSpPr>
        <p:spPr>
          <a:xfrm>
            <a:off x="537258" y="1541953"/>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Concrete Experience	What was the event?</a:t>
            </a:r>
          </a:p>
          <a:p>
            <a:pPr>
              <a:buNone/>
              <a:tabLst>
                <a:tab pos="4395788" algn="l"/>
                <a:tab pos="4660900" algn="l"/>
              </a:tabLst>
            </a:pPr>
            <a:r>
              <a:rPr lang="en-US" sz="2000" dirty="0">
                <a:latin typeface="Arial" panose="020B0604020202020204" pitchFamily="34" charset="0"/>
                <a:cs typeface="Arial" panose="020B0604020202020204" pitchFamily="34" charset="0"/>
              </a:rPr>
              <a:t>Reflective Observation	What are your 				personal thoughts and 			feelings about the 			experience?</a:t>
            </a:r>
          </a:p>
          <a:p>
            <a:pPr>
              <a:buNone/>
              <a:tabLst>
                <a:tab pos="4395788" algn="l"/>
                <a:tab pos="4660900" algn="l"/>
              </a:tabLst>
            </a:pPr>
            <a:r>
              <a:rPr lang="en-US" sz="2000" dirty="0">
                <a:latin typeface="Arial" panose="020B0604020202020204" pitchFamily="34" charset="0"/>
                <a:cs typeface="Arial" panose="020B0604020202020204" pitchFamily="34" charset="0"/>
              </a:rPr>
              <a:t>Abstract </a:t>
            </a:r>
            <a:r>
              <a:rPr lang="en-US" sz="2000" dirty="0" err="1">
                <a:latin typeface="Arial" panose="020B0604020202020204" pitchFamily="34" charset="0"/>
                <a:cs typeface="Arial" panose="020B0604020202020204" pitchFamily="34" charset="0"/>
              </a:rPr>
              <a:t>Conceptualisation</a:t>
            </a:r>
            <a:r>
              <a:rPr lang="en-US" sz="2000" dirty="0">
                <a:latin typeface="Arial" panose="020B0604020202020204" pitchFamily="34" charset="0"/>
                <a:cs typeface="Arial" panose="020B0604020202020204" pitchFamily="34" charset="0"/>
              </a:rPr>
              <a:t>	How can you draw on 			previous experiences and on 		your own knowledge to help you 	make sense’ of this experience?</a:t>
            </a:r>
          </a:p>
          <a:p>
            <a:pPr>
              <a:buNone/>
              <a:tabLst>
                <a:tab pos="4395788" algn="l"/>
                <a:tab pos="4660900" algn="l"/>
              </a:tabLst>
            </a:pPr>
            <a:r>
              <a:rPr lang="en-US" sz="2000" dirty="0">
                <a:latin typeface="Arial" panose="020B0604020202020204" pitchFamily="34" charset="0"/>
                <a:cs typeface="Arial" panose="020B0604020202020204" pitchFamily="34" charset="0"/>
              </a:rPr>
              <a:t>Active Experimentation	If this event were to occur 		again, what would you do 		differently?</a:t>
            </a:r>
          </a:p>
          <a:p>
            <a:pPr>
              <a:buNone/>
              <a:tabLst>
                <a:tab pos="4395788" algn="l"/>
                <a:tab pos="4660900" algn="l"/>
              </a:tabLst>
            </a:pPr>
            <a:r>
              <a:rPr lang="en-US" sz="2000" dirty="0">
                <a:latin typeface="Arial" panose="020B0604020202020204" pitchFamily="34" charset="0"/>
                <a:cs typeface="Arial" panose="020B0604020202020204" pitchFamily="34" charset="0"/>
              </a:rPr>
              <a:t>		What additional knowledge 		do you need to gain?</a:t>
            </a: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a:xfrm>
            <a:off x="537258" y="365125"/>
            <a:ext cx="10515600" cy="1325563"/>
          </a:xfrm>
        </p:spPr>
        <p:txBody>
          <a:bodyPr>
            <a:normAutofit/>
          </a:bodyPr>
          <a:lstStyle/>
          <a:p>
            <a:r>
              <a:rPr lang="en-GB" sz="3000" b="1" dirty="0">
                <a:solidFill>
                  <a:schemeClr val="tx1"/>
                </a:solidFill>
              </a:rPr>
              <a:t>Kolb provides a model of experiential adult learning </a:t>
            </a:r>
            <a:br>
              <a:rPr lang="en-GB" sz="3000" b="1" dirty="0">
                <a:solidFill>
                  <a:schemeClr val="tx1"/>
                </a:solidFill>
              </a:rPr>
            </a:br>
            <a:r>
              <a:rPr lang="en-GB" sz="3000" b="1" dirty="0">
                <a:solidFill>
                  <a:schemeClr val="tx1"/>
                </a:solidFill>
              </a:rPr>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471055" y="141607"/>
            <a:ext cx="5170593" cy="2148841"/>
          </a:xfrm>
        </p:spPr>
        <p:txBody>
          <a:bodyPr anchor="t">
            <a:normAutofit/>
          </a:bodyPr>
          <a:lstStyle/>
          <a:p>
            <a:pPr marL="0" marR="0" lvl="0" indent="0" defTabSz="914400" rtl="0" eaLnBrk="0" fontAlgn="base" latinLnBrk="0" hangingPunct="0">
              <a:spcBef>
                <a:spcPct val="0"/>
              </a:spcBef>
              <a:spcAft>
                <a:spcPts val="600"/>
              </a:spcAft>
              <a:tabLst/>
            </a:pP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ERA Cycle of Reflection </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1006" y="3568271"/>
            <a:ext cx="5652654" cy="3289727"/>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7430" y="1030933"/>
            <a:ext cx="5652654" cy="6095953"/>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S</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tart with </a:t>
            </a:r>
            <a:r>
              <a:rPr lang="en-US" altLang="en-US" sz="2400" b="1" dirty="0">
                <a:latin typeface="Arial" panose="020B0604020202020204" pitchFamily="34" charset="0"/>
                <a:cs typeface="Arial" panose="020B0604020202020204" pitchFamily="34" charset="0"/>
              </a:rPr>
              <a:t>the</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 experience</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This experience can be positive or negative </a:t>
            </a:r>
            <a:r>
              <a:rPr lang="en-US" altLang="en-US" sz="2400" dirty="0">
                <a:latin typeface="Arial" panose="020B0604020202020204" pitchFamily="34" charset="0"/>
                <a:cs typeface="Arial" panose="020B0604020202020204" pitchFamily="34" charset="0"/>
              </a:rPr>
              <a:t>of a mixture of both</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a:t>
            </a: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R</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eflect on what happened</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This will allow </a:t>
            </a:r>
            <a:r>
              <a:rPr lang="en-US" altLang="en-US" sz="2400" dirty="0">
                <a:latin typeface="Arial" panose="020B0604020202020204" pitchFamily="34" charset="0"/>
                <a:cs typeface="Arial" panose="020B0604020202020204" pitchFamily="34" charset="0"/>
              </a:rPr>
              <a:t>you</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to think through the experience, examine thoughts and feelings about what happened and decide on the next steps. </a:t>
            </a:r>
          </a:p>
          <a:p>
            <a:pPr marL="0" marR="0" lvl="0" indent="0" defTabSz="914400" rtl="0" eaLnBrk="0" fontAlgn="base" latinLnBrk="0" hangingPunct="0">
              <a:spcBef>
                <a:spcPct val="0"/>
              </a:spcBef>
              <a:spcAft>
                <a:spcPts val="600"/>
              </a:spcAft>
              <a:buClrTx/>
              <a:buSzTx/>
              <a:buFontTx/>
              <a:buNone/>
              <a:tabLst/>
            </a:pPr>
            <a:r>
              <a:rPr lang="en-US" altLang="en-US" sz="2400" b="1" dirty="0">
                <a:latin typeface="Arial" panose="020B0604020202020204" pitchFamily="34" charset="0"/>
                <a:cs typeface="Arial" panose="020B0604020202020204" pitchFamily="34" charset="0"/>
              </a:rPr>
              <a:t>T</a:t>
            </a:r>
            <a:r>
              <a:rPr kumimoji="0" lang="en-US" altLang="en-US" sz="2400" b="1" i="0" u="none" strike="noStrike" cap="none" normalizeH="0" baseline="0" dirty="0">
                <a:ln>
                  <a:noFill/>
                </a:ln>
                <a:effectLst/>
                <a:latin typeface="Arial" panose="020B0604020202020204" pitchFamily="34" charset="0"/>
                <a:cs typeface="Arial" panose="020B0604020202020204" pitchFamily="34" charset="0"/>
              </a:rPr>
              <a:t>aking an action</a:t>
            </a: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 What we do as a result of an experience will be different depending on the individual. </a:t>
            </a:r>
          </a:p>
          <a:p>
            <a:pPr marL="0" marR="0" lvl="0" indent="0" defTabSz="914400" rtl="0" eaLnBrk="0" fontAlgn="base" latinLnBrk="0" hangingPunct="0">
              <a:spcBef>
                <a:spcPct val="0"/>
              </a:spcBef>
              <a:spcAft>
                <a:spcPts val="600"/>
              </a:spcAft>
              <a:buClrTx/>
              <a:buSzTx/>
              <a:buFontTx/>
              <a:buNone/>
              <a:tabLst/>
            </a:pPr>
            <a:r>
              <a:rPr kumimoji="0" lang="en-US" altLang="en-US" sz="2400" b="0" i="0" u="none" strike="noStrike" cap="none" normalizeH="0" baseline="0" dirty="0">
                <a:ln>
                  <a:noFill/>
                </a:ln>
                <a:effectLst/>
                <a:latin typeface="Arial" panose="020B0604020202020204" pitchFamily="34" charset="0"/>
                <a:cs typeface="Arial" panose="020B0604020202020204" pitchFamily="34" charset="0"/>
              </a:rPr>
              <a:t>This action will result in another experience and the cycle will continue. </a:t>
            </a:r>
            <a:endParaRPr kumimoji="0" lang="en-US" altLang="en-US" sz="24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a:t>PORTH AGORED Consolidation of Social Work Practice</a:t>
            </a:r>
          </a:p>
        </p:txBody>
      </p:sp>
      <p:sp>
        <p:nvSpPr>
          <p:cNvPr id="7" name="TextBox 6">
            <a:extLst>
              <a:ext uri="{FF2B5EF4-FFF2-40B4-BE49-F238E27FC236}">
                <a16:creationId xmlns:a16="http://schemas.microsoft.com/office/drawing/2014/main" id="{FE34C7FB-44FC-E574-10A9-327094A3D126}"/>
              </a:ext>
            </a:extLst>
          </p:cNvPr>
          <p:cNvSpPr txBox="1"/>
          <p:nvPr/>
        </p:nvSpPr>
        <p:spPr>
          <a:xfrm>
            <a:off x="446438" y="2040414"/>
            <a:ext cx="6103916" cy="1431161"/>
          </a:xfrm>
          <a:prstGeom prst="rect">
            <a:avLst/>
          </a:prstGeom>
          <a:noFill/>
        </p:spPr>
        <p:txBody>
          <a:bodyPr wrap="square">
            <a:spAutoFit/>
          </a:bodyPr>
          <a:lstStyle/>
          <a:p>
            <a:pPr marL="0" marR="0" lvl="0" indent="0" defTabSz="914400" rtl="0" eaLnBrk="0" fontAlgn="base" latinLnBrk="0" hangingPunct="0">
              <a:spcBef>
                <a:spcPct val="0"/>
              </a:spcBef>
              <a:spcAft>
                <a:spcPts val="600"/>
              </a:spcAft>
              <a:buClrTx/>
              <a:buSzTx/>
              <a:buFontTx/>
              <a:buNone/>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The three staged cycle contains :</a:t>
            </a:r>
            <a:endParaRPr kumimoji="0" lang="en-US" altLang="en-US" sz="1800" b="0"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Experience</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Reflection </a:t>
            </a:r>
          </a:p>
          <a:p>
            <a:pPr marL="0" marR="0" lvl="0" indent="0" defTabSz="914400" rtl="0" eaLnBrk="0" fontAlgn="base" latinLnBrk="0" hangingPunct="0">
              <a:spcBef>
                <a:spcPct val="0"/>
              </a:spcBef>
              <a:spcAft>
                <a:spcPts val="600"/>
              </a:spcAft>
              <a:buClrTx/>
              <a:buSzTx/>
              <a:buFontTx/>
              <a:buChar char="•"/>
              <a:tabLst/>
            </a:pPr>
            <a:r>
              <a:rPr kumimoji="0" lang="en-US" altLang="en-US" sz="1800" b="0" i="0" u="none" strike="noStrike" cap="none" normalizeH="0" baseline="0" dirty="0">
                <a:ln>
                  <a:noFill/>
                </a:ln>
                <a:effectLst/>
                <a:latin typeface="Arial" panose="020B0604020202020204" pitchFamily="34" charset="0"/>
                <a:cs typeface="Arial" panose="020B0604020202020204" pitchFamily="34" charset="0"/>
              </a:rPr>
              <a:t> Action</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anchor="b">
            <a:normAutofit/>
          </a:bodyPr>
          <a:lstStyle/>
          <a:p>
            <a:r>
              <a:rPr lang="en-GB" sz="5400"/>
              <a:t>Making a Start</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p:cNvSpPr>
            <a:spLocks noGrp="1"/>
          </p:cNvSpPr>
          <p:nvPr>
            <p:ph idx="1"/>
          </p:nvPr>
        </p:nvSpPr>
        <p:spPr>
          <a:xfrm>
            <a:off x="572492" y="1865694"/>
            <a:ext cx="6870029" cy="4463778"/>
          </a:xfrm>
        </p:spPr>
        <p:txBody>
          <a:bodyPr anchor="t">
            <a:normAutofit/>
          </a:bodyPr>
          <a:lstStyle/>
          <a:p>
            <a:pPr marL="0" indent="0">
              <a:buNone/>
            </a:pPr>
            <a:r>
              <a:rPr lang="en-GB" sz="2200" dirty="0"/>
              <a:t>In Task 1 part a) you could consider for instance:</a:t>
            </a:r>
          </a:p>
          <a:p>
            <a:r>
              <a:rPr lang="en-GB" sz="2200" dirty="0"/>
              <a:t>What has supported you to become a more confident, competent and resilient practitioner?</a:t>
            </a:r>
          </a:p>
          <a:p>
            <a:r>
              <a:rPr lang="en-GB" sz="2200" dirty="0"/>
              <a:t>Are there any barriers/obstacles to this?</a:t>
            </a:r>
          </a:p>
          <a:p>
            <a:r>
              <a:rPr lang="en-GB" sz="2200" dirty="0"/>
              <a:t>What areas of your future professional development do you think will be important for the people/families you work with and other professionals you work with? </a:t>
            </a:r>
          </a:p>
          <a:p>
            <a:r>
              <a:rPr lang="en-GB" sz="2200" dirty="0"/>
              <a:t>Identify and justify these future developmental needs under each of the 3 SCW learning outcomes of the programme.</a:t>
            </a:r>
          </a:p>
          <a:p>
            <a:r>
              <a:rPr lang="en-GB" sz="2200" dirty="0"/>
              <a:t>Consider how will you address these learning needs? E.g., through training, learning, supervision, research etc.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GB" sz="5400" b="1"/>
              <a:t>Terminology</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7333016" cy="4119172"/>
          </a:xfrm>
        </p:spPr>
        <p:txBody>
          <a:bodyPr anchor="t">
            <a:normAutofit fontScale="92500" lnSpcReduction="10000"/>
          </a:bodyPr>
          <a:lstStyle/>
          <a:p>
            <a:pPr marL="0" indent="0">
              <a:buNone/>
            </a:pPr>
            <a:r>
              <a:rPr lang="en-GB" sz="2400" b="1" dirty="0"/>
              <a:t>Identify </a:t>
            </a:r>
          </a:p>
          <a:p>
            <a:r>
              <a:rPr lang="en-GB" sz="2400" dirty="0"/>
              <a:t>Usually asked for in the context of identifying key features or characteristics of something.  </a:t>
            </a:r>
          </a:p>
          <a:p>
            <a:r>
              <a:rPr lang="en-GB" sz="2400" dirty="0"/>
              <a:t>Do not simply produce a list, you need to state the relevance and/or function of the thing/s you have identified. J</a:t>
            </a:r>
          </a:p>
          <a:p>
            <a:pPr marL="0" indent="0">
              <a:buNone/>
            </a:pPr>
            <a:r>
              <a:rPr lang="en-GB" sz="2400" b="1" dirty="0"/>
              <a:t>Justify </a:t>
            </a:r>
          </a:p>
          <a:p>
            <a:r>
              <a:rPr lang="en-GB" sz="2400" dirty="0"/>
              <a:t>Make a case by providing a body of evidence to support your ideas and points of view. </a:t>
            </a:r>
          </a:p>
          <a:p>
            <a:r>
              <a:rPr lang="en-GB" sz="2400" dirty="0"/>
              <a:t>To give a reasons for a position or argument. </a:t>
            </a:r>
          </a:p>
          <a:p>
            <a:r>
              <a:rPr lang="en-GB" sz="2400" dirty="0"/>
              <a:t>You need to provide supporting evidence and explanations of your position showing adequate grounds. </a:t>
            </a:r>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8323363" y="2303824"/>
            <a:ext cx="3317674" cy="3448534"/>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dirty="0">
                <a:effectLst/>
                <a:latin typeface="Arial" panose="020B0604020202020204" pitchFamily="34" charset="0"/>
              </a:rPr>
              <a:t>Learning Outcomes for Task 1 Part a</a:t>
            </a:r>
            <a:br>
              <a:rPr lang="en-GB" sz="1800" b="1" dirty="0">
                <a:effectLs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3160516" cy="4351338"/>
          </a:xfrm>
        </p:spPr>
        <p:txBody>
          <a:bodyPr>
            <a:normAutofit/>
          </a:bodyPr>
          <a:lstStyle/>
          <a:p>
            <a:pPr marL="0" indent="0">
              <a:buNone/>
            </a:pPr>
            <a:r>
              <a:rPr lang="en-GB" sz="2800" b="1" dirty="0">
                <a:effectLst/>
                <a:latin typeface="ArialMT"/>
              </a:rPr>
              <a:t>Learning outcome</a:t>
            </a:r>
          </a:p>
          <a:p>
            <a:pPr marL="0" indent="0">
              <a:buNone/>
            </a:pPr>
            <a:r>
              <a:rPr lang="en-GB" sz="2400" dirty="0">
                <a:effectLst/>
                <a:latin typeface="ArialMT"/>
              </a:rPr>
              <a:t>1.5. - Be able to use critical reflection to evaluate own analysis in social work assessments</a:t>
            </a:r>
          </a:p>
          <a:p>
            <a:pPr marL="0" indent="0">
              <a:buNone/>
            </a:pP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fontScale="92500" lnSpcReduction="10000"/>
          </a:bodyPr>
          <a:lstStyle/>
          <a:p>
            <a:pPr marL="0" indent="0">
              <a:buNone/>
            </a:pPr>
            <a:r>
              <a:rPr lang="en-GB" sz="3200" b="1" dirty="0">
                <a:effectLst/>
                <a:latin typeface="Arial" panose="020B0604020202020204" pitchFamily="34" charset="0"/>
              </a:rPr>
              <a:t>1. Applying analysis in assessment to inform interventions</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4038600" y="1912937"/>
            <a:ext cx="7825451" cy="4124206"/>
          </a:xfrm>
          <a:prstGeom prst="rect">
            <a:avLst/>
          </a:prstGeom>
          <a:noFill/>
        </p:spPr>
        <p:txBody>
          <a:bodyPr wrap="square" rtlCol="0">
            <a:spAutoFit/>
          </a:bodyPr>
          <a:lstStyle/>
          <a:p>
            <a:pPr marL="0" indent="0">
              <a:buNone/>
            </a:pPr>
            <a:r>
              <a:rPr lang="en-GB" sz="2800" b="1" dirty="0">
                <a:effectLst/>
                <a:latin typeface="Arial" panose="020B0604020202020204" pitchFamily="34" charset="0"/>
              </a:rPr>
              <a:t>Assessment criteria </a:t>
            </a:r>
            <a:endParaRPr lang="en-GB" sz="2800" b="1" dirty="0">
              <a:effectLst/>
            </a:endParaRPr>
          </a:p>
          <a:p>
            <a:r>
              <a:rPr lang="en-US" sz="2400" dirty="0"/>
              <a:t>The learner can: </a:t>
            </a:r>
          </a:p>
          <a:p>
            <a:r>
              <a:rPr lang="en-GB" sz="2400" dirty="0">
                <a:solidFill>
                  <a:srgbClr val="000000"/>
                </a:solidFill>
                <a:effectLst/>
                <a:latin typeface="Arial" panose="020B0604020202020204" pitchFamily="34" charset="0"/>
              </a:rPr>
              <a:t>1.5.1. Use critical reflection to evaluate personal</a:t>
            </a:r>
          </a:p>
          <a:p>
            <a:r>
              <a:rPr lang="en-GB" sz="2400" dirty="0">
                <a:solidFill>
                  <a:srgbClr val="000000"/>
                </a:solidFill>
                <a:effectLst/>
                <a:latin typeface="Arial" panose="020B0604020202020204" pitchFamily="34" charset="0"/>
              </a:rPr>
              <a:t>practice of analysis in social work assessments</a:t>
            </a:r>
          </a:p>
          <a:p>
            <a:r>
              <a:rPr lang="en-GB" sz="2400" dirty="0">
                <a:solidFill>
                  <a:srgbClr val="000000"/>
                </a:solidFill>
                <a:effectLst/>
                <a:latin typeface="Arial" panose="020B0604020202020204" pitchFamily="34" charset="0"/>
              </a:rPr>
              <a:t>1.5.2. Use evaluation of personal practice of analysis</a:t>
            </a:r>
          </a:p>
          <a:p>
            <a:r>
              <a:rPr lang="en-GB" sz="2400" dirty="0">
                <a:solidFill>
                  <a:srgbClr val="000000"/>
                </a:solidFill>
                <a:effectLst/>
                <a:latin typeface="Arial" panose="020B0604020202020204" pitchFamily="34" charset="0"/>
              </a:rPr>
              <a:t>in social work assessments to identify own</a:t>
            </a:r>
          </a:p>
          <a:p>
            <a:r>
              <a:rPr lang="en-GB" sz="2400" dirty="0">
                <a:solidFill>
                  <a:srgbClr val="000000"/>
                </a:solidFill>
                <a:effectLst/>
                <a:latin typeface="Arial" panose="020B0604020202020204" pitchFamily="34" charset="0"/>
              </a:rPr>
              <a:t>strengths and areas for learning and</a:t>
            </a:r>
          </a:p>
          <a:p>
            <a:r>
              <a:rPr lang="en-GB" sz="2400" dirty="0">
                <a:solidFill>
                  <a:srgbClr val="000000"/>
                </a:solidFill>
                <a:effectLst/>
                <a:latin typeface="Arial" panose="020B0604020202020204" pitchFamily="34" charset="0"/>
              </a:rPr>
              <a:t>development</a:t>
            </a:r>
          </a:p>
          <a:p>
            <a:r>
              <a:rPr lang="en-GB" sz="2400" dirty="0">
                <a:solidFill>
                  <a:srgbClr val="000000"/>
                </a:solidFill>
                <a:effectLst/>
                <a:latin typeface="Arial" panose="020B0604020202020204" pitchFamily="34" charset="0"/>
              </a:rPr>
              <a:t>1.5.3. Produce own professional learning and</a:t>
            </a:r>
          </a:p>
          <a:p>
            <a:r>
              <a:rPr lang="en-GB" sz="2400" dirty="0">
                <a:solidFill>
                  <a:srgbClr val="000000"/>
                </a:solidFill>
                <a:effectLst/>
                <a:latin typeface="Arial" panose="020B0604020202020204" pitchFamily="34" charset="0"/>
              </a:rPr>
              <a:t>development Plan.</a:t>
            </a:r>
          </a:p>
          <a:p>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4654296" y="329184"/>
            <a:ext cx="6894576" cy="1783080"/>
          </a:xfrm>
        </p:spPr>
        <p:txBody>
          <a:bodyPr vert="horz" lIns="91440" tIns="45720" rIns="91440" bIns="45720" rtlCol="0" anchor="b">
            <a:normAutofit/>
          </a:bodyPr>
          <a:lstStyle/>
          <a:p>
            <a:r>
              <a:rPr lang="en-US" sz="5400"/>
              <a:t>Analysis in Assessment </a:t>
            </a:r>
          </a:p>
        </p:txBody>
      </p:sp>
      <p:pic>
        <p:nvPicPr>
          <p:cNvPr id="17" name="Picture 16" descr="Pen placed on top of a signature line">
            <a:extLst>
              <a:ext uri="{FF2B5EF4-FFF2-40B4-BE49-F238E27FC236}">
                <a16:creationId xmlns:a16="http://schemas.microsoft.com/office/drawing/2014/main" id="{AF0FDA75-6E33-3C54-1ED7-45F23D31EE06}"/>
              </a:ext>
            </a:extLst>
          </p:cNvPr>
          <p:cNvPicPr>
            <a:picLocks noChangeAspect="1"/>
          </p:cNvPicPr>
          <p:nvPr/>
        </p:nvPicPr>
        <p:blipFill>
          <a:blip r:embed="rId3"/>
          <a:srcRect l="55225" r="5330" b="-2"/>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4654296" y="2706624"/>
            <a:ext cx="6894576" cy="3483864"/>
          </a:xfrm>
          <a:prstGeom prst="rect">
            <a:avLst/>
          </a:prstGeom>
        </p:spPr>
        <p:txBody>
          <a:bodyPr vert="horz" lIns="91440" tIns="45720" rIns="91440" bIns="45720" rtlCol="0">
            <a:normAutofit/>
          </a:bodyPr>
          <a:lstStyle/>
          <a:p>
            <a:pPr>
              <a:lnSpc>
                <a:spcPct val="90000"/>
              </a:lnSpc>
              <a:spcAft>
                <a:spcPts val="600"/>
              </a:spcAft>
            </a:pPr>
            <a:r>
              <a:rPr lang="en-US" sz="2800" dirty="0"/>
              <a:t>To carry out assessment that is accurate and empowering workers need to develop a range of skill including: </a:t>
            </a:r>
          </a:p>
          <a:p>
            <a:pPr marL="342900" indent="-228600">
              <a:lnSpc>
                <a:spcPct val="90000"/>
              </a:lnSpc>
              <a:spcAft>
                <a:spcPts val="600"/>
              </a:spcAft>
              <a:buFont typeface="Arial" panose="020B0604020202020204" pitchFamily="34" charset="0"/>
              <a:buChar char="•"/>
            </a:pPr>
            <a:r>
              <a:rPr lang="en-US" sz="2800" dirty="0"/>
              <a:t>Communication</a:t>
            </a:r>
          </a:p>
          <a:p>
            <a:pPr marL="342900" indent="-228600">
              <a:lnSpc>
                <a:spcPct val="90000"/>
              </a:lnSpc>
              <a:spcAft>
                <a:spcPts val="600"/>
              </a:spcAft>
              <a:buFont typeface="Arial" panose="020B0604020202020204" pitchFamily="34" charset="0"/>
              <a:buChar char="•"/>
            </a:pPr>
            <a:r>
              <a:rPr lang="en-US" sz="2800" dirty="0"/>
              <a:t>Negotiation</a:t>
            </a:r>
          </a:p>
          <a:p>
            <a:pPr marL="342900" indent="-228600">
              <a:lnSpc>
                <a:spcPct val="90000"/>
              </a:lnSpc>
              <a:spcAft>
                <a:spcPts val="600"/>
              </a:spcAft>
              <a:buFont typeface="Arial" panose="020B0604020202020204" pitchFamily="34" charset="0"/>
              <a:buChar char="•"/>
            </a:pPr>
            <a:r>
              <a:rPr lang="en-US" sz="2800" dirty="0"/>
              <a:t>Decision making.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Freeform: Shape 3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1" name="Rectangle 4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457200" y="10133"/>
            <a:ext cx="3201366" cy="3387497"/>
          </a:xfrm>
        </p:spPr>
        <p:txBody>
          <a:bodyPr anchor="b">
            <a:normAutofit/>
          </a:bodyPr>
          <a:lstStyle/>
          <a:p>
            <a:pPr algn="r"/>
            <a:r>
              <a:rPr lang="en-US" sz="4000" b="1" kern="1200" dirty="0">
                <a:solidFill>
                  <a:srgbClr val="FFFFFF"/>
                </a:solidFill>
                <a:latin typeface="+mj-lt"/>
                <a:ea typeface="+mj-ea"/>
                <a:cs typeface="+mj-cs"/>
              </a:rPr>
              <a:t>Analysis in Assessment </a:t>
            </a:r>
            <a:endParaRPr lang="en-US" sz="4000" b="1" dirty="0">
              <a:solidFill>
                <a:srgbClr val="FFFFFF"/>
              </a:solidFill>
            </a:endParaRP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rot="5400000">
            <a:off x="-1828800" y="1984248"/>
            <a:ext cx="4114800" cy="365125"/>
          </a:xfrm>
        </p:spPr>
        <p:txBody>
          <a:bodyPr>
            <a:normAutofit/>
          </a:bodyPr>
          <a:lstStyle/>
          <a:p>
            <a:pPr algn="l">
              <a:spcAft>
                <a:spcPts val="600"/>
              </a:spcAft>
            </a:pPr>
            <a:r>
              <a:rPr lang="en-US" sz="1100">
                <a:solidFill>
                  <a:srgbClr val="FFFFFF"/>
                </a:solidFill>
              </a:rPr>
              <a:t>PORTH AGORED Consolidation of Social Work Practice</a:t>
            </a:r>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340506" y="289368"/>
            <a:ext cx="7639291" cy="6156158"/>
          </a:xfrm>
        </p:spPr>
        <p:txBody>
          <a:bodyPr anchor="ctr">
            <a:normAutofit fontScale="92500" lnSpcReduction="10000"/>
          </a:bodyPr>
          <a:lstStyle/>
          <a:p>
            <a:pPr marL="0" indent="0" defTabSz="621792">
              <a:spcAft>
                <a:spcPts val="600"/>
              </a:spcAft>
              <a:buNone/>
            </a:pPr>
            <a:r>
              <a:rPr lang="en-GB" sz="2000" kern="1200" dirty="0">
                <a:latin typeface="Arial" panose="020B0604020202020204" pitchFamily="34" charset="0"/>
                <a:cs typeface="Arial" panose="020B0604020202020204" pitchFamily="34" charset="0"/>
              </a:rPr>
              <a:t>Identifies areas for:</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Planning future work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Making sense of the situation</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Building a picture of the what's happening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Understanding the situation in relation to professional knowledge base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Identifying motivation, strengths and resources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Culture, ethnicity and religion on needs of service provision</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Concern, growth and change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Facilitating information sharing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Informing safeguarding decisions</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Allocation of services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Establishing base line from which to measure progress </a:t>
            </a:r>
          </a:p>
          <a:p>
            <a:pPr marL="342900" indent="-342900" defTabSz="621792">
              <a:spcAft>
                <a:spcPts val="600"/>
              </a:spcAft>
              <a:buFont typeface="Arial" panose="020B0604020202020204" pitchFamily="34" charset="0"/>
              <a:buChar char="•"/>
            </a:pPr>
            <a:r>
              <a:rPr lang="en-GB" sz="2000" kern="1200" dirty="0">
                <a:latin typeface="Arial" panose="020B0604020202020204" pitchFamily="34" charset="0"/>
                <a:cs typeface="Arial" panose="020B0604020202020204" pitchFamily="34" charset="0"/>
              </a:rPr>
              <a:t>Contributing to service management and development. </a:t>
            </a:r>
          </a:p>
          <a:p>
            <a:endParaRPr lang="en-US" sz="1600" dirty="0"/>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11704320" y="6455664"/>
            <a:ext cx="448056" cy="365125"/>
          </a:xfrm>
        </p:spPr>
        <p:txBody>
          <a:bodyPr>
            <a:normAutofit/>
          </a:bodyPr>
          <a:lstStyle/>
          <a:p>
            <a:pPr>
              <a:spcAft>
                <a:spcPts val="600"/>
              </a:spcAft>
            </a:pPr>
            <a:fld id="{35470E4D-CFB8-FE4B-A9A4-B32541D0D757}" type="slidenum">
              <a:rPr lang="en-US" sz="1100">
                <a:solidFill>
                  <a:schemeClr val="tx1">
                    <a:lumMod val="50000"/>
                    <a:lumOff val="50000"/>
                  </a:schemeClr>
                </a:solidFill>
              </a:rPr>
              <a:pPr>
                <a:spcAft>
                  <a:spcPts val="600"/>
                </a:spcAft>
              </a:pPr>
              <a:t>25</a:t>
            </a:fld>
            <a:endParaRPr lang="en-US" sz="1100">
              <a:solidFill>
                <a:schemeClr val="tx1">
                  <a:lumMod val="50000"/>
                  <a:lumOff val="50000"/>
                </a:schemeClr>
              </a:solidFill>
            </a:endParaRPr>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Applying analysis in assessment to inform interventions</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lnSpcReduction="10000"/>
          </a:bodyPr>
          <a:lstStyle/>
          <a:p>
            <a:pPr marL="0" indent="0">
              <a:buNone/>
            </a:pPr>
            <a:r>
              <a:rPr lang="en-GB" sz="2400" b="1" dirty="0"/>
              <a:t>EXERCICE 3 </a:t>
            </a:r>
          </a:p>
          <a:p>
            <a:pPr marL="0" indent="0">
              <a:buNone/>
            </a:pPr>
            <a:r>
              <a:rPr lang="en-GB" sz="2400" b="1" dirty="0"/>
              <a:t>Question 1</a:t>
            </a:r>
          </a:p>
          <a:p>
            <a:pPr marL="0" indent="0">
              <a:buNone/>
            </a:pPr>
            <a:r>
              <a:rPr lang="en-GB" sz="2400" dirty="0"/>
              <a:t>In small groups;</a:t>
            </a:r>
          </a:p>
          <a:p>
            <a:r>
              <a:rPr lang="en-US" sz="2400" dirty="0"/>
              <a:t>Use a reflective model of your choice to look back at what you have achieved to date under the learning outcome applying analysis in assessment to inform intervention </a:t>
            </a:r>
          </a:p>
          <a:p>
            <a:r>
              <a:rPr lang="en-US" sz="2400" dirty="0"/>
              <a:t>Based on this identify and justify your future learning needs for the coming 12 months under this learning outcome</a:t>
            </a:r>
          </a:p>
          <a:p>
            <a:r>
              <a:rPr lang="en-GB" sz="2400" b="1" dirty="0">
                <a:effectLst/>
                <a:ea typeface="Calibri" panose="020F0502020204030204" pitchFamily="34" charset="0"/>
                <a:cs typeface="Times New Roman" panose="02020603050405020304" pitchFamily="18" charset="0"/>
              </a:rPr>
              <a:t>Consider</a:t>
            </a:r>
            <a:r>
              <a:rPr lang="en-GB" sz="24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r>
              <a:rPr lang="en-GB" sz="2400" dirty="0">
                <a:ea typeface="Calibri" panose="020F0502020204030204" pitchFamily="34" charset="0"/>
                <a:cs typeface="Times New Roman" panose="02020603050405020304" pitchFamily="18" charset="0"/>
              </a:rPr>
              <a:t>You may find it helpful to record your answers in the workbook for future reference. </a:t>
            </a:r>
            <a:endParaRPr lang="en-GB" sz="2400" dirty="0">
              <a:effectLst/>
              <a:ea typeface="Calibri" panose="020F0502020204030204" pitchFamily="34" charset="0"/>
              <a:cs typeface="Times New Roman" panose="02020603050405020304" pitchFamily="18" charset="0"/>
            </a:endParaRPr>
          </a:p>
          <a:p>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Working collaboratively with people in need of care and support, their carers and other professionals</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Learning outcome</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5" y="1922147"/>
            <a:ext cx="2699096" cy="4297940"/>
          </a:xfrm>
        </p:spPr>
        <p:txBody>
          <a:bodyPr>
            <a:normAutofit fontScale="77500" lnSpcReduction="20000"/>
          </a:bodyPr>
          <a:lstStyle/>
          <a:p>
            <a:pPr marL="0" indent="0">
              <a:buNone/>
            </a:pPr>
            <a:r>
              <a:rPr lang="en-GB" sz="2900" dirty="0">
                <a:effectLst/>
                <a:latin typeface="ArialMT"/>
              </a:rPr>
              <a:t>2.3. </a:t>
            </a:r>
          </a:p>
          <a:p>
            <a:pPr marL="0" indent="0">
              <a:buNone/>
            </a:pPr>
            <a:r>
              <a:rPr lang="en-GB" sz="2900" dirty="0">
                <a:effectLst/>
                <a:latin typeface="ArialMT"/>
              </a:rPr>
              <a:t>Critically reflect on own collaborative working </a:t>
            </a:r>
            <a:endParaRPr lang="en-GB" sz="2900" dirty="0">
              <a:effectLst/>
            </a:endParaRPr>
          </a:p>
          <a:p>
            <a:pPr marL="0" indent="0">
              <a:buNone/>
            </a:pPr>
            <a:r>
              <a:rPr lang="en-GB" sz="2900" dirty="0">
                <a:effectLst/>
                <a:latin typeface="ArialMT"/>
              </a:rPr>
              <a:t>3.2.</a:t>
            </a:r>
            <a:br>
              <a:rPr lang="en-GB" sz="2900" dirty="0">
                <a:effectLst/>
                <a:latin typeface="ArialMT"/>
              </a:rPr>
            </a:br>
            <a:r>
              <a:rPr lang="en-GB" sz="2900" dirty="0">
                <a:effectLst/>
                <a:latin typeface="ArialMT"/>
              </a:rPr>
              <a:t>Be able to manage your role as a social worker in increasingly complex situations </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4757830" y="1495448"/>
            <a:ext cx="4406213" cy="823912"/>
          </a:xfrm>
        </p:spPr>
        <p:txBody>
          <a:bodyPr>
            <a:normAutofit/>
          </a:bodyPr>
          <a:lstStyle/>
          <a:p>
            <a:r>
              <a:rPr lang="en-GB" sz="2800" b="1" dirty="0">
                <a:latin typeface="ArialMT"/>
              </a:rPr>
              <a:t>Assessment criteria </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4696979" y="2002763"/>
            <a:ext cx="6802485" cy="4559141"/>
          </a:xfrm>
        </p:spPr>
        <p:txBody>
          <a:bodyPr>
            <a:normAutofit fontScale="77500" lnSpcReduction="20000"/>
          </a:bodyPr>
          <a:lstStyle/>
          <a:p>
            <a:pPr marL="0" indent="0">
              <a:buNone/>
            </a:pPr>
            <a:r>
              <a:rPr lang="en-GB" sz="2800" dirty="0">
                <a:effectLst/>
                <a:latin typeface="ArialMT"/>
              </a:rPr>
              <a:t>This should include: </a:t>
            </a:r>
          </a:p>
          <a:p>
            <a:pPr marL="0" indent="0">
              <a:buNone/>
            </a:pPr>
            <a:r>
              <a:rPr lang="en-GB" dirty="0">
                <a:solidFill>
                  <a:srgbClr val="000000"/>
                </a:solidFill>
                <a:effectLst/>
                <a:latin typeface="Arial" panose="020B0604020202020204" pitchFamily="34" charset="0"/>
              </a:rPr>
              <a:t>2.3.1 - </a:t>
            </a:r>
            <a:r>
              <a:rPr lang="en-GB" sz="2800" dirty="0">
                <a:effectLst/>
                <a:latin typeface="ArialMT"/>
              </a:rPr>
              <a:t>Critically reflect on own performance in collaborative working, identifying areas of good practice and those to be developed, during work with:</a:t>
            </a:r>
            <a:r>
              <a:rPr lang="en-GB" sz="2800" dirty="0">
                <a:latin typeface="ArialMT"/>
              </a:rPr>
              <a:t> </a:t>
            </a:r>
            <a:r>
              <a:rPr lang="en-GB" sz="2800" dirty="0">
                <a:effectLst/>
                <a:latin typeface="ArialMT"/>
              </a:rPr>
              <a:t>people with care and support needs, carers, advocates, colleagues and other professionals. </a:t>
            </a:r>
            <a:endParaRPr lang="en-GB" sz="2800" dirty="0">
              <a:effectLst/>
            </a:endParaRPr>
          </a:p>
          <a:p>
            <a:pPr marL="0" indent="0">
              <a:buNone/>
            </a:pPr>
            <a:r>
              <a:rPr lang="en-GB" dirty="0">
                <a:solidFill>
                  <a:srgbClr val="000000"/>
                </a:solidFill>
                <a:effectLst/>
                <a:latin typeface="Arial" panose="020B0604020202020204" pitchFamily="34" charset="0"/>
              </a:rPr>
              <a:t>3.2.8. - </a:t>
            </a:r>
            <a:r>
              <a:rPr lang="en-GB" sz="2800" dirty="0">
                <a:effectLst/>
                <a:latin typeface="ArialMT"/>
              </a:rPr>
              <a:t>Use supervision and mentoring to consider and manage interventions and professional judgements in complex situations </a:t>
            </a:r>
          </a:p>
          <a:p>
            <a:pPr marL="0" indent="0">
              <a:buNone/>
            </a:pPr>
            <a:r>
              <a:rPr lang="en-GB" dirty="0">
                <a:solidFill>
                  <a:srgbClr val="000000"/>
                </a:solidFill>
                <a:effectLst/>
                <a:latin typeface="Arial" panose="020B0604020202020204" pitchFamily="34" charset="0"/>
              </a:rPr>
              <a:t>3.2.9. - Critically reflect on own performance within complex situations to:</a:t>
            </a:r>
          </a:p>
          <a:p>
            <a:pPr marL="0" indent="0">
              <a:buNone/>
            </a:pPr>
            <a:r>
              <a:rPr lang="en-GB" dirty="0">
                <a:solidFill>
                  <a:srgbClr val="000000"/>
                </a:solidFill>
                <a:effectLst/>
                <a:latin typeface="Arial" panose="020B0604020202020204" pitchFamily="34" charset="0"/>
              </a:rPr>
              <a:t>• identify areas of good practice</a:t>
            </a:r>
          </a:p>
          <a:p>
            <a:pPr marL="0" indent="0">
              <a:buNone/>
            </a:pPr>
            <a:r>
              <a:rPr lang="en-GB" dirty="0">
                <a:solidFill>
                  <a:srgbClr val="000000"/>
                </a:solidFill>
                <a:effectLst/>
                <a:latin typeface="Arial" panose="020B0604020202020204" pitchFamily="34" charset="0"/>
              </a:rPr>
              <a:t>• identify practice areas that need to be developed</a:t>
            </a:r>
          </a:p>
          <a:p>
            <a:pPr marL="0" indent="0">
              <a:buNone/>
            </a:pPr>
            <a:r>
              <a:rPr lang="en-GB" dirty="0">
                <a:solidFill>
                  <a:srgbClr val="000000"/>
                </a:solidFill>
                <a:effectLst/>
                <a:latin typeface="Arial" panose="020B0604020202020204" pitchFamily="34" charset="0"/>
              </a:rPr>
              <a:t>• develop and strengthen personal resilience.</a:t>
            </a:r>
          </a:p>
          <a:p>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b="1" dirty="0"/>
              <a:t>Resilliance and Collabrative Working</a:t>
            </a:r>
            <a:endParaRPr lang="en-GB" sz="4400" b="1"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495651"/>
            <a:ext cx="8196943" cy="5413705"/>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nSpc>
                <a:spcPct val="90000"/>
              </a:lnSpc>
              <a:buNone/>
            </a:pPr>
            <a:r>
              <a:rPr lang="en-GB" sz="2800" b="1" dirty="0"/>
              <a:t>These key factors are:</a:t>
            </a:r>
          </a:p>
          <a:p>
            <a:r>
              <a:rPr lang="en-GB" sz="2800" dirty="0"/>
              <a:t>Emotional Intelligence </a:t>
            </a:r>
          </a:p>
          <a:p>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504482" y="2379167"/>
            <a:ext cx="3513951" cy="2597568"/>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Inter-professional Collaboration &amp; Building and Maintaining Relationships</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2294115649"/>
              </p:ext>
            </p:extLst>
          </p:nvPr>
        </p:nvGraphicFramePr>
        <p:xfrm>
          <a:off x="1065855" y="870525"/>
          <a:ext cx="3476684" cy="469189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rPr>
                        <a:t>Inter-Personal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a:effectLst/>
                        </a:rPr>
                        <a:t>Communication Skills (negotiating, listening, articulating, dealing with conflict).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a:effectLst/>
                        </a:rPr>
                        <a:t>Skills to manage interpersonal relationships.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a:effectLst/>
                        </a:rPr>
                        <a:t>Empathy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a:effectLst/>
                        </a:rPr>
                        <a:t>Person-centred and holistic practice skills.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Skills to demonstrate trust, respect and honesty.</a:t>
                      </a:r>
                    </a:p>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Value feedback from individuals/families/carers on our practice. </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1323856967"/>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Personal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Self-Awareness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a:effectLst/>
                        </a:rPr>
                        <a:t>Reflexivity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Skills to practise with confidence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a:effectLst/>
                        </a:rPr>
                        <a:t>Emotional awareness/ intelligence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a:effectLst/>
                        </a:rPr>
                        <a:t>Integrity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a:effectLst/>
                        </a:rPr>
                        <a:t>Problem-solving skills.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Critical thinking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A sense of responsibility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Skills in Collaborative Working  </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381792" y="61181"/>
            <a:ext cx="5028408" cy="1708242"/>
          </a:xfrm>
        </p:spPr>
        <p:txBody>
          <a:bodyPr anchor="ctr">
            <a:normAutofit/>
          </a:bodyPr>
          <a:lstStyle/>
          <a:p>
            <a:r>
              <a:rPr lang="en-GB" sz="2200" b="1" dirty="0">
                <a:effectLst/>
                <a:latin typeface="Arial" panose="020B0604020202020204" pitchFamily="34" charset="0"/>
              </a:rPr>
              <a:t>2. Working collaboratively with people in need of care and support, their carers and other professionals</a:t>
            </a:r>
            <a:endParaRPr lang="en-US" sz="22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381791" y="1769423"/>
            <a:ext cx="4952408" cy="4470655"/>
          </a:xfrm>
        </p:spPr>
        <p:txBody>
          <a:bodyPr anchor="ctr">
            <a:normAutofit/>
          </a:bodyPr>
          <a:lstStyle/>
          <a:p>
            <a:pPr marL="0" indent="0">
              <a:buNone/>
            </a:pPr>
            <a:r>
              <a:rPr lang="en-GB" sz="2000" b="1" dirty="0"/>
              <a:t>Exercise 3 - Question 2</a:t>
            </a:r>
          </a:p>
          <a:p>
            <a:pPr marL="0" indent="0">
              <a:buNone/>
            </a:pPr>
            <a:r>
              <a:rPr lang="en-GB" sz="2000" dirty="0"/>
              <a:t>In small groups:</a:t>
            </a:r>
          </a:p>
          <a:p>
            <a:pPr marL="0" indent="0">
              <a:buNone/>
            </a:pPr>
            <a:r>
              <a:rPr lang="en-GB" sz="2000" dirty="0"/>
              <a:t>U</a:t>
            </a:r>
            <a:r>
              <a:rPr lang="en-US" sz="2000" dirty="0"/>
              <a:t>se a reflective model to: </a:t>
            </a:r>
          </a:p>
          <a:p>
            <a:r>
              <a:rPr lang="en-US" sz="2000" dirty="0"/>
              <a:t>Look back at your experience so far of working collaboratively with individuals/families and/or carers as well as other professionals.</a:t>
            </a:r>
          </a:p>
          <a:p>
            <a:r>
              <a:rPr lang="en-US" sz="2000" dirty="0"/>
              <a:t>Based on this identify and justify what your learning needs are under this learning outcome for the coming 12 months.</a:t>
            </a:r>
          </a:p>
          <a:p>
            <a:r>
              <a:rPr lang="en-GB" sz="2000" b="1" dirty="0">
                <a:effectLst/>
                <a:ea typeface="Calibri" panose="020F0502020204030204" pitchFamily="34" charset="0"/>
                <a:cs typeface="Times New Roman" panose="02020603050405020304" pitchFamily="18" charset="0"/>
              </a:rPr>
              <a:t>Consider</a:t>
            </a:r>
            <a:r>
              <a:rPr lang="en-GB" sz="20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endParaRPr lang="en-US" sz="2000" dirty="0"/>
          </a:p>
          <a:p>
            <a:endParaRPr lang="en-US" sz="1600" dirty="0"/>
          </a:p>
        </p:txBody>
      </p:sp>
      <p:sp>
        <p:nvSpPr>
          <p:cNvPr id="53" name="Rectangle 52">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descr="Stick figure families holding hands">
            <a:extLst>
              <a:ext uri="{FF2B5EF4-FFF2-40B4-BE49-F238E27FC236}">
                <a16:creationId xmlns:a16="http://schemas.microsoft.com/office/drawing/2014/main" id="{F186AA63-46BB-7E51-E638-6045D0D63A5F}"/>
              </a:ext>
            </a:extLst>
          </p:cNvPr>
          <p:cNvPicPr>
            <a:picLocks noChangeAspect="1"/>
          </p:cNvPicPr>
          <p:nvPr/>
        </p:nvPicPr>
        <p:blipFill>
          <a:blip r:embed="rId3"/>
          <a:srcRect l="28026" r="12574" b="-2"/>
          <a:stretch>
            <a:fillRect/>
          </a:stretch>
        </p:blipFill>
        <p:spPr>
          <a:xfrm>
            <a:off x="6368002" y="737488"/>
            <a:ext cx="4790193" cy="5383025"/>
          </a:xfrm>
          <a:prstGeom prst="rect">
            <a:avLst/>
          </a:prstGeom>
        </p:spPr>
      </p:pic>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5778500" y="6356350"/>
            <a:ext cx="3714750" cy="365125"/>
          </a:xfrm>
        </p:spPr>
        <p:txBody>
          <a:bodyPr>
            <a:normAutofit/>
          </a:bodyPr>
          <a:lstStyle/>
          <a:p>
            <a:pPr algn="l">
              <a:spcAft>
                <a:spcPts val="600"/>
              </a:spcAft>
            </a:pPr>
            <a:r>
              <a:rPr lang="en-US">
                <a:solidFill>
                  <a:schemeClr val="tx1"/>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8732520" y="6356350"/>
            <a:ext cx="3199387" cy="365125"/>
          </a:xfrm>
        </p:spPr>
        <p:txBody>
          <a:bodyPr>
            <a:normAutofit/>
          </a:bodyPr>
          <a:lstStyle/>
          <a:p>
            <a:pPr>
              <a:spcAft>
                <a:spcPts val="600"/>
              </a:spcAft>
            </a:pPr>
            <a:fld id="{35470E4D-CFB8-FE4B-A9A4-B32541D0D757}" type="slidenum">
              <a:rPr lang="en-US">
                <a:solidFill>
                  <a:schemeClr val="tx1"/>
                </a:solidFill>
              </a:rPr>
              <a:pPr>
                <a:spcAft>
                  <a:spcPts val="600"/>
                </a:spcAft>
              </a:pPr>
              <a:t>30</a:t>
            </a:fld>
            <a:endParaRPr lang="en-US">
              <a:solidFill>
                <a:schemeClr val="tx1"/>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effectLst/>
                <a:latin typeface="Arial" panose="020B0604020202020204" pitchFamily="34" charset="0"/>
              </a:rPr>
              <a:t>Intervention and application of professional judgement in increasingly complex situations</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Learning Outcomes </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sz="2800" dirty="0">
                <a:effectLst/>
                <a:latin typeface="ArialMT"/>
              </a:rPr>
              <a:t>The learner can: </a:t>
            </a:r>
            <a:endParaRPr lang="en-GB" sz="2400" dirty="0"/>
          </a:p>
          <a:p>
            <a:pPr marL="0" indent="0">
              <a:buNone/>
            </a:pPr>
            <a:r>
              <a:rPr lang="en-GB" sz="2800" dirty="0">
                <a:effectLst/>
                <a:latin typeface="ArialMT"/>
              </a:rPr>
              <a:t>3.7.3. Use supervision and guidance to critically reflect on: </a:t>
            </a:r>
            <a:endParaRPr lang="en-GB" dirty="0">
              <a:effectLst/>
            </a:endParaRPr>
          </a:p>
          <a:p>
            <a:pPr marL="0" indent="0">
              <a:buNone/>
            </a:pPr>
            <a:r>
              <a:rPr lang="en-GB" sz="2800" dirty="0">
                <a:effectLst/>
                <a:latin typeface="ArialMT"/>
              </a:rPr>
              <a:t>• Professional accountability </a:t>
            </a:r>
          </a:p>
          <a:p>
            <a:pPr marL="0" indent="0">
              <a:buNone/>
            </a:pPr>
            <a:r>
              <a:rPr lang="en-GB" sz="2800" dirty="0">
                <a:effectLst/>
                <a:latin typeface="ArialMT"/>
              </a:rPr>
              <a:t>• Professional development. </a:t>
            </a:r>
            <a:endParaRPr lang="en-GB" dirty="0">
              <a:effectLst/>
            </a:endParaRP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Assessment criteria </a:t>
            </a:r>
            <a:endParaRPr lang="en-GB" sz="3200" b="1" dirty="0"/>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Be able to exercise professional accountability in increasingly complex situations </a:t>
            </a:r>
            <a:endParaRPr lang="en-GB" sz="3200" dirty="0">
              <a:effectLst/>
            </a:endParaRPr>
          </a:p>
          <a:p>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263556" y="1071564"/>
            <a:ext cx="8858495" cy="823912"/>
          </a:xfrm>
        </p:spPr>
        <p:txBody>
          <a:bodyPr>
            <a:normAutofit/>
          </a:bodyPr>
          <a:lstStyle/>
          <a:p>
            <a:r>
              <a:rPr lang="en-US" sz="2800" dirty="0"/>
              <a:t>Learning outcomes - how to meet them:</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a:xfrm>
            <a:off x="352900" y="2032793"/>
            <a:ext cx="10167736" cy="3684588"/>
          </a:xfrm>
        </p:spPr>
        <p:txBody>
          <a:bodyPr>
            <a:normAutofit/>
          </a:bodyPr>
          <a:lstStyle/>
          <a:p>
            <a:r>
              <a:rPr lang="en-US" b="1" dirty="0"/>
              <a:t>Supervision </a:t>
            </a:r>
            <a:r>
              <a:rPr lang="en-US" dirty="0"/>
              <a:t>– Critically reflective on practice, accountability, support, professional development </a:t>
            </a:r>
          </a:p>
          <a:p>
            <a:r>
              <a:rPr lang="en-US" b="1" dirty="0"/>
              <a:t>Training</a:t>
            </a:r>
            <a:r>
              <a:rPr lang="en-US" dirty="0"/>
              <a:t> –coaching, training courses undertake and planed for the future</a:t>
            </a:r>
          </a:p>
          <a:p>
            <a:r>
              <a:rPr lang="en-US" b="1" dirty="0"/>
              <a:t>Research</a:t>
            </a:r>
            <a:r>
              <a:rPr lang="en-US" dirty="0"/>
              <a:t> – journals, sites, other sources? Current materials (last 5-10 years)</a:t>
            </a:r>
          </a:p>
          <a:p>
            <a:r>
              <a:rPr lang="en-US" b="1" dirty="0"/>
              <a:t>Learning</a:t>
            </a:r>
            <a:r>
              <a:rPr lang="en-US" dirty="0"/>
              <a:t> – shadowing, mentoring, working with more experienced practitioners, learning what other teams/agencies do. </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a:xfrm>
            <a:off x="263556" y="319087"/>
            <a:ext cx="10515600" cy="1325563"/>
          </a:xfrm>
        </p:spPr>
        <p:txBody>
          <a:bodyPr/>
          <a:lstStyle/>
          <a:p>
            <a:r>
              <a:rPr lang="en-US" b="1" dirty="0"/>
              <a:t>Accountability and Professional Judgement</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pic>
        <p:nvPicPr>
          <p:cNvPr id="17" name="Picture 16" descr="A magnifying glass on a book&#10;&#10;AI-generated content may be incorrect.">
            <a:extLst>
              <a:ext uri="{FF2B5EF4-FFF2-40B4-BE49-F238E27FC236}">
                <a16:creationId xmlns:a16="http://schemas.microsoft.com/office/drawing/2014/main" id="{31A93C13-1ABF-41E1-8A82-763C45A1CD5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42722" y="5114756"/>
            <a:ext cx="1907540" cy="1743244"/>
          </a:xfrm>
          <a:prstGeom prst="rect">
            <a:avLst/>
          </a:prstGeom>
        </p:spPr>
      </p:pic>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78E98-F95C-6099-E698-D75F48FCBEA3}"/>
              </a:ext>
            </a:extLst>
          </p:cNvPr>
          <p:cNvSpPr>
            <a:spLocks noGrp="1"/>
          </p:cNvSpPr>
          <p:nvPr>
            <p:ph type="title"/>
          </p:nvPr>
        </p:nvSpPr>
        <p:spPr>
          <a:xfrm>
            <a:off x="450798" y="-386609"/>
            <a:ext cx="11224262" cy="1616203"/>
          </a:xfrm>
        </p:spPr>
        <p:txBody>
          <a:bodyPr anchor="b">
            <a:normAutofit/>
          </a:bodyPr>
          <a:lstStyle/>
          <a:p>
            <a:r>
              <a:rPr lang="en-US" b="1" dirty="0"/>
              <a:t>Accountability and Professional Judgement</a:t>
            </a:r>
            <a:endParaRPr lang="en-US" dirty="0"/>
          </a:p>
        </p:txBody>
      </p:sp>
      <p:sp>
        <p:nvSpPr>
          <p:cNvPr id="10" name="Content Placeholder 9">
            <a:extLst>
              <a:ext uri="{FF2B5EF4-FFF2-40B4-BE49-F238E27FC236}">
                <a16:creationId xmlns:a16="http://schemas.microsoft.com/office/drawing/2014/main" id="{EEEAEE7A-F17C-44EB-9D94-3F296264BC09}"/>
              </a:ext>
            </a:extLst>
          </p:cNvPr>
          <p:cNvSpPr>
            <a:spLocks noGrp="1"/>
          </p:cNvSpPr>
          <p:nvPr>
            <p:ph idx="1"/>
          </p:nvPr>
        </p:nvSpPr>
        <p:spPr>
          <a:xfrm>
            <a:off x="617517" y="1567830"/>
            <a:ext cx="6780810" cy="5216319"/>
          </a:xfrm>
        </p:spPr>
        <p:txBody>
          <a:bodyPr anchor="t">
            <a:normAutofit/>
          </a:bodyPr>
          <a:lstStyle/>
          <a:p>
            <a:pPr marL="0" indent="0">
              <a:buNone/>
            </a:pPr>
            <a:r>
              <a:rPr lang="en-US" dirty="0"/>
              <a:t>Mentoring </a:t>
            </a:r>
          </a:p>
          <a:p>
            <a:r>
              <a:rPr lang="en-US" dirty="0"/>
              <a:t>Identify future professional development needs under the 3 SCW learning outcomes </a:t>
            </a:r>
          </a:p>
          <a:p>
            <a:r>
              <a:rPr lang="en-US" dirty="0"/>
              <a:t>A place to reflect and explore</a:t>
            </a:r>
          </a:p>
          <a:p>
            <a:r>
              <a:rPr lang="en-US" dirty="0"/>
              <a:t>Discuss task and set deadlines</a:t>
            </a:r>
          </a:p>
          <a:p>
            <a:r>
              <a:rPr lang="en-US" dirty="0"/>
              <a:t>Plan observation and safeguarding task 3</a:t>
            </a:r>
          </a:p>
          <a:p>
            <a:r>
              <a:rPr lang="en-US" dirty="0"/>
              <a:t>Build confidence and competence. </a:t>
            </a:r>
          </a:p>
          <a:p>
            <a:pPr marL="0" indent="0">
              <a:buNone/>
            </a:pPr>
            <a:endParaRPr lang="en-US" sz="2000" dirty="0"/>
          </a:p>
        </p:txBody>
      </p:sp>
      <p:pic>
        <p:nvPicPr>
          <p:cNvPr id="14" name="Graphic 13" descr="Head with Gears">
            <a:extLst>
              <a:ext uri="{FF2B5EF4-FFF2-40B4-BE49-F238E27FC236}">
                <a16:creationId xmlns:a16="http://schemas.microsoft.com/office/drawing/2014/main" id="{29A95A7F-8ED4-F967-C96D-C3D18684611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08019" y="1292268"/>
            <a:ext cx="4273463" cy="4273463"/>
          </a:xfrm>
          <a:prstGeom prst="rect">
            <a:avLst/>
          </a:prstGeom>
        </p:spPr>
      </p:pic>
      <p:sp>
        <p:nvSpPr>
          <p:cNvPr id="7" name="Footer Placeholder 6">
            <a:extLst>
              <a:ext uri="{FF2B5EF4-FFF2-40B4-BE49-F238E27FC236}">
                <a16:creationId xmlns:a16="http://schemas.microsoft.com/office/drawing/2014/main" id="{9DA4B8BB-0B99-4894-C5A5-F11AA5143B1D}"/>
              </a:ext>
            </a:extLst>
          </p:cNvPr>
          <p:cNvSpPr>
            <a:spLocks noGrp="1"/>
          </p:cNvSpPr>
          <p:nvPr>
            <p:ph type="ftr" sz="quarter" idx="11"/>
          </p:nvPr>
        </p:nvSpPr>
        <p:spPr>
          <a:xfrm>
            <a:off x="5514569" y="6356350"/>
            <a:ext cx="3096030" cy="365125"/>
          </a:xfrm>
        </p:spPr>
        <p:txBody>
          <a:bodyPr>
            <a:normAutofit/>
          </a:bodyPr>
          <a:lstStyle/>
          <a:p>
            <a:pPr algn="l">
              <a:lnSpc>
                <a:spcPct val="90000"/>
              </a:lnSpc>
              <a:spcAft>
                <a:spcPts val="600"/>
              </a:spcAft>
            </a:pPr>
            <a:r>
              <a:rPr lang="en-US" sz="1000">
                <a:solidFill>
                  <a:schemeClr val="tx1">
                    <a:lumMod val="50000"/>
                    <a:lumOff val="50000"/>
                  </a:schemeClr>
                </a:solidFill>
              </a:rPr>
              <a:t>PORTH AGORED Consolidation of Social Work Practice</a:t>
            </a:r>
          </a:p>
        </p:txBody>
      </p:sp>
      <p:sp>
        <p:nvSpPr>
          <p:cNvPr id="8" name="Slide Number Placeholder 7">
            <a:extLst>
              <a:ext uri="{FF2B5EF4-FFF2-40B4-BE49-F238E27FC236}">
                <a16:creationId xmlns:a16="http://schemas.microsoft.com/office/drawing/2014/main" id="{54F2C538-7C33-2BC6-9612-D88CA4FED08F}"/>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solidFill>
                  <a:schemeClr val="tx1">
                    <a:lumMod val="50000"/>
                    <a:lumOff val="50000"/>
                  </a:schemeClr>
                </a:solidFill>
              </a:rPr>
              <a:pPr>
                <a:spcAft>
                  <a:spcPts val="600"/>
                </a:spcAft>
              </a:pPr>
              <a:t>33</a:t>
            </a:fld>
            <a:endParaRPr lang="en-US">
              <a:solidFill>
                <a:schemeClr val="tx1">
                  <a:lumMod val="50000"/>
                  <a:lumOff val="50000"/>
                </a:schemeClr>
              </a:solidFill>
            </a:endParaRPr>
          </a:p>
        </p:txBody>
      </p:sp>
      <p:grpSp>
        <p:nvGrpSpPr>
          <p:cNvPr id="24" name="Group 23">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25" name="Rectangle 24">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6640676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Supervision - Purpose and Functions</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1" y="1843786"/>
            <a:ext cx="4292484" cy="4512564"/>
          </a:xfrm>
        </p:spPr>
        <p:txBody>
          <a:bodyPr anchor="t">
            <a:normAutofit/>
          </a:bodyPr>
          <a:lstStyle/>
          <a:p>
            <a:r>
              <a:rPr lang="en-GB" altLang="en-US" sz="2400" dirty="0">
                <a:cs typeface="Times New Roman" panose="02020603050405020304" pitchFamily="18" charset="0"/>
              </a:rPr>
              <a:t>Supervision is undertaken in order to ensure that we and the individuals we work with are protected </a:t>
            </a:r>
          </a:p>
          <a:p>
            <a:r>
              <a:rPr lang="en-GB" sz="2400" dirty="0"/>
              <a:t>Supervision should create a reflective space in which individuals can debrief; increase their understanding and develop the capacity and skill to explore and understand what is happening for individuals.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374" r="3" b="3"/>
          <a:stretch/>
        </p:blipFill>
        <p:spPr bwMode="auto">
          <a:xfrm>
            <a:off x="4655075" y="2531915"/>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34</a:t>
            </a:fld>
            <a:endParaRPr lang="en-US"/>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a:t>PORTH AGORED Consolidation of Social Work Practice</a:t>
            </a:r>
          </a:p>
        </p:txBody>
      </p:sp>
      <p:sp>
        <p:nvSpPr>
          <p:cNvPr id="6" name="TextBox 5">
            <a:extLst>
              <a:ext uri="{FF2B5EF4-FFF2-40B4-BE49-F238E27FC236}">
                <a16:creationId xmlns:a16="http://schemas.microsoft.com/office/drawing/2014/main" id="{2FC5F26D-33F7-D037-57D5-FFF8878DFB99}"/>
              </a:ext>
            </a:extLst>
          </p:cNvPr>
          <p:cNvSpPr txBox="1"/>
          <p:nvPr/>
        </p:nvSpPr>
        <p:spPr>
          <a:xfrm>
            <a:off x="7923071" y="1835021"/>
            <a:ext cx="3823158" cy="4154984"/>
          </a:xfrm>
          <a:prstGeom prst="rect">
            <a:avLst/>
          </a:prstGeom>
          <a:noFill/>
        </p:spPr>
        <p:txBody>
          <a:bodyPr wrap="square">
            <a:spAutoFit/>
          </a:bodyPr>
          <a:lstStyle/>
          <a:p>
            <a:r>
              <a:rPr lang="en-GB" altLang="en-US" sz="2400" dirty="0">
                <a:cs typeface="Times New Roman" panose="02020603050405020304" pitchFamily="18" charset="0"/>
              </a:rPr>
              <a:t>It ensures that practitioners maintain professional standards and good principles of professional practice and that work expected from the organization is interpreted through a professional lens and delivered by professional and competent workers (Payne, 1996).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1149716" y="499397"/>
            <a:ext cx="5929422" cy="1640180"/>
          </a:xfrm>
        </p:spPr>
        <p:txBody>
          <a:bodyPr anchor="b">
            <a:normAutofit/>
          </a:bodyPr>
          <a:lstStyle/>
          <a:p>
            <a:r>
              <a:rPr lang="en-GB" sz="2800" b="1">
                <a:latin typeface="Arial" panose="020B0604020202020204" pitchFamily="34" charset="0"/>
              </a:rPr>
              <a:t>3 - P</a:t>
            </a:r>
            <a:r>
              <a:rPr lang="en-GB" sz="2800" b="1">
                <a:effectLst/>
                <a:latin typeface="Arial" panose="020B0604020202020204" pitchFamily="34" charset="0"/>
              </a:rPr>
              <a:t>rofessional judgement in increasingly complex situations </a:t>
            </a:r>
            <a:br>
              <a:rPr lang="en-GB" sz="2800" b="1">
                <a:effectLst/>
                <a:latin typeface="Arial" panose="020B0604020202020204" pitchFamily="34" charset="0"/>
              </a:rPr>
            </a:br>
            <a:br>
              <a:rPr lang="en-US" sz="2800"/>
            </a:br>
            <a:endParaRPr lang="en-US" sz="280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a:xfrm rot="5400000">
            <a:off x="-1827725" y="2002536"/>
            <a:ext cx="4114800" cy="365125"/>
          </a:xfrm>
        </p:spPr>
        <p:txBody>
          <a:bodyPr>
            <a:normAutofit/>
          </a:bodyPr>
          <a:lstStyle/>
          <a:p>
            <a:pPr algn="l">
              <a:spcAft>
                <a:spcPts val="600"/>
              </a:spcAft>
            </a:pPr>
            <a:r>
              <a:rPr lang="en-US" sz="1100">
                <a:solidFill>
                  <a:schemeClr val="tx1">
                    <a:lumMod val="50000"/>
                    <a:lumOff val="50000"/>
                  </a:schemeClr>
                </a:solidFill>
              </a:rPr>
              <a:t>PORTH AGORED Consolidation of Social Work Practice</a:t>
            </a: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1149716" y="1401288"/>
            <a:ext cx="5929423" cy="4542313"/>
          </a:xfrm>
        </p:spPr>
        <p:txBody>
          <a:bodyPr>
            <a:normAutofit/>
          </a:bodyPr>
          <a:lstStyle/>
          <a:p>
            <a:pPr marL="0" indent="0">
              <a:buNone/>
            </a:pPr>
            <a:r>
              <a:rPr lang="en-GB" sz="2200" b="1" dirty="0"/>
              <a:t>Exercise 3 - Question 3</a:t>
            </a:r>
          </a:p>
          <a:p>
            <a:pPr marL="0" indent="0">
              <a:buNone/>
            </a:pPr>
            <a:r>
              <a:rPr lang="en-GB" sz="2200" dirty="0"/>
              <a:t>U</a:t>
            </a:r>
            <a:r>
              <a:rPr lang="en-US" sz="2200" dirty="0"/>
              <a:t>se a reflective model to: </a:t>
            </a:r>
          </a:p>
          <a:p>
            <a:r>
              <a:rPr lang="en-US" sz="2200" dirty="0"/>
              <a:t>Look back at your experience so far of making professional judgements in increasingly complex situations</a:t>
            </a:r>
          </a:p>
          <a:p>
            <a:r>
              <a:rPr lang="en-US" sz="2200" dirty="0"/>
              <a:t>Based on this identify and justify what your future learning needs are under this learning outcome for the coming 12 months under this learning outcome</a:t>
            </a:r>
          </a:p>
          <a:p>
            <a:r>
              <a:rPr lang="en-GB" sz="2200" b="1" dirty="0">
                <a:effectLst/>
                <a:ea typeface="Calibri" panose="020F0502020204030204" pitchFamily="34" charset="0"/>
                <a:cs typeface="Times New Roman" panose="02020603050405020304" pitchFamily="18" charset="0"/>
              </a:rPr>
              <a:t>Consider</a:t>
            </a:r>
            <a:r>
              <a:rPr lang="en-GB" sz="2200" dirty="0">
                <a:effectLst/>
                <a:ea typeface="Calibri" panose="020F0502020204030204" pitchFamily="34" charset="0"/>
                <a:cs typeface="Times New Roman" panose="02020603050405020304" pitchFamily="18" charset="0"/>
              </a:rPr>
              <a:t>: learning supervision, training, research and how these have contributed to your professional development?</a:t>
            </a:r>
          </a:p>
          <a:p>
            <a:pPr marL="0" indent="0">
              <a:buNone/>
            </a:pPr>
            <a:endParaRPr lang="en-US" sz="1900" dirty="0"/>
          </a:p>
        </p:txBody>
      </p:sp>
      <p:pic>
        <p:nvPicPr>
          <p:cNvPr id="25" name="Graphic 24" descr="Customer Review">
            <a:extLst>
              <a:ext uri="{FF2B5EF4-FFF2-40B4-BE49-F238E27FC236}">
                <a16:creationId xmlns:a16="http://schemas.microsoft.com/office/drawing/2014/main" id="{29818673-7072-4C5A-86AF-E883DBD8066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5506" y="1492624"/>
            <a:ext cx="3765176" cy="3765176"/>
          </a:xfrm>
          <a:prstGeom prst="rect">
            <a:avLst/>
          </a:prstGeom>
        </p:spPr>
      </p:pic>
      <p:sp>
        <p:nvSpPr>
          <p:cNvPr id="42" name="Rectangle 4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a:xfrm>
            <a:off x="11704320" y="6455431"/>
            <a:ext cx="445913" cy="365125"/>
          </a:xfrm>
        </p:spPr>
        <p:txBody>
          <a:bodyPr>
            <a:normAutofit/>
          </a:bodyPr>
          <a:lstStyle/>
          <a:p>
            <a:pPr>
              <a:spcAft>
                <a:spcPts val="600"/>
              </a:spcAft>
            </a:pPr>
            <a:fld id="{35470E4D-CFB8-FE4B-A9A4-B32541D0D757}" type="slidenum">
              <a:rPr lang="en-US" sz="1100">
                <a:solidFill>
                  <a:srgbClr val="FFFFFF"/>
                </a:solidFill>
              </a:rPr>
              <a:pPr>
                <a:spcAft>
                  <a:spcPts val="600"/>
                </a:spcAft>
              </a:pPr>
              <a:t>35</a:t>
            </a:fld>
            <a:endParaRPr lang="en-US" sz="1100">
              <a:solidFill>
                <a:srgbClr val="FFFFFF"/>
              </a:solidFill>
            </a:endParaRPr>
          </a:p>
        </p:txBody>
      </p:sp>
    </p:spTree>
    <p:extLst>
      <p:ext uri="{BB962C8B-B14F-4D97-AF65-F5344CB8AC3E}">
        <p14:creationId xmlns:p14="http://schemas.microsoft.com/office/powerpoint/2010/main" val="25291586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36</a:t>
            </a:fld>
            <a:endParaRPr lang="en-GB"/>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normAutofit/>
          </a:bodyPr>
          <a:lstStyle/>
          <a:p>
            <a:r>
              <a:rPr lang="en-GB" b="1" dirty="0"/>
              <a:t>Questions to Aid Critical Reflection</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What does my account imply about:</a:t>
            </a:r>
          </a:p>
          <a:p>
            <a:r>
              <a:rPr lang="en-GB" sz="3200" dirty="0"/>
              <a:t>My basic ideals or values</a:t>
            </a:r>
          </a:p>
          <a:p>
            <a:r>
              <a:rPr lang="en-GB" sz="3200" dirty="0"/>
              <a:t>My beliefs ideals or values</a:t>
            </a:r>
          </a:p>
          <a:p>
            <a:r>
              <a:rPr lang="en-GB" sz="3200" dirty="0"/>
              <a:t>My view of myself and other people</a:t>
            </a:r>
          </a:p>
          <a:p>
            <a:r>
              <a:rPr lang="en-GB" sz="3200" dirty="0"/>
              <a:t>What I believe about professionalism.</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37</a:t>
            </a:fld>
            <a:endParaRPr lang="en-GB"/>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GB" b="1" dirty="0"/>
              <a:t>Questions to Aid Critical Reflection</a:t>
            </a:r>
            <a:endParaRPr lang="en-US" b="1" dirty="0"/>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Context:</a:t>
            </a:r>
          </a:p>
          <a:p>
            <a:pPr>
              <a:spcAft>
                <a:spcPts val="500"/>
              </a:spcAft>
            </a:pPr>
            <a:r>
              <a:rPr lang="en-GB" sz="2400" dirty="0"/>
              <a:t>Risk, uncertainty, changeability, complexity</a:t>
            </a:r>
          </a:p>
          <a:p>
            <a:pPr>
              <a:spcAft>
                <a:spcPts val="500"/>
              </a:spcAft>
            </a:pPr>
            <a:r>
              <a:rPr lang="en-GB" sz="2400" dirty="0"/>
              <a:t>Practice must deal with unpredictability</a:t>
            </a:r>
          </a:p>
          <a:p>
            <a:pPr>
              <a:spcAft>
                <a:spcPts val="500"/>
              </a:spcAft>
            </a:pPr>
            <a:r>
              <a:rPr lang="en-GB" sz="2400" dirty="0"/>
              <a:t>Challenge to abstract theories which are inadequate for professional practice</a:t>
            </a:r>
          </a:p>
          <a:p>
            <a:pPr>
              <a:spcAft>
                <a:spcPts val="500"/>
              </a:spcAft>
            </a:pPr>
            <a:r>
              <a:rPr lang="en-GB" sz="2400" dirty="0"/>
              <a:t>Challenges presented to social work values by economic considerations/resources etc</a:t>
            </a:r>
          </a:p>
          <a:p>
            <a:pPr>
              <a:spcAft>
                <a:spcPts val="500"/>
              </a:spcAft>
            </a:pPr>
            <a:r>
              <a:rPr lang="en-GB" sz="2400" dirty="0"/>
              <a:t>Practice knowledge must be remade in relation to changing contexts.</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38</a:t>
            </a:fld>
            <a:endParaRPr lang="en-GB" altLang="en-US" sz="100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lnSpcReduction="10000"/>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39</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Hints and Tips</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a:bodyPr>
          <a:lstStyle/>
          <a:p>
            <a:r>
              <a:rPr lang="en-US" sz="2000" dirty="0"/>
              <a:t>Start task 1 part a) as soon as possible as it is very difficult to write in retrospect </a:t>
            </a:r>
          </a:p>
          <a:p>
            <a:r>
              <a:rPr lang="en-US" sz="2000" dirty="0"/>
              <a:t>Answer the question fully</a:t>
            </a:r>
          </a:p>
          <a:p>
            <a:r>
              <a:rPr lang="en-US" sz="2000" dirty="0"/>
              <a:t>Integrate and reference a reflective model in part a (and b)</a:t>
            </a:r>
          </a:p>
          <a:p>
            <a:r>
              <a:rPr lang="en-US" sz="2000" dirty="0"/>
              <a:t>Provide reference and link to evidence throughout the task</a:t>
            </a:r>
          </a:p>
          <a:p>
            <a:r>
              <a:rPr lang="en-US" sz="2000" dirty="0"/>
              <a:t>Make sure you do not only focus on what you have done since qualifying until now, this should only be about 25% of the task, and 25% for each of the 3-learning outcome looking forward.</a:t>
            </a:r>
          </a:p>
          <a:p>
            <a:r>
              <a:rPr lang="en-US" sz="2000" dirty="0"/>
              <a:t>Ensure you clearly refer to future areas of development under each of the 3 learning outcomes by identifying and justifying what these are and how you intend to meet them e.g., learning, training, supervision and research  etc.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40</a:t>
            </a:fld>
            <a:endParaRPr lang="en-US" altLang="en-US"/>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85700BC-AC28-4634-6F84-B869D78739EC}"/>
              </a:ext>
            </a:extLst>
          </p:cNvPr>
          <p:cNvSpPr>
            <a:spLocks noGrp="1"/>
          </p:cNvSpPr>
          <p:nvPr>
            <p:ph type="title"/>
          </p:nvPr>
        </p:nvSpPr>
        <p:spPr>
          <a:xfrm>
            <a:off x="812065" y="1396686"/>
            <a:ext cx="3780936" cy="4064628"/>
          </a:xfrm>
        </p:spPr>
        <p:txBody>
          <a:bodyPr>
            <a:normAutofit/>
          </a:bodyPr>
          <a:lstStyle/>
          <a:p>
            <a:r>
              <a:rPr lang="en-US" b="1" dirty="0">
                <a:solidFill>
                  <a:srgbClr val="FFFFFF"/>
                </a:solidFill>
              </a:rPr>
              <a:t>Preparation for Workshop 2</a:t>
            </a:r>
            <a:endParaRPr lang="en-US" dirty="0">
              <a:solidFill>
                <a:srgbClr val="FFFFFF"/>
              </a:solidFill>
            </a:endParaRPr>
          </a:p>
        </p:txBody>
      </p:sp>
      <p:sp>
        <p:nvSpPr>
          <p:cNvPr id="30" name="Arc 29">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2" name="Oval 31">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4BBC8A0B-5AA6-4451-7710-DBB8D09864B7}"/>
              </a:ext>
            </a:extLst>
          </p:cNvPr>
          <p:cNvSpPr>
            <a:spLocks noGrp="1"/>
          </p:cNvSpPr>
          <p:nvPr>
            <p:ph idx="1"/>
          </p:nvPr>
        </p:nvSpPr>
        <p:spPr>
          <a:xfrm>
            <a:off x="5402017" y="1896046"/>
            <a:ext cx="5536397" cy="3935281"/>
          </a:xfrm>
        </p:spPr>
        <p:txBody>
          <a:bodyPr>
            <a:normAutofit/>
          </a:bodyPr>
          <a:lstStyle/>
          <a:p>
            <a:pPr marL="0" indent="0">
              <a:buNone/>
            </a:pPr>
            <a:r>
              <a:rPr lang="en-US" dirty="0"/>
              <a:t>Please consider before hand with your mentor a suitable case you could use for the Task 2 Observation of Practice. Guidance can be found in the portfolio under task 2 and the handbook. </a:t>
            </a:r>
          </a:p>
          <a:p>
            <a:endParaRPr lang="en-US" dirty="0"/>
          </a:p>
        </p:txBody>
      </p:sp>
      <p:sp>
        <p:nvSpPr>
          <p:cNvPr id="7" name="Footer Placeholder 6">
            <a:extLst>
              <a:ext uri="{FF2B5EF4-FFF2-40B4-BE49-F238E27FC236}">
                <a16:creationId xmlns:a16="http://schemas.microsoft.com/office/drawing/2014/main" id="{8A9621CB-03A3-A528-8679-107670883A4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a:t>PORTH AGORED Consolidation of Social Work Practice</a:t>
            </a:r>
          </a:p>
        </p:txBody>
      </p:sp>
      <p:sp>
        <p:nvSpPr>
          <p:cNvPr id="8" name="Slide Number Placeholder 7">
            <a:extLst>
              <a:ext uri="{FF2B5EF4-FFF2-40B4-BE49-F238E27FC236}">
                <a16:creationId xmlns:a16="http://schemas.microsoft.com/office/drawing/2014/main" id="{06927F85-3171-2AFE-A9E4-32B7C697D3D0}"/>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41</a:t>
            </a:fld>
            <a:endParaRPr lang="en-US"/>
          </a:p>
        </p:txBody>
      </p:sp>
    </p:spTree>
    <p:extLst>
      <p:ext uri="{BB962C8B-B14F-4D97-AF65-F5344CB8AC3E}">
        <p14:creationId xmlns:p14="http://schemas.microsoft.com/office/powerpoint/2010/main" val="1121439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Arc 26">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588819" y="196441"/>
            <a:ext cx="5257800" cy="1325563"/>
          </a:xfrm>
        </p:spPr>
        <p:txBody>
          <a:bodyPr vert="horz" lIns="91440" tIns="45720" rIns="91440" bIns="45720" rtlCol="0" anchor="ctr">
            <a:normAutofit/>
          </a:bodyPr>
          <a:lstStyle/>
          <a:p>
            <a:r>
              <a:rPr lang="en-US" b="1" kern="1200" dirty="0">
                <a:solidFill>
                  <a:schemeClr val="tx1"/>
                </a:solidFill>
                <a:latin typeface="+mj-lt"/>
                <a:ea typeface="+mj-ea"/>
                <a:cs typeface="+mj-cs"/>
              </a:rPr>
              <a:t>Evaluation</a:t>
            </a:r>
            <a:r>
              <a:rPr lang="en-US" kern="1200" dirty="0">
                <a:solidFill>
                  <a:schemeClr val="tx1"/>
                </a:solidFill>
                <a:latin typeface="+mj-lt"/>
                <a:ea typeface="+mj-ea"/>
                <a:cs typeface="+mj-cs"/>
              </a:rPr>
              <a:t>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588819" y="1522004"/>
            <a:ext cx="5257800" cy="4192520"/>
          </a:xfrm>
        </p:spPr>
        <p:txBody>
          <a:bodyPr vert="horz" lIns="91440" tIns="45720" rIns="91440" bIns="45720" rtlCol="0">
            <a:normAutofit/>
          </a:bodyPr>
          <a:lstStyle/>
          <a:p>
            <a:pPr>
              <a:spcAft>
                <a:spcPts val="600"/>
              </a:spcAft>
            </a:pPr>
            <a:r>
              <a:rPr lang="en-US" sz="2600" dirty="0"/>
              <a:t>The trainers will leave you for 5 minutes to do an evaluation of the day. </a:t>
            </a:r>
          </a:p>
          <a:p>
            <a:pPr>
              <a:spcAft>
                <a:spcPts val="600"/>
              </a:spcAft>
            </a:pPr>
            <a:r>
              <a:rPr lang="en-US" sz="2600" dirty="0"/>
              <a:t>Please could one of you take notes of the feedback from the group and pass on to the trainer (either type into the discussion/chat box if online or on a flip chart if face to face). </a:t>
            </a:r>
          </a:p>
          <a:p>
            <a:pPr marL="0" indent="0">
              <a:spcAft>
                <a:spcPts val="600"/>
              </a:spcAft>
              <a:buNone/>
            </a:pPr>
            <a:r>
              <a:rPr lang="en-US" sz="2600" dirty="0"/>
              <a:t>                Thankyou. </a:t>
            </a:r>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PORTH AGORED Consolidation of Social Work Practice</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42</a:t>
            </a:fld>
            <a:endParaRPr lang="en-US"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720039045"/>
              </p:ext>
            </p:extLst>
          </p:nvPr>
        </p:nvGraphicFramePr>
        <p:xfrm>
          <a:off x="6541053" y="859223"/>
          <a:ext cx="4777381" cy="4966849"/>
        </p:xfrm>
        <a:graphic>
          <a:graphicData uri="http://schemas.openxmlformats.org/drawingml/2006/table">
            <a:tbl>
              <a:tblPr firstRow="1" firstCol="1" bandRow="1">
                <a:tableStyleId>{8EC20E35-A176-4012-BC5E-935CFFF8708E}</a:tableStyleId>
              </a:tblPr>
              <a:tblGrid>
                <a:gridCol w="4777381">
                  <a:extLst>
                    <a:ext uri="{9D8B030D-6E8A-4147-A177-3AD203B41FA5}">
                      <a16:colId xmlns:a16="http://schemas.microsoft.com/office/drawing/2014/main" val="3659162764"/>
                    </a:ext>
                  </a:extLst>
                </a:gridCol>
              </a:tblGrid>
              <a:tr h="1430107">
                <a:tc>
                  <a:txBody>
                    <a:bodyPr/>
                    <a:lstStyle/>
                    <a:p>
                      <a:r>
                        <a:rPr lang="en-GB" sz="2200" b="1">
                          <a:solidFill>
                            <a:srgbClr val="FFFFFF"/>
                          </a:solidFill>
                          <a:effectLst/>
                        </a:rPr>
                        <a:t>What do you think worked well in the workshop/what did you find helpful today?</a:t>
                      </a:r>
                      <a:endParaRPr lang="en-GB" sz="22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2454308226"/>
                  </a:ext>
                </a:extLst>
              </a:tr>
              <a:tr h="1430107">
                <a:tc>
                  <a:txBody>
                    <a:bodyPr/>
                    <a:lstStyle/>
                    <a:p>
                      <a:r>
                        <a:rPr lang="en-GB" sz="2200" b="1">
                          <a:solidFill>
                            <a:srgbClr val="FFFFFF"/>
                          </a:solidFill>
                          <a:effectLst/>
                        </a:rPr>
                        <a:t>Was there anything you didn’t think worked so well? </a:t>
                      </a:r>
                    </a:p>
                    <a:p>
                      <a:r>
                        <a:rPr lang="en-GB" sz="2200" b="1">
                          <a:solidFill>
                            <a:srgbClr val="FFFFFF"/>
                          </a:solidFill>
                          <a:effectLst/>
                        </a:rPr>
                        <a:t> </a:t>
                      </a:r>
                      <a:endParaRPr lang="en-GB" sz="22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1567399577"/>
                  </a:ext>
                </a:extLst>
              </a:tr>
              <a:tr h="2106635">
                <a:tc>
                  <a:txBody>
                    <a:bodyPr/>
                    <a:lstStyle/>
                    <a:p>
                      <a:r>
                        <a:rPr lang="en-GB" sz="2200" b="1" dirty="0">
                          <a:solidFill>
                            <a:srgbClr val="FFFFFF"/>
                          </a:solidFill>
                          <a:effectLst/>
                        </a:rPr>
                        <a:t>Do you have any suggestions of ways we could improve this workshops?</a:t>
                      </a:r>
                    </a:p>
                    <a:p>
                      <a:br>
                        <a:rPr lang="en-GB" sz="2200" b="1" dirty="0">
                          <a:solidFill>
                            <a:srgbClr val="FFFFFF"/>
                          </a:solidFill>
                          <a:effectLst/>
                        </a:rPr>
                      </a:br>
                      <a:endParaRPr lang="en-GB" sz="22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310489" marR="186293" marT="186293" marB="186293" anchor="ct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18694</TotalTime>
  <Words>3626</Words>
  <Application>Microsoft Macintosh PowerPoint</Application>
  <PresentationFormat>Widescreen</PresentationFormat>
  <Paragraphs>410</Paragraphs>
  <Slides>42</Slides>
  <Notes>38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Arial</vt:lpstr>
      <vt:lpstr>ArialMT</vt:lpstr>
      <vt:lpstr>Calibri</vt:lpstr>
      <vt:lpstr>Calibri Light</vt:lpstr>
      <vt:lpstr>Symbol</vt:lpstr>
      <vt:lpstr>Times New Roman</vt:lpstr>
      <vt:lpstr>Wingdings</vt:lpstr>
      <vt:lpstr>YouTube Sans</vt:lpstr>
      <vt:lpstr>Office Theme</vt:lpstr>
      <vt:lpstr>Porth Agored Graduate Certificate</vt:lpstr>
      <vt:lpstr> Expectations /Ground Rules for Workshops</vt:lpstr>
      <vt:lpstr>Introduction</vt:lpstr>
      <vt:lpstr>Workshops Format</vt:lpstr>
      <vt:lpstr>Catching Up </vt:lpstr>
      <vt:lpstr>Portfolio Requirements  See the handbook for further details</vt:lpstr>
      <vt:lpstr>Social Care Wales Learning Outcomes </vt:lpstr>
      <vt:lpstr> Task 1 – Developmental Review (Part a)</vt:lpstr>
      <vt:lpstr>The Question - Task 1 Part a</vt:lpstr>
      <vt:lpstr>Reflection </vt:lpstr>
      <vt:lpstr> Reflective Practice in Social Work</vt:lpstr>
      <vt:lpstr>Key Aspects of Critically Reflective Practice</vt:lpstr>
      <vt:lpstr>Learning Outcome for  Task 1 Part a </vt:lpstr>
      <vt:lpstr>SCW Learning Outcomes </vt:lpstr>
      <vt:lpstr>Emotional Intelligence </vt:lpstr>
      <vt:lpstr> </vt:lpstr>
      <vt:lpstr>Theory of Reflection </vt:lpstr>
      <vt:lpstr>Borton’s Model of Reflection</vt:lpstr>
      <vt:lpstr>Kolb provides a model of experiential adult learning  easily adapts to a reflective model</vt:lpstr>
      <vt:lpstr>ERA Cycle of Reflection  Jasper, (2013)</vt:lpstr>
      <vt:lpstr>Making a Start</vt:lpstr>
      <vt:lpstr>Terminology</vt:lpstr>
      <vt:lpstr>Learning Outcomes for Task 1 Part a  </vt:lpstr>
      <vt:lpstr>Analysis in Assessment </vt:lpstr>
      <vt:lpstr>Analysis in Assessment </vt:lpstr>
      <vt:lpstr>1. Applying analysis in assessment to inform interventions </vt:lpstr>
      <vt:lpstr>2. Working collaboratively with people in need of care and support, their carers and other professionals   </vt:lpstr>
      <vt:lpstr>Resilliance and Collabrative Working</vt:lpstr>
      <vt:lpstr>PowerPoint Presentation</vt:lpstr>
      <vt:lpstr>2. Working collaboratively with people in need of care and support, their carers and other professionals</vt:lpstr>
      <vt:lpstr>  3 - Intervention and application of professional judgement in increasingly complex situations </vt:lpstr>
      <vt:lpstr>Accountability and Professional Judgement</vt:lpstr>
      <vt:lpstr>Accountability and Professional Judgement</vt:lpstr>
      <vt:lpstr>Supervision - Purpose and Functions</vt:lpstr>
      <vt:lpstr>3 - Professional judgement in increasingly complex situations   </vt:lpstr>
      <vt:lpstr>Developing Reflection</vt:lpstr>
      <vt:lpstr>Questions to Aid Critical Reflection</vt:lpstr>
      <vt:lpstr>Questions to Aid Critical Reflection</vt:lpstr>
      <vt:lpstr> Levels of Reflective Writing (Hatton and Smith 1995)</vt:lpstr>
      <vt:lpstr>Hints and Tips</vt:lpstr>
      <vt:lpstr>Preparation for Workshop 2</vt:lpstr>
      <vt:lpstr>Evaluation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39</cp:revision>
  <dcterms:created xsi:type="dcterms:W3CDTF">2023-10-08T14:52:49Z</dcterms:created>
  <dcterms:modified xsi:type="dcterms:W3CDTF">2025-11-02T18:10:37Z</dcterms:modified>
</cp:coreProperties>
</file>