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8" r:id="rId1"/>
  </p:sldMasterIdLst>
  <p:notesMasterIdLst>
    <p:notesMasterId r:id="rId36"/>
  </p:notesMasterIdLst>
  <p:sldIdLst>
    <p:sldId id="283" r:id="rId2"/>
    <p:sldId id="315" r:id="rId3"/>
    <p:sldId id="269" r:id="rId4"/>
    <p:sldId id="306" r:id="rId5"/>
    <p:sldId id="311" r:id="rId6"/>
    <p:sldId id="302" r:id="rId7"/>
    <p:sldId id="300" r:id="rId8"/>
    <p:sldId id="319" r:id="rId9"/>
    <p:sldId id="320" r:id="rId10"/>
    <p:sldId id="309" r:id="rId11"/>
    <p:sldId id="316" r:id="rId12"/>
    <p:sldId id="256" r:id="rId13"/>
    <p:sldId id="304" r:id="rId14"/>
    <p:sldId id="270" r:id="rId15"/>
    <p:sldId id="257" r:id="rId16"/>
    <p:sldId id="258" r:id="rId17"/>
    <p:sldId id="262" r:id="rId18"/>
    <p:sldId id="263" r:id="rId19"/>
    <p:sldId id="317" r:id="rId20"/>
    <p:sldId id="268" r:id="rId21"/>
    <p:sldId id="264" r:id="rId22"/>
    <p:sldId id="271" r:id="rId23"/>
    <p:sldId id="280" r:id="rId24"/>
    <p:sldId id="285" r:id="rId25"/>
    <p:sldId id="286" r:id="rId26"/>
    <p:sldId id="291" r:id="rId27"/>
    <p:sldId id="297" r:id="rId28"/>
    <p:sldId id="292" r:id="rId29"/>
    <p:sldId id="312" r:id="rId30"/>
    <p:sldId id="318" r:id="rId31"/>
    <p:sldId id="313" r:id="rId32"/>
    <p:sldId id="307" r:id="rId33"/>
    <p:sldId id="308" r:id="rId34"/>
    <p:sldId id="27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83" d="100"/>
          <a:sy n="83" d="100"/>
        </p:scale>
        <p:origin x="45" y="222"/>
      </p:cViewPr>
      <p:guideLst>
        <p:guide orient="horz" pos="2160"/>
        <p:guide pos="3840"/>
      </p:guideLst>
    </p:cSldViewPr>
  </p:slideViewPr>
  <p:notesTextViewPr>
    <p:cViewPr>
      <p:scale>
        <a:sx n="1" d="1"/>
        <a:sy n="1" d="1"/>
      </p:scale>
      <p:origin x="0" y="0"/>
    </p:cViewPr>
  </p:notesTextViewPr>
  <p:notesViewPr>
    <p:cSldViewPr snapToGrid="0">
      <p:cViewPr varScale="1">
        <p:scale>
          <a:sx n="88" d="100"/>
          <a:sy n="88" d="100"/>
        </p:scale>
        <p:origin x="-3786" y="-12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1919D6-97EF-4243-AC43-3F4F97A3D85D}" type="datetimeFigureOut">
              <a:rPr lang="en-GB" smtClean="0"/>
              <a:t>08/10/2020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68BC491-5AA3-4FE7-9DC5-3629D78E9DE7}" type="slidenum">
              <a:rPr lang="en-GB" smtClean="0"/>
              <a:t>‹#›</a:t>
            </a:fld>
            <a:endParaRPr lang="en-GB"/>
          </a:p>
        </p:txBody>
      </p:sp>
    </p:spTree>
    <p:extLst>
      <p:ext uri="{BB962C8B-B14F-4D97-AF65-F5344CB8AC3E}">
        <p14:creationId xmlns:p14="http://schemas.microsoft.com/office/powerpoint/2010/main" val="3618792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www.oecd.org/pisa/PISA-2015-United-Kingdom.pdf" TargetMode="External"/><Relationship Id="rId2" Type="http://schemas.openxmlformats.org/officeDocument/2006/relationships/slide" Target="../slides/slide7.xml"/><Relationship Id="rId1" Type="http://schemas.openxmlformats.org/officeDocument/2006/relationships/notesMaster" Target="../notesMasters/notesMaster1.xml"/><Relationship Id="rId4" Type="http://schemas.openxmlformats.org/officeDocument/2006/relationships/hyperlink" Target="http://www.bbc.co.uk/news/uk-wales-politics-38225993"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www.telegraph.co.uk/education/educationnews/10166020/Michael-Gove-new-curriculum-will-allow-my-children-to-compete-with-the-very-best.html"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www.scotedreview.org.uk/media/scottish-educational-review/articles/355.pdf"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www.heraldscotland.com/search/?search=MSP&amp;topic_id=8781"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www.irishtimes.com/search/search-7.1213540?q=educational%20attainment&amp;article=true" TargetMode="External"/><Relationship Id="rId2" Type="http://schemas.openxmlformats.org/officeDocument/2006/relationships/slide" Target="../slides/slide21.xml"/><Relationship Id="rId1" Type="http://schemas.openxmlformats.org/officeDocument/2006/relationships/notesMaster" Target="../notesMasters/notesMaster1.xml"/><Relationship Id="rId6" Type="http://schemas.openxmlformats.org/officeDocument/2006/relationships/hyperlink" Target="http://www.irishtimes.com/search/search-7.1213540?tag_organisation=traditional%20whole-class%20teaching%20method&amp;article=true" TargetMode="External"/><Relationship Id="rId5" Type="http://schemas.openxmlformats.org/officeDocument/2006/relationships/hyperlink" Target="http://www.irishtimes.com/search/search-7.1213540?tag_organisation=teaching%20methods&amp;article=true" TargetMode="External"/><Relationship Id="rId4" Type="http://schemas.openxmlformats.org/officeDocument/2006/relationships/hyperlink" Target="http://www.stopgradeinflation.ie/" TargetMode="Externa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68BC491-5AA3-4FE7-9DC5-3629D78E9DE7}" type="slidenum">
              <a:rPr lang="en-GB" smtClean="0"/>
              <a:t>1</a:t>
            </a:fld>
            <a:endParaRPr lang="en-GB"/>
          </a:p>
        </p:txBody>
      </p:sp>
    </p:spTree>
    <p:extLst>
      <p:ext uri="{BB962C8B-B14F-4D97-AF65-F5344CB8AC3E}">
        <p14:creationId xmlns:p14="http://schemas.microsoft.com/office/powerpoint/2010/main" val="39989750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68BC491-5AA3-4FE7-9DC5-3629D78E9DE7}" type="slidenum">
              <a:rPr lang="en-GB" smtClean="0"/>
              <a:t>3</a:t>
            </a:fld>
            <a:endParaRPr lang="en-GB"/>
          </a:p>
        </p:txBody>
      </p:sp>
    </p:spTree>
    <p:extLst>
      <p:ext uri="{BB962C8B-B14F-4D97-AF65-F5344CB8AC3E}">
        <p14:creationId xmlns:p14="http://schemas.microsoft.com/office/powerpoint/2010/main" val="14728846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 any society like minded people come together and form their policy based on their ideological beliefs about how society should develop. These groups may be political parties and their policies will be developed and refined </a:t>
            </a:r>
            <a:r>
              <a:rPr lang="en-GB" dirty="0" err="1" smtClean="0"/>
              <a:t>througj</a:t>
            </a:r>
            <a:r>
              <a:rPr lang="en-GB" dirty="0" smtClean="0"/>
              <a:t> argument and debate.</a:t>
            </a:r>
          </a:p>
          <a:p>
            <a:endParaRPr lang="en-GB" dirty="0"/>
          </a:p>
          <a:p>
            <a:r>
              <a:rPr lang="en-GB" dirty="0" smtClean="0"/>
              <a:t>As education is so </a:t>
            </a:r>
            <a:r>
              <a:rPr lang="en-GB" dirty="0" err="1" smtClean="0"/>
              <a:t>impt</a:t>
            </a:r>
            <a:r>
              <a:rPr lang="en-GB" dirty="0" smtClean="0"/>
              <a:t> in any society it will form a major part of any </a:t>
            </a:r>
            <a:r>
              <a:rPr lang="en-GB" dirty="0" err="1" smtClean="0"/>
              <a:t>gov</a:t>
            </a:r>
            <a:r>
              <a:rPr lang="en-GB" dirty="0" smtClean="0"/>
              <a:t> plans. It is likely that due to changes in social and economic </a:t>
            </a:r>
            <a:r>
              <a:rPr lang="en-GB" dirty="0" err="1" smtClean="0"/>
              <a:t>sircumstances</a:t>
            </a:r>
            <a:r>
              <a:rPr lang="en-GB" dirty="0" smtClean="0"/>
              <a:t> these policies will be amended or adapted.</a:t>
            </a:r>
          </a:p>
          <a:p>
            <a:endParaRPr lang="en-GB" dirty="0"/>
          </a:p>
          <a:p>
            <a:r>
              <a:rPr lang="en-GB" dirty="0" smtClean="0"/>
              <a:t>Why do new governments feel the need to review education policy and ‘reform’? For example a new government might change the content or assessment of the school curriculum and also the structure of secondary school. Also they have to react to external events e.g. banning the cane/corporal punishment in schools as a result of European ruling on human rights rather than beliefs of sitting conservative </a:t>
            </a:r>
            <a:r>
              <a:rPr lang="en-GB" dirty="0" err="1" smtClean="0"/>
              <a:t>english</a:t>
            </a:r>
            <a:r>
              <a:rPr lang="en-GB" dirty="0" smtClean="0"/>
              <a:t> gov.</a:t>
            </a:r>
          </a:p>
          <a:p>
            <a:r>
              <a:rPr lang="en-GB" dirty="0" smtClean="0"/>
              <a:t>The study of ed. Policy to a large extent involves examining the intent and actions of governments their ability to implement their particular policies and the effects of that implementation.</a:t>
            </a:r>
          </a:p>
          <a:p>
            <a:r>
              <a:rPr lang="en-GB" dirty="0" smtClean="0"/>
              <a:t>What does word reform suggest about the change? Things getting better – this is because each new government assumes that its approach to education will change things for the better.</a:t>
            </a:r>
          </a:p>
          <a:p>
            <a:r>
              <a:rPr lang="en-GB" dirty="0" smtClean="0"/>
              <a:t>When looking at </a:t>
            </a:r>
            <a:r>
              <a:rPr lang="en-GB" dirty="0" err="1" smtClean="0"/>
              <a:t>ed</a:t>
            </a:r>
            <a:r>
              <a:rPr lang="en-GB" dirty="0" smtClean="0"/>
              <a:t> policy therefore we have to consider the broader political ideology – recap from last year – what happened in school policy in 1980s onwards – </a:t>
            </a:r>
            <a:r>
              <a:rPr lang="en-GB" dirty="0" err="1" smtClean="0"/>
              <a:t>marketisation</a:t>
            </a:r>
            <a:r>
              <a:rPr lang="en-GB" dirty="0" smtClean="0"/>
              <a:t>. Why? Cons thought encouraging competition would drive up standard.</a:t>
            </a:r>
            <a:endParaRPr lang="en-GB" dirty="0"/>
          </a:p>
        </p:txBody>
      </p:sp>
      <p:sp>
        <p:nvSpPr>
          <p:cNvPr id="4" name="Slide Number Placeholder 3"/>
          <p:cNvSpPr>
            <a:spLocks noGrp="1"/>
          </p:cNvSpPr>
          <p:nvPr>
            <p:ph type="sldNum" sz="quarter" idx="10"/>
          </p:nvPr>
        </p:nvSpPr>
        <p:spPr/>
        <p:txBody>
          <a:bodyPr/>
          <a:lstStyle/>
          <a:p>
            <a:fld id="{268BC491-5AA3-4FE7-9DC5-3629D78E9DE7}" type="slidenum">
              <a:rPr lang="en-GB" smtClean="0"/>
              <a:t>4</a:t>
            </a:fld>
            <a:endParaRPr lang="en-GB"/>
          </a:p>
        </p:txBody>
      </p:sp>
    </p:spTree>
    <p:extLst>
      <p:ext uri="{BB962C8B-B14F-4D97-AF65-F5344CB8AC3E}">
        <p14:creationId xmlns:p14="http://schemas.microsoft.com/office/powerpoint/2010/main" val="25784653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prefixes </a:t>
            </a:r>
            <a:r>
              <a:rPr lang="en-GB" dirty="0"/>
              <a:t>which indicate scale: largest, medium, smallest. Their application depends on context.</a:t>
            </a:r>
          </a:p>
        </p:txBody>
      </p:sp>
      <p:sp>
        <p:nvSpPr>
          <p:cNvPr id="4" name="Slide Number Placeholder 3"/>
          <p:cNvSpPr>
            <a:spLocks noGrp="1"/>
          </p:cNvSpPr>
          <p:nvPr>
            <p:ph type="sldNum" sz="quarter" idx="10"/>
          </p:nvPr>
        </p:nvSpPr>
        <p:spPr/>
        <p:txBody>
          <a:bodyPr/>
          <a:lstStyle/>
          <a:p>
            <a:fld id="{268BC491-5AA3-4FE7-9DC5-3629D78E9DE7}" type="slidenum">
              <a:rPr lang="en-GB" smtClean="0"/>
              <a:t>5</a:t>
            </a:fld>
            <a:endParaRPr lang="en-GB"/>
          </a:p>
        </p:txBody>
      </p:sp>
    </p:spTree>
    <p:extLst>
      <p:ext uri="{BB962C8B-B14F-4D97-AF65-F5344CB8AC3E}">
        <p14:creationId xmlns:p14="http://schemas.microsoft.com/office/powerpoint/2010/main" val="38947459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195943" y="4400550"/>
            <a:ext cx="6662057" cy="3600450"/>
          </a:xfrm>
        </p:spPr>
        <p:txBody>
          <a:bodyPr/>
          <a:lstStyle/>
          <a:p>
            <a:r>
              <a:rPr lang="en-GB" dirty="0" smtClean="0"/>
              <a:t>Encourage groups to draw the circles on the flipchart and write in events, policies ideas and processes had an impact over past decade. </a:t>
            </a:r>
          </a:p>
          <a:p>
            <a:r>
              <a:rPr lang="en-GB" dirty="0" smtClean="0"/>
              <a:t>Start the discussion by giving a few examples – a very recent one will be welsh government indicating that they want 1milion welsh speakers by 2050. </a:t>
            </a:r>
          </a:p>
          <a:p>
            <a:r>
              <a:rPr lang="en-GB" dirty="0"/>
              <a:t>Since 1999, the way the United Kingdom is run has been transformed by devolution - a process designed to decentralise government and give more powers to the three nations which, together with England, make up  </a:t>
            </a:r>
            <a:r>
              <a:rPr lang="en-GB" dirty="0" smtClean="0"/>
              <a:t>the </a:t>
            </a:r>
            <a:r>
              <a:rPr lang="en-GB" dirty="0"/>
              <a:t>UK</a:t>
            </a:r>
            <a:r>
              <a:rPr lang="en-GB" b="1" dirty="0" smtClean="0"/>
              <a:t>.</a:t>
            </a:r>
          </a:p>
          <a:p>
            <a:r>
              <a:rPr lang="en-GB" dirty="0" smtClean="0"/>
              <a:t>14/7/17 - The </a:t>
            </a:r>
            <a:r>
              <a:rPr lang="en-GB" dirty="0"/>
              <a:t>government is planning to spend around £10 million on recruiting and training hundreds of foreign physics, maths and language teachers. </a:t>
            </a:r>
          </a:p>
          <a:p>
            <a:r>
              <a:rPr lang="en-GB" dirty="0"/>
              <a:t>This is to meet the increasing demand for new school staff in England. </a:t>
            </a:r>
            <a:endParaRPr lang="en-GB" dirty="0" smtClean="0"/>
          </a:p>
          <a:p>
            <a:r>
              <a:rPr lang="en-GB" b="1" dirty="0"/>
              <a:t>From exploring ancient Egypt, to walking around the human body, Virtual Reality is increasingly being used in schools to add another dimension to learning. Education Business looks at this growing technology </a:t>
            </a:r>
            <a:r>
              <a:rPr lang="en-GB" b="1" dirty="0" smtClean="0"/>
              <a:t>trend. </a:t>
            </a:r>
            <a:r>
              <a:rPr lang="en-GB" dirty="0"/>
              <a:t>Within schools, virtual reality is increasingly being seen as a clever tool to enhance teaching and learning. It allows teachers to create immersive learning experiences, such as allowing students to interact with 3D objects and environments in science or to recreate historic sites in history lessons</a:t>
            </a:r>
            <a:r>
              <a:rPr lang="en-GB" dirty="0" smtClean="0"/>
              <a:t>.</a:t>
            </a:r>
          </a:p>
          <a:p>
            <a:r>
              <a:rPr lang="en-GB" dirty="0"/>
              <a:t>Global – PISA - A new scheme to improve how maths is taught in Schools in Wales is set to be launched.</a:t>
            </a:r>
          </a:p>
          <a:p>
            <a:r>
              <a:rPr lang="en-GB" dirty="0"/>
              <a:t>The education secretary Kirsty Williams will announce the National Network for Excellence in Mathematics at a school in Cardiff alongside maths expert Dr Hannah Fry, who will talk about how to make maths more compelling for pupils. </a:t>
            </a:r>
          </a:p>
          <a:p>
            <a:r>
              <a:rPr lang="en-GB" dirty="0"/>
              <a:t>Just over £3 million is being invested by the Welsh government into the network.</a:t>
            </a:r>
          </a:p>
          <a:p>
            <a:r>
              <a:rPr lang="en-GB" dirty="0"/>
              <a:t>It will involve schools, colleges and universities and the four regional education consortia - working together to improve the teaching and learning of mathematics and numeracy in Wales, in support of new curriculum developments. </a:t>
            </a:r>
            <a:endParaRPr lang="en-GB" dirty="0" smtClean="0"/>
          </a:p>
          <a:p>
            <a:r>
              <a:rPr lang="en-GB" dirty="0" smtClean="0"/>
              <a:t>obesity</a:t>
            </a:r>
            <a:endParaRPr lang="en-GB" dirty="0"/>
          </a:p>
          <a:p>
            <a:endParaRPr lang="en-GB" dirty="0"/>
          </a:p>
          <a:p>
            <a:endParaRPr lang="en-GB" b="1" dirty="0" smtClean="0"/>
          </a:p>
        </p:txBody>
      </p:sp>
      <p:sp>
        <p:nvSpPr>
          <p:cNvPr id="4" name="Slide Number Placeholder 3"/>
          <p:cNvSpPr>
            <a:spLocks noGrp="1"/>
          </p:cNvSpPr>
          <p:nvPr>
            <p:ph type="sldNum" sz="quarter" idx="10"/>
          </p:nvPr>
        </p:nvSpPr>
        <p:spPr/>
        <p:txBody>
          <a:bodyPr/>
          <a:lstStyle/>
          <a:p>
            <a:fld id="{268BC491-5AA3-4FE7-9DC5-3629D78E9DE7}" type="slidenum">
              <a:rPr lang="en-GB" smtClean="0"/>
              <a:t>6</a:t>
            </a:fld>
            <a:endParaRPr lang="en-GB"/>
          </a:p>
        </p:txBody>
      </p:sp>
    </p:spTree>
    <p:extLst>
      <p:ext uri="{BB962C8B-B14F-4D97-AF65-F5344CB8AC3E}">
        <p14:creationId xmlns:p14="http://schemas.microsoft.com/office/powerpoint/2010/main" val="28124270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108857" y="4400550"/>
            <a:ext cx="6640285" cy="3600450"/>
          </a:xfrm>
        </p:spPr>
        <p:txBody>
          <a:bodyPr/>
          <a:lstStyle/>
          <a:p>
            <a:r>
              <a:rPr lang="en-GB" dirty="0" smtClean="0"/>
              <a:t>Reflect on the clips</a:t>
            </a:r>
          </a:p>
          <a:p>
            <a:r>
              <a:rPr lang="en-GB" dirty="0"/>
              <a:t>Scores of Welsh students in science, reading and maths were below the average of 72 countries and economies taking part in a major study of educational performance.</a:t>
            </a:r>
          </a:p>
          <a:p>
            <a:r>
              <a:rPr lang="en-GB" dirty="0"/>
              <a:t>Welsh students also did worse than their counterparts in England, Scotland and Northern Ireland. </a:t>
            </a:r>
          </a:p>
          <a:p>
            <a:r>
              <a:rPr lang="en-GB" dirty="0"/>
              <a:t>The Pisa tests are taken by 15-year-olds every three years.</a:t>
            </a:r>
          </a:p>
          <a:p>
            <a:r>
              <a:rPr lang="en-GB" dirty="0"/>
              <a:t>This is the fourth time Wales has done worse than the other UK nations.</a:t>
            </a:r>
          </a:p>
          <a:p>
            <a:r>
              <a:rPr lang="en-GB" dirty="0">
                <a:hlinkClick r:id="rId3"/>
              </a:rPr>
              <a:t>The latest results show:</a:t>
            </a:r>
            <a:endParaRPr lang="en-GB" dirty="0"/>
          </a:p>
          <a:p>
            <a:r>
              <a:rPr lang="en-GB" dirty="0"/>
              <a:t>In maths, Wales scored 478, below England and Northern Ireland which both scored 493 and Scotland which scored 491</a:t>
            </a:r>
          </a:p>
          <a:p>
            <a:r>
              <a:rPr lang="en-GB" dirty="0"/>
              <a:t>In reading, Wales once again came last in the UK with 477, England scored 500, Northern Ireland 497 and Scotland 493. </a:t>
            </a:r>
          </a:p>
          <a:p>
            <a:r>
              <a:rPr lang="en-GB" dirty="0"/>
              <a:t>In science, Wales scored 485, England scored 512, Northern Ireland 500 and Scotland 497.</a:t>
            </a:r>
          </a:p>
          <a:p>
            <a:r>
              <a:rPr lang="en-GB" dirty="0"/>
              <a:t>First Minister </a:t>
            </a:r>
            <a:r>
              <a:rPr lang="en-GB" dirty="0" err="1"/>
              <a:t>Carwyn</a:t>
            </a:r>
            <a:r>
              <a:rPr lang="en-GB" dirty="0"/>
              <a:t> Jones admitted in a </a:t>
            </a:r>
            <a:r>
              <a:rPr lang="en-GB" dirty="0">
                <a:hlinkClick r:id="rId4"/>
              </a:rPr>
              <a:t>heated session of the assembly</a:t>
            </a:r>
            <a:r>
              <a:rPr lang="en-GB" dirty="0"/>
              <a:t> on Tuesday that the results make for "uncomfortable reading".</a:t>
            </a:r>
          </a:p>
          <a:p>
            <a:r>
              <a:rPr lang="en-GB" dirty="0" smtClean="0"/>
              <a:t>By </a:t>
            </a:r>
            <a:r>
              <a:rPr lang="en-GB" dirty="0"/>
              <a:t>emphasising a narrow range of measurable aspects of education, Pisa takes attention away from the less measurable or immeasurable educational objectives like physical, moral, civic and artistic development, thereby dangerously narrowing our collective imagination regarding what education is and ought to be about</a:t>
            </a:r>
            <a:r>
              <a:rPr lang="en-GB" dirty="0" smtClean="0"/>
              <a:t>.</a:t>
            </a:r>
          </a:p>
          <a:p>
            <a:r>
              <a:rPr lang="en-GB" dirty="0"/>
              <a:t>As an organisation of economic development, OECD is naturally biased in favour of the economic role of public [state] schools. But preparing young men and women for gainful employment is not the only, and not even the main goal of public education, which has to prepare students for participation in democratic self-government, moral action and a life of personal development, growth and wellbeing</a:t>
            </a:r>
            <a:r>
              <a:rPr lang="en-GB" dirty="0" smtClean="0"/>
              <a:t>.</a:t>
            </a:r>
          </a:p>
          <a:p>
            <a:r>
              <a:rPr lang="en-GB" dirty="0"/>
              <a:t>While standardised testing has been used in many nations for decades (despite serious reservations about its validity and reliability), Pisa has contributed to an escalation in such testing and a dramatically increased reliance on quantitative measures</a:t>
            </a:r>
            <a:r>
              <a:rPr lang="en-GB" dirty="0" smtClean="0"/>
              <a:t>.</a:t>
            </a:r>
          </a:p>
          <a:p>
            <a:r>
              <a:rPr lang="en-GB" dirty="0"/>
              <a:t>Now in its 13th year, Pisa is known around the world as an instrument to rank OECD and non-OECD countries (60-plus at last count) according to a measure of academic achievement of 15-year-old students in mathematics, science, and reading. Administered every three years, Pisa results are anxiously awaited by governments, education ministers, and the editorial boards of newspapers, and are cited authoritatively in countless policy reports. They have begun to deeply influence educational practices in many countries. As a result of Pisa, countries are overhauling their education systems in the hopes of improving their rankings. Lack of progress on Pisa has led to declarations of crisis and "Pisa shock" in many countries, followed by calls for resignations, and far-reaching reforms according to Pisa precepts</a:t>
            </a:r>
            <a:r>
              <a:rPr lang="en-GB" dirty="0" smtClean="0"/>
              <a:t>.( the guardian, 2014) </a:t>
            </a:r>
            <a:endParaRPr lang="en-GB" dirty="0"/>
          </a:p>
        </p:txBody>
      </p:sp>
      <p:sp>
        <p:nvSpPr>
          <p:cNvPr id="4" name="Slide Number Placeholder 3"/>
          <p:cNvSpPr>
            <a:spLocks noGrp="1"/>
          </p:cNvSpPr>
          <p:nvPr>
            <p:ph type="sldNum" sz="quarter" idx="10"/>
          </p:nvPr>
        </p:nvSpPr>
        <p:spPr/>
        <p:txBody>
          <a:bodyPr/>
          <a:lstStyle/>
          <a:p>
            <a:fld id="{268BC491-5AA3-4FE7-9DC5-3629D78E9DE7}" type="slidenum">
              <a:rPr lang="en-GB" smtClean="0"/>
              <a:t>7</a:t>
            </a:fld>
            <a:endParaRPr lang="en-GB"/>
          </a:p>
        </p:txBody>
      </p:sp>
    </p:spTree>
    <p:extLst>
      <p:ext uri="{BB962C8B-B14F-4D97-AF65-F5344CB8AC3E}">
        <p14:creationId xmlns:p14="http://schemas.microsoft.com/office/powerpoint/2010/main" val="33926077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Egan: After PISA A way forward for Education in Wales. In </a:t>
            </a:r>
            <a:r>
              <a:rPr lang="en-GB" dirty="0"/>
              <a:t>essence, this led to Wales becoming part of what </a:t>
            </a:r>
            <a:r>
              <a:rPr lang="en-GB" dirty="0" err="1"/>
              <a:t>Pasi</a:t>
            </a:r>
            <a:r>
              <a:rPr lang="en-GB" dirty="0"/>
              <a:t> </a:t>
            </a:r>
            <a:r>
              <a:rPr lang="en-GB" dirty="0" err="1"/>
              <a:t>Sahlberg</a:t>
            </a:r>
            <a:r>
              <a:rPr lang="en-GB" dirty="0"/>
              <a:t> has called ‘the GERM’: the Global Education Reform Movement, with its emphasis on performativity and accountability.8 PISA, with its focus on standardised tests and national performance tables, is a fundamental part of the GERM. </a:t>
            </a:r>
            <a:endParaRPr lang="en-GB" dirty="0" smtClean="0"/>
          </a:p>
          <a:p>
            <a:r>
              <a:rPr lang="en-GB" dirty="0"/>
              <a:t>  The first period of education policy-making in Wales under devolution was heavily influenced by the principles set out in The Learning Country of 2001. Following the PISA results of 2009/10 the Welsh Government undertook a ‘policy turn’ under the influence of what is known as the Global Education Reform Movement (the GERM). </a:t>
            </a:r>
            <a:endParaRPr lang="en-GB" dirty="0" smtClean="0"/>
          </a:p>
          <a:p>
            <a:endParaRPr lang="en-GB" dirty="0" smtClean="0"/>
          </a:p>
          <a:p>
            <a:r>
              <a:rPr lang="en-GB" dirty="0" smtClean="0"/>
              <a:t>This </a:t>
            </a:r>
            <a:r>
              <a:rPr lang="en-GB" dirty="0"/>
              <a:t>has led to an accountability-driven form of school improvement which, whilst it has contributed to ongoing progress in educational achievement in Wales, has significant perverse consequences which make it unsuitable for creating the education system envisioned in The Learning Country. </a:t>
            </a:r>
            <a:endParaRPr lang="en-GB" dirty="0" smtClean="0"/>
          </a:p>
          <a:p>
            <a:endParaRPr lang="en-GB" dirty="0" smtClean="0"/>
          </a:p>
          <a:p>
            <a:r>
              <a:rPr lang="en-GB" dirty="0"/>
              <a:t>The major challenge faced by the Welsh education system is the impact which poverty has on educational achievement and the slow progress we are making in overcoming this situation. </a:t>
            </a:r>
            <a:endParaRPr lang="en-GB" dirty="0" smtClean="0"/>
          </a:p>
          <a:p>
            <a:r>
              <a:rPr lang="en-GB" dirty="0"/>
              <a:t>We should, therefore, return to the principles and policy approaches of The Learning Country with a renewed emphasis on a made-in-Wales approach to school improvement, a new approach to ensuring education works in partnership with communities and a relentless focus on improving equity. </a:t>
            </a:r>
            <a:endParaRPr lang="en-GB" dirty="0" smtClean="0"/>
          </a:p>
          <a:p>
            <a:r>
              <a:rPr lang="en-GB" dirty="0"/>
              <a:t> The new approach to education and community partnership should draw upon the increasing knowledge we have about the importance of families and communities in influencing educational achievement and be influenced by emerging practice and models from Wales, the UK and internationally</a:t>
            </a:r>
            <a:r>
              <a:rPr lang="en-GB" dirty="0" smtClean="0"/>
              <a:t>.</a:t>
            </a:r>
          </a:p>
          <a:p>
            <a:r>
              <a:rPr lang="en-GB" dirty="0"/>
              <a:t>If Wales is to save the devolution project in education in the face of current uncertainties and political posturing, it is essential that we forge a new strategy for the future based on these principles.  </a:t>
            </a:r>
          </a:p>
          <a:p>
            <a:r>
              <a:rPr lang="en-GB" dirty="0"/>
              <a:t> </a:t>
            </a:r>
          </a:p>
        </p:txBody>
      </p:sp>
      <p:sp>
        <p:nvSpPr>
          <p:cNvPr id="4" name="Slide Number Placeholder 3"/>
          <p:cNvSpPr>
            <a:spLocks noGrp="1"/>
          </p:cNvSpPr>
          <p:nvPr>
            <p:ph type="sldNum" sz="quarter" idx="10"/>
          </p:nvPr>
        </p:nvSpPr>
        <p:spPr/>
        <p:txBody>
          <a:bodyPr/>
          <a:lstStyle/>
          <a:p>
            <a:fld id="{268BC491-5AA3-4FE7-9DC5-3629D78E9DE7}" type="slidenum">
              <a:rPr lang="en-GB" smtClean="0"/>
              <a:t>10</a:t>
            </a:fld>
            <a:endParaRPr lang="en-GB"/>
          </a:p>
        </p:txBody>
      </p:sp>
    </p:spTree>
    <p:extLst>
      <p:ext uri="{BB962C8B-B14F-4D97-AF65-F5344CB8AC3E}">
        <p14:creationId xmlns:p14="http://schemas.microsoft.com/office/powerpoint/2010/main" val="34481014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Coalition Cons and Lib Dems – review of curriculum 5-16 </a:t>
            </a:r>
            <a:r>
              <a:rPr lang="en-GB" dirty="0" err="1" smtClean="0"/>
              <a:t>yr</a:t>
            </a:r>
            <a:r>
              <a:rPr lang="en-GB" dirty="0" smtClean="0"/>
              <a:t> olds. Gove said</a:t>
            </a:r>
          </a:p>
          <a:p>
            <a:r>
              <a:rPr lang="en-GB" dirty="0" smtClean="0"/>
              <a:t>‘we  have sunk in international league tables and the NC is substandard. Meanwhile pace of economic and technological change is </a:t>
            </a:r>
            <a:r>
              <a:rPr lang="en-GB" dirty="0" err="1" smtClean="0"/>
              <a:t>accelarating</a:t>
            </a:r>
            <a:r>
              <a:rPr lang="en-GB" dirty="0" smtClean="0"/>
              <a:t> and our children left behind. The previous curriculum failed to prep us for the future. We must change course.</a:t>
            </a:r>
          </a:p>
          <a:p>
            <a:r>
              <a:rPr lang="en-GB" dirty="0" smtClean="0"/>
              <a:t>3 aims of review:</a:t>
            </a:r>
          </a:p>
          <a:p>
            <a:pPr marL="228600" indent="-228600">
              <a:buAutoNum type="arabicPeriod"/>
            </a:pPr>
            <a:r>
              <a:rPr lang="en-GB" dirty="0" smtClean="0"/>
              <a:t>Replace current substandard curriculum with one based on the best school systems in the world, providing a world-class resource for teachers and children</a:t>
            </a:r>
          </a:p>
          <a:p>
            <a:pPr marL="228600" indent="-228600">
              <a:buAutoNum type="arabicPeriod"/>
            </a:pPr>
            <a:r>
              <a:rPr lang="en-GB" dirty="0" smtClean="0"/>
              <a:t>Consider what subjects should be compulsory at what age</a:t>
            </a:r>
          </a:p>
          <a:p>
            <a:pPr marL="228600" indent="-228600">
              <a:buAutoNum type="arabicPeriod"/>
            </a:pPr>
            <a:r>
              <a:rPr lang="en-GB" dirty="0" smtClean="0"/>
              <a:t>Consider what children should be taught in the main subjects at what age.</a:t>
            </a:r>
          </a:p>
          <a:p>
            <a:endParaRPr lang="en-GB" dirty="0"/>
          </a:p>
          <a:p>
            <a:r>
              <a:rPr lang="en-GB" dirty="0" smtClean="0"/>
              <a:t>An expert panel commissioned under Tim Oates and they produced a new curriculum in 2013 for implementation in stages – Sept 2014, 2015. This is the version currently being delivered</a:t>
            </a:r>
          </a:p>
          <a:p>
            <a:r>
              <a:rPr lang="en-GB" dirty="0"/>
              <a:t>The government says the new curriculum does not tell teachers "how to teach", but concentrates on "the essential knowledge and skills every child should have" so that teachers "have the freedom to </a:t>
            </a:r>
            <a:r>
              <a:rPr lang="en-GB" dirty="0" err="1"/>
              <a:t>to</a:t>
            </a:r>
            <a:r>
              <a:rPr lang="en-GB" dirty="0"/>
              <a:t> shape the curriculum to their pupils' needs". </a:t>
            </a:r>
            <a:r>
              <a:rPr lang="en-GB" dirty="0" smtClean="0"/>
              <a:t>(BBC)</a:t>
            </a:r>
            <a:endParaRPr lang="en-GB" dirty="0"/>
          </a:p>
        </p:txBody>
      </p:sp>
      <p:sp>
        <p:nvSpPr>
          <p:cNvPr id="4" name="Slide Number Placeholder 3"/>
          <p:cNvSpPr>
            <a:spLocks noGrp="1"/>
          </p:cNvSpPr>
          <p:nvPr>
            <p:ph type="sldNum" sz="quarter" idx="10"/>
          </p:nvPr>
        </p:nvSpPr>
        <p:spPr/>
        <p:txBody>
          <a:bodyPr/>
          <a:lstStyle/>
          <a:p>
            <a:fld id="{268BC491-5AA3-4FE7-9DC5-3629D78E9DE7}" type="slidenum">
              <a:rPr lang="en-GB" smtClean="0"/>
              <a:t>12</a:t>
            </a:fld>
            <a:endParaRPr lang="en-GB"/>
          </a:p>
        </p:txBody>
      </p:sp>
    </p:spTree>
    <p:extLst>
      <p:ext uri="{BB962C8B-B14F-4D97-AF65-F5344CB8AC3E}">
        <p14:creationId xmlns:p14="http://schemas.microsoft.com/office/powerpoint/2010/main" val="19420087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Ask students to reflect on citation</a:t>
            </a:r>
          </a:p>
          <a:p>
            <a:r>
              <a:rPr lang="en-GB" dirty="0" smtClean="0"/>
              <a:t>Feedback and then show clip</a:t>
            </a:r>
          </a:p>
          <a:p>
            <a:r>
              <a:rPr lang="en-GB" dirty="0" smtClean="0"/>
              <a:t>Make the point that there is a focus on core subject knowledge with a stronger emphasis on skills such as </a:t>
            </a:r>
            <a:r>
              <a:rPr lang="en-GB" dirty="0" err="1" smtClean="0"/>
              <a:t>essya</a:t>
            </a:r>
            <a:r>
              <a:rPr lang="en-GB" dirty="0" smtClean="0"/>
              <a:t> writing and </a:t>
            </a:r>
            <a:r>
              <a:rPr lang="en-GB" dirty="0" err="1" smtClean="0"/>
              <a:t>prob</a:t>
            </a:r>
            <a:r>
              <a:rPr lang="en-GB" dirty="0" smtClean="0"/>
              <a:t> solving.</a:t>
            </a:r>
          </a:p>
          <a:p>
            <a:endParaRPr lang="en-GB" dirty="0" smtClean="0"/>
          </a:p>
          <a:p>
            <a:r>
              <a:rPr lang="en-GB" dirty="0" smtClean="0"/>
              <a:t>Their </a:t>
            </a:r>
            <a:r>
              <a:rPr lang="en-GB" dirty="0"/>
              <a:t>brief was to emulate the world's most successful school systems, including those in Hong Kong, Singapore, the Canadian state of Alberta and the US state of Massachusetts, in international tests. </a:t>
            </a:r>
          </a:p>
          <a:p>
            <a:r>
              <a:rPr lang="en-GB" dirty="0"/>
              <a:t>The aim was to combine best international practice with best practice from schools in England</a:t>
            </a:r>
            <a:r>
              <a:rPr lang="en-GB" dirty="0" smtClean="0"/>
              <a:t>.(BBC) </a:t>
            </a:r>
            <a:endParaRPr lang="en-GB" dirty="0"/>
          </a:p>
          <a:p>
            <a:endParaRPr lang="en-GB" dirty="0"/>
          </a:p>
        </p:txBody>
      </p:sp>
      <p:sp>
        <p:nvSpPr>
          <p:cNvPr id="4" name="Slide Number Placeholder 3"/>
          <p:cNvSpPr>
            <a:spLocks noGrp="1"/>
          </p:cNvSpPr>
          <p:nvPr>
            <p:ph type="sldNum" sz="quarter" idx="10"/>
          </p:nvPr>
        </p:nvSpPr>
        <p:spPr/>
        <p:txBody>
          <a:bodyPr/>
          <a:lstStyle/>
          <a:p>
            <a:fld id="{268BC491-5AA3-4FE7-9DC5-3629D78E9DE7}" type="slidenum">
              <a:rPr lang="en-GB" smtClean="0"/>
              <a:t>13</a:t>
            </a:fld>
            <a:endParaRPr lang="en-GB"/>
          </a:p>
        </p:txBody>
      </p:sp>
    </p:spTree>
    <p:extLst>
      <p:ext uri="{BB962C8B-B14F-4D97-AF65-F5344CB8AC3E}">
        <p14:creationId xmlns:p14="http://schemas.microsoft.com/office/powerpoint/2010/main" val="12055081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Pupils expected </a:t>
            </a:r>
            <a:r>
              <a:rPr lang="en-GB" dirty="0" err="1" smtClean="0"/>
              <a:t>dto</a:t>
            </a:r>
            <a:r>
              <a:rPr lang="en-GB" dirty="0" smtClean="0"/>
              <a:t> be able to do more at an earlier age.in science there is a shift towards hard facts and ‘scientific knowledge’ with new additional content in the primary key stages.</a:t>
            </a:r>
          </a:p>
          <a:p>
            <a:r>
              <a:rPr lang="en-GB" dirty="0" smtClean="0"/>
              <a:t>In English curriculum Shakespeare becomes more prominent, with pupils between age of 11 and 14 expected to  have studied two of his plays. History – largely British based including Euro and world events from 1901.</a:t>
            </a:r>
          </a:p>
          <a:p>
            <a:r>
              <a:rPr lang="en-GB" dirty="0" smtClean="0"/>
              <a:t>New subject of computing replaces ICT across all key stages and is counted as a science for English Baccalaureate purposes. This subject switch is a radical shift from focusing on the handling of data and operating programmes to programming itself, an aspect not previously widely studied by pupils as it was considered too specialised. L</a:t>
            </a:r>
          </a:p>
          <a:p>
            <a:r>
              <a:rPr lang="en-GB" dirty="0" smtClean="0"/>
              <a:t>Learning a foreign language now becomes compulsory in primary at KS2.</a:t>
            </a:r>
            <a:endParaRPr lang="en-GB" dirty="0"/>
          </a:p>
        </p:txBody>
      </p:sp>
      <p:sp>
        <p:nvSpPr>
          <p:cNvPr id="4" name="Slide Number Placeholder 3"/>
          <p:cNvSpPr>
            <a:spLocks noGrp="1"/>
          </p:cNvSpPr>
          <p:nvPr>
            <p:ph type="sldNum" sz="quarter" idx="10"/>
          </p:nvPr>
        </p:nvSpPr>
        <p:spPr/>
        <p:txBody>
          <a:bodyPr/>
          <a:lstStyle/>
          <a:p>
            <a:fld id="{268BC491-5AA3-4FE7-9DC5-3629D78E9DE7}" type="slidenum">
              <a:rPr lang="en-GB" smtClean="0"/>
              <a:t>14</a:t>
            </a:fld>
            <a:endParaRPr lang="en-GB"/>
          </a:p>
        </p:txBody>
      </p:sp>
    </p:spTree>
    <p:extLst>
      <p:ext uri="{BB962C8B-B14F-4D97-AF65-F5344CB8AC3E}">
        <p14:creationId xmlns:p14="http://schemas.microsoft.com/office/powerpoint/2010/main" val="2918459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Levels abolished and from 2016 outcomes to be reported for each pupil as a scaled score for each core subject. </a:t>
            </a:r>
            <a:endParaRPr lang="en-GB" dirty="0"/>
          </a:p>
          <a:p>
            <a:r>
              <a:rPr lang="en-GB" dirty="0" smtClean="0"/>
              <a:t>Individual pupil progress measured in relation to average pupil progress on the same baseline.</a:t>
            </a:r>
          </a:p>
          <a:p>
            <a:r>
              <a:rPr lang="en-GB" dirty="0" smtClean="0"/>
              <a:t>All schools teach RE at all key stages</a:t>
            </a:r>
          </a:p>
          <a:p>
            <a:r>
              <a:rPr lang="en-GB" dirty="0" smtClean="0"/>
              <a:t>Core subjects: </a:t>
            </a:r>
            <a:r>
              <a:rPr lang="en-GB" dirty="0" err="1" smtClean="0"/>
              <a:t>Eng</a:t>
            </a:r>
            <a:r>
              <a:rPr lang="en-GB" dirty="0" smtClean="0"/>
              <a:t>, maths, science</a:t>
            </a:r>
          </a:p>
          <a:p>
            <a:r>
              <a:rPr lang="en-GB" dirty="0" smtClean="0"/>
              <a:t>Foundation subjects: art and design, computing, DT, </a:t>
            </a:r>
            <a:r>
              <a:rPr lang="en-GB" dirty="0" err="1" smtClean="0"/>
              <a:t>Langua</a:t>
            </a:r>
            <a:r>
              <a:rPr lang="en-GB" dirty="0" smtClean="0"/>
              <a:t> (KS2), </a:t>
            </a:r>
            <a:r>
              <a:rPr lang="en-GB" dirty="0" err="1" smtClean="0"/>
              <a:t>Geog</a:t>
            </a:r>
            <a:r>
              <a:rPr lang="en-GB" dirty="0" smtClean="0"/>
              <a:t>, </a:t>
            </a:r>
            <a:r>
              <a:rPr lang="en-GB" dirty="0" err="1" smtClean="0"/>
              <a:t>Hist</a:t>
            </a:r>
            <a:r>
              <a:rPr lang="en-GB" dirty="0" smtClean="0"/>
              <a:t>, Music, PE</a:t>
            </a:r>
            <a:endParaRPr lang="en-GB" dirty="0"/>
          </a:p>
        </p:txBody>
      </p:sp>
      <p:sp>
        <p:nvSpPr>
          <p:cNvPr id="4" name="Slide Number Placeholder 3"/>
          <p:cNvSpPr>
            <a:spLocks noGrp="1"/>
          </p:cNvSpPr>
          <p:nvPr>
            <p:ph type="sldNum" sz="quarter" idx="10"/>
          </p:nvPr>
        </p:nvSpPr>
        <p:spPr/>
        <p:txBody>
          <a:bodyPr/>
          <a:lstStyle/>
          <a:p>
            <a:fld id="{268BC491-5AA3-4FE7-9DC5-3629D78E9DE7}" type="slidenum">
              <a:rPr lang="en-GB" smtClean="0"/>
              <a:t>15</a:t>
            </a:fld>
            <a:endParaRPr lang="en-GB"/>
          </a:p>
        </p:txBody>
      </p:sp>
    </p:spTree>
    <p:extLst>
      <p:ext uri="{BB962C8B-B14F-4D97-AF65-F5344CB8AC3E}">
        <p14:creationId xmlns:p14="http://schemas.microsoft.com/office/powerpoint/2010/main" val="24998111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hlinkClick r:id="rId3"/>
              </a:rPr>
              <a:t>http://www.telegraph.co.uk/education/educationnews/10166020/Michael-Gove-new-curriculum-will-allow-my-children-to-compete-with-the-very-best.html</a:t>
            </a:r>
            <a:endParaRPr lang="en-GB" dirty="0" smtClean="0"/>
          </a:p>
          <a:p>
            <a:endParaRPr lang="en-GB" dirty="0"/>
          </a:p>
          <a:p>
            <a:r>
              <a:rPr lang="en-GB" dirty="0" smtClean="0"/>
              <a:t>Coalition </a:t>
            </a:r>
            <a:r>
              <a:rPr lang="en-GB" dirty="0" err="1" smtClean="0"/>
              <a:t>gov</a:t>
            </a:r>
            <a:r>
              <a:rPr lang="en-GB" dirty="0" smtClean="0"/>
              <a:t> present themselves as saviours of failing </a:t>
            </a:r>
            <a:r>
              <a:rPr lang="en-GB" dirty="0" err="1" smtClean="0"/>
              <a:t>ed</a:t>
            </a:r>
            <a:r>
              <a:rPr lang="en-GB" dirty="0" smtClean="0"/>
              <a:t> system which would address failing economy. Showing the international comparisons and saying </a:t>
            </a:r>
            <a:r>
              <a:rPr lang="en-GB" dirty="0" err="1" smtClean="0"/>
              <a:t>england</a:t>
            </a:r>
            <a:r>
              <a:rPr lang="en-GB" dirty="0" smtClean="0"/>
              <a:t> falling behind global </a:t>
            </a:r>
            <a:r>
              <a:rPr lang="en-GB" dirty="0" err="1" smtClean="0"/>
              <a:t>competitirs</a:t>
            </a:r>
            <a:r>
              <a:rPr lang="en-GB" dirty="0" smtClean="0"/>
              <a:t>. No recognition of the limitations of these comparisons</a:t>
            </a:r>
          </a:p>
          <a:p>
            <a:r>
              <a:rPr lang="en-GB" dirty="0" smtClean="0"/>
              <a:t>Strong focus on conservative traditionalism. But it is difficult to say that this is a nationally coherent curriculum as academies and free schools (which make up most of </a:t>
            </a:r>
            <a:r>
              <a:rPr lang="en-GB" dirty="0" err="1" smtClean="0"/>
              <a:t>eng</a:t>
            </a:r>
            <a:r>
              <a:rPr lang="en-GB" dirty="0" smtClean="0"/>
              <a:t> secondary and an increasing amount of primary schools) don’t have to follow it.</a:t>
            </a:r>
          </a:p>
          <a:p>
            <a:r>
              <a:rPr lang="en-GB" dirty="0"/>
              <a:t>Under the new maths curriculum, five-year-olds in their first year of school will be taught to read and write numbers up to 100, count in multiples of ones, twos, fives and 10s, and learn addition and subtraction. Year 1 pupils will also be expected to do basic fractions, two years ahead of the existing curriculum, and algebra is to be taught from age 10.</a:t>
            </a:r>
          </a:p>
          <a:p>
            <a:r>
              <a:rPr lang="en-GB" dirty="0"/>
              <a:t>Courtney said not enough effort had been made to design a curriculum for lower-attaining children or children with special educational needs. "Teachers have concerns about whether this curriculum is right for children with special educational needs, who form 20% of the student population, and should not be an afterthought," he said</a:t>
            </a:r>
            <a:r>
              <a:rPr lang="en-GB" dirty="0" smtClean="0"/>
              <a:t>. (the guardian)</a:t>
            </a:r>
          </a:p>
          <a:p>
            <a:r>
              <a:rPr lang="en-GB" dirty="0"/>
              <a:t>Organisations such as the English Association and the United Kingdom Literacy Association claimed that ministers were overemphasising rote learning and factual recall at the expense of teaching for deeper understanding, meaning learning standards could fall. </a:t>
            </a:r>
            <a:r>
              <a:rPr lang="en-GB" dirty="0" smtClean="0"/>
              <a:t>(the telegraph)</a:t>
            </a:r>
            <a:endParaRPr lang="en-GB" dirty="0"/>
          </a:p>
          <a:p>
            <a:endParaRPr lang="en-GB" dirty="0"/>
          </a:p>
        </p:txBody>
      </p:sp>
      <p:sp>
        <p:nvSpPr>
          <p:cNvPr id="4" name="Slide Number Placeholder 3"/>
          <p:cNvSpPr>
            <a:spLocks noGrp="1"/>
          </p:cNvSpPr>
          <p:nvPr>
            <p:ph type="sldNum" sz="quarter" idx="10"/>
          </p:nvPr>
        </p:nvSpPr>
        <p:spPr/>
        <p:txBody>
          <a:bodyPr/>
          <a:lstStyle/>
          <a:p>
            <a:fld id="{268BC491-5AA3-4FE7-9DC5-3629D78E9DE7}" type="slidenum">
              <a:rPr lang="en-GB" smtClean="0"/>
              <a:t>16</a:t>
            </a:fld>
            <a:endParaRPr lang="en-GB"/>
          </a:p>
        </p:txBody>
      </p:sp>
    </p:spTree>
    <p:extLst>
      <p:ext uri="{BB962C8B-B14F-4D97-AF65-F5344CB8AC3E}">
        <p14:creationId xmlns:p14="http://schemas.microsoft.com/office/powerpoint/2010/main" val="19543093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principle behind </a:t>
            </a:r>
            <a:r>
              <a:rPr lang="en-GB" dirty="0" err="1" smtClean="0"/>
              <a:t>CfE</a:t>
            </a:r>
            <a:r>
              <a:rPr lang="en-GB" dirty="0" smtClean="0"/>
              <a:t> is to support the young person to develop skills as a learner. Class brings different skills together </a:t>
            </a:r>
            <a:r>
              <a:rPr lang="en-GB" dirty="0" err="1" smtClean="0"/>
              <a:t>eg</a:t>
            </a:r>
            <a:r>
              <a:rPr lang="en-GB" dirty="0" smtClean="0"/>
              <a:t>. using maths in sport. Emphasis on self-discovery and move away from rote learning.</a:t>
            </a:r>
          </a:p>
          <a:p>
            <a:r>
              <a:rPr lang="en-GB" dirty="0"/>
              <a:t>Since 2002, Scottish schools have engaged with policy designed to bring about curricular and pedagogical innovations that proponents have hailed as new and radical. According to its architects, </a:t>
            </a:r>
            <a:r>
              <a:rPr lang="en-GB" dirty="0" err="1"/>
              <a:t>CfE</a:t>
            </a:r>
            <a:r>
              <a:rPr lang="en-GB" dirty="0"/>
              <a:t> is ‘one of the most ambitious programmes of educational change ever undertaken in Scotland’ (Scottish Government 2008, p.8), </a:t>
            </a:r>
            <a:endParaRPr lang="en-GB" dirty="0" smtClean="0"/>
          </a:p>
          <a:p>
            <a:r>
              <a:rPr lang="en-GB" dirty="0" err="1"/>
              <a:t>CfE</a:t>
            </a:r>
            <a:r>
              <a:rPr lang="en-GB" dirty="0"/>
              <a:t> can also be claimed to be distinctive in terms of the nature of learning itself. This relates to the balance between knowledge and skills and the centrality of the learner. In both respects, </a:t>
            </a:r>
            <a:r>
              <a:rPr lang="en-GB" dirty="0" err="1"/>
              <a:t>CfE</a:t>
            </a:r>
            <a:r>
              <a:rPr lang="en-GB" dirty="0"/>
              <a:t> is in fact fairly typical of worldwide trends to be less prescriptive in content. Such trends have been subject to critique; various writers (e.g. Young, 2008; </a:t>
            </a:r>
            <a:r>
              <a:rPr lang="en-GB" dirty="0" err="1"/>
              <a:t>Wheelahan</a:t>
            </a:r>
            <a:r>
              <a:rPr lang="en-GB" dirty="0"/>
              <a:t>, 2011; Yates and Collins, 2010; Priestley, 2011) have drawn attention to a worldwide trend for new curricular models to downgrade knowledge. This is largely justified within policy and by proponents as enhancing curricular flexibility to address the demands of a fast changing world, where workers and citizens will need the skills to quickly acquire new knowledge, as existing knowledge forms become rapidly obsolete. There are two main facets to this curricular shift. </a:t>
            </a:r>
            <a:endParaRPr lang="en-GB" dirty="0" smtClean="0"/>
          </a:p>
          <a:p>
            <a:r>
              <a:rPr lang="en-GB" dirty="0"/>
              <a:t> This discourse shift is accompanied by a growing incidence in policy documents of references to active learning - </a:t>
            </a:r>
            <a:r>
              <a:rPr lang="en-GB" dirty="0" err="1"/>
              <a:t>CfE</a:t>
            </a:r>
            <a:r>
              <a:rPr lang="en-GB" dirty="0"/>
              <a:t> is replete with such references – and the increased popularity of methodologies such as cooperative learning in schools. One issue is that the theoretical underpinnings of such pedagogy are rarely made explicit in </a:t>
            </a:r>
            <a:r>
              <a:rPr lang="en-GB" dirty="0" err="1"/>
              <a:t>CfE</a:t>
            </a:r>
            <a:r>
              <a:rPr lang="en-GB" dirty="0"/>
              <a:t>; policy tends to exhort teachers to utilise active forms of learning, while not articulating any form of learning theory, including the social-constructivism upon which they implicitly </a:t>
            </a:r>
            <a:r>
              <a:rPr lang="en-GB" dirty="0" smtClean="0"/>
              <a:t>draw</a:t>
            </a:r>
          </a:p>
          <a:p>
            <a:r>
              <a:rPr lang="en-GB" dirty="0"/>
              <a:t>University of Glasgow research (</a:t>
            </a:r>
            <a:r>
              <a:rPr lang="en-GB" dirty="0" err="1"/>
              <a:t>Baumfield</a:t>
            </a:r>
            <a:r>
              <a:rPr lang="en-GB" dirty="0"/>
              <a:t> et al., 2010) similarly highlighted the difficulties faced by teachers in taking advantage of the autonomy afforded by </a:t>
            </a:r>
            <a:r>
              <a:rPr lang="en-GB" dirty="0" err="1"/>
              <a:t>CfE</a:t>
            </a:r>
            <a:r>
              <a:rPr lang="en-GB" dirty="0"/>
              <a:t>.  A major problem lies in the accountability practices - including use of attainment data and internal inspections - that continue to accompany the new curriculum despite the renewed emphasis on teacher autonomy, and the cultures of performativity that have been shown to develop in schools as a result of these practices (Cowie, Taylor &amp; </a:t>
            </a:r>
            <a:r>
              <a:rPr lang="en-GB" dirty="0" err="1"/>
              <a:t>Croxford</a:t>
            </a:r>
            <a:r>
              <a:rPr lang="en-GB" dirty="0"/>
              <a:t>, 2007). </a:t>
            </a:r>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125824A5-443C-42F4-9278-A334C3C8BEAB}" type="slidenum">
              <a:rPr lang="en-GB" smtClean="0"/>
              <a:t>17</a:t>
            </a:fld>
            <a:endParaRPr lang="en-GB"/>
          </a:p>
        </p:txBody>
      </p:sp>
    </p:spTree>
    <p:extLst>
      <p:ext uri="{BB962C8B-B14F-4D97-AF65-F5344CB8AC3E}">
        <p14:creationId xmlns:p14="http://schemas.microsoft.com/office/powerpoint/2010/main" val="20691955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 primary these areas of study are often mixed, </a:t>
            </a:r>
            <a:r>
              <a:rPr lang="en-GB" dirty="0" err="1" smtClean="0"/>
              <a:t>eg</a:t>
            </a:r>
            <a:r>
              <a:rPr lang="en-GB" dirty="0" smtClean="0"/>
              <a:t>. the class topic will bring together literacy, numeracy, art etc. During the “broad general education” children will do a bit of everything and in S3 choose which subjects they want to focus on in S4 </a:t>
            </a:r>
          </a:p>
          <a:p>
            <a:r>
              <a:rPr lang="en-GB" dirty="0" smtClean="0"/>
              <a:t>In a review of </a:t>
            </a:r>
            <a:r>
              <a:rPr lang="en-GB" dirty="0" err="1" smtClean="0"/>
              <a:t>CfE</a:t>
            </a:r>
            <a:r>
              <a:rPr lang="en-GB" dirty="0" smtClean="0"/>
              <a:t> for the Scottish educational review there was mixed reaction from teachers about the new curriculum. This was largely linked to </a:t>
            </a:r>
            <a:r>
              <a:rPr lang="en-GB" dirty="0"/>
              <a:t>teacher autonomy. For a number of interviewees, </a:t>
            </a:r>
            <a:r>
              <a:rPr lang="en-GB" dirty="0" err="1"/>
              <a:t>CfE’s</a:t>
            </a:r>
            <a:r>
              <a:rPr lang="en-GB" dirty="0"/>
              <a:t> lack of prescription was widely welcomed, particularly after what was perceived to be the overprescribed nature of the 5-14 Curriculum. These teachers appreciated the flexibility brought by </a:t>
            </a:r>
            <a:r>
              <a:rPr lang="en-GB" dirty="0" err="1"/>
              <a:t>CfE</a:t>
            </a:r>
            <a:r>
              <a:rPr lang="en-GB" dirty="0"/>
              <a:t>; there was a sense from some that it had rejuvenated their teaching, and allowed them to enjoy teaching again. They spoke of being able to ‘go off on tangents’, to be creative</a:t>
            </a:r>
            <a:r>
              <a:rPr lang="en-GB" dirty="0" smtClean="0"/>
              <a:t>.</a:t>
            </a:r>
          </a:p>
          <a:p>
            <a:r>
              <a:rPr lang="en-GB" dirty="0"/>
              <a:t> Moves towards topic-based and thematic learning were described as taking teaching ‘back to what we used to do long ago’, according to a highly experienced teacher, making learning more relevant for children. A primary teacher said her identity as a teacher had changed as a result of </a:t>
            </a:r>
            <a:r>
              <a:rPr lang="en-GB" dirty="0" err="1"/>
              <a:t>CfE</a:t>
            </a:r>
            <a:r>
              <a:rPr lang="en-GB" dirty="0"/>
              <a:t>, shifting from being an imparter of knowledge to a facilitator of learning</a:t>
            </a:r>
            <a:r>
              <a:rPr lang="en-GB" dirty="0" smtClean="0"/>
              <a:t>.</a:t>
            </a:r>
          </a:p>
          <a:p>
            <a:r>
              <a:rPr lang="en-GB" dirty="0"/>
              <a:t> students.   However, a number of interviewees (both primary and secondary) lacked the confidence to be able to adapt to new ways of teaching. One teacher described the new curriculum as having moved ‘from extreme prescription to extreme woolliness’. </a:t>
            </a:r>
            <a:endParaRPr lang="en-GB" dirty="0" smtClean="0"/>
          </a:p>
          <a:p>
            <a:r>
              <a:rPr lang="en-GB" dirty="0" smtClean="0">
                <a:hlinkClick r:id="rId3"/>
              </a:rPr>
              <a:t>http</a:t>
            </a:r>
            <a:r>
              <a:rPr lang="en-GB" dirty="0">
                <a:hlinkClick r:id="rId3"/>
              </a:rPr>
              <a:t>://</a:t>
            </a:r>
            <a:r>
              <a:rPr lang="en-GB" dirty="0" smtClean="0">
                <a:hlinkClick r:id="rId3"/>
              </a:rPr>
              <a:t>www.scotedreview.org.uk/media/scottish-educational-review/articles/355.pdf</a:t>
            </a:r>
            <a:endParaRPr lang="en-GB" dirty="0" smtClean="0"/>
          </a:p>
          <a:p>
            <a:endParaRPr lang="en-GB" dirty="0"/>
          </a:p>
        </p:txBody>
      </p:sp>
      <p:sp>
        <p:nvSpPr>
          <p:cNvPr id="4" name="Slide Number Placeholder 3"/>
          <p:cNvSpPr>
            <a:spLocks noGrp="1"/>
          </p:cNvSpPr>
          <p:nvPr>
            <p:ph type="sldNum" sz="quarter" idx="10"/>
          </p:nvPr>
        </p:nvSpPr>
        <p:spPr/>
        <p:txBody>
          <a:bodyPr/>
          <a:lstStyle/>
          <a:p>
            <a:fld id="{125824A5-443C-42F4-9278-A334C3C8BEAB}" type="slidenum">
              <a:rPr lang="en-GB" smtClean="0"/>
              <a:t>18</a:t>
            </a:fld>
            <a:endParaRPr lang="en-GB"/>
          </a:p>
        </p:txBody>
      </p:sp>
    </p:spTree>
    <p:extLst>
      <p:ext uri="{BB962C8B-B14F-4D97-AF65-F5344CB8AC3E}">
        <p14:creationId xmlns:p14="http://schemas.microsoft.com/office/powerpoint/2010/main" val="36542440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Many teachers’ understanding of </a:t>
            </a:r>
            <a:r>
              <a:rPr lang="en-GB" dirty="0" err="1"/>
              <a:t>CfE</a:t>
            </a:r>
            <a:r>
              <a:rPr lang="en-GB" dirty="0"/>
              <a:t> centred around the idea of the ‘grouping’ or ‘bringing together’ of subjects, and of helping children to ‘see the links between things’. By ‘broadening’ education in this way teachers said they hoped </a:t>
            </a:r>
            <a:r>
              <a:rPr lang="en-GB" dirty="0" err="1"/>
              <a:t>CfE</a:t>
            </a:r>
            <a:r>
              <a:rPr lang="en-GB" dirty="0"/>
              <a:t> would have the potential to remove boundaries and allow children to see cross-curricular links</a:t>
            </a:r>
          </a:p>
          <a:p>
            <a:r>
              <a:rPr lang="en-GB" dirty="0"/>
              <a:t>Not everyone in favour of skills over content: Concerns were raised by some teachers that there is too much emphasis on soft process outcomes, group learning and active learning at the expense of content, as shown by this response to the survey:  </a:t>
            </a:r>
          </a:p>
          <a:p>
            <a:r>
              <a:rPr lang="en-GB" dirty="0"/>
              <a:t> </a:t>
            </a:r>
          </a:p>
          <a:p>
            <a:r>
              <a:rPr lang="en-GB" dirty="0"/>
              <a:t>“IT’S NOT WHAT WE LEARN BUT HOW WE LEARN". Who coined that disaster?  In order for there to be any meaning in the acquisition of knowledge then what we learn HAS to be as vital and important as how we </a:t>
            </a:r>
            <a:r>
              <a:rPr lang="en-GB" dirty="0" smtClean="0"/>
              <a:t>learn</a:t>
            </a:r>
          </a:p>
          <a:p>
            <a:endParaRPr lang="en-GB" dirty="0"/>
          </a:p>
          <a:p>
            <a:r>
              <a:rPr lang="en-GB" dirty="0"/>
              <a:t>“We don’t propose scrapping it altogether. But we do have to challenge the prevailing orthodoxy which has led to this collapse in standards - which thinks of facts and knowledge as of secondary importance, puts the latest fashionable theory before the basic need for a teacher to teach, and which has left a generation of teachers, parents and pupils utterly confused about what is going on, or what Curriculum for Excellence even is.” </a:t>
            </a:r>
            <a:r>
              <a:rPr lang="en-GB" dirty="0" smtClean="0"/>
              <a:t> Ruth Davidson (conservative leader in Scotland has asked for a review into </a:t>
            </a:r>
            <a:r>
              <a:rPr lang="en-GB" dirty="0"/>
              <a:t>the curriculum) The review will be led by Tory education spokeswoman Liz Smith </a:t>
            </a:r>
            <a:r>
              <a:rPr lang="en-GB" dirty="0">
                <a:hlinkClick r:id="rId3"/>
              </a:rPr>
              <a:t>MSP</a:t>
            </a:r>
            <a:r>
              <a:rPr lang="en-GB" dirty="0"/>
              <a:t>, who is expected to consult education experts, before reporting by the end of the year. </a:t>
            </a:r>
          </a:p>
          <a:p>
            <a:r>
              <a:rPr lang="en-GB" dirty="0"/>
              <a:t>A spokesman for Education Secretary John Swinney said: “There already has been an independent review of </a:t>
            </a:r>
            <a:r>
              <a:rPr lang="en-GB" dirty="0" err="1"/>
              <a:t>CfE</a:t>
            </a:r>
            <a:r>
              <a:rPr lang="en-GB" dirty="0"/>
              <a:t> carried out by the Organisation for Economic Co-operation and Development - not a hand-picked Tory party commission - who considered it to be a bold and a successful reform that was delivering a broadened education experience for young people. </a:t>
            </a:r>
          </a:p>
          <a:p>
            <a:endParaRPr lang="en-GB" dirty="0"/>
          </a:p>
        </p:txBody>
      </p:sp>
      <p:sp>
        <p:nvSpPr>
          <p:cNvPr id="4" name="Slide Number Placeholder 3"/>
          <p:cNvSpPr>
            <a:spLocks noGrp="1"/>
          </p:cNvSpPr>
          <p:nvPr>
            <p:ph type="sldNum" sz="quarter" idx="10"/>
          </p:nvPr>
        </p:nvSpPr>
        <p:spPr/>
        <p:txBody>
          <a:bodyPr/>
          <a:lstStyle/>
          <a:p>
            <a:fld id="{268BC491-5AA3-4FE7-9DC5-3629D78E9DE7}" type="slidenum">
              <a:rPr lang="en-GB" smtClean="0"/>
              <a:t>20</a:t>
            </a:fld>
            <a:endParaRPr lang="en-GB"/>
          </a:p>
        </p:txBody>
      </p:sp>
    </p:spTree>
    <p:extLst>
      <p:ext uri="{BB962C8B-B14F-4D97-AF65-F5344CB8AC3E}">
        <p14:creationId xmlns:p14="http://schemas.microsoft.com/office/powerpoint/2010/main" val="38089929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 the past schools would have the teacher at the front asking questions and the children answering. This still happens in school but now there is more of a move away from this to ensure that all children are involved in the learning, this helps to embed the learning</a:t>
            </a:r>
          </a:p>
          <a:p>
            <a:endParaRPr lang="en-GB" dirty="0"/>
          </a:p>
          <a:p>
            <a:r>
              <a:rPr lang="en-GB" dirty="0" smtClean="0"/>
              <a:t>Group learning- given a task to research and find out about (useful life skill too) </a:t>
            </a:r>
          </a:p>
          <a:p>
            <a:endParaRPr lang="en-GB" dirty="0" smtClean="0"/>
          </a:p>
          <a:p>
            <a:r>
              <a:rPr lang="en-GB" dirty="0" smtClean="0"/>
              <a:t>Play- particularly for younger children play is an important way of learning- this child is making their name in playdough, developing letter recognition and developing the hand skills to be able to write in the future</a:t>
            </a:r>
          </a:p>
          <a:p>
            <a:endParaRPr lang="en-GB" dirty="0"/>
          </a:p>
          <a:p>
            <a:r>
              <a:rPr lang="en-GB" dirty="0" smtClean="0"/>
              <a:t>Experiments- children shown what to do and then get a chance to put learning into practice</a:t>
            </a:r>
          </a:p>
          <a:p>
            <a:endParaRPr lang="en-GB" dirty="0"/>
          </a:p>
          <a:p>
            <a:r>
              <a:rPr lang="en-GB" dirty="0" smtClean="0"/>
              <a:t>Outdoor learning- children getting to go outside more, helps them to stay active, engage with nature</a:t>
            </a:r>
          </a:p>
          <a:p>
            <a:r>
              <a:rPr lang="en-GB" dirty="0" smtClean="0"/>
              <a:t>What are the criticism of project based learning</a:t>
            </a:r>
          </a:p>
          <a:p>
            <a:r>
              <a:rPr lang="en-GB" dirty="0"/>
              <a:t>Substantial reports warn us that </a:t>
            </a:r>
            <a:r>
              <a:rPr lang="en-GB" dirty="0">
                <a:hlinkClick r:id="rId3"/>
              </a:rPr>
              <a:t>educational attainment</a:t>
            </a:r>
            <a:r>
              <a:rPr lang="en-GB" dirty="0"/>
              <a:t> at all levels is declining in English-speaking countries (</a:t>
            </a:r>
            <a:r>
              <a:rPr lang="en-GB" dirty="0">
                <a:hlinkClick r:id="rId4"/>
              </a:rPr>
              <a:t>Stopgradeinflation.ie</a:t>
            </a:r>
            <a:r>
              <a:rPr lang="en-GB" dirty="0"/>
              <a:t>; OECD Reports 2007 and 2014). A UK maths primary teacher delegation recently visited Shanghai to investigate why Chinese children score 30 per cent higher on international tests than children in the UK. The teachers reported that much of China’s success is down to its </a:t>
            </a:r>
            <a:r>
              <a:rPr lang="en-GB" dirty="0">
                <a:hlinkClick r:id="rId5"/>
              </a:rPr>
              <a:t>teaching methods</a:t>
            </a:r>
            <a:r>
              <a:rPr lang="en-GB" dirty="0"/>
              <a:t>, methods the UK and Ireland have moved away from over the past 40 years. The research I have read indicates that newer teaching methods are sharply inferior to the older teaching methods they supplanted.</a:t>
            </a:r>
          </a:p>
          <a:p>
            <a:r>
              <a:rPr lang="en-GB" dirty="0"/>
              <a:t>China uses the </a:t>
            </a:r>
            <a:r>
              <a:rPr lang="en-GB" dirty="0">
                <a:hlinkClick r:id="rId6"/>
              </a:rPr>
              <a:t>traditional whole-class teaching method</a:t>
            </a:r>
            <a:r>
              <a:rPr lang="en-GB" dirty="0"/>
              <a:t>, in which the teacher stands at the blackboard, teaches the whole class the established body of knowledge, tests the children with questions and ensures a disciplined class environment</a:t>
            </a:r>
          </a:p>
          <a:p>
            <a:r>
              <a:rPr lang="en-GB" dirty="0" smtClean="0"/>
              <a:t>(the Irish times, 2015)</a:t>
            </a:r>
          </a:p>
          <a:p>
            <a:endParaRPr lang="en-GB" dirty="0" smtClean="0"/>
          </a:p>
        </p:txBody>
      </p:sp>
      <p:sp>
        <p:nvSpPr>
          <p:cNvPr id="4" name="Slide Number Placeholder 3"/>
          <p:cNvSpPr>
            <a:spLocks noGrp="1"/>
          </p:cNvSpPr>
          <p:nvPr>
            <p:ph type="sldNum" sz="quarter" idx="10"/>
          </p:nvPr>
        </p:nvSpPr>
        <p:spPr/>
        <p:txBody>
          <a:bodyPr/>
          <a:lstStyle/>
          <a:p>
            <a:fld id="{339CF68C-367D-4445-944D-147511601D48}" type="slidenum">
              <a:rPr lang="en-GB" smtClean="0">
                <a:solidFill>
                  <a:prstClr val="black"/>
                </a:solidFill>
              </a:rPr>
              <a:pPr/>
              <a:t>21</a:t>
            </a:fld>
            <a:endParaRPr lang="en-GB">
              <a:solidFill>
                <a:prstClr val="black"/>
              </a:solidFill>
            </a:endParaRPr>
          </a:p>
        </p:txBody>
      </p:sp>
    </p:spTree>
    <p:extLst>
      <p:ext uri="{BB962C8B-B14F-4D97-AF65-F5344CB8AC3E}">
        <p14:creationId xmlns:p14="http://schemas.microsoft.com/office/powerpoint/2010/main" val="27400851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68BC491-5AA3-4FE7-9DC5-3629D78E9DE7}" type="slidenum">
              <a:rPr lang="en-GB" smtClean="0"/>
              <a:t>22</a:t>
            </a:fld>
            <a:endParaRPr lang="en-GB"/>
          </a:p>
        </p:txBody>
      </p:sp>
    </p:spTree>
    <p:extLst>
      <p:ext uri="{BB962C8B-B14F-4D97-AF65-F5344CB8AC3E}">
        <p14:creationId xmlns:p14="http://schemas.microsoft.com/office/powerpoint/2010/main" val="14366215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68BC491-5AA3-4FE7-9DC5-3629D78E9DE7}" type="slidenum">
              <a:rPr lang="en-GB" smtClean="0"/>
              <a:t>23</a:t>
            </a:fld>
            <a:endParaRPr lang="en-GB"/>
          </a:p>
        </p:txBody>
      </p:sp>
    </p:spTree>
    <p:extLst>
      <p:ext uri="{BB962C8B-B14F-4D97-AF65-F5344CB8AC3E}">
        <p14:creationId xmlns:p14="http://schemas.microsoft.com/office/powerpoint/2010/main" val="31603834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Watch clip. Students to make notes</a:t>
            </a:r>
          </a:p>
          <a:p>
            <a:r>
              <a:rPr lang="en-GB" dirty="0" smtClean="0"/>
              <a:t>Feedback</a:t>
            </a:r>
          </a:p>
          <a:p>
            <a:r>
              <a:rPr lang="en-GB" dirty="0" smtClean="0"/>
              <a:t>Ask how they think some of these features will be achieved e.g. ethical, informed citizens</a:t>
            </a:r>
          </a:p>
          <a:p>
            <a:r>
              <a:rPr lang="en-GB" dirty="0" smtClean="0"/>
              <a:t>Ambitious capable learners </a:t>
            </a:r>
            <a:r>
              <a:rPr lang="en-GB" dirty="0" err="1" smtClean="0"/>
              <a:t>etc</a:t>
            </a:r>
            <a:endParaRPr lang="en-GB" dirty="0"/>
          </a:p>
        </p:txBody>
      </p:sp>
      <p:sp>
        <p:nvSpPr>
          <p:cNvPr id="4" name="Slide Number Placeholder 3"/>
          <p:cNvSpPr>
            <a:spLocks noGrp="1"/>
          </p:cNvSpPr>
          <p:nvPr>
            <p:ph type="sldNum" sz="quarter" idx="10"/>
          </p:nvPr>
        </p:nvSpPr>
        <p:spPr/>
        <p:txBody>
          <a:bodyPr/>
          <a:lstStyle/>
          <a:p>
            <a:fld id="{268BC491-5AA3-4FE7-9DC5-3629D78E9DE7}" type="slidenum">
              <a:rPr lang="en-GB" smtClean="0"/>
              <a:t>24</a:t>
            </a:fld>
            <a:endParaRPr lang="en-GB"/>
          </a:p>
        </p:txBody>
      </p:sp>
    </p:spTree>
    <p:extLst>
      <p:ext uri="{BB962C8B-B14F-4D97-AF65-F5344CB8AC3E}">
        <p14:creationId xmlns:p14="http://schemas.microsoft.com/office/powerpoint/2010/main" val="36363968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particular risk lies in direct teaching being caricatured as didactic, whole-class  instruction. However, Hattie powerfully defines direct teaching as follows: ‘The teacher decides the learning intentions and success criteria, makes them transparent to the students, demonstrates them by modelling, evaluates if they (the students) understand what they have been told by checking for understanding, and re-telling them what they have been told by tying it all together with closure’47. Its essence lies in clear purposes and success criteria, modelling and practice, and regular and insightful feedback. In this way, direct teaching involves the active engagement of the teacher in ‘scaffolding’ learning. Creating contexts within which learners can demonstrate the ability to apply learning independently in unfamiliar settings is an important part of that scaffolding.</a:t>
            </a:r>
          </a:p>
          <a:p>
            <a:r>
              <a:rPr lang="en-GB" dirty="0"/>
              <a:t>Pedagogy that makes full use of wider skills within and across each Area of Learning and Experience, particularly problem solving, creative and critical thinking, is likely to activate such powerful learning for children and young people. </a:t>
            </a:r>
          </a:p>
          <a:p>
            <a:r>
              <a:rPr lang="en-GB" dirty="0"/>
              <a:t>OECD suggests that the problem-solving process involves ‘exploring and understanding’ the problem and its context; ‘representing and formulating’ </a:t>
            </a:r>
          </a:p>
          <a:p>
            <a:r>
              <a:rPr lang="en-GB" dirty="0" smtClean="0"/>
              <a:t>information </a:t>
            </a:r>
            <a:r>
              <a:rPr lang="en-GB" dirty="0"/>
              <a:t>gathered to create hypotheses; ‘planning and executing’ investigations, identifying success criteria; and ‘monitoring and reflecting’ on progress and outcomes49. Creative and critical thinking are an essential part of problem solving50, providing processes for analysis, synthesis and evaluation of ideas and products, and making unique connections between or among them. Such creativity relies heavily on access to high-quality authentic information from a range of subject disciplines that act as a catalyst for innovation</a:t>
            </a:r>
          </a:p>
        </p:txBody>
      </p:sp>
      <p:sp>
        <p:nvSpPr>
          <p:cNvPr id="4" name="Slide Number Placeholder 3"/>
          <p:cNvSpPr>
            <a:spLocks noGrp="1"/>
          </p:cNvSpPr>
          <p:nvPr>
            <p:ph type="sldNum" sz="quarter" idx="10"/>
          </p:nvPr>
        </p:nvSpPr>
        <p:spPr/>
        <p:txBody>
          <a:bodyPr/>
          <a:lstStyle/>
          <a:p>
            <a:fld id="{268BC491-5AA3-4FE7-9DC5-3629D78E9DE7}" type="slidenum">
              <a:rPr lang="en-GB" smtClean="0"/>
              <a:t>25</a:t>
            </a:fld>
            <a:endParaRPr lang="en-GB"/>
          </a:p>
        </p:txBody>
      </p:sp>
    </p:spTree>
    <p:extLst>
      <p:ext uri="{BB962C8B-B14F-4D97-AF65-F5344CB8AC3E}">
        <p14:creationId xmlns:p14="http://schemas.microsoft.com/office/powerpoint/2010/main" val="19038188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68BC491-5AA3-4FE7-9DC5-3629D78E9DE7}" type="slidenum">
              <a:rPr lang="en-GB" smtClean="0"/>
              <a:t>26</a:t>
            </a:fld>
            <a:endParaRPr lang="en-GB"/>
          </a:p>
        </p:txBody>
      </p:sp>
    </p:spTree>
    <p:extLst>
      <p:ext uri="{BB962C8B-B14F-4D97-AF65-F5344CB8AC3E}">
        <p14:creationId xmlns:p14="http://schemas.microsoft.com/office/powerpoint/2010/main" val="1905451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68BC491-5AA3-4FE7-9DC5-3629D78E9DE7}" type="slidenum">
              <a:rPr lang="en-GB" smtClean="0"/>
              <a:t>27</a:t>
            </a:fld>
            <a:endParaRPr lang="en-GB"/>
          </a:p>
        </p:txBody>
      </p:sp>
    </p:spTree>
    <p:extLst>
      <p:ext uri="{BB962C8B-B14F-4D97-AF65-F5344CB8AC3E}">
        <p14:creationId xmlns:p14="http://schemas.microsoft.com/office/powerpoint/2010/main" val="17442824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68BC491-5AA3-4FE7-9DC5-3629D78E9DE7}" type="slidenum">
              <a:rPr lang="en-GB" smtClean="0"/>
              <a:t>28</a:t>
            </a:fld>
            <a:endParaRPr lang="en-GB"/>
          </a:p>
        </p:txBody>
      </p:sp>
    </p:spTree>
    <p:extLst>
      <p:ext uri="{BB962C8B-B14F-4D97-AF65-F5344CB8AC3E}">
        <p14:creationId xmlns:p14="http://schemas.microsoft.com/office/powerpoint/2010/main" val="21567273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For </a:t>
            </a:r>
            <a:r>
              <a:rPr lang="en-GB" dirty="0" err="1" smtClean="0"/>
              <a:t>steinhouse</a:t>
            </a:r>
            <a:r>
              <a:rPr lang="en-GB" dirty="0" smtClean="0"/>
              <a:t> the process model fostered learner empowerment and emancipation and gave teachers the freedom to improve their professional practice </a:t>
            </a:r>
            <a:r>
              <a:rPr lang="en-GB" dirty="0" err="1" smtClean="0"/>
              <a:t>thruough</a:t>
            </a:r>
            <a:r>
              <a:rPr lang="en-GB" dirty="0" smtClean="0"/>
              <a:t> research and </a:t>
            </a:r>
            <a:r>
              <a:rPr lang="en-GB" dirty="0" err="1" smtClean="0"/>
              <a:t>evaluiatoin</a:t>
            </a:r>
            <a:r>
              <a:rPr lang="en-GB" dirty="0" smtClean="0"/>
              <a:t> </a:t>
            </a:r>
          </a:p>
          <a:p>
            <a:r>
              <a:rPr lang="en-GB" dirty="0" smtClean="0"/>
              <a:t>He was critical of limitations to teacher role. He said that teachers could be restricted professional or extended professional. </a:t>
            </a:r>
          </a:p>
          <a:p>
            <a:r>
              <a:rPr lang="en-GB" dirty="0" smtClean="0"/>
              <a:t>Restricted prof was competent, adept at working with </a:t>
            </a:r>
            <a:r>
              <a:rPr lang="en-GB" dirty="0" err="1" smtClean="0"/>
              <a:t>chidren</a:t>
            </a:r>
            <a:r>
              <a:rPr lang="en-GB" dirty="0" smtClean="0"/>
              <a:t>, engaged in short training courses and evaluated own classroom perf. </a:t>
            </a:r>
          </a:p>
          <a:p>
            <a:r>
              <a:rPr lang="en-GB" dirty="0" smtClean="0"/>
              <a:t>Extended prof did all this as well as skills and values which involve engagement with curriculum development and research. The seek synergy between theory and practice, consider issues of school and community participate in wide range of prof activity</a:t>
            </a:r>
          </a:p>
          <a:p>
            <a:endParaRPr lang="en-GB" dirty="0"/>
          </a:p>
          <a:p>
            <a:r>
              <a:rPr lang="en-GB" dirty="0" smtClean="0"/>
              <a:t>But what problem might this cause?</a:t>
            </a:r>
          </a:p>
          <a:p>
            <a:r>
              <a:rPr lang="en-GB" dirty="0" smtClean="0"/>
              <a:t>Critics say if teachers do not have the flexible skills needed for class discussion that the student centred approach called for they will not have the back up of the direction and accompanying resources available with the objectives curriculum model.</a:t>
            </a:r>
            <a:endParaRPr lang="en-GB" dirty="0"/>
          </a:p>
        </p:txBody>
      </p:sp>
      <p:sp>
        <p:nvSpPr>
          <p:cNvPr id="4" name="Slide Number Placeholder 3"/>
          <p:cNvSpPr>
            <a:spLocks noGrp="1"/>
          </p:cNvSpPr>
          <p:nvPr>
            <p:ph type="sldNum" sz="quarter" idx="10"/>
          </p:nvPr>
        </p:nvSpPr>
        <p:spPr/>
        <p:txBody>
          <a:bodyPr/>
          <a:lstStyle/>
          <a:p>
            <a:fld id="{268BC491-5AA3-4FE7-9DC5-3629D78E9DE7}" type="slidenum">
              <a:rPr lang="en-GB" smtClean="0"/>
              <a:t>31</a:t>
            </a:fld>
            <a:endParaRPr lang="en-GB"/>
          </a:p>
        </p:txBody>
      </p:sp>
    </p:spTree>
    <p:extLst>
      <p:ext uri="{BB962C8B-B14F-4D97-AF65-F5344CB8AC3E}">
        <p14:creationId xmlns:p14="http://schemas.microsoft.com/office/powerpoint/2010/main" val="18314309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He did recognise the </a:t>
            </a:r>
            <a:r>
              <a:rPr lang="en-GB" dirty="0" err="1" smtClean="0"/>
              <a:t>imptce</a:t>
            </a:r>
            <a:r>
              <a:rPr lang="en-GB" dirty="0" smtClean="0"/>
              <a:t> of exams in modern society and admitted that most teachers would shape their teaching towards </a:t>
            </a:r>
            <a:r>
              <a:rPr lang="en-GB" dirty="0" err="1" smtClean="0"/>
              <a:t>giveint</a:t>
            </a:r>
            <a:r>
              <a:rPr lang="en-GB" dirty="0" smtClean="0"/>
              <a:t> their students a greater opportunity for success in </a:t>
            </a:r>
            <a:r>
              <a:rPr lang="en-GB" dirty="0" err="1" smtClean="0"/>
              <a:t>hteir</a:t>
            </a:r>
            <a:r>
              <a:rPr lang="en-GB" dirty="0" smtClean="0"/>
              <a:t> exams. </a:t>
            </a:r>
          </a:p>
          <a:p>
            <a:r>
              <a:rPr lang="en-GB" dirty="0" smtClean="0"/>
              <a:t>Another problem with the process curriculum model is that it relies heavily on teachers. If they don’t have flexible skills it could be difficult and nothing to back them up.</a:t>
            </a:r>
            <a:endParaRPr lang="en-GB" dirty="0"/>
          </a:p>
        </p:txBody>
      </p:sp>
      <p:sp>
        <p:nvSpPr>
          <p:cNvPr id="4" name="Slide Number Placeholder 3"/>
          <p:cNvSpPr>
            <a:spLocks noGrp="1"/>
          </p:cNvSpPr>
          <p:nvPr>
            <p:ph type="sldNum" sz="quarter" idx="10"/>
          </p:nvPr>
        </p:nvSpPr>
        <p:spPr/>
        <p:txBody>
          <a:bodyPr/>
          <a:lstStyle/>
          <a:p>
            <a:fld id="{268BC491-5AA3-4FE7-9DC5-3629D78E9DE7}" type="slidenum">
              <a:rPr lang="en-GB" smtClean="0"/>
              <a:t>32</a:t>
            </a:fld>
            <a:endParaRPr lang="en-GB"/>
          </a:p>
        </p:txBody>
      </p:sp>
    </p:spTree>
    <p:extLst>
      <p:ext uri="{BB962C8B-B14F-4D97-AF65-F5344CB8AC3E}">
        <p14:creationId xmlns:p14="http://schemas.microsoft.com/office/powerpoint/2010/main" val="370736909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68BC491-5AA3-4FE7-9DC5-3629D78E9DE7}" type="slidenum">
              <a:rPr lang="en-GB" smtClean="0"/>
              <a:t>33</a:t>
            </a:fld>
            <a:endParaRPr lang="en-GB"/>
          </a:p>
        </p:txBody>
      </p:sp>
    </p:spTree>
    <p:extLst>
      <p:ext uri="{BB962C8B-B14F-4D97-AF65-F5344CB8AC3E}">
        <p14:creationId xmlns:p14="http://schemas.microsoft.com/office/powerpoint/2010/main" val="16247761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FB5DC989-EE77-4078-85C1-7CADEE25906C}" type="datetimeFigureOut">
              <a:rPr lang="en-GB" smtClean="0"/>
              <a:t>08/10/2020</a:t>
            </a:fld>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0CD076D2-2392-4542-BE55-2CF8F9BB6903}"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B5DC989-EE77-4078-85C1-7CADEE25906C}" type="datetimeFigureOut">
              <a:rPr lang="en-GB" smtClean="0"/>
              <a:t>08/10/2020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D076D2-2392-4542-BE55-2CF8F9BB6903}"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B5DC989-EE77-4078-85C1-7CADEE25906C}" type="datetimeFigureOut">
              <a:rPr lang="en-GB" smtClean="0"/>
              <a:t>08/10/2020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D076D2-2392-4542-BE55-2CF8F9BB6903}"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B5DC989-EE77-4078-85C1-7CADEE25906C}" type="datetimeFigureOut">
              <a:rPr lang="en-GB" smtClean="0"/>
              <a:t>08/10/2020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D076D2-2392-4542-BE55-2CF8F9BB6903}"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B5DC989-EE77-4078-85C1-7CADEE25906C}" type="datetimeFigureOut">
              <a:rPr lang="en-GB" smtClean="0"/>
              <a:t>08/10/2020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CD076D2-2392-4542-BE55-2CF8F9BB6903}"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FB5DC989-EE77-4078-85C1-7CADEE25906C}" type="datetimeFigureOut">
              <a:rPr lang="en-GB" smtClean="0"/>
              <a:t>08/10/2020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CD076D2-2392-4542-BE55-2CF8F9BB6903}"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5DC989-EE77-4078-85C1-7CADEE25906C}" type="datetimeFigureOut">
              <a:rPr lang="en-GB" smtClean="0"/>
              <a:t>08/10/2020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CD076D2-2392-4542-BE55-2CF8F9BB6903}"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B5DC989-EE77-4078-85C1-7CADEE25906C}" type="datetimeFigureOut">
              <a:rPr lang="en-GB" smtClean="0"/>
              <a:t>08/10/2020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D076D2-2392-4542-BE55-2CF8F9BB6903}"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FB5DC989-EE77-4078-85C1-7CADEE25906C}" type="datetimeFigureOut">
              <a:rPr lang="en-GB" smtClean="0"/>
              <a:t>08/10/2020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69600" y="6356351"/>
            <a:ext cx="812800" cy="365125"/>
          </a:xfrm>
        </p:spPr>
        <p:txBody>
          <a:bodyPr/>
          <a:lstStyle/>
          <a:p>
            <a:fld id="{0CD076D2-2392-4542-BE55-2CF8F9BB6903}" type="slidenum">
              <a:rPr lang="en-GB" smtClean="0"/>
              <a:t>‹#›</a:t>
            </a:fld>
            <a:endParaRPr lang="en-GB"/>
          </a:p>
        </p:txBody>
      </p:sp>
      <p:sp>
        <p:nvSpPr>
          <p:cNvPr id="3" name="Picture Placeholder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B5DC989-EE77-4078-85C1-7CADEE25906C}" type="datetimeFigureOut">
              <a:rPr lang="en-GB" smtClean="0"/>
              <a:t>08/10/2020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D076D2-2392-4542-BE55-2CF8F9BB6903}"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914402"/>
            <a:ext cx="27432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914402"/>
            <a:ext cx="80264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B5DC989-EE77-4078-85C1-7CADEE25906C}" type="datetimeFigureOut">
              <a:rPr lang="en-GB" smtClean="0"/>
              <a:t>08/10/2020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D076D2-2392-4542-BE55-2CF8F9BB6903}"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FB5DC989-EE77-4078-85C1-7CADEE25906C}" type="datetimeFigureOut">
              <a:rPr lang="en-GB" smtClean="0"/>
              <a:t>08/10/2020</a:t>
            </a:fld>
            <a:endParaRPr lang="en-GB"/>
          </a:p>
        </p:txBody>
      </p:sp>
      <p:sp>
        <p:nvSpPr>
          <p:cNvPr id="22" name="Footer Placeholder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0CD076D2-2392-4542-BE55-2CF8F9BB6903}" type="slidenum">
              <a:rPr lang="en-GB" smtClean="0"/>
              <a:t>‹#›</a:t>
            </a:fld>
            <a:endParaRPr lang="en-GB"/>
          </a:p>
        </p:txBody>
      </p:sp>
      <p:grpSp>
        <p:nvGrpSpPr>
          <p:cNvPr id="2" name="Group 1"/>
          <p:cNvGrpSpPr/>
          <p:nvPr/>
        </p:nvGrpSpPr>
        <p:grpSpPr>
          <a:xfrm>
            <a:off x="-25356" y="202408"/>
            <a:ext cx="12240731"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89" r:id="rId1"/>
    <p:sldLayoutId id="2147483790" r:id="rId2"/>
    <p:sldLayoutId id="2147483791" r:id="rId3"/>
    <p:sldLayoutId id="2147483792" r:id="rId4"/>
    <p:sldLayoutId id="2147483793" r:id="rId5"/>
    <p:sldLayoutId id="2147483794" r:id="rId6"/>
    <p:sldLayoutId id="2147483795" r:id="rId7"/>
    <p:sldLayoutId id="2147483796" r:id="rId8"/>
    <p:sldLayoutId id="2147483797" r:id="rId9"/>
    <p:sldLayoutId id="2147483798" r:id="rId10"/>
    <p:sldLayoutId id="214748379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4.gif"/><Relationship Id="rId4" Type="http://schemas.openxmlformats.org/officeDocument/2006/relationships/image" Target="../media/image3.gif"/></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2fjMzz4YzGs" TargetMode="External"/><Relationship Id="rId2" Type="http://schemas.openxmlformats.org/officeDocument/2006/relationships/notesSlide" Target="../notesSlides/notesSlide6.xml"/><Relationship Id="rId1" Type="http://schemas.openxmlformats.org/officeDocument/2006/relationships/slideLayout" Target="../slideLayouts/slideLayout4.xml"/><Relationship Id="rId5" Type="http://schemas.openxmlformats.org/officeDocument/2006/relationships/image" Target="../media/image7.jpeg"/><Relationship Id="rId4" Type="http://schemas.openxmlformats.org/officeDocument/2006/relationships/image" Target="../media/image6.gi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hyperlink" Target="https://www.bevanfoundation.org/wp-content/uploads/2017/01/After-PISA-Report.pdf" TargetMode="Externa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hyperlink" Target="https://www.youtube.com/watch?v=L5nnLkCODoE"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hyperlink" Target="https://blogs.lse.ac.uk/politicsandpolicy/curriculum-for-excellence/" TargetMode="External"/><Relationship Id="rId2" Type="http://schemas.openxmlformats.org/officeDocument/2006/relationships/hyperlink" Target="https://www.youtube.com/watch?v=-tfhk_mlvl8" TargetMode="Externa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0.xml"/><Relationship Id="rId1" Type="http://schemas.openxmlformats.org/officeDocument/2006/relationships/slideLayout" Target="../slideLayouts/slideLayout4.xml"/><Relationship Id="rId4" Type="http://schemas.openxmlformats.org/officeDocument/2006/relationships/image" Target="../media/image21.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8" Type="http://schemas.openxmlformats.org/officeDocument/2006/relationships/hyperlink" Target="https://www.theschoolrun.com/overview-scottish-education-system" TargetMode="External"/><Relationship Id="rId3" Type="http://schemas.openxmlformats.org/officeDocument/2006/relationships/hyperlink" Target="http://www.telegraph.co.uk/education/educationnews/10166020/Michael-Gove-new-curriculum-will-allow-my-children-to-compete-with-the-very-best.html" TargetMode="External"/><Relationship Id="rId7" Type="http://schemas.openxmlformats.org/officeDocument/2006/relationships/hyperlink" Target="http://web.b.ebscohost.com/ehost/pdfviewer/pdfviewer?vid=1&amp;sid=0e9d61dd-52fb-4686-86e9-6061d41f12ec@sessionmgr103" TargetMode="External"/><Relationship Id="rId2" Type="http://schemas.openxmlformats.org/officeDocument/2006/relationships/hyperlink" Target="http://www.bbc.co.uk/news/uk-scotland-35113801" TargetMode="External"/><Relationship Id="rId1" Type="http://schemas.openxmlformats.org/officeDocument/2006/relationships/slideLayout" Target="../slideLayouts/slideLayout2.xml"/><Relationship Id="rId6" Type="http://schemas.openxmlformats.org/officeDocument/2006/relationships/hyperlink" Target="http://www.gov.scot/Topics/Education/Schools/curriculum" TargetMode="External"/><Relationship Id="rId5" Type="http://schemas.openxmlformats.org/officeDocument/2006/relationships/hyperlink" Target="http://www.ser.stir.ac.uk/pdf/355.pdf" TargetMode="External"/><Relationship Id="rId10" Type="http://schemas.openxmlformats.org/officeDocument/2006/relationships/hyperlink" Target="http://3.bp.blogspot.com/-Ac7EHHhLREk/U3oQobNEp0I/AAAAAAAAAHg/xEnH4xHPhJI/s1600/022-laurence-01.jpg" TargetMode="External"/><Relationship Id="rId4" Type="http://schemas.openxmlformats.org/officeDocument/2006/relationships/hyperlink" Target="http://gov.wales/docs/dcells/publications/150225-successful-futures-en.pdf" TargetMode="External"/><Relationship Id="rId9" Type="http://schemas.openxmlformats.org/officeDocument/2006/relationships/hyperlink" Target="http://gov.wales/topics/educationandskills/schoolshome/curriculuminwales/curriculum-for-wales-curriculum-for-life/?skip=1&amp;lang=e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smtClean="0"/>
              <a:t/>
            </a:r>
            <a:br>
              <a:rPr lang="en-GB" dirty="0" smtClean="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err="1" smtClean="0"/>
              <a:t>Astudiaethau</a:t>
            </a:r>
            <a:r>
              <a:rPr lang="en-GB" dirty="0" smtClean="0"/>
              <a:t> </a:t>
            </a:r>
            <a:r>
              <a:rPr lang="en-GB" dirty="0" err="1"/>
              <a:t>Cwricwlwm</a:t>
            </a:r>
            <a:r>
              <a:rPr lang="en-GB" dirty="0"/>
              <a:t/>
            </a:r>
            <a:br>
              <a:rPr lang="en-GB" dirty="0"/>
            </a:br>
            <a:r>
              <a:rPr lang="en-GB" dirty="0"/>
              <a:t>Curriculum </a:t>
            </a:r>
            <a:r>
              <a:rPr lang="en-GB" dirty="0" smtClean="0"/>
              <a:t>Studies</a:t>
            </a:r>
            <a:br>
              <a:rPr lang="en-GB" dirty="0" smtClean="0"/>
            </a:br>
            <a:endParaRPr lang="en-GB" dirty="0"/>
          </a:p>
        </p:txBody>
      </p:sp>
      <p:sp>
        <p:nvSpPr>
          <p:cNvPr id="3" name="Subtitle 2"/>
          <p:cNvSpPr>
            <a:spLocks noGrp="1"/>
          </p:cNvSpPr>
          <p:nvPr>
            <p:ph type="subTitle" idx="1"/>
          </p:nvPr>
        </p:nvSpPr>
        <p:spPr/>
        <p:txBody>
          <a:bodyPr>
            <a:noAutofit/>
          </a:bodyPr>
          <a:lstStyle/>
          <a:p>
            <a:r>
              <a:rPr lang="en-GB" sz="3200" b="1" dirty="0"/>
              <a:t>ECES6013/C</a:t>
            </a:r>
          </a:p>
          <a:p>
            <a:r>
              <a:rPr lang="en-GB" sz="2400" b="1" dirty="0" err="1" smtClean="0"/>
              <a:t>Darlithwyr</a:t>
            </a:r>
            <a:r>
              <a:rPr lang="en-GB" sz="2400" b="1" dirty="0" smtClean="0"/>
              <a:t> </a:t>
            </a:r>
            <a:r>
              <a:rPr lang="en-GB" sz="2400" b="1" dirty="0"/>
              <a:t>/ Lecturers: </a:t>
            </a:r>
            <a:endParaRPr lang="en-GB" sz="2400" b="1" dirty="0" smtClean="0"/>
          </a:p>
          <a:p>
            <a:r>
              <a:rPr lang="en-GB" sz="2400" b="1" dirty="0" smtClean="0"/>
              <a:t> </a:t>
            </a:r>
            <a:r>
              <a:rPr lang="en-GB" sz="2400" b="1" dirty="0"/>
              <a:t>Alison Murphy</a:t>
            </a:r>
          </a:p>
          <a:p>
            <a:r>
              <a:rPr lang="en-GB" sz="2400" b="1" dirty="0"/>
              <a:t>Alison Baggott</a:t>
            </a:r>
          </a:p>
        </p:txBody>
      </p:sp>
    </p:spTree>
    <p:extLst>
      <p:ext uri="{BB962C8B-B14F-4D97-AF65-F5344CB8AC3E}">
        <p14:creationId xmlns:p14="http://schemas.microsoft.com/office/powerpoint/2010/main" val="34774892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a:ln w="12700">
            <a:solidFill>
              <a:schemeClr val="tx1"/>
            </a:solidFill>
          </a:ln>
        </p:spPr>
        <p:txBody>
          <a:bodyPr>
            <a:normAutofit fontScale="90000"/>
          </a:bodyPr>
          <a:lstStyle/>
          <a:p>
            <a:r>
              <a:rPr lang="en-GB" dirty="0" smtClean="0"/>
              <a:t/>
            </a:r>
            <a:br>
              <a:rPr lang="en-GB" dirty="0" smtClean="0"/>
            </a:br>
            <a:r>
              <a:rPr lang="en-GB" dirty="0" smtClean="0"/>
              <a:t/>
            </a:r>
            <a:br>
              <a:rPr lang="en-GB" dirty="0" smtClean="0"/>
            </a:br>
            <a:r>
              <a:rPr lang="en-GB" dirty="0"/>
              <a:t>Learning Outcomes</a:t>
            </a:r>
            <a:br>
              <a:rPr lang="en-GB" dirty="0"/>
            </a:br>
            <a:r>
              <a:rPr lang="en-GB" dirty="0" err="1">
                <a:solidFill>
                  <a:schemeClr val="accent1"/>
                </a:solidFill>
              </a:rPr>
              <a:t>Deilliannau</a:t>
            </a:r>
            <a:r>
              <a:rPr lang="en-GB" dirty="0">
                <a:solidFill>
                  <a:schemeClr val="accent1"/>
                </a:solidFill>
              </a:rPr>
              <a:t> </a:t>
            </a:r>
            <a:r>
              <a:rPr lang="en-GB" dirty="0" err="1">
                <a:solidFill>
                  <a:schemeClr val="accent1"/>
                </a:solidFill>
              </a:rPr>
              <a:t>Dysgu</a:t>
            </a:r>
            <a:endParaRPr lang="en-GB" dirty="0"/>
          </a:p>
        </p:txBody>
      </p:sp>
      <p:sp>
        <p:nvSpPr>
          <p:cNvPr id="4" name="Content Placeholder 3"/>
          <p:cNvSpPr>
            <a:spLocks noGrp="1"/>
          </p:cNvSpPr>
          <p:nvPr>
            <p:ph sz="half" idx="1"/>
          </p:nvPr>
        </p:nvSpPr>
        <p:spPr>
          <a:xfrm>
            <a:off x="778306" y="2546061"/>
            <a:ext cx="5181600" cy="2713124"/>
          </a:xfrm>
          <a:solidFill>
            <a:schemeClr val="bg1"/>
          </a:solidFill>
          <a:ln w="12700">
            <a:solidFill>
              <a:schemeClr val="tx1"/>
            </a:solidFill>
          </a:ln>
        </p:spPr>
        <p:txBody>
          <a:bodyPr>
            <a:normAutofit lnSpcReduction="10000"/>
          </a:bodyPr>
          <a:lstStyle/>
          <a:p>
            <a:r>
              <a:rPr lang="en-GB" dirty="0"/>
              <a:t>Discuss and demonstrate critical understanding of philosophical, sociological, economic and professional factors associated with development &amp; implementation curriculum </a:t>
            </a:r>
          </a:p>
          <a:p>
            <a:endParaRPr lang="en-GB" dirty="0"/>
          </a:p>
        </p:txBody>
      </p:sp>
      <p:sp>
        <p:nvSpPr>
          <p:cNvPr id="5" name="Content Placeholder 4"/>
          <p:cNvSpPr>
            <a:spLocks noGrp="1"/>
          </p:cNvSpPr>
          <p:nvPr>
            <p:ph sz="half" idx="2"/>
          </p:nvPr>
        </p:nvSpPr>
        <p:spPr>
          <a:xfrm>
            <a:off x="6096000" y="2546061"/>
            <a:ext cx="5181600" cy="2713124"/>
          </a:xfrm>
          <a:solidFill>
            <a:schemeClr val="bg1"/>
          </a:solidFill>
          <a:ln w="12700">
            <a:solidFill>
              <a:schemeClr val="tx1"/>
            </a:solidFill>
          </a:ln>
        </p:spPr>
        <p:txBody>
          <a:bodyPr>
            <a:normAutofit lnSpcReduction="10000"/>
          </a:bodyPr>
          <a:lstStyle/>
          <a:p>
            <a:r>
              <a:rPr lang="cy-GB" dirty="0"/>
              <a:t>Trafod ac arddangos dealltwriaeth feirniadol o ffactorau athronyddol, cymdeithasol, economaidd a phroffesiynol yn gysylltiedig â datblygu a gweithredu </a:t>
            </a:r>
            <a:r>
              <a:rPr lang="cy-GB" dirty="0" smtClean="0"/>
              <a:t>cwricwlwm</a:t>
            </a:r>
            <a:endParaRPr lang="en-GB" dirty="0"/>
          </a:p>
        </p:txBody>
      </p:sp>
    </p:spTree>
    <p:extLst>
      <p:ext uri="{BB962C8B-B14F-4D97-AF65-F5344CB8AC3E}">
        <p14:creationId xmlns:p14="http://schemas.microsoft.com/office/powerpoint/2010/main" val="12861593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Nod/aims</a:t>
            </a:r>
            <a:endParaRPr lang="en-GB" dirty="0"/>
          </a:p>
        </p:txBody>
      </p:sp>
      <p:sp>
        <p:nvSpPr>
          <p:cNvPr id="6" name="Content Placeholder 5"/>
          <p:cNvSpPr>
            <a:spLocks noGrp="1"/>
          </p:cNvSpPr>
          <p:nvPr>
            <p:ph sz="half" idx="1"/>
          </p:nvPr>
        </p:nvSpPr>
        <p:spPr/>
        <p:txBody>
          <a:bodyPr>
            <a:normAutofit/>
          </a:bodyPr>
          <a:lstStyle/>
          <a:p>
            <a:r>
              <a:rPr lang="en-GB" dirty="0"/>
              <a:t>To consider the impact of PISA on education policy</a:t>
            </a:r>
          </a:p>
          <a:p>
            <a:r>
              <a:rPr lang="en-GB" dirty="0"/>
              <a:t>To consider variations between the different curriculum within the UK</a:t>
            </a:r>
          </a:p>
          <a:p>
            <a:r>
              <a:rPr lang="en-GB" dirty="0"/>
              <a:t>Focus on Wales, England and Scotland</a:t>
            </a:r>
          </a:p>
          <a:p>
            <a:endParaRPr lang="en-GB" dirty="0"/>
          </a:p>
        </p:txBody>
      </p:sp>
      <p:sp>
        <p:nvSpPr>
          <p:cNvPr id="7" name="Content Placeholder 6"/>
          <p:cNvSpPr>
            <a:spLocks noGrp="1"/>
          </p:cNvSpPr>
          <p:nvPr>
            <p:ph sz="half" idx="2"/>
          </p:nvPr>
        </p:nvSpPr>
        <p:spPr/>
        <p:txBody>
          <a:bodyPr>
            <a:normAutofit/>
          </a:bodyPr>
          <a:lstStyle/>
          <a:p>
            <a:r>
              <a:rPr lang="en-GB" dirty="0" err="1"/>
              <a:t>Ystyried</a:t>
            </a:r>
            <a:r>
              <a:rPr lang="en-GB" dirty="0"/>
              <a:t> impact PISA </a:t>
            </a:r>
            <a:r>
              <a:rPr lang="en-GB" dirty="0" err="1"/>
              <a:t>ar</a:t>
            </a:r>
            <a:r>
              <a:rPr lang="en-GB" dirty="0"/>
              <a:t> </a:t>
            </a:r>
            <a:r>
              <a:rPr lang="en-GB" dirty="0" err="1"/>
              <a:t>bolisi</a:t>
            </a:r>
            <a:r>
              <a:rPr lang="en-GB" dirty="0"/>
              <a:t> </a:t>
            </a:r>
            <a:r>
              <a:rPr lang="en-GB" dirty="0" err="1"/>
              <a:t>addysg</a:t>
            </a:r>
            <a:endParaRPr lang="en-GB" dirty="0"/>
          </a:p>
          <a:p>
            <a:r>
              <a:rPr lang="en-GB" dirty="0" err="1"/>
              <a:t>Ystyried</a:t>
            </a:r>
            <a:r>
              <a:rPr lang="en-GB" dirty="0"/>
              <a:t> y </a:t>
            </a:r>
            <a:r>
              <a:rPr lang="en-GB" dirty="0" err="1"/>
              <a:t>gwahaniaethau</a:t>
            </a:r>
            <a:r>
              <a:rPr lang="en-GB" dirty="0"/>
              <a:t> </a:t>
            </a:r>
            <a:r>
              <a:rPr lang="en-GB" dirty="0" err="1"/>
              <a:t>rhwng</a:t>
            </a:r>
            <a:r>
              <a:rPr lang="en-GB" dirty="0"/>
              <a:t> </a:t>
            </a:r>
            <a:r>
              <a:rPr lang="en-GB" dirty="0" err="1"/>
              <a:t>wahanol</a:t>
            </a:r>
            <a:r>
              <a:rPr lang="en-GB" dirty="0"/>
              <a:t> </a:t>
            </a:r>
            <a:r>
              <a:rPr lang="en-GB" dirty="0" err="1"/>
              <a:t>cwricwlwm</a:t>
            </a:r>
            <a:r>
              <a:rPr lang="en-GB" dirty="0"/>
              <a:t> o </a:t>
            </a:r>
            <a:r>
              <a:rPr lang="en-GB" dirty="0" err="1"/>
              <a:t>fewn</a:t>
            </a:r>
            <a:r>
              <a:rPr lang="en-GB" dirty="0"/>
              <a:t> y DU</a:t>
            </a:r>
          </a:p>
          <a:p>
            <a:r>
              <a:rPr lang="en-GB" dirty="0" err="1"/>
              <a:t>Ffocws</a:t>
            </a:r>
            <a:r>
              <a:rPr lang="en-GB" dirty="0"/>
              <a:t> </a:t>
            </a:r>
            <a:r>
              <a:rPr lang="en-GB" dirty="0" err="1"/>
              <a:t>ar</a:t>
            </a:r>
            <a:r>
              <a:rPr lang="en-GB" dirty="0"/>
              <a:t> </a:t>
            </a:r>
            <a:r>
              <a:rPr lang="en-GB" dirty="0" err="1"/>
              <a:t>Gymru</a:t>
            </a:r>
            <a:r>
              <a:rPr lang="en-GB" dirty="0"/>
              <a:t>, </a:t>
            </a:r>
            <a:r>
              <a:rPr lang="en-GB" dirty="0" err="1"/>
              <a:t>Lloegr</a:t>
            </a:r>
            <a:r>
              <a:rPr lang="en-GB" dirty="0"/>
              <a:t> </a:t>
            </a:r>
            <a:r>
              <a:rPr lang="en-GB" dirty="0" err="1"/>
              <a:t>a’r</a:t>
            </a:r>
            <a:r>
              <a:rPr lang="en-GB" dirty="0"/>
              <a:t> Alban</a:t>
            </a:r>
          </a:p>
          <a:p>
            <a:endParaRPr lang="en-GB" dirty="0"/>
          </a:p>
        </p:txBody>
      </p:sp>
      <p:pic>
        <p:nvPicPr>
          <p:cNvPr id="1027" name="Picture 3" descr="C:\Users\Alison\AppData\Local\Microsoft\Windows\INetCache\IE\JR0YRAKC\Animated-Flag-Scotland-1[1].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074518" y="4896401"/>
            <a:ext cx="2647950" cy="1743075"/>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Alison\AppData\Local\Microsoft\Windows\INetCache\IE\YS893FRH\Animated-Flag-Wales[1].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829777" y="4834488"/>
            <a:ext cx="2647950" cy="1743075"/>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Alison\AppData\Local\Microsoft\Windows\INetCache\IE\JR0YRAKC\Animated-Flag-England[1].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729414" y="4834487"/>
            <a:ext cx="2647950"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319840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smtClean="0"/>
              <a:t>Polisi</a:t>
            </a:r>
            <a:r>
              <a:rPr lang="en-GB" dirty="0" smtClean="0"/>
              <a:t> </a:t>
            </a:r>
            <a:r>
              <a:rPr lang="en-GB" dirty="0" err="1" smtClean="0"/>
              <a:t>addysg</a:t>
            </a:r>
            <a:r>
              <a:rPr lang="en-GB" dirty="0" smtClean="0"/>
              <a:t/>
            </a:r>
            <a:br>
              <a:rPr lang="en-GB" dirty="0" smtClean="0"/>
            </a:br>
            <a:r>
              <a:rPr lang="en-GB" dirty="0" smtClean="0"/>
              <a:t>Education policy</a:t>
            </a:r>
            <a:endParaRPr lang="en-GB" dirty="0"/>
          </a:p>
        </p:txBody>
      </p:sp>
      <p:sp>
        <p:nvSpPr>
          <p:cNvPr id="3" name="Content Placeholder 2"/>
          <p:cNvSpPr>
            <a:spLocks noGrp="1"/>
          </p:cNvSpPr>
          <p:nvPr>
            <p:ph sz="half" idx="1"/>
          </p:nvPr>
        </p:nvSpPr>
        <p:spPr/>
        <p:txBody>
          <a:bodyPr>
            <a:normAutofit/>
          </a:bodyPr>
          <a:lstStyle/>
          <a:p>
            <a:r>
              <a:rPr lang="en-GB" dirty="0"/>
              <a:t>Bates et al. (2011 </a:t>
            </a:r>
            <a:r>
              <a:rPr lang="en-GB" dirty="0" err="1"/>
              <a:t>pg</a:t>
            </a:r>
            <a:r>
              <a:rPr lang="en-GB" dirty="0"/>
              <a:t> 54 cited in Bartlett and Burton pg. 146) define education policy as ‘The raft of laws and initiatives that determine the shape and functioning of educational systems at both national and local level’</a:t>
            </a:r>
          </a:p>
          <a:p>
            <a:r>
              <a:rPr lang="en-GB" dirty="0"/>
              <a:t>Curriculum is an important part of education policy</a:t>
            </a:r>
          </a:p>
          <a:p>
            <a:endParaRPr lang="en-GB" dirty="0"/>
          </a:p>
        </p:txBody>
      </p:sp>
      <p:sp>
        <p:nvSpPr>
          <p:cNvPr id="4" name="Content Placeholder 3"/>
          <p:cNvSpPr>
            <a:spLocks noGrp="1"/>
          </p:cNvSpPr>
          <p:nvPr>
            <p:ph sz="half" idx="2"/>
          </p:nvPr>
        </p:nvSpPr>
        <p:spPr/>
        <p:txBody>
          <a:bodyPr>
            <a:normAutofit/>
          </a:bodyPr>
          <a:lstStyle/>
          <a:p>
            <a:r>
              <a:rPr lang="en-GB" dirty="0"/>
              <a:t>Mae Bates et al. (2011 </a:t>
            </a:r>
            <a:r>
              <a:rPr lang="en-GB" dirty="0" err="1"/>
              <a:t>pg</a:t>
            </a:r>
            <a:r>
              <a:rPr lang="en-GB" dirty="0"/>
              <a:t> 54 </a:t>
            </a:r>
            <a:r>
              <a:rPr lang="en-GB" dirty="0" err="1"/>
              <a:t>dyfynnwyd</a:t>
            </a:r>
            <a:r>
              <a:rPr lang="en-GB" dirty="0"/>
              <a:t> </a:t>
            </a:r>
            <a:r>
              <a:rPr lang="en-GB" dirty="0" err="1"/>
              <a:t>yn</a:t>
            </a:r>
            <a:r>
              <a:rPr lang="en-GB" dirty="0"/>
              <a:t> Bartlett and Burton </a:t>
            </a:r>
            <a:r>
              <a:rPr lang="en-GB" dirty="0" err="1"/>
              <a:t>tud</a:t>
            </a:r>
            <a:r>
              <a:rPr lang="en-GB" dirty="0"/>
              <a:t>. 146) </a:t>
            </a:r>
            <a:r>
              <a:rPr lang="en-GB" dirty="0" err="1"/>
              <a:t>yn</a:t>
            </a:r>
            <a:r>
              <a:rPr lang="en-GB" dirty="0"/>
              <a:t> </a:t>
            </a:r>
            <a:r>
              <a:rPr lang="en-GB" dirty="0" err="1"/>
              <a:t>diffinio</a:t>
            </a:r>
            <a:r>
              <a:rPr lang="en-GB" dirty="0"/>
              <a:t> </a:t>
            </a:r>
            <a:r>
              <a:rPr lang="en-GB" dirty="0" err="1"/>
              <a:t>polisi</a:t>
            </a:r>
            <a:r>
              <a:rPr lang="en-GB" dirty="0"/>
              <a:t> </a:t>
            </a:r>
            <a:r>
              <a:rPr lang="en-GB" dirty="0" err="1"/>
              <a:t>addysg</a:t>
            </a:r>
            <a:r>
              <a:rPr lang="en-GB" dirty="0"/>
              <a:t> </a:t>
            </a:r>
            <a:r>
              <a:rPr lang="en-GB" dirty="0" err="1"/>
              <a:t>fel</a:t>
            </a:r>
            <a:r>
              <a:rPr lang="en-GB" dirty="0"/>
              <a:t> ‘The raft of laws and initiatives that determine the shape and functioning of educational systems at both national and local level’</a:t>
            </a:r>
          </a:p>
          <a:p>
            <a:r>
              <a:rPr lang="en-GB" dirty="0"/>
              <a:t>Mae </a:t>
            </a:r>
            <a:r>
              <a:rPr lang="en-GB" dirty="0" err="1"/>
              <a:t>cwricwlwm</a:t>
            </a:r>
            <a:r>
              <a:rPr lang="en-GB" dirty="0"/>
              <a:t> </a:t>
            </a:r>
            <a:r>
              <a:rPr lang="en-GB" dirty="0" err="1"/>
              <a:t>yn</a:t>
            </a:r>
            <a:r>
              <a:rPr lang="en-GB" dirty="0"/>
              <a:t> </a:t>
            </a:r>
            <a:r>
              <a:rPr lang="en-GB" dirty="0" err="1"/>
              <a:t>rhan</a:t>
            </a:r>
            <a:r>
              <a:rPr lang="en-GB" dirty="0"/>
              <a:t> </a:t>
            </a:r>
            <a:r>
              <a:rPr lang="en-GB" dirty="0" err="1"/>
              <a:t>bwysig</a:t>
            </a:r>
            <a:r>
              <a:rPr lang="en-GB" dirty="0"/>
              <a:t> o </a:t>
            </a:r>
            <a:r>
              <a:rPr lang="en-GB" dirty="0" err="1"/>
              <a:t>bolisi</a:t>
            </a:r>
            <a:r>
              <a:rPr lang="en-GB" dirty="0"/>
              <a:t> </a:t>
            </a:r>
            <a:r>
              <a:rPr lang="en-GB" dirty="0" err="1" smtClean="0"/>
              <a:t>addysgol</a:t>
            </a:r>
            <a:endParaRPr lang="en-GB" dirty="0"/>
          </a:p>
        </p:txBody>
      </p:sp>
    </p:spTree>
    <p:extLst>
      <p:ext uri="{BB962C8B-B14F-4D97-AF65-F5344CB8AC3E}">
        <p14:creationId xmlns:p14="http://schemas.microsoft.com/office/powerpoint/2010/main" val="27471129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err="1"/>
              <a:t>Polisi</a:t>
            </a:r>
            <a:r>
              <a:rPr lang="en-GB" dirty="0"/>
              <a:t> </a:t>
            </a:r>
            <a:r>
              <a:rPr lang="en-GB" dirty="0" err="1" smtClean="0"/>
              <a:t>addysg</a:t>
            </a:r>
            <a:r>
              <a:rPr lang="en-GB" dirty="0" smtClean="0"/>
              <a:t>                   Education policy</a:t>
            </a:r>
            <a:br>
              <a:rPr lang="en-GB" dirty="0" smtClean="0"/>
            </a:br>
            <a:r>
              <a:rPr lang="en-GB" dirty="0" smtClean="0"/>
              <a:t>Micro, </a:t>
            </a:r>
            <a:r>
              <a:rPr lang="en-GB" dirty="0" err="1"/>
              <a:t>M</a:t>
            </a:r>
            <a:r>
              <a:rPr lang="en-GB" dirty="0" err="1" smtClean="0"/>
              <a:t>eso</a:t>
            </a:r>
            <a:r>
              <a:rPr lang="en-GB" dirty="0" smtClean="0"/>
              <a:t>, Macro</a:t>
            </a:r>
            <a:endParaRPr lang="en-GB" dirty="0"/>
          </a:p>
        </p:txBody>
      </p:sp>
      <p:sp>
        <p:nvSpPr>
          <p:cNvPr id="3" name="Content Placeholder 2"/>
          <p:cNvSpPr>
            <a:spLocks noGrp="1"/>
          </p:cNvSpPr>
          <p:nvPr>
            <p:ph sz="half" idx="1"/>
          </p:nvPr>
        </p:nvSpPr>
        <p:spPr/>
        <p:txBody>
          <a:bodyPr>
            <a:normAutofit/>
          </a:bodyPr>
          <a:lstStyle/>
          <a:p>
            <a:r>
              <a:rPr lang="en-GB" dirty="0"/>
              <a:t>We can view policy </a:t>
            </a:r>
            <a:r>
              <a:rPr lang="en-GB" dirty="0" smtClean="0"/>
              <a:t>changes </a:t>
            </a:r>
            <a:r>
              <a:rPr lang="en-GB" dirty="0"/>
              <a:t>in terms of Micro, </a:t>
            </a:r>
            <a:r>
              <a:rPr lang="en-GB" dirty="0" err="1"/>
              <a:t>Meso</a:t>
            </a:r>
            <a:r>
              <a:rPr lang="en-GB" dirty="0"/>
              <a:t> and Macro</a:t>
            </a:r>
          </a:p>
          <a:p>
            <a:r>
              <a:rPr lang="en-GB" dirty="0"/>
              <a:t>These terms have no fixed definition and vary according to the context.</a:t>
            </a:r>
          </a:p>
          <a:p>
            <a:r>
              <a:rPr lang="en-GB" dirty="0"/>
              <a:t>When considering education policy </a:t>
            </a:r>
            <a:r>
              <a:rPr lang="en-GB" dirty="0" smtClean="0"/>
              <a:t>changes </a:t>
            </a:r>
            <a:r>
              <a:rPr lang="en-GB" dirty="0"/>
              <a:t>in the UK what </a:t>
            </a:r>
            <a:r>
              <a:rPr lang="en-GB" dirty="0" err="1"/>
              <a:t>what</a:t>
            </a:r>
            <a:r>
              <a:rPr lang="en-GB" dirty="0"/>
              <a:t> would the micro, </a:t>
            </a:r>
            <a:r>
              <a:rPr lang="en-GB" dirty="0" err="1"/>
              <a:t>meso</a:t>
            </a:r>
            <a:r>
              <a:rPr lang="en-GB" dirty="0"/>
              <a:t> and macro look like?</a:t>
            </a:r>
          </a:p>
          <a:p>
            <a:endParaRPr lang="en-GB" dirty="0"/>
          </a:p>
        </p:txBody>
      </p:sp>
      <p:sp>
        <p:nvSpPr>
          <p:cNvPr id="4" name="Content Placeholder 3"/>
          <p:cNvSpPr>
            <a:spLocks noGrp="1"/>
          </p:cNvSpPr>
          <p:nvPr>
            <p:ph sz="half" idx="2"/>
          </p:nvPr>
        </p:nvSpPr>
        <p:spPr/>
        <p:txBody>
          <a:bodyPr>
            <a:normAutofit/>
          </a:bodyPr>
          <a:lstStyle/>
          <a:p>
            <a:r>
              <a:rPr lang="en-GB" dirty="0" err="1"/>
              <a:t>Gallwn</a:t>
            </a:r>
            <a:r>
              <a:rPr lang="en-GB" dirty="0"/>
              <a:t> </a:t>
            </a:r>
            <a:r>
              <a:rPr lang="en-GB" dirty="0" err="1"/>
              <a:t>ystyried</a:t>
            </a:r>
            <a:r>
              <a:rPr lang="en-GB" dirty="0"/>
              <a:t> </a:t>
            </a:r>
            <a:r>
              <a:rPr lang="en-GB" dirty="0" err="1"/>
              <a:t>polisi</a:t>
            </a:r>
            <a:r>
              <a:rPr lang="en-GB" dirty="0"/>
              <a:t> </a:t>
            </a:r>
            <a:r>
              <a:rPr lang="en-GB" dirty="0" err="1"/>
              <a:t>yn</a:t>
            </a:r>
            <a:r>
              <a:rPr lang="en-GB" dirty="0"/>
              <a:t> </a:t>
            </a:r>
            <a:r>
              <a:rPr lang="en-GB" dirty="0" err="1"/>
              <a:t>nhermau’r</a:t>
            </a:r>
            <a:r>
              <a:rPr lang="en-GB" dirty="0"/>
              <a:t> Micro, </a:t>
            </a:r>
            <a:r>
              <a:rPr lang="en-GB" dirty="0" err="1"/>
              <a:t>Meso</a:t>
            </a:r>
            <a:r>
              <a:rPr lang="en-GB" dirty="0"/>
              <a:t> </a:t>
            </a:r>
            <a:r>
              <a:rPr lang="en-GB" dirty="0" err="1"/>
              <a:t>a’r</a:t>
            </a:r>
            <a:r>
              <a:rPr lang="en-GB" dirty="0"/>
              <a:t> Macro</a:t>
            </a:r>
          </a:p>
          <a:p>
            <a:r>
              <a:rPr lang="en-GB" dirty="0" err="1"/>
              <a:t>Nid</a:t>
            </a:r>
            <a:r>
              <a:rPr lang="en-GB" dirty="0"/>
              <a:t> </a:t>
            </a:r>
            <a:r>
              <a:rPr lang="en-GB" dirty="0" err="1"/>
              <a:t>oes</a:t>
            </a:r>
            <a:r>
              <a:rPr lang="en-GB" dirty="0"/>
              <a:t> </a:t>
            </a:r>
            <a:r>
              <a:rPr lang="en-GB" dirty="0" err="1"/>
              <a:t>gan</a:t>
            </a:r>
            <a:r>
              <a:rPr lang="en-GB" dirty="0"/>
              <a:t> y </a:t>
            </a:r>
            <a:r>
              <a:rPr lang="en-GB" dirty="0" err="1"/>
              <a:t>termau</a:t>
            </a:r>
            <a:r>
              <a:rPr lang="en-GB" dirty="0"/>
              <a:t> </a:t>
            </a:r>
            <a:r>
              <a:rPr lang="en-GB" dirty="0" err="1"/>
              <a:t>hyn</a:t>
            </a:r>
            <a:r>
              <a:rPr lang="en-GB" dirty="0"/>
              <a:t> </a:t>
            </a:r>
            <a:r>
              <a:rPr lang="en-GB" dirty="0" err="1"/>
              <a:t>ddiffyniad</a:t>
            </a:r>
            <a:r>
              <a:rPr lang="en-GB" dirty="0"/>
              <a:t> </a:t>
            </a:r>
            <a:r>
              <a:rPr lang="en-GB" dirty="0" err="1"/>
              <a:t>penodol</a:t>
            </a:r>
            <a:r>
              <a:rPr lang="en-GB" dirty="0"/>
              <a:t> ac </a:t>
            </a:r>
            <a:r>
              <a:rPr lang="en-GB" dirty="0" err="1"/>
              <a:t>maent</a:t>
            </a:r>
            <a:r>
              <a:rPr lang="en-GB" dirty="0"/>
              <a:t> </a:t>
            </a:r>
            <a:r>
              <a:rPr lang="en-GB" dirty="0" err="1"/>
              <a:t>yn</a:t>
            </a:r>
            <a:r>
              <a:rPr lang="en-GB" dirty="0"/>
              <a:t> </a:t>
            </a:r>
            <a:r>
              <a:rPr lang="en-GB" dirty="0" err="1"/>
              <a:t>amrywio</a:t>
            </a:r>
            <a:r>
              <a:rPr lang="en-GB" dirty="0"/>
              <a:t> </a:t>
            </a:r>
            <a:r>
              <a:rPr lang="en-GB" dirty="0" err="1"/>
              <a:t>yn</a:t>
            </a:r>
            <a:r>
              <a:rPr lang="en-GB" dirty="0"/>
              <a:t> </a:t>
            </a:r>
            <a:r>
              <a:rPr lang="en-GB" dirty="0" err="1"/>
              <a:t>ôl</a:t>
            </a:r>
            <a:r>
              <a:rPr lang="en-GB" dirty="0"/>
              <a:t> y </a:t>
            </a:r>
            <a:r>
              <a:rPr lang="en-GB" dirty="0" err="1"/>
              <a:t>cyd-destun</a:t>
            </a:r>
            <a:endParaRPr lang="en-GB" dirty="0"/>
          </a:p>
          <a:p>
            <a:r>
              <a:rPr lang="en-GB" dirty="0" err="1"/>
              <a:t>Wrth</a:t>
            </a:r>
            <a:r>
              <a:rPr lang="en-GB" dirty="0"/>
              <a:t> </a:t>
            </a:r>
            <a:r>
              <a:rPr lang="en-GB" dirty="0" err="1"/>
              <a:t>ystyried</a:t>
            </a:r>
            <a:r>
              <a:rPr lang="en-GB" dirty="0"/>
              <a:t> men </a:t>
            </a:r>
            <a:r>
              <a:rPr lang="en-GB" dirty="0" err="1"/>
              <a:t>polisi</a:t>
            </a:r>
            <a:r>
              <a:rPr lang="en-GB" dirty="0"/>
              <a:t> </a:t>
            </a:r>
            <a:r>
              <a:rPr lang="en-GB" dirty="0" err="1"/>
              <a:t>addysg</a:t>
            </a:r>
            <a:r>
              <a:rPr lang="en-GB" dirty="0"/>
              <a:t> </a:t>
            </a:r>
            <a:r>
              <a:rPr lang="en-GB" dirty="0" err="1"/>
              <a:t>yn</a:t>
            </a:r>
            <a:r>
              <a:rPr lang="en-GB" dirty="0"/>
              <a:t> y DU </a:t>
            </a:r>
            <a:r>
              <a:rPr lang="en-GB" dirty="0" err="1"/>
              <a:t>sut</a:t>
            </a:r>
            <a:r>
              <a:rPr lang="en-GB" dirty="0"/>
              <a:t> </a:t>
            </a:r>
            <a:r>
              <a:rPr lang="en-GB" dirty="0" err="1"/>
              <a:t>fyddai’r</a:t>
            </a:r>
            <a:r>
              <a:rPr lang="en-GB" dirty="0"/>
              <a:t> micro, </a:t>
            </a:r>
            <a:r>
              <a:rPr lang="en-GB" dirty="0" err="1"/>
              <a:t>meso</a:t>
            </a:r>
            <a:r>
              <a:rPr lang="en-GB" dirty="0"/>
              <a:t> a macro </a:t>
            </a:r>
            <a:r>
              <a:rPr lang="en-GB" dirty="0" err="1"/>
              <a:t>yn</a:t>
            </a:r>
            <a:r>
              <a:rPr lang="en-GB" dirty="0"/>
              <a:t> </a:t>
            </a:r>
            <a:r>
              <a:rPr lang="en-GB" dirty="0" err="1"/>
              <a:t>edrych</a:t>
            </a:r>
            <a:r>
              <a:rPr lang="en-GB" dirty="0" smtClean="0"/>
              <a:t>?</a:t>
            </a:r>
            <a:endParaRPr lang="en-GB" dirty="0"/>
          </a:p>
        </p:txBody>
      </p:sp>
      <p:pic>
        <p:nvPicPr>
          <p:cNvPr id="5" name="Picture 7" descr="Image result for macro meso micr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70408" y="5689678"/>
            <a:ext cx="1516142" cy="11683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89064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smtClean="0"/>
              <a:t>Tasg</a:t>
            </a:r>
            <a:r>
              <a:rPr lang="en-GB" dirty="0" smtClean="0"/>
              <a:t> </a:t>
            </a:r>
            <a:r>
              <a:rPr lang="en-GB" dirty="0" err="1" smtClean="0"/>
              <a:t>grwp</a:t>
            </a:r>
            <a:r>
              <a:rPr lang="en-GB" dirty="0" smtClean="0"/>
              <a:t/>
            </a:r>
            <a:br>
              <a:rPr lang="en-GB" dirty="0" smtClean="0"/>
            </a:br>
            <a:r>
              <a:rPr lang="en-GB" dirty="0" smtClean="0"/>
              <a:t>Group Task</a:t>
            </a:r>
            <a:endParaRPr lang="en-GB" dirty="0"/>
          </a:p>
        </p:txBody>
      </p:sp>
      <p:sp>
        <p:nvSpPr>
          <p:cNvPr id="3" name="Content Placeholder 2"/>
          <p:cNvSpPr>
            <a:spLocks noGrp="1"/>
          </p:cNvSpPr>
          <p:nvPr>
            <p:ph sz="half" idx="1"/>
          </p:nvPr>
        </p:nvSpPr>
        <p:spPr/>
        <p:txBody>
          <a:bodyPr>
            <a:normAutofit lnSpcReduction="10000"/>
          </a:bodyPr>
          <a:lstStyle/>
          <a:p>
            <a:r>
              <a:rPr lang="en-GB" dirty="0" smtClean="0"/>
              <a:t>Identify </a:t>
            </a:r>
            <a:r>
              <a:rPr lang="en-GB" dirty="0"/>
              <a:t>some of the events, policies, ideas and processes that may have had an impact on the education systems in England, Wales, Scotland or Northern Ireland over the past years</a:t>
            </a:r>
          </a:p>
          <a:p>
            <a:r>
              <a:rPr lang="en-GB" dirty="0"/>
              <a:t>Are these </a:t>
            </a:r>
            <a:r>
              <a:rPr lang="en-GB" dirty="0">
                <a:solidFill>
                  <a:srgbClr val="FF0000"/>
                </a:solidFill>
              </a:rPr>
              <a:t>global</a:t>
            </a:r>
            <a:r>
              <a:rPr lang="en-GB" dirty="0"/>
              <a:t>, </a:t>
            </a:r>
            <a:r>
              <a:rPr lang="en-GB" dirty="0">
                <a:solidFill>
                  <a:schemeClr val="accent4"/>
                </a:solidFill>
              </a:rPr>
              <a:t>local</a:t>
            </a:r>
            <a:r>
              <a:rPr lang="en-GB" dirty="0"/>
              <a:t> or </a:t>
            </a:r>
            <a:r>
              <a:rPr lang="en-GB" dirty="0">
                <a:solidFill>
                  <a:srgbClr val="00B050"/>
                </a:solidFill>
              </a:rPr>
              <a:t>national</a:t>
            </a:r>
            <a:r>
              <a:rPr lang="en-GB" dirty="0"/>
              <a:t> in origin?</a:t>
            </a:r>
          </a:p>
          <a:p>
            <a:r>
              <a:rPr lang="en-GB" dirty="0"/>
              <a:t>What has been their impact?</a:t>
            </a:r>
          </a:p>
          <a:p>
            <a:r>
              <a:rPr lang="en-GB" dirty="0"/>
              <a:t>Feedback</a:t>
            </a:r>
          </a:p>
          <a:p>
            <a:endParaRPr lang="en-GB" dirty="0"/>
          </a:p>
        </p:txBody>
      </p:sp>
      <p:sp>
        <p:nvSpPr>
          <p:cNvPr id="4" name="Content Placeholder 3"/>
          <p:cNvSpPr>
            <a:spLocks noGrp="1"/>
          </p:cNvSpPr>
          <p:nvPr>
            <p:ph sz="half" idx="2"/>
          </p:nvPr>
        </p:nvSpPr>
        <p:spPr>
          <a:xfrm>
            <a:off x="6267611" y="2057399"/>
            <a:ext cx="5419563" cy="4276725"/>
          </a:xfrm>
        </p:spPr>
        <p:txBody>
          <a:bodyPr>
            <a:normAutofit lnSpcReduction="10000"/>
          </a:bodyPr>
          <a:lstStyle/>
          <a:p>
            <a:r>
              <a:rPr lang="en-GB" dirty="0" err="1" smtClean="0"/>
              <a:t>Ystyriwch</a:t>
            </a:r>
            <a:r>
              <a:rPr lang="en-GB" dirty="0" smtClean="0"/>
              <a:t> </a:t>
            </a:r>
            <a:r>
              <a:rPr lang="en-GB" dirty="0" err="1"/>
              <a:t>rhai</a:t>
            </a:r>
            <a:r>
              <a:rPr lang="en-GB" dirty="0"/>
              <a:t> </a:t>
            </a:r>
            <a:r>
              <a:rPr lang="en-GB" dirty="0" err="1"/>
              <a:t>o’r</a:t>
            </a:r>
            <a:r>
              <a:rPr lang="en-GB" dirty="0"/>
              <a:t> </a:t>
            </a:r>
            <a:r>
              <a:rPr lang="en-GB" dirty="0" err="1"/>
              <a:t>digwyddiadau</a:t>
            </a:r>
            <a:r>
              <a:rPr lang="en-GB" dirty="0"/>
              <a:t>, </a:t>
            </a:r>
            <a:r>
              <a:rPr lang="en-GB" dirty="0" err="1"/>
              <a:t>polisiau</a:t>
            </a:r>
            <a:r>
              <a:rPr lang="en-GB" dirty="0"/>
              <a:t>, </a:t>
            </a:r>
            <a:r>
              <a:rPr lang="en-GB" dirty="0" err="1"/>
              <a:t>syniadau</a:t>
            </a:r>
            <a:r>
              <a:rPr lang="en-GB" dirty="0"/>
              <a:t> a </a:t>
            </a:r>
            <a:r>
              <a:rPr lang="en-GB" dirty="0" err="1"/>
              <a:t>phrosesau</a:t>
            </a:r>
            <a:r>
              <a:rPr lang="en-GB" dirty="0"/>
              <a:t> </a:t>
            </a:r>
            <a:r>
              <a:rPr lang="en-GB" dirty="0" err="1"/>
              <a:t>sydd</a:t>
            </a:r>
            <a:r>
              <a:rPr lang="en-GB" dirty="0"/>
              <a:t> </a:t>
            </a:r>
            <a:r>
              <a:rPr lang="en-GB" dirty="0" err="1"/>
              <a:t>wedi</a:t>
            </a:r>
            <a:r>
              <a:rPr lang="en-GB" dirty="0"/>
              <a:t> </a:t>
            </a:r>
            <a:r>
              <a:rPr lang="en-GB" dirty="0" err="1"/>
              <a:t>cael</a:t>
            </a:r>
            <a:r>
              <a:rPr lang="en-GB" dirty="0"/>
              <a:t> impact </a:t>
            </a:r>
            <a:r>
              <a:rPr lang="en-GB" dirty="0" err="1"/>
              <a:t>posib</a:t>
            </a:r>
            <a:r>
              <a:rPr lang="en-GB" dirty="0"/>
              <a:t> </a:t>
            </a:r>
            <a:r>
              <a:rPr lang="en-GB" dirty="0" err="1"/>
              <a:t>ar</a:t>
            </a:r>
            <a:r>
              <a:rPr lang="en-GB" dirty="0"/>
              <a:t> system </a:t>
            </a:r>
            <a:r>
              <a:rPr lang="en-GB" dirty="0" err="1"/>
              <a:t>addysg</a:t>
            </a:r>
            <a:r>
              <a:rPr lang="en-GB" dirty="0"/>
              <a:t> </a:t>
            </a:r>
            <a:r>
              <a:rPr lang="en-GB" dirty="0" err="1"/>
              <a:t>Cymru</a:t>
            </a:r>
            <a:r>
              <a:rPr lang="en-GB" dirty="0"/>
              <a:t>, </a:t>
            </a:r>
            <a:r>
              <a:rPr lang="en-GB" dirty="0" err="1"/>
              <a:t>Lloegr</a:t>
            </a:r>
            <a:r>
              <a:rPr lang="en-GB" dirty="0"/>
              <a:t>, </a:t>
            </a:r>
            <a:r>
              <a:rPr lang="en-GB" dirty="0" err="1"/>
              <a:t>Yr</a:t>
            </a:r>
            <a:r>
              <a:rPr lang="en-GB" dirty="0"/>
              <a:t> Alban </a:t>
            </a:r>
            <a:r>
              <a:rPr lang="en-GB" dirty="0" err="1"/>
              <a:t>neu</a:t>
            </a:r>
            <a:r>
              <a:rPr lang="en-GB" dirty="0"/>
              <a:t> </a:t>
            </a:r>
            <a:r>
              <a:rPr lang="en-GB" dirty="0" err="1"/>
              <a:t>Gogledd</a:t>
            </a:r>
            <a:r>
              <a:rPr lang="en-GB" dirty="0"/>
              <a:t> </a:t>
            </a:r>
            <a:r>
              <a:rPr lang="en-GB" dirty="0" err="1"/>
              <a:t>Iwerddon</a:t>
            </a:r>
            <a:r>
              <a:rPr lang="en-GB" dirty="0"/>
              <a:t> </a:t>
            </a:r>
            <a:r>
              <a:rPr lang="en-GB" dirty="0" err="1"/>
              <a:t>dros</a:t>
            </a:r>
            <a:r>
              <a:rPr lang="en-GB" dirty="0"/>
              <a:t> y </a:t>
            </a:r>
            <a:r>
              <a:rPr lang="en-GB" dirty="0" err="1"/>
              <a:t>blynyddoedd</a:t>
            </a:r>
            <a:r>
              <a:rPr lang="en-GB" dirty="0"/>
              <a:t> </a:t>
            </a:r>
            <a:r>
              <a:rPr lang="en-GB" dirty="0" err="1"/>
              <a:t>diwethaf</a:t>
            </a:r>
            <a:endParaRPr lang="en-GB" dirty="0"/>
          </a:p>
          <a:p>
            <a:r>
              <a:rPr lang="en-GB" dirty="0"/>
              <a:t>A </a:t>
            </a:r>
            <a:r>
              <a:rPr lang="en-GB" dirty="0" err="1"/>
              <a:t>yw</a:t>
            </a:r>
            <a:r>
              <a:rPr lang="en-GB" dirty="0"/>
              <a:t> </a:t>
            </a:r>
            <a:r>
              <a:rPr lang="en-GB" dirty="0" err="1"/>
              <a:t>rhain</a:t>
            </a:r>
            <a:r>
              <a:rPr lang="en-GB" dirty="0"/>
              <a:t> </a:t>
            </a:r>
            <a:r>
              <a:rPr lang="en-GB" dirty="0" err="1"/>
              <a:t>yn</a:t>
            </a:r>
            <a:r>
              <a:rPr lang="en-GB" dirty="0"/>
              <a:t> </a:t>
            </a:r>
            <a:r>
              <a:rPr lang="en-GB" dirty="0" err="1">
                <a:solidFill>
                  <a:srgbClr val="FF0000"/>
                </a:solidFill>
              </a:rPr>
              <a:t>fyd-eang</a:t>
            </a:r>
            <a:r>
              <a:rPr lang="en-GB" dirty="0"/>
              <a:t>, </a:t>
            </a:r>
            <a:r>
              <a:rPr lang="en-GB" dirty="0" err="1">
                <a:solidFill>
                  <a:schemeClr val="accent4"/>
                </a:solidFill>
              </a:rPr>
              <a:t>lleol</a:t>
            </a:r>
            <a:r>
              <a:rPr lang="en-GB" dirty="0"/>
              <a:t> </a:t>
            </a:r>
            <a:r>
              <a:rPr lang="en-GB" dirty="0" err="1"/>
              <a:t>neu</a:t>
            </a:r>
            <a:r>
              <a:rPr lang="en-GB" dirty="0"/>
              <a:t> </a:t>
            </a:r>
            <a:r>
              <a:rPr lang="en-GB" dirty="0" err="1">
                <a:solidFill>
                  <a:srgbClr val="00B050"/>
                </a:solidFill>
              </a:rPr>
              <a:t>cenedlaethol</a:t>
            </a:r>
            <a:r>
              <a:rPr lang="en-GB" dirty="0"/>
              <a:t> </a:t>
            </a:r>
            <a:r>
              <a:rPr lang="en-GB" dirty="0" err="1"/>
              <a:t>mewn</a:t>
            </a:r>
            <a:r>
              <a:rPr lang="en-GB" dirty="0"/>
              <a:t> </a:t>
            </a:r>
            <a:r>
              <a:rPr lang="en-GB" dirty="0" err="1"/>
              <a:t>tarddiad</a:t>
            </a:r>
            <a:r>
              <a:rPr lang="en-GB" dirty="0"/>
              <a:t>?</a:t>
            </a:r>
          </a:p>
          <a:p>
            <a:r>
              <a:rPr lang="en-GB" dirty="0"/>
              <a:t>Beth </a:t>
            </a:r>
            <a:r>
              <a:rPr lang="en-GB" dirty="0" err="1"/>
              <a:t>oedd</a:t>
            </a:r>
            <a:r>
              <a:rPr lang="en-GB" dirty="0"/>
              <a:t> </a:t>
            </a:r>
            <a:r>
              <a:rPr lang="en-GB" dirty="0" err="1"/>
              <a:t>eu</a:t>
            </a:r>
            <a:r>
              <a:rPr lang="en-GB" dirty="0"/>
              <a:t> </a:t>
            </a:r>
            <a:r>
              <a:rPr lang="en-GB" dirty="0" err="1"/>
              <a:t>heffaith</a:t>
            </a:r>
            <a:r>
              <a:rPr lang="en-GB" dirty="0"/>
              <a:t>?</a:t>
            </a:r>
          </a:p>
          <a:p>
            <a:r>
              <a:rPr lang="en-GB" dirty="0" err="1" smtClean="0"/>
              <a:t>Adborth</a:t>
            </a:r>
            <a:endParaRPr lang="en-GB" dirty="0"/>
          </a:p>
        </p:txBody>
      </p:sp>
    </p:spTree>
    <p:extLst>
      <p:ext uri="{BB962C8B-B14F-4D97-AF65-F5344CB8AC3E}">
        <p14:creationId xmlns:p14="http://schemas.microsoft.com/office/powerpoint/2010/main" val="34029074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PISA (Programme International Student Assessment)</a:t>
            </a:r>
            <a:endParaRPr lang="en-GB" dirty="0"/>
          </a:p>
        </p:txBody>
      </p:sp>
      <p:sp>
        <p:nvSpPr>
          <p:cNvPr id="3" name="Content Placeholder 2"/>
          <p:cNvSpPr>
            <a:spLocks noGrp="1"/>
          </p:cNvSpPr>
          <p:nvPr>
            <p:ph sz="half" idx="1"/>
          </p:nvPr>
        </p:nvSpPr>
        <p:spPr/>
        <p:txBody>
          <a:bodyPr>
            <a:normAutofit/>
          </a:bodyPr>
          <a:lstStyle/>
          <a:p>
            <a:r>
              <a:rPr lang="en-GB" dirty="0"/>
              <a:t>One international development that has had a huge impact on education policy in recent years has been the PISA test results</a:t>
            </a:r>
          </a:p>
          <a:p>
            <a:r>
              <a:rPr lang="en-GB" dirty="0"/>
              <a:t>Watch the following </a:t>
            </a:r>
            <a:r>
              <a:rPr lang="en-GB" dirty="0">
                <a:hlinkClick r:id="rId3"/>
              </a:rPr>
              <a:t>clip</a:t>
            </a:r>
            <a:r>
              <a:rPr lang="en-GB" dirty="0"/>
              <a:t> and consider how this can be a catalyst for  curriculum change</a:t>
            </a:r>
          </a:p>
          <a:p>
            <a:r>
              <a:rPr lang="en-GB" dirty="0"/>
              <a:t>What else is prompting change?</a:t>
            </a:r>
          </a:p>
          <a:p>
            <a:endParaRPr lang="en-GB" dirty="0"/>
          </a:p>
        </p:txBody>
      </p:sp>
      <p:sp>
        <p:nvSpPr>
          <p:cNvPr id="4" name="Content Placeholder 3"/>
          <p:cNvSpPr>
            <a:spLocks noGrp="1"/>
          </p:cNvSpPr>
          <p:nvPr>
            <p:ph sz="half" idx="2"/>
          </p:nvPr>
        </p:nvSpPr>
        <p:spPr>
          <a:xfrm>
            <a:off x="6477162" y="1885950"/>
            <a:ext cx="4754880" cy="4023360"/>
          </a:xfrm>
        </p:spPr>
        <p:txBody>
          <a:bodyPr>
            <a:normAutofit/>
          </a:bodyPr>
          <a:lstStyle/>
          <a:p>
            <a:r>
              <a:rPr lang="en-GB" dirty="0"/>
              <a:t>Un </a:t>
            </a:r>
            <a:r>
              <a:rPr lang="en-GB" dirty="0" err="1"/>
              <a:t>datblygiad</a:t>
            </a:r>
            <a:r>
              <a:rPr lang="en-GB" dirty="0"/>
              <a:t> </a:t>
            </a:r>
            <a:r>
              <a:rPr lang="en-GB" dirty="0" err="1"/>
              <a:t>rhyngwladol</a:t>
            </a:r>
            <a:r>
              <a:rPr lang="en-GB" dirty="0"/>
              <a:t> </a:t>
            </a:r>
            <a:r>
              <a:rPr lang="en-GB" dirty="0" err="1"/>
              <a:t>sydd</a:t>
            </a:r>
            <a:r>
              <a:rPr lang="en-GB" dirty="0"/>
              <a:t> </a:t>
            </a:r>
            <a:r>
              <a:rPr lang="en-GB" dirty="0" err="1"/>
              <a:t>wedi</a:t>
            </a:r>
            <a:r>
              <a:rPr lang="en-GB" dirty="0"/>
              <a:t> </a:t>
            </a:r>
            <a:r>
              <a:rPr lang="en-GB" dirty="0" err="1"/>
              <a:t>cael</a:t>
            </a:r>
            <a:r>
              <a:rPr lang="en-GB" dirty="0"/>
              <a:t> impact </a:t>
            </a:r>
            <a:r>
              <a:rPr lang="en-GB" dirty="0" err="1"/>
              <a:t>anferth</a:t>
            </a:r>
            <a:r>
              <a:rPr lang="en-GB" dirty="0"/>
              <a:t> </a:t>
            </a:r>
            <a:r>
              <a:rPr lang="en-GB" dirty="0" err="1"/>
              <a:t>ar</a:t>
            </a:r>
            <a:r>
              <a:rPr lang="en-GB" dirty="0"/>
              <a:t> </a:t>
            </a:r>
            <a:r>
              <a:rPr lang="en-GB" dirty="0" err="1"/>
              <a:t>bolisi</a:t>
            </a:r>
            <a:r>
              <a:rPr lang="en-GB" dirty="0"/>
              <a:t> </a:t>
            </a:r>
            <a:r>
              <a:rPr lang="en-GB" dirty="0" err="1"/>
              <a:t>addysg</a:t>
            </a:r>
            <a:r>
              <a:rPr lang="en-GB" dirty="0"/>
              <a:t> </a:t>
            </a:r>
            <a:r>
              <a:rPr lang="en-GB" dirty="0" err="1"/>
              <a:t>yn</a:t>
            </a:r>
            <a:r>
              <a:rPr lang="en-GB" dirty="0"/>
              <a:t> y </a:t>
            </a:r>
            <a:r>
              <a:rPr lang="en-GB" dirty="0" err="1"/>
              <a:t>blynyddoedd</a:t>
            </a:r>
            <a:r>
              <a:rPr lang="en-GB" dirty="0"/>
              <a:t> </a:t>
            </a:r>
            <a:r>
              <a:rPr lang="en-GB" dirty="0" err="1"/>
              <a:t>diwethaf</a:t>
            </a:r>
            <a:r>
              <a:rPr lang="en-GB" dirty="0"/>
              <a:t> </a:t>
            </a:r>
            <a:r>
              <a:rPr lang="en-GB" dirty="0" err="1"/>
              <a:t>yw</a:t>
            </a:r>
            <a:r>
              <a:rPr lang="en-GB" dirty="0"/>
              <a:t> </a:t>
            </a:r>
            <a:r>
              <a:rPr lang="en-GB" dirty="0" err="1"/>
              <a:t>canlyniadau</a:t>
            </a:r>
            <a:r>
              <a:rPr lang="en-GB" dirty="0"/>
              <a:t> </a:t>
            </a:r>
            <a:r>
              <a:rPr lang="en-GB" dirty="0" err="1"/>
              <a:t>profion</a:t>
            </a:r>
            <a:r>
              <a:rPr lang="en-GB" dirty="0"/>
              <a:t> PISA</a:t>
            </a:r>
          </a:p>
          <a:p>
            <a:r>
              <a:rPr lang="en-GB" dirty="0" err="1"/>
              <a:t>Gwyliwch</a:t>
            </a:r>
            <a:r>
              <a:rPr lang="en-GB" dirty="0"/>
              <a:t> y clip </a:t>
            </a:r>
            <a:r>
              <a:rPr lang="en-GB" dirty="0" err="1"/>
              <a:t>canlynol</a:t>
            </a:r>
            <a:r>
              <a:rPr lang="en-GB" dirty="0"/>
              <a:t> ac </a:t>
            </a:r>
            <a:r>
              <a:rPr lang="en-GB" dirty="0" err="1"/>
              <a:t>ystyriwch</a:t>
            </a:r>
            <a:r>
              <a:rPr lang="en-GB" dirty="0"/>
              <a:t> pam </a:t>
            </a:r>
            <a:r>
              <a:rPr lang="en-GB" dirty="0" err="1"/>
              <a:t>fod</a:t>
            </a:r>
            <a:r>
              <a:rPr lang="en-GB" dirty="0"/>
              <a:t> </a:t>
            </a:r>
            <a:r>
              <a:rPr lang="en-GB" dirty="0" err="1"/>
              <a:t>gan</a:t>
            </a:r>
            <a:r>
              <a:rPr lang="en-GB" dirty="0"/>
              <a:t> </a:t>
            </a:r>
            <a:r>
              <a:rPr lang="en-GB" dirty="0" err="1"/>
              <a:t>hyn</a:t>
            </a:r>
            <a:r>
              <a:rPr lang="en-GB" dirty="0"/>
              <a:t> </a:t>
            </a:r>
            <a:r>
              <a:rPr lang="en-GB" dirty="0" err="1"/>
              <a:t>rôl</a:t>
            </a:r>
            <a:r>
              <a:rPr lang="en-GB" dirty="0"/>
              <a:t> </a:t>
            </a:r>
            <a:r>
              <a:rPr lang="en-GB" dirty="0" err="1"/>
              <a:t>mewn</a:t>
            </a:r>
            <a:r>
              <a:rPr lang="en-GB" dirty="0"/>
              <a:t> </a:t>
            </a:r>
            <a:r>
              <a:rPr lang="en-GB" dirty="0" err="1"/>
              <a:t>newid</a:t>
            </a:r>
            <a:r>
              <a:rPr lang="en-GB" dirty="0"/>
              <a:t> y </a:t>
            </a:r>
            <a:r>
              <a:rPr lang="en-GB" dirty="0" err="1"/>
              <a:t>cwricwlwm</a:t>
            </a:r>
            <a:endParaRPr lang="en-GB" dirty="0"/>
          </a:p>
          <a:p>
            <a:r>
              <a:rPr lang="en-GB" dirty="0"/>
              <a:t>Beth </a:t>
            </a:r>
            <a:r>
              <a:rPr lang="en-GB" dirty="0" err="1"/>
              <a:t>arall</a:t>
            </a:r>
            <a:r>
              <a:rPr lang="en-GB" dirty="0"/>
              <a:t> </a:t>
            </a:r>
            <a:r>
              <a:rPr lang="en-GB" dirty="0" err="1"/>
              <a:t>sy’n</a:t>
            </a:r>
            <a:r>
              <a:rPr lang="en-GB" dirty="0"/>
              <a:t> </a:t>
            </a:r>
            <a:r>
              <a:rPr lang="en-GB" dirty="0" err="1"/>
              <a:t>ysgogi</a:t>
            </a:r>
            <a:r>
              <a:rPr lang="en-GB" dirty="0"/>
              <a:t> </a:t>
            </a:r>
            <a:r>
              <a:rPr lang="en-GB" dirty="0" err="1"/>
              <a:t>newid</a:t>
            </a:r>
            <a:r>
              <a:rPr lang="en-GB" dirty="0"/>
              <a:t>?</a:t>
            </a:r>
          </a:p>
          <a:p>
            <a:pPr marL="45720" indent="0">
              <a:buNone/>
            </a:pPr>
            <a:endParaRPr lang="en-GB" dirty="0"/>
          </a:p>
          <a:p>
            <a:endParaRPr lang="en-GB" dirty="0"/>
          </a:p>
        </p:txBody>
      </p:sp>
      <p:pic>
        <p:nvPicPr>
          <p:cNvPr id="5" name="Picture 2" descr="C:\Users\Alison\AppData\Local\Microsoft\Windows\INetCache\IE\RCJWKXVE\chart[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68105" y="5218942"/>
            <a:ext cx="1459878" cy="145324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Users\Alison\AppData\Local\Microsoft\Windows\INetCache\IE\YS893FRH\de-organisatie-voor-economische-samenwerking-en-ontwikkeling-oeso-of-oecd-in-engelse[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52489" y="5218942"/>
            <a:ext cx="2107935" cy="1404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81692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smtClean="0"/>
              <a:t>Beirniadaeth</a:t>
            </a:r>
            <a:r>
              <a:rPr lang="en-GB" dirty="0" smtClean="0"/>
              <a:t> o PISA</a:t>
            </a:r>
            <a:br>
              <a:rPr lang="en-GB" dirty="0" smtClean="0"/>
            </a:br>
            <a:r>
              <a:rPr lang="en-GB" dirty="0" smtClean="0"/>
              <a:t>Criticism of PISA</a:t>
            </a:r>
            <a:endParaRPr lang="en-GB" dirty="0"/>
          </a:p>
        </p:txBody>
      </p:sp>
      <p:sp>
        <p:nvSpPr>
          <p:cNvPr id="3" name="Content Placeholder 2"/>
          <p:cNvSpPr>
            <a:spLocks noGrp="1"/>
          </p:cNvSpPr>
          <p:nvPr>
            <p:ph idx="1"/>
          </p:nvPr>
        </p:nvSpPr>
        <p:spPr/>
        <p:txBody>
          <a:bodyPr>
            <a:normAutofit/>
          </a:bodyPr>
          <a:lstStyle/>
          <a:p>
            <a:r>
              <a:rPr lang="en-GB" dirty="0" smtClean="0"/>
              <a:t>‘There </a:t>
            </a:r>
            <a:r>
              <a:rPr lang="en-GB" dirty="0"/>
              <a:t>is no question that PISA has led to massive changes in global education but there is the question that whether these changes have made or will make education better in the world. PISA critics would agree with its proponents that the program has been a success, but argue that the success has not made, and will not make, education better. In fact, many have pointed out that PISA has successfully made education worse. It has wrecked havoc in the world of education in a number of </a:t>
            </a:r>
            <a:r>
              <a:rPr lang="en-GB" dirty="0" err="1"/>
              <a:t>signifcant</a:t>
            </a:r>
            <a:r>
              <a:rPr lang="en-GB" dirty="0"/>
              <a:t> ways</a:t>
            </a:r>
            <a:r>
              <a:rPr lang="en-GB" dirty="0" smtClean="0"/>
              <a:t>.’ (Zhao, 2020)</a:t>
            </a:r>
            <a:endParaRPr lang="en-GB" dirty="0"/>
          </a:p>
        </p:txBody>
      </p:sp>
    </p:spTree>
    <p:extLst>
      <p:ext uri="{BB962C8B-B14F-4D97-AF65-F5344CB8AC3E}">
        <p14:creationId xmlns:p14="http://schemas.microsoft.com/office/powerpoint/2010/main" val="35716203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a:t>Beirniadaeth</a:t>
            </a:r>
            <a:r>
              <a:rPr lang="en-GB" dirty="0"/>
              <a:t> o PISA</a:t>
            </a:r>
            <a:br>
              <a:rPr lang="en-GB" dirty="0"/>
            </a:br>
            <a:r>
              <a:rPr lang="en-GB" dirty="0"/>
              <a:t>Criticism of PISA</a:t>
            </a:r>
          </a:p>
        </p:txBody>
      </p:sp>
      <p:sp>
        <p:nvSpPr>
          <p:cNvPr id="3" name="Content Placeholder 2"/>
          <p:cNvSpPr>
            <a:spLocks noGrp="1"/>
          </p:cNvSpPr>
          <p:nvPr>
            <p:ph sz="half" idx="1"/>
          </p:nvPr>
        </p:nvSpPr>
        <p:spPr/>
        <p:txBody>
          <a:bodyPr/>
          <a:lstStyle/>
          <a:p>
            <a:r>
              <a:rPr lang="en-GB" dirty="0"/>
              <a:t>Homogenizing education</a:t>
            </a:r>
          </a:p>
          <a:p>
            <a:r>
              <a:rPr lang="en-GB" dirty="0" err="1"/>
              <a:t>Stifing</a:t>
            </a:r>
            <a:r>
              <a:rPr lang="en-GB" dirty="0"/>
              <a:t> innovation</a:t>
            </a:r>
          </a:p>
          <a:p>
            <a:r>
              <a:rPr lang="en-GB" dirty="0"/>
              <a:t>Propagating harmful half‑truths</a:t>
            </a:r>
          </a:p>
          <a:p>
            <a:r>
              <a:rPr lang="en-GB" dirty="0"/>
              <a:t>Glorifying authoritarian </a:t>
            </a:r>
            <a:r>
              <a:rPr lang="en-GB" dirty="0" smtClean="0"/>
              <a:t>education</a:t>
            </a:r>
          </a:p>
          <a:p>
            <a:r>
              <a:rPr lang="en-GB" dirty="0" smtClean="0"/>
              <a:t>(Zhao, 2020)</a:t>
            </a:r>
            <a:endParaRPr lang="en-GB" dirty="0"/>
          </a:p>
        </p:txBody>
      </p:sp>
      <p:sp>
        <p:nvSpPr>
          <p:cNvPr id="4" name="Content Placeholder 3"/>
          <p:cNvSpPr>
            <a:spLocks noGrp="1"/>
          </p:cNvSpPr>
          <p:nvPr>
            <p:ph sz="half" idx="2"/>
          </p:nvPr>
        </p:nvSpPr>
        <p:spPr/>
        <p:txBody>
          <a:bodyPr/>
          <a:lstStyle/>
          <a:p>
            <a:r>
              <a:rPr lang="en-GB" dirty="0" err="1"/>
              <a:t>Homogeneiddio</a:t>
            </a:r>
            <a:r>
              <a:rPr lang="en-GB" dirty="0"/>
              <a:t> </a:t>
            </a:r>
            <a:r>
              <a:rPr lang="en-GB" dirty="0" err="1" smtClean="0"/>
              <a:t>addysg</a:t>
            </a:r>
            <a:endParaRPr lang="en-GB" dirty="0"/>
          </a:p>
          <a:p>
            <a:r>
              <a:rPr lang="en-GB" dirty="0"/>
              <a:t>Atal </a:t>
            </a:r>
            <a:r>
              <a:rPr lang="en-GB" dirty="0" err="1"/>
              <a:t>arloesi</a:t>
            </a:r>
            <a:endParaRPr lang="en-GB" dirty="0"/>
          </a:p>
          <a:p>
            <a:r>
              <a:rPr lang="en-GB" dirty="0" err="1"/>
              <a:t>Annog</a:t>
            </a:r>
            <a:r>
              <a:rPr lang="en-GB" dirty="0"/>
              <a:t> cred </a:t>
            </a:r>
            <a:r>
              <a:rPr lang="en-GB" dirty="0" err="1"/>
              <a:t>mewn</a:t>
            </a:r>
            <a:r>
              <a:rPr lang="en-GB" dirty="0"/>
              <a:t> </a:t>
            </a:r>
            <a:r>
              <a:rPr lang="en-GB" dirty="0" err="1"/>
              <a:t>straeon</a:t>
            </a:r>
            <a:r>
              <a:rPr lang="en-GB" dirty="0"/>
              <a:t> </a:t>
            </a:r>
            <a:r>
              <a:rPr lang="en-GB" dirty="0" err="1"/>
              <a:t>sydd</a:t>
            </a:r>
            <a:r>
              <a:rPr lang="en-GB" dirty="0"/>
              <a:t> a </a:t>
            </a:r>
            <a:r>
              <a:rPr lang="en-GB" dirty="0" err="1"/>
              <a:t>hanner</a:t>
            </a:r>
            <a:r>
              <a:rPr lang="en-GB" dirty="0"/>
              <a:t> </a:t>
            </a:r>
            <a:r>
              <a:rPr lang="en-GB" dirty="0" err="1"/>
              <a:t>gwirionedd</a:t>
            </a:r>
            <a:r>
              <a:rPr lang="en-GB" dirty="0"/>
              <a:t> </a:t>
            </a:r>
            <a:r>
              <a:rPr lang="en-GB" dirty="0" err="1"/>
              <a:t>yn</a:t>
            </a:r>
            <a:r>
              <a:rPr lang="en-GB" dirty="0"/>
              <a:t> </a:t>
            </a:r>
            <a:r>
              <a:rPr lang="en-GB" dirty="0" err="1"/>
              <a:t>unig</a:t>
            </a:r>
            <a:endParaRPr lang="en-GB" dirty="0"/>
          </a:p>
          <a:p>
            <a:r>
              <a:rPr lang="en-GB" dirty="0" err="1"/>
              <a:t>Rhoi</a:t>
            </a:r>
            <a:r>
              <a:rPr lang="en-GB" dirty="0"/>
              <a:t> clod </a:t>
            </a:r>
            <a:r>
              <a:rPr lang="en-GB" dirty="0" err="1"/>
              <a:t>i</a:t>
            </a:r>
            <a:r>
              <a:rPr lang="en-GB" dirty="0"/>
              <a:t> </a:t>
            </a:r>
            <a:r>
              <a:rPr lang="en-GB" dirty="0" err="1"/>
              <a:t>systemau</a:t>
            </a:r>
            <a:r>
              <a:rPr lang="en-GB" dirty="0"/>
              <a:t> </a:t>
            </a:r>
            <a:r>
              <a:rPr lang="en-GB" dirty="0" err="1"/>
              <a:t>addysg</a:t>
            </a:r>
            <a:r>
              <a:rPr lang="en-GB" dirty="0"/>
              <a:t> </a:t>
            </a:r>
            <a:r>
              <a:rPr lang="en-GB" dirty="0" err="1" smtClean="0"/>
              <a:t>awdurdodol</a:t>
            </a:r>
            <a:endParaRPr lang="en-GB" dirty="0" smtClean="0"/>
          </a:p>
          <a:p>
            <a:r>
              <a:rPr lang="en-GB" dirty="0"/>
              <a:t>(Zhao, 2020)</a:t>
            </a:r>
          </a:p>
          <a:p>
            <a:pPr marL="0" indent="0">
              <a:buNone/>
            </a:pPr>
            <a:endParaRPr lang="en-GB" dirty="0"/>
          </a:p>
        </p:txBody>
      </p:sp>
    </p:spTree>
    <p:extLst>
      <p:ext uri="{BB962C8B-B14F-4D97-AF65-F5344CB8AC3E}">
        <p14:creationId xmlns:p14="http://schemas.microsoft.com/office/powerpoint/2010/main" val="25098534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GB" dirty="0"/>
          </a:p>
        </p:txBody>
      </p:sp>
      <p:sp>
        <p:nvSpPr>
          <p:cNvPr id="3" name="Content Placeholder 2"/>
          <p:cNvSpPr>
            <a:spLocks noGrp="1"/>
          </p:cNvSpPr>
          <p:nvPr>
            <p:ph sz="half" idx="1"/>
          </p:nvPr>
        </p:nvSpPr>
        <p:spPr/>
        <p:txBody>
          <a:bodyPr>
            <a:normAutofit/>
          </a:bodyPr>
          <a:lstStyle/>
          <a:p>
            <a:r>
              <a:rPr lang="en-GB" dirty="0" smtClean="0"/>
              <a:t>In your own time read </a:t>
            </a:r>
            <a:r>
              <a:rPr lang="en-GB" dirty="0" smtClean="0"/>
              <a:t>the article by Zhao (2020</a:t>
            </a:r>
            <a:r>
              <a:rPr lang="en-GB" dirty="0" smtClean="0"/>
              <a:t>) – Link on Moodle</a:t>
            </a:r>
            <a:endParaRPr lang="en-GB" dirty="0" smtClean="0"/>
          </a:p>
        </p:txBody>
      </p:sp>
      <p:sp>
        <p:nvSpPr>
          <p:cNvPr id="4" name="Content Placeholder 3"/>
          <p:cNvSpPr>
            <a:spLocks noGrp="1"/>
          </p:cNvSpPr>
          <p:nvPr>
            <p:ph sz="half" idx="2"/>
          </p:nvPr>
        </p:nvSpPr>
        <p:spPr/>
        <p:txBody>
          <a:bodyPr>
            <a:normAutofit/>
          </a:bodyPr>
          <a:lstStyle/>
          <a:p>
            <a:r>
              <a:rPr lang="en-GB" dirty="0" err="1" smtClean="0"/>
              <a:t>Yn</a:t>
            </a:r>
            <a:r>
              <a:rPr lang="en-GB" dirty="0" smtClean="0"/>
              <a:t> </a:t>
            </a:r>
            <a:r>
              <a:rPr lang="en-GB" dirty="0" err="1" smtClean="0"/>
              <a:t>eich</a:t>
            </a:r>
            <a:r>
              <a:rPr lang="en-GB" dirty="0" smtClean="0"/>
              <a:t> </a:t>
            </a:r>
            <a:r>
              <a:rPr lang="en-GB" dirty="0" err="1" smtClean="0"/>
              <a:t>amser</a:t>
            </a:r>
            <a:r>
              <a:rPr lang="en-GB" dirty="0" smtClean="0"/>
              <a:t> </a:t>
            </a:r>
            <a:r>
              <a:rPr lang="en-GB" dirty="0" err="1" smtClean="0"/>
              <a:t>eich</a:t>
            </a:r>
            <a:r>
              <a:rPr lang="en-GB" dirty="0" smtClean="0"/>
              <a:t> </a:t>
            </a:r>
            <a:r>
              <a:rPr lang="en-GB" dirty="0" err="1" smtClean="0"/>
              <a:t>hun</a:t>
            </a:r>
            <a:r>
              <a:rPr lang="en-GB" dirty="0" smtClean="0"/>
              <a:t> </a:t>
            </a:r>
            <a:r>
              <a:rPr lang="en-GB" dirty="0" err="1" smtClean="0"/>
              <a:t>darllenwch</a:t>
            </a:r>
            <a:r>
              <a:rPr lang="en-GB" dirty="0" smtClean="0"/>
              <a:t> </a:t>
            </a:r>
            <a:r>
              <a:rPr lang="en-GB" dirty="0" err="1" smtClean="0"/>
              <a:t>yr</a:t>
            </a:r>
            <a:r>
              <a:rPr lang="en-GB" dirty="0" smtClean="0"/>
              <a:t> </a:t>
            </a:r>
            <a:r>
              <a:rPr lang="en-GB" dirty="0" err="1" smtClean="0"/>
              <a:t>erthygl</a:t>
            </a:r>
            <a:r>
              <a:rPr lang="en-GB" dirty="0" smtClean="0"/>
              <a:t> </a:t>
            </a:r>
            <a:r>
              <a:rPr lang="en-GB" dirty="0" err="1" smtClean="0"/>
              <a:t>gan</a:t>
            </a:r>
            <a:r>
              <a:rPr lang="en-GB" dirty="0" smtClean="0"/>
              <a:t> Zhao (2020) </a:t>
            </a:r>
            <a:r>
              <a:rPr lang="en-GB" dirty="0" smtClean="0"/>
              <a:t>–</a:t>
            </a:r>
            <a:r>
              <a:rPr lang="en-GB" dirty="0" err="1" smtClean="0"/>
              <a:t>cyswllt</a:t>
            </a:r>
            <a:r>
              <a:rPr lang="en-GB" dirty="0" smtClean="0"/>
              <a:t> </a:t>
            </a:r>
            <a:r>
              <a:rPr lang="en-GB" dirty="0" err="1" smtClean="0"/>
              <a:t>ar</a:t>
            </a:r>
            <a:r>
              <a:rPr lang="en-GB" dirty="0" smtClean="0"/>
              <a:t> Moodle</a:t>
            </a:r>
            <a:endParaRPr lang="en-GB" dirty="0" smtClean="0"/>
          </a:p>
        </p:txBody>
      </p:sp>
      <p:pic>
        <p:nvPicPr>
          <p:cNvPr id="1026" name="Picture 2" descr="C:\Users\Alison\AppData\Local\Microsoft\Windows\INetCache\IE\TKOVGAX5\Thinking[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08406" y="175846"/>
            <a:ext cx="1171987" cy="15896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68421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smtClean="0"/>
              <a:t>Beirniadaeth</a:t>
            </a:r>
            <a:r>
              <a:rPr lang="en-GB" dirty="0" smtClean="0"/>
              <a:t> o Pisa </a:t>
            </a:r>
            <a:r>
              <a:rPr lang="en-GB" dirty="0" err="1" smtClean="0"/>
              <a:t>o’r</a:t>
            </a:r>
            <a:r>
              <a:rPr lang="en-GB" dirty="0" smtClean="0"/>
              <a:t> </a:t>
            </a:r>
            <a:r>
              <a:rPr lang="en-GB" dirty="0" err="1" smtClean="0"/>
              <a:t>safbwynt</a:t>
            </a:r>
            <a:r>
              <a:rPr lang="en-GB" dirty="0" smtClean="0"/>
              <a:t> </a:t>
            </a:r>
            <a:r>
              <a:rPr lang="en-GB" dirty="0" err="1" smtClean="0"/>
              <a:t>Cymraeg</a:t>
            </a:r>
            <a:r>
              <a:rPr lang="en-GB" dirty="0" smtClean="0"/>
              <a:t/>
            </a:r>
            <a:br>
              <a:rPr lang="en-GB" dirty="0" smtClean="0"/>
            </a:br>
            <a:r>
              <a:rPr lang="en-GB" dirty="0" smtClean="0"/>
              <a:t>Criticism of Pisa from the Welsh perspective</a:t>
            </a:r>
            <a:endParaRPr lang="en-GB" dirty="0"/>
          </a:p>
        </p:txBody>
      </p:sp>
      <p:sp>
        <p:nvSpPr>
          <p:cNvPr id="3" name="Content Placeholder 2"/>
          <p:cNvSpPr>
            <a:spLocks noGrp="1"/>
          </p:cNvSpPr>
          <p:nvPr>
            <p:ph sz="half" idx="1"/>
          </p:nvPr>
        </p:nvSpPr>
        <p:spPr/>
        <p:txBody>
          <a:bodyPr>
            <a:normAutofit/>
          </a:bodyPr>
          <a:lstStyle/>
          <a:p>
            <a:r>
              <a:rPr lang="en-GB" dirty="0"/>
              <a:t>Read the </a:t>
            </a:r>
            <a:r>
              <a:rPr lang="en-GB" dirty="0" smtClean="0"/>
              <a:t>executive summary (pg. 2) of  Egan’s report </a:t>
            </a:r>
            <a:r>
              <a:rPr lang="en-GB" dirty="0"/>
              <a:t>(2017) </a:t>
            </a:r>
            <a:r>
              <a:rPr lang="en-GB" dirty="0">
                <a:hlinkClick r:id="rId2"/>
              </a:rPr>
              <a:t>https://www.bevanfoundation.org/wp-content/uploads/2017/01/After-PISA-Report.pdf</a:t>
            </a:r>
            <a:endParaRPr lang="en-GB" dirty="0"/>
          </a:p>
          <a:p>
            <a:r>
              <a:rPr lang="en-GB" dirty="0"/>
              <a:t>What are the main points Egan makes about the impact of PISA on Wales’ education system?</a:t>
            </a:r>
          </a:p>
          <a:p>
            <a:r>
              <a:rPr lang="en-GB" dirty="0"/>
              <a:t>Do you agree with him?</a:t>
            </a:r>
          </a:p>
          <a:p>
            <a:endParaRPr lang="en-GB" dirty="0"/>
          </a:p>
        </p:txBody>
      </p:sp>
      <p:sp>
        <p:nvSpPr>
          <p:cNvPr id="4" name="Content Placeholder 3"/>
          <p:cNvSpPr>
            <a:spLocks noGrp="1"/>
          </p:cNvSpPr>
          <p:nvPr>
            <p:ph sz="half" idx="2"/>
          </p:nvPr>
        </p:nvSpPr>
        <p:spPr/>
        <p:txBody>
          <a:bodyPr>
            <a:normAutofit/>
          </a:bodyPr>
          <a:lstStyle/>
          <a:p>
            <a:r>
              <a:rPr lang="en-GB" dirty="0" err="1"/>
              <a:t>Darllenwch</a:t>
            </a:r>
            <a:r>
              <a:rPr lang="en-GB" dirty="0"/>
              <a:t> </a:t>
            </a:r>
            <a:r>
              <a:rPr lang="en-GB" dirty="0" smtClean="0"/>
              <a:t>y </a:t>
            </a:r>
            <a:r>
              <a:rPr lang="en-GB" dirty="0" err="1" smtClean="0"/>
              <a:t>crynodeb</a:t>
            </a:r>
            <a:r>
              <a:rPr lang="en-GB" dirty="0" smtClean="0"/>
              <a:t> (</a:t>
            </a:r>
            <a:r>
              <a:rPr lang="en-GB" dirty="0" err="1" smtClean="0"/>
              <a:t>tud</a:t>
            </a:r>
            <a:r>
              <a:rPr lang="en-GB" dirty="0" smtClean="0"/>
              <a:t>. 2) o  </a:t>
            </a:r>
            <a:r>
              <a:rPr lang="en-GB" dirty="0" err="1" smtClean="0"/>
              <a:t>adroddiad</a:t>
            </a:r>
            <a:r>
              <a:rPr lang="en-GB" dirty="0" smtClean="0"/>
              <a:t> </a:t>
            </a:r>
            <a:r>
              <a:rPr lang="en-GB" dirty="0"/>
              <a:t>Egan (2017) </a:t>
            </a:r>
            <a:r>
              <a:rPr lang="en-GB" dirty="0">
                <a:hlinkClick r:id="rId2"/>
              </a:rPr>
              <a:t>https://www.bevanfoundation.org/wp-content/uploads/2017/01/After-PISA-Report.pdf</a:t>
            </a:r>
            <a:endParaRPr lang="en-GB" dirty="0"/>
          </a:p>
          <a:p>
            <a:r>
              <a:rPr lang="en-GB" dirty="0"/>
              <a:t>Beth </a:t>
            </a:r>
            <a:r>
              <a:rPr lang="en-GB" dirty="0" err="1"/>
              <a:t>yw’r</a:t>
            </a:r>
            <a:r>
              <a:rPr lang="en-GB" dirty="0"/>
              <a:t> </a:t>
            </a:r>
            <a:r>
              <a:rPr lang="en-GB" dirty="0" err="1"/>
              <a:t>prif</a:t>
            </a:r>
            <a:r>
              <a:rPr lang="en-GB" dirty="0"/>
              <a:t> </a:t>
            </a:r>
            <a:r>
              <a:rPr lang="en-GB" dirty="0" err="1"/>
              <a:t>bwyntiau</a:t>
            </a:r>
            <a:r>
              <a:rPr lang="en-GB" dirty="0"/>
              <a:t> </a:t>
            </a:r>
            <a:r>
              <a:rPr lang="en-GB" dirty="0" err="1"/>
              <a:t>mae</a:t>
            </a:r>
            <a:r>
              <a:rPr lang="en-GB" dirty="0"/>
              <a:t> Egan </a:t>
            </a:r>
            <a:r>
              <a:rPr lang="en-GB" dirty="0" err="1"/>
              <a:t>yn</a:t>
            </a:r>
            <a:r>
              <a:rPr lang="en-GB" dirty="0"/>
              <a:t> </a:t>
            </a:r>
            <a:r>
              <a:rPr lang="en-GB" dirty="0" err="1"/>
              <a:t>ei</a:t>
            </a:r>
            <a:r>
              <a:rPr lang="en-GB" dirty="0"/>
              <a:t> </a:t>
            </a:r>
            <a:r>
              <a:rPr lang="en-GB" dirty="0" err="1"/>
              <a:t>wneud</a:t>
            </a:r>
            <a:r>
              <a:rPr lang="en-GB" dirty="0"/>
              <a:t> am impact PISA </a:t>
            </a:r>
            <a:r>
              <a:rPr lang="en-GB" dirty="0" err="1"/>
              <a:t>ar</a:t>
            </a:r>
            <a:r>
              <a:rPr lang="en-GB" dirty="0"/>
              <a:t> system </a:t>
            </a:r>
            <a:r>
              <a:rPr lang="en-GB" dirty="0" err="1"/>
              <a:t>addysg</a:t>
            </a:r>
            <a:r>
              <a:rPr lang="en-GB" dirty="0"/>
              <a:t> </a:t>
            </a:r>
            <a:r>
              <a:rPr lang="en-GB" dirty="0" err="1"/>
              <a:t>Cymru</a:t>
            </a:r>
            <a:r>
              <a:rPr lang="en-GB" dirty="0"/>
              <a:t>?</a:t>
            </a:r>
          </a:p>
          <a:p>
            <a:r>
              <a:rPr lang="en-GB" dirty="0" err="1"/>
              <a:t>Ydych</a:t>
            </a:r>
            <a:r>
              <a:rPr lang="en-GB" dirty="0"/>
              <a:t> </a:t>
            </a:r>
            <a:r>
              <a:rPr lang="en-GB" dirty="0" err="1"/>
              <a:t>chi’n</a:t>
            </a:r>
            <a:r>
              <a:rPr lang="en-GB" dirty="0"/>
              <a:t> </a:t>
            </a:r>
            <a:r>
              <a:rPr lang="en-GB" dirty="0" err="1"/>
              <a:t>cytuno</a:t>
            </a:r>
            <a:r>
              <a:rPr lang="en-GB" dirty="0"/>
              <a:t> </a:t>
            </a:r>
            <a:r>
              <a:rPr lang="en-GB" dirty="0" err="1"/>
              <a:t>gydag</a:t>
            </a:r>
            <a:r>
              <a:rPr lang="en-GB" dirty="0"/>
              <a:t> </a:t>
            </a:r>
            <a:r>
              <a:rPr lang="en-GB" dirty="0" err="1"/>
              <a:t>ef</a:t>
            </a:r>
            <a:r>
              <a:rPr lang="en-GB" dirty="0" smtClean="0"/>
              <a:t>?</a:t>
            </a:r>
            <a:endParaRPr lang="en-GB" dirty="0"/>
          </a:p>
        </p:txBody>
      </p:sp>
    </p:spTree>
    <p:extLst>
      <p:ext uri="{BB962C8B-B14F-4D97-AF65-F5344CB8AC3E}">
        <p14:creationId xmlns:p14="http://schemas.microsoft.com/office/powerpoint/2010/main" val="119286656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p:txBody>
          <a:bodyPr>
            <a:normAutofit fontScale="90000"/>
          </a:bodyPr>
          <a:lstStyle/>
          <a:p>
            <a:r>
              <a:rPr lang="en-GB" dirty="0" err="1" smtClean="0"/>
              <a:t>Lloegr</a:t>
            </a:r>
            <a:r>
              <a:rPr lang="en-GB" dirty="0" smtClean="0"/>
              <a:t/>
            </a:r>
            <a:br>
              <a:rPr lang="en-GB" dirty="0" smtClean="0"/>
            </a:br>
            <a:r>
              <a:rPr lang="en-GB" dirty="0" smtClean="0"/>
              <a:t>England</a:t>
            </a:r>
            <a:endParaRPr lang="en-GB" dirty="0"/>
          </a:p>
        </p:txBody>
      </p:sp>
      <p:sp>
        <p:nvSpPr>
          <p:cNvPr id="10" name="Content Placeholder 9"/>
          <p:cNvSpPr>
            <a:spLocks noGrp="1"/>
          </p:cNvSpPr>
          <p:nvPr>
            <p:ph sz="half" idx="1"/>
          </p:nvPr>
        </p:nvSpPr>
        <p:spPr/>
        <p:txBody>
          <a:bodyPr>
            <a:normAutofit/>
          </a:bodyPr>
          <a:lstStyle/>
          <a:p>
            <a:r>
              <a:rPr lang="en-GB" dirty="0"/>
              <a:t>Curriculum review introduced by the coalition government in 2011</a:t>
            </a:r>
          </a:p>
          <a:p>
            <a:r>
              <a:rPr lang="en-GB" dirty="0"/>
              <a:t>New curriculum introduced in stages September 2014 and 2015</a:t>
            </a:r>
          </a:p>
          <a:p>
            <a:r>
              <a:rPr lang="en-GB" dirty="0"/>
              <a:t>Aim – to give schools greater freedom over the curriculum</a:t>
            </a:r>
          </a:p>
          <a:p>
            <a:endParaRPr lang="en-GB" dirty="0" smtClean="0"/>
          </a:p>
        </p:txBody>
      </p:sp>
      <p:sp>
        <p:nvSpPr>
          <p:cNvPr id="11" name="Content Placeholder 10"/>
          <p:cNvSpPr>
            <a:spLocks noGrp="1"/>
          </p:cNvSpPr>
          <p:nvPr>
            <p:ph sz="half" idx="2"/>
          </p:nvPr>
        </p:nvSpPr>
        <p:spPr/>
        <p:txBody>
          <a:bodyPr>
            <a:normAutofit/>
          </a:bodyPr>
          <a:lstStyle/>
          <a:p>
            <a:r>
              <a:rPr lang="en-GB" dirty="0" err="1"/>
              <a:t>Arolwg</a:t>
            </a:r>
            <a:r>
              <a:rPr lang="en-GB" dirty="0"/>
              <a:t> </a:t>
            </a:r>
            <a:r>
              <a:rPr lang="en-GB" dirty="0" err="1"/>
              <a:t>cwricwlwm</a:t>
            </a:r>
            <a:r>
              <a:rPr lang="en-GB" dirty="0"/>
              <a:t> </a:t>
            </a:r>
            <a:r>
              <a:rPr lang="en-GB" dirty="0" err="1"/>
              <a:t>yn</a:t>
            </a:r>
            <a:r>
              <a:rPr lang="en-GB" dirty="0"/>
              <a:t> </a:t>
            </a:r>
            <a:r>
              <a:rPr lang="en-GB" dirty="0" err="1"/>
              <a:t>cael</a:t>
            </a:r>
            <a:r>
              <a:rPr lang="en-GB" dirty="0"/>
              <a:t> </a:t>
            </a:r>
            <a:r>
              <a:rPr lang="en-GB" dirty="0" err="1"/>
              <a:t>ei</a:t>
            </a:r>
            <a:r>
              <a:rPr lang="en-GB" dirty="0"/>
              <a:t> </a:t>
            </a:r>
            <a:r>
              <a:rPr lang="en-GB" dirty="0" err="1"/>
              <a:t>gyflwyno</a:t>
            </a:r>
            <a:r>
              <a:rPr lang="en-GB" dirty="0"/>
              <a:t> </a:t>
            </a:r>
            <a:r>
              <a:rPr lang="en-GB" dirty="0" err="1"/>
              <a:t>gan</a:t>
            </a:r>
            <a:r>
              <a:rPr lang="en-GB" dirty="0"/>
              <a:t> y </a:t>
            </a:r>
            <a:r>
              <a:rPr lang="en-GB" dirty="0" err="1"/>
              <a:t>llywodraeth</a:t>
            </a:r>
            <a:r>
              <a:rPr lang="en-GB" dirty="0"/>
              <a:t> </a:t>
            </a:r>
            <a:r>
              <a:rPr lang="en-GB" dirty="0" err="1"/>
              <a:t>clymbleidiol</a:t>
            </a:r>
            <a:r>
              <a:rPr lang="en-GB" dirty="0"/>
              <a:t> </a:t>
            </a:r>
            <a:r>
              <a:rPr lang="en-GB" dirty="0" err="1"/>
              <a:t>yn</a:t>
            </a:r>
            <a:r>
              <a:rPr lang="en-GB" dirty="0"/>
              <a:t> 2011</a:t>
            </a:r>
          </a:p>
          <a:p>
            <a:r>
              <a:rPr lang="en-GB" dirty="0" err="1"/>
              <a:t>Cwricwlwm</a:t>
            </a:r>
            <a:r>
              <a:rPr lang="en-GB" dirty="0"/>
              <a:t> </a:t>
            </a:r>
            <a:r>
              <a:rPr lang="en-GB" dirty="0" err="1"/>
              <a:t>newydd</a:t>
            </a:r>
            <a:r>
              <a:rPr lang="en-GB" dirty="0"/>
              <a:t> </a:t>
            </a:r>
            <a:r>
              <a:rPr lang="en-GB" dirty="0" err="1"/>
              <a:t>yn</a:t>
            </a:r>
            <a:r>
              <a:rPr lang="en-GB" dirty="0"/>
              <a:t> </a:t>
            </a:r>
            <a:r>
              <a:rPr lang="en-GB" dirty="0" err="1"/>
              <a:t>cael</a:t>
            </a:r>
            <a:r>
              <a:rPr lang="en-GB" dirty="0"/>
              <a:t> </a:t>
            </a:r>
            <a:r>
              <a:rPr lang="en-GB" dirty="0" err="1"/>
              <a:t>ei</a:t>
            </a:r>
            <a:r>
              <a:rPr lang="en-GB" dirty="0"/>
              <a:t> </a:t>
            </a:r>
            <a:r>
              <a:rPr lang="en-GB" dirty="0" err="1"/>
              <a:t>gyflwyno</a:t>
            </a:r>
            <a:r>
              <a:rPr lang="en-GB" dirty="0"/>
              <a:t> </a:t>
            </a:r>
            <a:r>
              <a:rPr lang="en-GB" dirty="0" err="1"/>
              <a:t>mewn</a:t>
            </a:r>
            <a:r>
              <a:rPr lang="en-GB" dirty="0"/>
              <a:t> </a:t>
            </a:r>
            <a:r>
              <a:rPr lang="en-GB" dirty="0" err="1"/>
              <a:t>camau</a:t>
            </a:r>
            <a:r>
              <a:rPr lang="en-GB" dirty="0"/>
              <a:t> </a:t>
            </a:r>
            <a:r>
              <a:rPr lang="en-GB" dirty="0" err="1"/>
              <a:t>Medi</a:t>
            </a:r>
            <a:r>
              <a:rPr lang="en-GB" dirty="0"/>
              <a:t> 2014 a 2015</a:t>
            </a:r>
          </a:p>
          <a:p>
            <a:r>
              <a:rPr lang="en-GB" dirty="0"/>
              <a:t>Nod – </a:t>
            </a:r>
            <a:r>
              <a:rPr lang="en-GB" dirty="0" err="1"/>
              <a:t>rhoi</a:t>
            </a:r>
            <a:r>
              <a:rPr lang="en-GB" dirty="0"/>
              <a:t> </a:t>
            </a:r>
            <a:r>
              <a:rPr lang="en-GB" dirty="0" err="1"/>
              <a:t>fwy</a:t>
            </a:r>
            <a:r>
              <a:rPr lang="en-GB" dirty="0"/>
              <a:t> o </a:t>
            </a:r>
            <a:r>
              <a:rPr lang="en-GB" dirty="0" err="1"/>
              <a:t>ryddid</a:t>
            </a:r>
            <a:r>
              <a:rPr lang="en-GB" dirty="0"/>
              <a:t> </a:t>
            </a:r>
            <a:r>
              <a:rPr lang="en-GB" dirty="0" err="1"/>
              <a:t>i</a:t>
            </a:r>
            <a:r>
              <a:rPr lang="en-GB" dirty="0"/>
              <a:t> </a:t>
            </a:r>
            <a:r>
              <a:rPr lang="en-GB" dirty="0" err="1"/>
              <a:t>ysgolion</a:t>
            </a:r>
            <a:r>
              <a:rPr lang="en-GB" dirty="0"/>
              <a:t> </a:t>
            </a:r>
            <a:r>
              <a:rPr lang="en-GB" dirty="0" err="1"/>
              <a:t>dros</a:t>
            </a:r>
            <a:r>
              <a:rPr lang="en-GB" dirty="0"/>
              <a:t> y </a:t>
            </a:r>
            <a:r>
              <a:rPr lang="en-GB" dirty="0" err="1"/>
              <a:t>cwricwlwm</a:t>
            </a:r>
            <a:endParaRPr lang="en-GB" dirty="0"/>
          </a:p>
          <a:p>
            <a:endParaRPr lang="en-GB" dirty="0" smtClean="0"/>
          </a:p>
        </p:txBody>
      </p:sp>
      <p:pic>
        <p:nvPicPr>
          <p:cNvPr id="2050" name="Picture 2" descr="C:\Users\Alison\AppData\Local\Microsoft\Windows\INetCache\IE\TKOVGAX5\michael-gove[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80113" y="5419808"/>
            <a:ext cx="1902287" cy="1293555"/>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Alison\AppData\Local\Microsoft\Windows\INetCache\IE\YS893FRH\icon-curriculum-hero[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72716" y="4925573"/>
            <a:ext cx="1552043" cy="1429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501135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GB" dirty="0"/>
          </a:p>
        </p:txBody>
      </p:sp>
      <p:sp>
        <p:nvSpPr>
          <p:cNvPr id="6" name="Content Placeholder 5"/>
          <p:cNvSpPr>
            <a:spLocks noGrp="1"/>
          </p:cNvSpPr>
          <p:nvPr>
            <p:ph idx="1"/>
          </p:nvPr>
        </p:nvSpPr>
        <p:spPr/>
        <p:txBody>
          <a:bodyPr>
            <a:normAutofit/>
          </a:bodyPr>
          <a:lstStyle/>
          <a:p>
            <a:pPr marL="45720" indent="0">
              <a:buNone/>
            </a:pPr>
            <a:r>
              <a:rPr lang="en-GB" dirty="0" smtClean="0"/>
              <a:t>‘The national curriculum provides pupils with an introduction to the essential knowledge that they need to be educated citizens. It introduces pupils to the best that has been thought and said; and helps engender an appreciation of human creativity and achievement’ </a:t>
            </a:r>
            <a:r>
              <a:rPr lang="en-GB" dirty="0"/>
              <a:t>(</a:t>
            </a:r>
            <a:r>
              <a:rPr lang="en-GB" dirty="0" err="1"/>
              <a:t>DfE</a:t>
            </a:r>
            <a:r>
              <a:rPr lang="en-GB" dirty="0"/>
              <a:t> </a:t>
            </a:r>
            <a:r>
              <a:rPr lang="en-GB" dirty="0" smtClean="0"/>
              <a:t>2013, Para 3.1).</a:t>
            </a:r>
            <a:r>
              <a:rPr lang="en-GB" dirty="0" smtClean="0">
                <a:hlinkClick r:id="rId3"/>
              </a:rPr>
              <a:t>Clip</a:t>
            </a:r>
            <a:endParaRPr lang="en-GB" dirty="0" smtClean="0"/>
          </a:p>
          <a:p>
            <a:pPr marL="45720" indent="0">
              <a:buNone/>
            </a:pPr>
            <a:endParaRPr lang="en-GB" dirty="0" smtClean="0"/>
          </a:p>
        </p:txBody>
      </p:sp>
      <p:sp>
        <p:nvSpPr>
          <p:cNvPr id="2" name="Cloud Callout 1"/>
          <p:cNvSpPr/>
          <p:nvPr/>
        </p:nvSpPr>
        <p:spPr>
          <a:xfrm>
            <a:off x="233632" y="3873775"/>
            <a:ext cx="5086350" cy="2190750"/>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t>From these aims what do you perceive to be the key aspects of this curriculum?</a:t>
            </a:r>
            <a:endParaRPr lang="en-GB" b="1" dirty="0"/>
          </a:p>
        </p:txBody>
      </p:sp>
      <p:sp>
        <p:nvSpPr>
          <p:cNvPr id="3" name="Cloud Callout 2"/>
          <p:cNvSpPr/>
          <p:nvPr/>
        </p:nvSpPr>
        <p:spPr>
          <a:xfrm>
            <a:off x="6641441" y="3959500"/>
            <a:ext cx="4695825" cy="2019300"/>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err="1" smtClean="0"/>
              <a:t>O’r</a:t>
            </a:r>
            <a:r>
              <a:rPr lang="en-GB" b="1" dirty="0" smtClean="0"/>
              <a:t> nod </a:t>
            </a:r>
            <a:r>
              <a:rPr lang="en-GB" b="1" dirty="0" err="1" smtClean="0"/>
              <a:t>yma</a:t>
            </a:r>
            <a:r>
              <a:rPr lang="en-GB" b="1" dirty="0" smtClean="0"/>
              <a:t> </a:t>
            </a:r>
            <a:r>
              <a:rPr lang="en-GB" b="1" dirty="0" err="1" smtClean="0"/>
              <a:t>beth</a:t>
            </a:r>
            <a:r>
              <a:rPr lang="en-GB" b="1" dirty="0" smtClean="0"/>
              <a:t> </a:t>
            </a:r>
            <a:r>
              <a:rPr lang="en-GB" b="1" dirty="0" err="1" smtClean="0"/>
              <a:t>gredwch</a:t>
            </a:r>
            <a:r>
              <a:rPr lang="en-GB" b="1" dirty="0" smtClean="0"/>
              <a:t> chi </a:t>
            </a:r>
            <a:r>
              <a:rPr lang="en-GB" b="1" dirty="0" err="1" smtClean="0"/>
              <a:t>yw</a:t>
            </a:r>
            <a:r>
              <a:rPr lang="en-GB" b="1" dirty="0" smtClean="0"/>
              <a:t> </a:t>
            </a:r>
            <a:r>
              <a:rPr lang="en-GB" b="1" dirty="0" err="1" smtClean="0"/>
              <a:t>agweddau</a:t>
            </a:r>
            <a:r>
              <a:rPr lang="en-GB" b="1" dirty="0" smtClean="0"/>
              <a:t> </a:t>
            </a:r>
            <a:r>
              <a:rPr lang="en-GB" b="1" dirty="0" err="1" smtClean="0"/>
              <a:t>allweddol</a:t>
            </a:r>
            <a:r>
              <a:rPr lang="en-GB" b="1" dirty="0" smtClean="0"/>
              <a:t> y </a:t>
            </a:r>
            <a:r>
              <a:rPr lang="en-GB" b="1" dirty="0" err="1" smtClean="0"/>
              <a:t>cwricwlwm</a:t>
            </a:r>
            <a:r>
              <a:rPr lang="en-GB" b="1" dirty="0" smtClean="0"/>
              <a:t> </a:t>
            </a:r>
            <a:r>
              <a:rPr lang="en-GB" b="1" dirty="0" err="1" smtClean="0"/>
              <a:t>hyn</a:t>
            </a:r>
            <a:r>
              <a:rPr lang="en-GB" b="1" dirty="0" smtClean="0"/>
              <a:t>?</a:t>
            </a:r>
            <a:endParaRPr lang="en-GB" b="1" dirty="0"/>
          </a:p>
        </p:txBody>
      </p:sp>
    </p:spTree>
    <p:extLst>
      <p:ext uri="{BB962C8B-B14F-4D97-AF65-F5344CB8AC3E}">
        <p14:creationId xmlns:p14="http://schemas.microsoft.com/office/powerpoint/2010/main" val="26072116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Beth </a:t>
            </a:r>
            <a:r>
              <a:rPr lang="en-GB" dirty="0" err="1" smtClean="0"/>
              <a:t>yw’r</a:t>
            </a:r>
            <a:r>
              <a:rPr lang="en-GB" dirty="0" smtClean="0"/>
              <a:t> </a:t>
            </a:r>
            <a:r>
              <a:rPr lang="en-GB" dirty="0" err="1" smtClean="0"/>
              <a:t>prif</a:t>
            </a:r>
            <a:r>
              <a:rPr lang="en-GB" dirty="0" smtClean="0"/>
              <a:t> </a:t>
            </a:r>
            <a:r>
              <a:rPr lang="en-GB" dirty="0" err="1" smtClean="0"/>
              <a:t>nodweddion</a:t>
            </a:r>
            <a:r>
              <a:rPr lang="en-GB" dirty="0" smtClean="0"/>
              <a:t>?</a:t>
            </a:r>
            <a:br>
              <a:rPr lang="en-GB" dirty="0" smtClean="0"/>
            </a:br>
            <a:r>
              <a:rPr lang="en-GB" dirty="0" smtClean="0"/>
              <a:t>What are the main features?</a:t>
            </a:r>
            <a:endParaRPr lang="en-GB" dirty="0"/>
          </a:p>
        </p:txBody>
      </p:sp>
      <p:sp>
        <p:nvSpPr>
          <p:cNvPr id="3" name="Content Placeholder 2"/>
          <p:cNvSpPr>
            <a:spLocks noGrp="1"/>
          </p:cNvSpPr>
          <p:nvPr>
            <p:ph sz="half" idx="1"/>
          </p:nvPr>
        </p:nvSpPr>
        <p:spPr/>
        <p:txBody>
          <a:bodyPr>
            <a:normAutofit fontScale="92500" lnSpcReduction="10000"/>
          </a:bodyPr>
          <a:lstStyle/>
          <a:p>
            <a:pPr lvl="1"/>
            <a:r>
              <a:rPr lang="en-GB" dirty="0"/>
              <a:t>Less overall content than previous curriculum but more challenging</a:t>
            </a:r>
          </a:p>
          <a:p>
            <a:pPr lvl="1"/>
            <a:r>
              <a:rPr lang="en-GB" dirty="0"/>
              <a:t>Focus on core subject knowledge with stronger emphasis on skills such as essay writing and problem solving</a:t>
            </a:r>
          </a:p>
          <a:p>
            <a:pPr lvl="1"/>
            <a:r>
              <a:rPr lang="en-GB" dirty="0"/>
              <a:t>Additional content in the primary key stages</a:t>
            </a:r>
          </a:p>
          <a:p>
            <a:pPr lvl="1"/>
            <a:r>
              <a:rPr lang="en-GB" dirty="0"/>
              <a:t>‘new’ subject – computing replaces ICT across key stages with the shift from handling data and operating programmes to programming itself</a:t>
            </a:r>
          </a:p>
          <a:p>
            <a:endParaRPr lang="en-GB" dirty="0"/>
          </a:p>
        </p:txBody>
      </p:sp>
      <p:sp>
        <p:nvSpPr>
          <p:cNvPr id="4" name="Content Placeholder 3"/>
          <p:cNvSpPr>
            <a:spLocks noGrp="1"/>
          </p:cNvSpPr>
          <p:nvPr>
            <p:ph sz="half" idx="2"/>
          </p:nvPr>
        </p:nvSpPr>
        <p:spPr/>
        <p:txBody>
          <a:bodyPr>
            <a:normAutofit fontScale="92500" lnSpcReduction="10000"/>
          </a:bodyPr>
          <a:lstStyle/>
          <a:p>
            <a:r>
              <a:rPr lang="en-GB" dirty="0" err="1"/>
              <a:t>Llai</a:t>
            </a:r>
            <a:r>
              <a:rPr lang="en-GB" dirty="0"/>
              <a:t> o </a:t>
            </a:r>
            <a:r>
              <a:rPr lang="en-GB" dirty="0" err="1"/>
              <a:t>gynnwys</a:t>
            </a:r>
            <a:r>
              <a:rPr lang="en-GB" dirty="0"/>
              <a:t> </a:t>
            </a:r>
            <a:r>
              <a:rPr lang="en-GB" dirty="0" err="1"/>
              <a:t>na’r</a:t>
            </a:r>
            <a:r>
              <a:rPr lang="en-GB" dirty="0"/>
              <a:t> </a:t>
            </a:r>
            <a:r>
              <a:rPr lang="en-GB" dirty="0" err="1"/>
              <a:t>cwricwlwm</a:t>
            </a:r>
            <a:r>
              <a:rPr lang="en-GB" dirty="0"/>
              <a:t> </a:t>
            </a:r>
            <a:r>
              <a:rPr lang="en-GB" dirty="0" err="1"/>
              <a:t>cynt</a:t>
            </a:r>
            <a:r>
              <a:rPr lang="en-GB" dirty="0"/>
              <a:t> </a:t>
            </a:r>
            <a:r>
              <a:rPr lang="en-GB" dirty="0" err="1"/>
              <a:t>ond</a:t>
            </a:r>
            <a:r>
              <a:rPr lang="en-GB" dirty="0"/>
              <a:t> </a:t>
            </a:r>
            <a:r>
              <a:rPr lang="en-GB" dirty="0" err="1"/>
              <a:t>yn</a:t>
            </a:r>
            <a:r>
              <a:rPr lang="en-GB" dirty="0"/>
              <a:t> </a:t>
            </a:r>
            <a:r>
              <a:rPr lang="en-GB" dirty="0" err="1"/>
              <a:t>fwy</a:t>
            </a:r>
            <a:r>
              <a:rPr lang="en-GB" dirty="0"/>
              <a:t> </a:t>
            </a:r>
            <a:r>
              <a:rPr lang="en-GB" dirty="0" err="1"/>
              <a:t>heriol</a:t>
            </a:r>
            <a:endParaRPr lang="en-GB" dirty="0"/>
          </a:p>
          <a:p>
            <a:r>
              <a:rPr lang="en-GB" dirty="0" err="1"/>
              <a:t>Focws</a:t>
            </a:r>
            <a:r>
              <a:rPr lang="en-GB" dirty="0"/>
              <a:t> </a:t>
            </a:r>
            <a:r>
              <a:rPr lang="en-GB" dirty="0" err="1"/>
              <a:t>ar</a:t>
            </a:r>
            <a:r>
              <a:rPr lang="en-GB" dirty="0"/>
              <a:t> </a:t>
            </a:r>
            <a:r>
              <a:rPr lang="en-GB" dirty="0" err="1"/>
              <a:t>wybodaeth</a:t>
            </a:r>
            <a:r>
              <a:rPr lang="en-GB" dirty="0"/>
              <a:t> </a:t>
            </a:r>
            <a:r>
              <a:rPr lang="en-GB" dirty="0" err="1"/>
              <a:t>pynciau</a:t>
            </a:r>
            <a:r>
              <a:rPr lang="en-GB" dirty="0"/>
              <a:t> </a:t>
            </a:r>
            <a:r>
              <a:rPr lang="en-GB" dirty="0" err="1"/>
              <a:t>craidd</a:t>
            </a:r>
            <a:r>
              <a:rPr lang="en-GB" dirty="0"/>
              <a:t> </a:t>
            </a:r>
            <a:r>
              <a:rPr lang="en-GB" dirty="0" err="1"/>
              <a:t>gyda</a:t>
            </a:r>
            <a:r>
              <a:rPr lang="en-GB" dirty="0"/>
              <a:t> </a:t>
            </a:r>
            <a:r>
              <a:rPr lang="en-GB" dirty="0" err="1"/>
              <a:t>phwyslais</a:t>
            </a:r>
            <a:r>
              <a:rPr lang="en-GB" dirty="0"/>
              <a:t> </a:t>
            </a:r>
            <a:r>
              <a:rPr lang="en-GB" dirty="0" err="1"/>
              <a:t>cryf</a:t>
            </a:r>
            <a:r>
              <a:rPr lang="en-GB" dirty="0"/>
              <a:t> </a:t>
            </a:r>
            <a:r>
              <a:rPr lang="en-GB" dirty="0" err="1"/>
              <a:t>ar</a:t>
            </a:r>
            <a:r>
              <a:rPr lang="en-GB" dirty="0"/>
              <a:t> </a:t>
            </a:r>
            <a:r>
              <a:rPr lang="en-GB" dirty="0" err="1"/>
              <a:t>sgiliau</a:t>
            </a:r>
            <a:r>
              <a:rPr lang="en-GB" dirty="0"/>
              <a:t> </a:t>
            </a:r>
            <a:r>
              <a:rPr lang="en-GB" dirty="0" err="1"/>
              <a:t>fel</a:t>
            </a:r>
            <a:r>
              <a:rPr lang="en-GB" dirty="0"/>
              <a:t> </a:t>
            </a:r>
            <a:r>
              <a:rPr lang="en-GB" dirty="0" err="1"/>
              <a:t>ysgrifennu</a:t>
            </a:r>
            <a:r>
              <a:rPr lang="en-GB" dirty="0"/>
              <a:t> </a:t>
            </a:r>
            <a:r>
              <a:rPr lang="en-GB" dirty="0" err="1"/>
              <a:t>traethawd</a:t>
            </a:r>
            <a:r>
              <a:rPr lang="en-GB" dirty="0"/>
              <a:t> a </a:t>
            </a:r>
            <a:r>
              <a:rPr lang="en-GB" dirty="0" err="1"/>
              <a:t>datrys</a:t>
            </a:r>
            <a:r>
              <a:rPr lang="en-GB" dirty="0"/>
              <a:t> problem</a:t>
            </a:r>
          </a:p>
          <a:p>
            <a:r>
              <a:rPr lang="en-GB" dirty="0" err="1"/>
              <a:t>Cynnwys</a:t>
            </a:r>
            <a:r>
              <a:rPr lang="en-GB" dirty="0"/>
              <a:t> </a:t>
            </a:r>
            <a:r>
              <a:rPr lang="en-GB" dirty="0" err="1"/>
              <a:t>ychwanegol</a:t>
            </a:r>
            <a:r>
              <a:rPr lang="en-GB" dirty="0"/>
              <a:t> </a:t>
            </a:r>
            <a:r>
              <a:rPr lang="en-GB" dirty="0" err="1"/>
              <a:t>yng</a:t>
            </a:r>
            <a:r>
              <a:rPr lang="en-GB" dirty="0"/>
              <a:t> </a:t>
            </a:r>
            <a:r>
              <a:rPr lang="en-GB" dirty="0" err="1"/>
              <a:t>nghyfnodau</a:t>
            </a:r>
            <a:r>
              <a:rPr lang="en-GB" dirty="0"/>
              <a:t> </a:t>
            </a:r>
            <a:r>
              <a:rPr lang="en-GB" dirty="0" err="1"/>
              <a:t>allweddol</a:t>
            </a:r>
            <a:r>
              <a:rPr lang="en-GB" dirty="0"/>
              <a:t> </a:t>
            </a:r>
            <a:r>
              <a:rPr lang="en-GB" dirty="0" err="1"/>
              <a:t>cynradd</a:t>
            </a:r>
            <a:endParaRPr lang="en-GB" dirty="0"/>
          </a:p>
          <a:p>
            <a:r>
              <a:rPr lang="en-GB" dirty="0" err="1"/>
              <a:t>Pynciau</a:t>
            </a:r>
            <a:r>
              <a:rPr lang="en-GB" dirty="0"/>
              <a:t> ‘</a:t>
            </a:r>
            <a:r>
              <a:rPr lang="en-GB" dirty="0" err="1"/>
              <a:t>newydd</a:t>
            </a:r>
            <a:r>
              <a:rPr lang="en-GB" dirty="0"/>
              <a:t>’ – </a:t>
            </a:r>
            <a:r>
              <a:rPr lang="en-GB" dirty="0" err="1"/>
              <a:t>cyfrifiadura</a:t>
            </a:r>
            <a:r>
              <a:rPr lang="en-GB" dirty="0"/>
              <a:t> </a:t>
            </a:r>
            <a:r>
              <a:rPr lang="en-GB" dirty="0" err="1"/>
              <a:t>yn</a:t>
            </a:r>
            <a:r>
              <a:rPr lang="en-GB" dirty="0"/>
              <a:t> </a:t>
            </a:r>
            <a:r>
              <a:rPr lang="en-GB" dirty="0" err="1"/>
              <a:t>lle</a:t>
            </a:r>
            <a:r>
              <a:rPr lang="en-GB" dirty="0"/>
              <a:t> </a:t>
            </a:r>
            <a:r>
              <a:rPr lang="en-GB" dirty="0" err="1"/>
              <a:t>TGCh</a:t>
            </a:r>
            <a:r>
              <a:rPr lang="en-GB" dirty="0"/>
              <a:t> </a:t>
            </a:r>
            <a:r>
              <a:rPr lang="en-GB" dirty="0" err="1"/>
              <a:t>gyda</a:t>
            </a:r>
            <a:r>
              <a:rPr lang="en-GB" dirty="0"/>
              <a:t> </a:t>
            </a:r>
            <a:r>
              <a:rPr lang="en-GB" dirty="0" err="1"/>
              <a:t>newid</a:t>
            </a:r>
            <a:r>
              <a:rPr lang="en-GB" dirty="0"/>
              <a:t> o </a:t>
            </a:r>
            <a:r>
              <a:rPr lang="en-GB" dirty="0" err="1"/>
              <a:t>ddelio</a:t>
            </a:r>
            <a:r>
              <a:rPr lang="en-GB" dirty="0"/>
              <a:t> a data a </a:t>
            </a:r>
            <a:r>
              <a:rPr lang="en-GB" dirty="0" err="1"/>
              <a:t>gweithredu</a:t>
            </a:r>
            <a:r>
              <a:rPr lang="en-GB" dirty="0"/>
              <a:t> </a:t>
            </a:r>
            <a:r>
              <a:rPr lang="en-GB" dirty="0" err="1"/>
              <a:t>rhaglenni</a:t>
            </a:r>
            <a:r>
              <a:rPr lang="en-GB" dirty="0"/>
              <a:t> at </a:t>
            </a:r>
            <a:r>
              <a:rPr lang="en-GB" dirty="0" err="1"/>
              <a:t>greu</a:t>
            </a:r>
            <a:r>
              <a:rPr lang="en-GB" dirty="0"/>
              <a:t> </a:t>
            </a:r>
            <a:r>
              <a:rPr lang="en-GB" dirty="0" err="1"/>
              <a:t>rhaglenni</a:t>
            </a:r>
            <a:endParaRPr lang="en-GB" dirty="0"/>
          </a:p>
          <a:p>
            <a:endParaRPr lang="en-GB" dirty="0"/>
          </a:p>
        </p:txBody>
      </p:sp>
      <p:pic>
        <p:nvPicPr>
          <p:cNvPr id="4099" name="Picture 3" descr="C:\Users\Alison\AppData\Local\Microsoft\Windows\INetCache\IE\JR0YRAKC\lounge-empreendedor-repense-seus-processos1[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694874" y="574687"/>
            <a:ext cx="1876927" cy="13912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54607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Beth </a:t>
            </a:r>
            <a:r>
              <a:rPr lang="en-GB" dirty="0" err="1"/>
              <a:t>yw’r</a:t>
            </a:r>
            <a:r>
              <a:rPr lang="en-GB" dirty="0"/>
              <a:t> </a:t>
            </a:r>
            <a:r>
              <a:rPr lang="en-GB" dirty="0" err="1"/>
              <a:t>prif</a:t>
            </a:r>
            <a:r>
              <a:rPr lang="en-GB" dirty="0"/>
              <a:t> </a:t>
            </a:r>
            <a:r>
              <a:rPr lang="en-GB" dirty="0" err="1"/>
              <a:t>nodweddion</a:t>
            </a:r>
            <a:r>
              <a:rPr lang="en-GB" dirty="0"/>
              <a:t>?</a:t>
            </a:r>
            <a:br>
              <a:rPr lang="en-GB" dirty="0"/>
            </a:br>
            <a:r>
              <a:rPr lang="en-GB" dirty="0"/>
              <a:t>What are the main features?</a:t>
            </a:r>
          </a:p>
        </p:txBody>
      </p:sp>
      <p:sp>
        <p:nvSpPr>
          <p:cNvPr id="3" name="Content Placeholder 2"/>
          <p:cNvSpPr>
            <a:spLocks noGrp="1"/>
          </p:cNvSpPr>
          <p:nvPr>
            <p:ph sz="half" idx="1"/>
          </p:nvPr>
        </p:nvSpPr>
        <p:spPr/>
        <p:txBody>
          <a:bodyPr>
            <a:normAutofit lnSpcReduction="10000"/>
          </a:bodyPr>
          <a:lstStyle/>
          <a:p>
            <a:r>
              <a:rPr lang="en-GB" dirty="0"/>
              <a:t>Assessment has changed with levels abolished and from 2016 outcomes for each pupil reported as a scaled score for each core subject.</a:t>
            </a:r>
          </a:p>
          <a:p>
            <a:r>
              <a:rPr lang="en-GB" dirty="0"/>
              <a:t>This will be measured in relation to average pupil progress</a:t>
            </a:r>
          </a:p>
          <a:p>
            <a:r>
              <a:rPr lang="en-GB" dirty="0"/>
              <a:t>Subject based curriculum. </a:t>
            </a:r>
          </a:p>
          <a:p>
            <a:r>
              <a:rPr lang="en-GB" dirty="0"/>
              <a:t>Key stage 1 and 2 include core subjects: English, Maths, Science</a:t>
            </a:r>
          </a:p>
          <a:p>
            <a:endParaRPr lang="en-GB" dirty="0"/>
          </a:p>
        </p:txBody>
      </p:sp>
      <p:sp>
        <p:nvSpPr>
          <p:cNvPr id="4" name="Content Placeholder 3"/>
          <p:cNvSpPr>
            <a:spLocks noGrp="1"/>
          </p:cNvSpPr>
          <p:nvPr>
            <p:ph sz="half" idx="2"/>
          </p:nvPr>
        </p:nvSpPr>
        <p:spPr/>
        <p:txBody>
          <a:bodyPr>
            <a:normAutofit lnSpcReduction="10000"/>
          </a:bodyPr>
          <a:lstStyle/>
          <a:p>
            <a:r>
              <a:rPr lang="en-GB" dirty="0" err="1"/>
              <a:t>Asesu</a:t>
            </a:r>
            <a:r>
              <a:rPr lang="en-GB" dirty="0"/>
              <a:t> </a:t>
            </a:r>
            <a:r>
              <a:rPr lang="en-GB" dirty="0" err="1"/>
              <a:t>wedi</a:t>
            </a:r>
            <a:r>
              <a:rPr lang="en-GB" dirty="0"/>
              <a:t> </a:t>
            </a:r>
            <a:r>
              <a:rPr lang="en-GB" dirty="0" err="1"/>
              <a:t>newid</a:t>
            </a:r>
            <a:r>
              <a:rPr lang="en-GB" dirty="0"/>
              <a:t> </a:t>
            </a:r>
            <a:r>
              <a:rPr lang="en-GB" dirty="0" err="1"/>
              <a:t>gyda</a:t>
            </a:r>
            <a:r>
              <a:rPr lang="en-GB" dirty="0"/>
              <a:t> </a:t>
            </a:r>
            <a:r>
              <a:rPr lang="en-GB" dirty="0" err="1"/>
              <a:t>lefelau’n</a:t>
            </a:r>
            <a:r>
              <a:rPr lang="en-GB" dirty="0"/>
              <a:t> </a:t>
            </a:r>
            <a:r>
              <a:rPr lang="en-GB" dirty="0" err="1"/>
              <a:t>cael</a:t>
            </a:r>
            <a:r>
              <a:rPr lang="en-GB" dirty="0"/>
              <a:t> </a:t>
            </a:r>
            <a:r>
              <a:rPr lang="en-GB" dirty="0" err="1"/>
              <a:t>ei</a:t>
            </a:r>
            <a:r>
              <a:rPr lang="en-GB" dirty="0"/>
              <a:t> </a:t>
            </a:r>
            <a:r>
              <a:rPr lang="en-GB" dirty="0" err="1"/>
              <a:t>dileu</a:t>
            </a:r>
            <a:r>
              <a:rPr lang="en-GB" dirty="0"/>
              <a:t> ac o 2016 </a:t>
            </a:r>
            <a:r>
              <a:rPr lang="en-GB" dirty="0" err="1"/>
              <a:t>canlyniadau</a:t>
            </a:r>
            <a:r>
              <a:rPr lang="en-GB" dirty="0"/>
              <a:t> </a:t>
            </a:r>
            <a:r>
              <a:rPr lang="en-GB" dirty="0" err="1"/>
              <a:t>i</a:t>
            </a:r>
            <a:r>
              <a:rPr lang="en-GB" dirty="0"/>
              <a:t> bob </a:t>
            </a:r>
            <a:r>
              <a:rPr lang="en-GB" dirty="0" err="1"/>
              <a:t>plentyn</a:t>
            </a:r>
            <a:r>
              <a:rPr lang="en-GB" dirty="0"/>
              <a:t> </a:t>
            </a:r>
            <a:r>
              <a:rPr lang="en-GB" dirty="0" err="1"/>
              <a:t>yn</a:t>
            </a:r>
            <a:r>
              <a:rPr lang="en-GB" dirty="0"/>
              <a:t> </a:t>
            </a:r>
            <a:r>
              <a:rPr lang="en-GB" dirty="0" err="1"/>
              <a:t>cael</a:t>
            </a:r>
            <a:r>
              <a:rPr lang="en-GB" dirty="0"/>
              <a:t> </a:t>
            </a:r>
            <a:r>
              <a:rPr lang="en-GB" dirty="0" err="1"/>
              <a:t>eu</a:t>
            </a:r>
            <a:r>
              <a:rPr lang="en-GB" dirty="0"/>
              <a:t> </a:t>
            </a:r>
            <a:r>
              <a:rPr lang="en-GB" dirty="0" err="1"/>
              <a:t>hadrodd</a:t>
            </a:r>
            <a:r>
              <a:rPr lang="en-GB" dirty="0"/>
              <a:t> </a:t>
            </a:r>
            <a:r>
              <a:rPr lang="en-GB" dirty="0" err="1"/>
              <a:t>fel</a:t>
            </a:r>
            <a:r>
              <a:rPr lang="en-GB" dirty="0"/>
              <a:t> </a:t>
            </a:r>
            <a:r>
              <a:rPr lang="en-GB" dirty="0" err="1"/>
              <a:t>sgor</a:t>
            </a:r>
            <a:r>
              <a:rPr lang="en-GB" dirty="0"/>
              <a:t> </a:t>
            </a:r>
            <a:r>
              <a:rPr lang="en-GB" dirty="0" err="1"/>
              <a:t>ar</a:t>
            </a:r>
            <a:r>
              <a:rPr lang="en-GB" dirty="0"/>
              <a:t> </a:t>
            </a:r>
            <a:r>
              <a:rPr lang="en-GB" dirty="0" err="1"/>
              <a:t>raddfa</a:t>
            </a:r>
            <a:r>
              <a:rPr lang="en-GB" dirty="0"/>
              <a:t> am bob un </a:t>
            </a:r>
            <a:r>
              <a:rPr lang="en-GB" dirty="0" err="1"/>
              <a:t>o’r</a:t>
            </a:r>
            <a:r>
              <a:rPr lang="en-GB" dirty="0"/>
              <a:t> </a:t>
            </a:r>
            <a:r>
              <a:rPr lang="en-GB" dirty="0" err="1"/>
              <a:t>pynciau</a:t>
            </a:r>
            <a:r>
              <a:rPr lang="en-GB" dirty="0"/>
              <a:t> </a:t>
            </a:r>
            <a:r>
              <a:rPr lang="en-GB" dirty="0" err="1"/>
              <a:t>craidd</a:t>
            </a:r>
            <a:endParaRPr lang="en-GB" dirty="0"/>
          </a:p>
          <a:p>
            <a:r>
              <a:rPr lang="en-GB" dirty="0" err="1"/>
              <a:t>Bydd</a:t>
            </a:r>
            <a:r>
              <a:rPr lang="en-GB" dirty="0"/>
              <a:t> </a:t>
            </a:r>
            <a:r>
              <a:rPr lang="en-GB" dirty="0" err="1"/>
              <a:t>hwn</a:t>
            </a:r>
            <a:r>
              <a:rPr lang="en-GB" dirty="0"/>
              <a:t> </a:t>
            </a:r>
            <a:r>
              <a:rPr lang="en-GB" dirty="0" err="1"/>
              <a:t>yn</a:t>
            </a:r>
            <a:r>
              <a:rPr lang="en-GB" dirty="0"/>
              <a:t> </a:t>
            </a:r>
            <a:r>
              <a:rPr lang="en-GB" dirty="0" err="1"/>
              <a:t>cael</a:t>
            </a:r>
            <a:r>
              <a:rPr lang="en-GB" dirty="0"/>
              <a:t> </a:t>
            </a:r>
            <a:r>
              <a:rPr lang="en-GB" dirty="0" err="1"/>
              <a:t>ei</a:t>
            </a:r>
            <a:r>
              <a:rPr lang="en-GB" dirty="0"/>
              <a:t> </a:t>
            </a:r>
            <a:r>
              <a:rPr lang="en-GB" dirty="0" err="1"/>
              <a:t>fesur</a:t>
            </a:r>
            <a:r>
              <a:rPr lang="en-GB" dirty="0"/>
              <a:t> </a:t>
            </a:r>
            <a:r>
              <a:rPr lang="en-GB" dirty="0" err="1"/>
              <a:t>yn</a:t>
            </a:r>
            <a:r>
              <a:rPr lang="en-GB" dirty="0"/>
              <a:t> </a:t>
            </a:r>
            <a:r>
              <a:rPr lang="en-GB" dirty="0" err="1"/>
              <a:t>erbyn</a:t>
            </a:r>
            <a:r>
              <a:rPr lang="en-GB" dirty="0"/>
              <a:t> </a:t>
            </a:r>
            <a:r>
              <a:rPr lang="en-GB" dirty="0" err="1"/>
              <a:t>cynydd</a:t>
            </a:r>
            <a:r>
              <a:rPr lang="en-GB" dirty="0"/>
              <a:t> </a:t>
            </a:r>
            <a:r>
              <a:rPr lang="en-GB" dirty="0" err="1"/>
              <a:t>cyfartalog</a:t>
            </a:r>
            <a:r>
              <a:rPr lang="en-GB" dirty="0"/>
              <a:t> plant</a:t>
            </a:r>
          </a:p>
          <a:p>
            <a:r>
              <a:rPr lang="en-GB" dirty="0" err="1"/>
              <a:t>Cwricwlwm</a:t>
            </a:r>
            <a:r>
              <a:rPr lang="en-GB" dirty="0"/>
              <a:t> </a:t>
            </a:r>
            <a:r>
              <a:rPr lang="en-GB" dirty="0" err="1"/>
              <a:t>wedi</a:t>
            </a:r>
            <a:r>
              <a:rPr lang="en-GB" dirty="0"/>
              <a:t> </a:t>
            </a:r>
            <a:r>
              <a:rPr lang="en-GB" dirty="0" err="1"/>
              <a:t>selio</a:t>
            </a:r>
            <a:r>
              <a:rPr lang="en-GB" dirty="0"/>
              <a:t> </a:t>
            </a:r>
            <a:r>
              <a:rPr lang="en-GB" dirty="0" err="1"/>
              <a:t>ar</a:t>
            </a:r>
            <a:r>
              <a:rPr lang="en-GB" dirty="0"/>
              <a:t> </a:t>
            </a:r>
            <a:r>
              <a:rPr lang="en-GB" dirty="0" err="1"/>
              <a:t>bynciau</a:t>
            </a:r>
            <a:endParaRPr lang="en-GB" dirty="0"/>
          </a:p>
          <a:p>
            <a:r>
              <a:rPr lang="en-GB" dirty="0"/>
              <a:t>CA 1 a 2 </a:t>
            </a:r>
            <a:r>
              <a:rPr lang="en-GB" dirty="0" err="1"/>
              <a:t>yn</a:t>
            </a:r>
            <a:r>
              <a:rPr lang="en-GB" dirty="0"/>
              <a:t> </a:t>
            </a:r>
            <a:r>
              <a:rPr lang="en-GB" dirty="0" err="1"/>
              <a:t>cynnwys</a:t>
            </a:r>
            <a:r>
              <a:rPr lang="en-GB" dirty="0"/>
              <a:t> </a:t>
            </a:r>
            <a:r>
              <a:rPr lang="en-GB" dirty="0" err="1"/>
              <a:t>pynciau</a:t>
            </a:r>
            <a:r>
              <a:rPr lang="en-GB" dirty="0"/>
              <a:t> </a:t>
            </a:r>
            <a:r>
              <a:rPr lang="en-GB" dirty="0" err="1"/>
              <a:t>craidd</a:t>
            </a:r>
            <a:r>
              <a:rPr lang="en-GB" dirty="0"/>
              <a:t>: </a:t>
            </a:r>
            <a:r>
              <a:rPr lang="en-GB" dirty="0" err="1"/>
              <a:t>Saesneg</a:t>
            </a:r>
            <a:r>
              <a:rPr lang="en-GB" dirty="0"/>
              <a:t>, </a:t>
            </a:r>
            <a:r>
              <a:rPr lang="en-GB" dirty="0" err="1"/>
              <a:t>Mathemateg</a:t>
            </a:r>
            <a:r>
              <a:rPr lang="en-GB" dirty="0"/>
              <a:t> a </a:t>
            </a:r>
            <a:r>
              <a:rPr lang="en-GB" dirty="0" err="1"/>
              <a:t>Gwyddoniaeth</a:t>
            </a:r>
            <a:r>
              <a:rPr lang="en-GB" dirty="0"/>
              <a:t> </a:t>
            </a:r>
          </a:p>
        </p:txBody>
      </p:sp>
    </p:spTree>
    <p:extLst>
      <p:ext uri="{BB962C8B-B14F-4D97-AF65-F5344CB8AC3E}">
        <p14:creationId xmlns:p14="http://schemas.microsoft.com/office/powerpoint/2010/main" val="56428377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smtClean="0"/>
              <a:t>Beirniadaeth</a:t>
            </a:r>
            <a:r>
              <a:rPr lang="en-GB" dirty="0" smtClean="0"/>
              <a:t> </a:t>
            </a:r>
            <a:r>
              <a:rPr lang="en-GB" dirty="0" err="1" smtClean="0"/>
              <a:t>o’r</a:t>
            </a:r>
            <a:r>
              <a:rPr lang="en-GB" dirty="0" smtClean="0"/>
              <a:t> </a:t>
            </a:r>
            <a:r>
              <a:rPr lang="en-GB" dirty="0" err="1" smtClean="0"/>
              <a:t>newidiadau</a:t>
            </a:r>
            <a:r>
              <a:rPr lang="en-GB" dirty="0" smtClean="0"/>
              <a:t/>
            </a:r>
            <a:br>
              <a:rPr lang="en-GB" dirty="0" smtClean="0"/>
            </a:br>
            <a:r>
              <a:rPr lang="en-GB" dirty="0" smtClean="0"/>
              <a:t>Criticism of the changes</a:t>
            </a:r>
            <a:endParaRPr lang="en-GB" dirty="0"/>
          </a:p>
        </p:txBody>
      </p:sp>
      <p:sp>
        <p:nvSpPr>
          <p:cNvPr id="3" name="Content Placeholder 2"/>
          <p:cNvSpPr>
            <a:spLocks noGrp="1"/>
          </p:cNvSpPr>
          <p:nvPr>
            <p:ph sz="half" idx="1"/>
          </p:nvPr>
        </p:nvSpPr>
        <p:spPr/>
        <p:txBody>
          <a:bodyPr>
            <a:normAutofit lnSpcReduction="10000"/>
          </a:bodyPr>
          <a:lstStyle/>
          <a:p>
            <a:r>
              <a:rPr lang="en-GB" dirty="0"/>
              <a:t>Pupils having to cover some topics </a:t>
            </a:r>
            <a:r>
              <a:rPr lang="en-GB" dirty="0" err="1"/>
              <a:t>eg</a:t>
            </a:r>
            <a:r>
              <a:rPr lang="en-GB" dirty="0"/>
              <a:t>. In maths and science, far earlier than previously.</a:t>
            </a:r>
          </a:p>
          <a:p>
            <a:r>
              <a:rPr lang="en-GB" dirty="0"/>
              <a:t>This could cause difficulty with conceptual understanding and lead to pupils becoming confused at an early age.</a:t>
            </a:r>
          </a:p>
          <a:p>
            <a:r>
              <a:rPr lang="en-GB" dirty="0"/>
              <a:t>History curriculum too narrowly British based.</a:t>
            </a:r>
          </a:p>
          <a:p>
            <a:r>
              <a:rPr lang="en-GB" dirty="0"/>
              <a:t>A very traditional curriculum</a:t>
            </a:r>
          </a:p>
          <a:p>
            <a:endParaRPr lang="en-GB" dirty="0"/>
          </a:p>
        </p:txBody>
      </p:sp>
      <p:sp>
        <p:nvSpPr>
          <p:cNvPr id="4" name="Content Placeholder 3"/>
          <p:cNvSpPr>
            <a:spLocks noGrp="1"/>
          </p:cNvSpPr>
          <p:nvPr>
            <p:ph sz="half" idx="2"/>
          </p:nvPr>
        </p:nvSpPr>
        <p:spPr>
          <a:xfrm>
            <a:off x="6197600" y="1920084"/>
            <a:ext cx="5384800" cy="4486467"/>
          </a:xfrm>
        </p:spPr>
        <p:txBody>
          <a:bodyPr>
            <a:normAutofit lnSpcReduction="10000"/>
          </a:bodyPr>
          <a:lstStyle/>
          <a:p>
            <a:r>
              <a:rPr lang="en-GB" dirty="0" err="1"/>
              <a:t>Disgyblion</a:t>
            </a:r>
            <a:r>
              <a:rPr lang="en-GB" dirty="0"/>
              <a:t> </a:t>
            </a:r>
            <a:r>
              <a:rPr lang="en-GB" dirty="0" err="1"/>
              <a:t>yn</a:t>
            </a:r>
            <a:r>
              <a:rPr lang="en-GB" dirty="0"/>
              <a:t> </a:t>
            </a:r>
            <a:r>
              <a:rPr lang="en-GB" dirty="0" err="1"/>
              <a:t>gorfod</a:t>
            </a:r>
            <a:r>
              <a:rPr lang="en-GB" dirty="0"/>
              <a:t> </a:t>
            </a:r>
            <a:r>
              <a:rPr lang="en-GB" dirty="0" err="1"/>
              <a:t>edrych</a:t>
            </a:r>
            <a:r>
              <a:rPr lang="en-GB" dirty="0"/>
              <a:t> </a:t>
            </a:r>
            <a:r>
              <a:rPr lang="en-GB" dirty="0" err="1"/>
              <a:t>ar</a:t>
            </a:r>
            <a:r>
              <a:rPr lang="en-GB" dirty="0"/>
              <a:t> </a:t>
            </a:r>
            <a:r>
              <a:rPr lang="en-GB" dirty="0" err="1"/>
              <a:t>rhai</a:t>
            </a:r>
            <a:r>
              <a:rPr lang="en-GB" dirty="0"/>
              <a:t> </a:t>
            </a:r>
            <a:r>
              <a:rPr lang="en-GB" dirty="0" err="1"/>
              <a:t>testunau</a:t>
            </a:r>
            <a:r>
              <a:rPr lang="en-GB" dirty="0"/>
              <a:t> </a:t>
            </a:r>
            <a:r>
              <a:rPr lang="en-GB" dirty="0" err="1"/>
              <a:t>llawer</a:t>
            </a:r>
            <a:r>
              <a:rPr lang="en-GB" dirty="0"/>
              <a:t> </a:t>
            </a:r>
            <a:r>
              <a:rPr lang="en-GB" dirty="0" err="1"/>
              <a:t>gynt</a:t>
            </a:r>
            <a:r>
              <a:rPr lang="en-GB" dirty="0"/>
              <a:t> nag </a:t>
            </a:r>
            <a:r>
              <a:rPr lang="en-GB" dirty="0" err="1"/>
              <a:t>yn</a:t>
            </a:r>
            <a:r>
              <a:rPr lang="en-GB" dirty="0"/>
              <a:t> y </a:t>
            </a:r>
            <a:r>
              <a:rPr lang="en-GB" dirty="0" err="1"/>
              <a:t>gorffennol</a:t>
            </a:r>
            <a:r>
              <a:rPr lang="en-GB" dirty="0"/>
              <a:t> </a:t>
            </a:r>
            <a:r>
              <a:rPr lang="en-GB" dirty="0" err="1"/>
              <a:t>ee</a:t>
            </a:r>
            <a:r>
              <a:rPr lang="en-GB" dirty="0"/>
              <a:t>. </a:t>
            </a:r>
            <a:r>
              <a:rPr lang="en-GB" dirty="0" err="1"/>
              <a:t>Mathemateg</a:t>
            </a:r>
            <a:r>
              <a:rPr lang="en-GB" dirty="0"/>
              <a:t> a </a:t>
            </a:r>
            <a:r>
              <a:rPr lang="en-GB" dirty="0" err="1"/>
              <a:t>gwyddoniaeth</a:t>
            </a:r>
            <a:endParaRPr lang="en-GB" dirty="0"/>
          </a:p>
          <a:p>
            <a:r>
              <a:rPr lang="en-GB" dirty="0" err="1"/>
              <a:t>Posiblrwydd</a:t>
            </a:r>
            <a:r>
              <a:rPr lang="en-GB" dirty="0"/>
              <a:t> o </a:t>
            </a:r>
            <a:r>
              <a:rPr lang="en-GB" dirty="0" err="1"/>
              <a:t>hyn</a:t>
            </a:r>
            <a:r>
              <a:rPr lang="en-GB" dirty="0"/>
              <a:t> </a:t>
            </a:r>
            <a:r>
              <a:rPr lang="en-GB" dirty="0" err="1"/>
              <a:t>yn</a:t>
            </a:r>
            <a:r>
              <a:rPr lang="en-GB" dirty="0"/>
              <a:t> </a:t>
            </a:r>
            <a:r>
              <a:rPr lang="en-GB" dirty="0" err="1"/>
              <a:t>achosi</a:t>
            </a:r>
            <a:r>
              <a:rPr lang="en-GB" dirty="0"/>
              <a:t> </a:t>
            </a:r>
            <a:r>
              <a:rPr lang="en-GB" dirty="0" err="1"/>
              <a:t>anhawster</a:t>
            </a:r>
            <a:r>
              <a:rPr lang="en-GB" dirty="0"/>
              <a:t> </a:t>
            </a:r>
            <a:r>
              <a:rPr lang="en-GB" dirty="0" err="1"/>
              <a:t>cysyniadol</a:t>
            </a:r>
            <a:r>
              <a:rPr lang="en-GB" dirty="0"/>
              <a:t> </a:t>
            </a:r>
            <a:r>
              <a:rPr lang="en-GB" dirty="0" err="1"/>
              <a:t>gan</a:t>
            </a:r>
            <a:r>
              <a:rPr lang="en-GB" dirty="0"/>
              <a:t> </a:t>
            </a:r>
            <a:r>
              <a:rPr lang="en-GB" dirty="0" err="1"/>
              <a:t>arwain</a:t>
            </a:r>
            <a:r>
              <a:rPr lang="en-GB" dirty="0"/>
              <a:t> at </a:t>
            </a:r>
            <a:r>
              <a:rPr lang="en-GB" dirty="0" err="1"/>
              <a:t>ddisgyblion</a:t>
            </a:r>
            <a:r>
              <a:rPr lang="en-GB" dirty="0"/>
              <a:t> </a:t>
            </a:r>
            <a:r>
              <a:rPr lang="en-GB" dirty="0" err="1"/>
              <a:t>yn</a:t>
            </a:r>
            <a:r>
              <a:rPr lang="en-GB" dirty="0"/>
              <a:t> </a:t>
            </a:r>
            <a:r>
              <a:rPr lang="en-GB" dirty="0" err="1"/>
              <a:t>drysu</a:t>
            </a:r>
            <a:r>
              <a:rPr lang="en-GB" dirty="0"/>
              <a:t> </a:t>
            </a:r>
            <a:r>
              <a:rPr lang="en-GB" dirty="0" err="1"/>
              <a:t>ar</a:t>
            </a:r>
            <a:r>
              <a:rPr lang="en-GB" dirty="0"/>
              <a:t> </a:t>
            </a:r>
            <a:r>
              <a:rPr lang="en-GB" dirty="0" err="1"/>
              <a:t>oed</a:t>
            </a:r>
            <a:r>
              <a:rPr lang="en-GB" dirty="0"/>
              <a:t> </a:t>
            </a:r>
            <a:r>
              <a:rPr lang="en-GB" dirty="0" err="1"/>
              <a:t>cynnar</a:t>
            </a:r>
            <a:endParaRPr lang="en-GB" dirty="0"/>
          </a:p>
          <a:p>
            <a:r>
              <a:rPr lang="en-GB" dirty="0" err="1"/>
              <a:t>Cwricwlwm</a:t>
            </a:r>
            <a:r>
              <a:rPr lang="en-GB" dirty="0"/>
              <a:t> </a:t>
            </a:r>
            <a:r>
              <a:rPr lang="en-GB" dirty="0" err="1"/>
              <a:t>hanes</a:t>
            </a:r>
            <a:r>
              <a:rPr lang="en-GB" dirty="0"/>
              <a:t> </a:t>
            </a:r>
            <a:r>
              <a:rPr lang="en-GB" dirty="0" err="1"/>
              <a:t>yn</a:t>
            </a:r>
            <a:r>
              <a:rPr lang="en-GB" dirty="0"/>
              <a:t> </a:t>
            </a:r>
            <a:r>
              <a:rPr lang="en-GB" dirty="0" err="1"/>
              <a:t>rhy</a:t>
            </a:r>
            <a:r>
              <a:rPr lang="en-GB" dirty="0"/>
              <a:t> </a:t>
            </a:r>
            <a:r>
              <a:rPr lang="en-GB" dirty="0" err="1"/>
              <a:t>gul</a:t>
            </a:r>
            <a:r>
              <a:rPr lang="en-GB" dirty="0"/>
              <a:t> a </a:t>
            </a:r>
            <a:r>
              <a:rPr lang="en-GB" dirty="0" err="1"/>
              <a:t>gormod</a:t>
            </a:r>
            <a:r>
              <a:rPr lang="en-GB" dirty="0"/>
              <a:t> o </a:t>
            </a:r>
            <a:r>
              <a:rPr lang="en-GB" dirty="0" err="1"/>
              <a:t>sylw</a:t>
            </a:r>
            <a:r>
              <a:rPr lang="en-GB" dirty="0"/>
              <a:t> </a:t>
            </a:r>
            <a:r>
              <a:rPr lang="en-GB" dirty="0" err="1"/>
              <a:t>ar</a:t>
            </a:r>
            <a:r>
              <a:rPr lang="en-GB" dirty="0"/>
              <a:t> </a:t>
            </a:r>
            <a:r>
              <a:rPr lang="en-GB" dirty="0" err="1"/>
              <a:t>Brydain</a:t>
            </a:r>
            <a:r>
              <a:rPr lang="en-GB" dirty="0"/>
              <a:t> </a:t>
            </a:r>
          </a:p>
          <a:p>
            <a:r>
              <a:rPr lang="en-GB" dirty="0" err="1"/>
              <a:t>Cwricwlwm</a:t>
            </a:r>
            <a:r>
              <a:rPr lang="en-GB" dirty="0"/>
              <a:t> </a:t>
            </a:r>
            <a:r>
              <a:rPr lang="en-GB" dirty="0" err="1"/>
              <a:t>traddodiadol</a:t>
            </a:r>
            <a:r>
              <a:rPr lang="en-GB" dirty="0"/>
              <a:t> </a:t>
            </a:r>
            <a:r>
              <a:rPr lang="en-GB" dirty="0" err="1" smtClean="0"/>
              <a:t>iawn</a:t>
            </a:r>
            <a:endParaRPr lang="en-GB" dirty="0"/>
          </a:p>
        </p:txBody>
      </p:sp>
      <p:pic>
        <p:nvPicPr>
          <p:cNvPr id="5122" name="Picture 2" descr="C:\Users\Alison\AppData\Local\Microsoft\Windows\INetCache\IE\YS893FRH\f526b3_1ed959031fc940d09667582041e4bd6a[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16074" y="67378"/>
            <a:ext cx="1341172" cy="1405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48970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smtClean="0"/>
              <a:t>Yr</a:t>
            </a:r>
            <a:r>
              <a:rPr lang="en-GB" dirty="0" smtClean="0"/>
              <a:t> Alban</a:t>
            </a:r>
            <a:br>
              <a:rPr lang="en-GB" dirty="0" smtClean="0"/>
            </a:br>
            <a:r>
              <a:rPr lang="en-GB" dirty="0" smtClean="0"/>
              <a:t>Scotland	</a:t>
            </a:r>
            <a:endParaRPr lang="en-GB" dirty="0"/>
          </a:p>
        </p:txBody>
      </p:sp>
      <p:sp>
        <p:nvSpPr>
          <p:cNvPr id="3" name="Content Placeholder 2"/>
          <p:cNvSpPr>
            <a:spLocks noGrp="1"/>
          </p:cNvSpPr>
          <p:nvPr>
            <p:ph sz="half" idx="1"/>
          </p:nvPr>
        </p:nvSpPr>
        <p:spPr/>
        <p:txBody>
          <a:bodyPr>
            <a:normAutofit fontScale="92500"/>
          </a:bodyPr>
          <a:lstStyle/>
          <a:p>
            <a:r>
              <a:rPr lang="en-GB" dirty="0"/>
              <a:t>Education is a devolved issue</a:t>
            </a:r>
          </a:p>
          <a:p>
            <a:r>
              <a:rPr lang="en-GB" dirty="0"/>
              <a:t>Introduced  ‘Curriculum for Excellence’ in 2010</a:t>
            </a:r>
          </a:p>
          <a:p>
            <a:r>
              <a:rPr lang="en-GB" dirty="0"/>
              <a:t>Designed to develop skills rather than specific knowledge</a:t>
            </a:r>
          </a:p>
          <a:p>
            <a:r>
              <a:rPr lang="en-GB" dirty="0"/>
              <a:t>Learners will be:</a:t>
            </a:r>
          </a:p>
          <a:p>
            <a:pPr lvl="1"/>
            <a:r>
              <a:rPr lang="en-GB" dirty="0"/>
              <a:t>Confident individuals</a:t>
            </a:r>
          </a:p>
          <a:p>
            <a:pPr lvl="1"/>
            <a:r>
              <a:rPr lang="en-GB" dirty="0"/>
              <a:t>Responsible citizens</a:t>
            </a:r>
          </a:p>
          <a:p>
            <a:pPr lvl="1"/>
            <a:r>
              <a:rPr lang="en-GB" dirty="0"/>
              <a:t>Effective contributors</a:t>
            </a:r>
          </a:p>
          <a:p>
            <a:pPr lvl="1"/>
            <a:r>
              <a:rPr lang="en-GB" dirty="0"/>
              <a:t>Successful learners</a:t>
            </a:r>
          </a:p>
          <a:p>
            <a:endParaRPr lang="en-GB" dirty="0"/>
          </a:p>
        </p:txBody>
      </p:sp>
      <p:sp>
        <p:nvSpPr>
          <p:cNvPr id="4" name="Content Placeholder 3"/>
          <p:cNvSpPr>
            <a:spLocks noGrp="1"/>
          </p:cNvSpPr>
          <p:nvPr>
            <p:ph sz="half" idx="2"/>
          </p:nvPr>
        </p:nvSpPr>
        <p:spPr/>
        <p:txBody>
          <a:bodyPr>
            <a:normAutofit fontScale="92500"/>
          </a:bodyPr>
          <a:lstStyle/>
          <a:p>
            <a:r>
              <a:rPr lang="en-GB" dirty="0" err="1"/>
              <a:t>Addysg</a:t>
            </a:r>
            <a:r>
              <a:rPr lang="en-GB" dirty="0"/>
              <a:t> </a:t>
            </a:r>
            <a:r>
              <a:rPr lang="en-GB" dirty="0" err="1"/>
              <a:t>yn</a:t>
            </a:r>
            <a:r>
              <a:rPr lang="en-GB" dirty="0"/>
              <a:t> </a:t>
            </a:r>
            <a:r>
              <a:rPr lang="en-GB" dirty="0" err="1"/>
              <a:t>fater</a:t>
            </a:r>
            <a:r>
              <a:rPr lang="en-GB" dirty="0"/>
              <a:t> </a:t>
            </a:r>
            <a:r>
              <a:rPr lang="en-GB" dirty="0" err="1"/>
              <a:t>sydd</a:t>
            </a:r>
            <a:r>
              <a:rPr lang="en-GB" dirty="0"/>
              <a:t> </a:t>
            </a:r>
            <a:r>
              <a:rPr lang="en-GB" dirty="0" err="1"/>
              <a:t>wedi</a:t>
            </a:r>
            <a:r>
              <a:rPr lang="en-GB" dirty="0"/>
              <a:t> </a:t>
            </a:r>
            <a:r>
              <a:rPr lang="en-GB" dirty="0" err="1"/>
              <a:t>datganoli</a:t>
            </a:r>
            <a:endParaRPr lang="en-GB" dirty="0"/>
          </a:p>
          <a:p>
            <a:r>
              <a:rPr lang="en-GB" dirty="0" err="1"/>
              <a:t>Cyflwyno</a:t>
            </a:r>
            <a:r>
              <a:rPr lang="en-GB" dirty="0"/>
              <a:t> ‘Curriculum for Excellence’ </a:t>
            </a:r>
            <a:r>
              <a:rPr lang="en-GB" dirty="0" err="1"/>
              <a:t>yn</a:t>
            </a:r>
            <a:r>
              <a:rPr lang="en-GB" dirty="0"/>
              <a:t> 2010</a:t>
            </a:r>
          </a:p>
          <a:p>
            <a:r>
              <a:rPr lang="en-GB" dirty="0" err="1"/>
              <a:t>Wedi</a:t>
            </a:r>
            <a:r>
              <a:rPr lang="en-GB" dirty="0"/>
              <a:t> </a:t>
            </a:r>
            <a:r>
              <a:rPr lang="en-GB" dirty="0" err="1"/>
              <a:t>dylunio</a:t>
            </a:r>
            <a:r>
              <a:rPr lang="en-GB" dirty="0"/>
              <a:t> </a:t>
            </a:r>
            <a:r>
              <a:rPr lang="en-GB" dirty="0" err="1"/>
              <a:t>i</a:t>
            </a:r>
            <a:r>
              <a:rPr lang="en-GB" dirty="0"/>
              <a:t> </a:t>
            </a:r>
            <a:r>
              <a:rPr lang="en-GB" dirty="0" err="1"/>
              <a:t>ddatblygu</a:t>
            </a:r>
            <a:r>
              <a:rPr lang="en-GB" dirty="0"/>
              <a:t> </a:t>
            </a:r>
            <a:r>
              <a:rPr lang="en-GB" dirty="0" err="1"/>
              <a:t>sgiliau</a:t>
            </a:r>
            <a:r>
              <a:rPr lang="en-GB" dirty="0"/>
              <a:t> </a:t>
            </a:r>
            <a:r>
              <a:rPr lang="en-GB" dirty="0" err="1"/>
              <a:t>yn</a:t>
            </a:r>
            <a:r>
              <a:rPr lang="en-GB" dirty="0"/>
              <a:t> </a:t>
            </a:r>
            <a:r>
              <a:rPr lang="en-GB" dirty="0" err="1"/>
              <a:t>hytrach</a:t>
            </a:r>
            <a:r>
              <a:rPr lang="en-GB" dirty="0"/>
              <a:t> </a:t>
            </a:r>
            <a:r>
              <a:rPr lang="en-GB" dirty="0" err="1"/>
              <a:t>na</a:t>
            </a:r>
            <a:r>
              <a:rPr lang="en-GB" dirty="0"/>
              <a:t> </a:t>
            </a:r>
            <a:r>
              <a:rPr lang="en-GB" dirty="0" err="1"/>
              <a:t>gwybodaeth</a:t>
            </a:r>
            <a:r>
              <a:rPr lang="en-GB" dirty="0"/>
              <a:t> </a:t>
            </a:r>
            <a:r>
              <a:rPr lang="en-GB" dirty="0" err="1"/>
              <a:t>penodol</a:t>
            </a:r>
            <a:endParaRPr lang="en-GB" dirty="0"/>
          </a:p>
          <a:p>
            <a:r>
              <a:rPr lang="en-GB" dirty="0"/>
              <a:t>Y nod </a:t>
            </a:r>
            <a:r>
              <a:rPr lang="en-GB" dirty="0" err="1"/>
              <a:t>fydd</a:t>
            </a:r>
            <a:r>
              <a:rPr lang="en-GB" dirty="0"/>
              <a:t> </a:t>
            </a:r>
            <a:r>
              <a:rPr lang="en-GB" dirty="0" err="1"/>
              <a:t>i</a:t>
            </a:r>
            <a:r>
              <a:rPr lang="en-GB" dirty="0"/>
              <a:t> </a:t>
            </a:r>
            <a:r>
              <a:rPr lang="en-GB" dirty="0" err="1"/>
              <a:t>gael</a:t>
            </a:r>
            <a:r>
              <a:rPr lang="en-GB" dirty="0"/>
              <a:t> </a:t>
            </a:r>
            <a:r>
              <a:rPr lang="en-GB" dirty="0" err="1"/>
              <a:t>dysgwyr</a:t>
            </a:r>
            <a:r>
              <a:rPr lang="en-GB" dirty="0"/>
              <a:t>:</a:t>
            </a:r>
          </a:p>
          <a:p>
            <a:pPr lvl="1"/>
            <a:r>
              <a:rPr lang="en-GB" dirty="0" err="1"/>
              <a:t>Unigolion</a:t>
            </a:r>
            <a:r>
              <a:rPr lang="en-GB" dirty="0"/>
              <a:t> </a:t>
            </a:r>
            <a:r>
              <a:rPr lang="en-GB" dirty="0" err="1"/>
              <a:t>hyderus</a:t>
            </a:r>
            <a:endParaRPr lang="en-GB" dirty="0"/>
          </a:p>
          <a:p>
            <a:pPr lvl="1"/>
            <a:r>
              <a:rPr lang="en-GB" dirty="0" err="1"/>
              <a:t>Dinasyddion</a:t>
            </a:r>
            <a:r>
              <a:rPr lang="en-GB" dirty="0"/>
              <a:t> </a:t>
            </a:r>
            <a:r>
              <a:rPr lang="en-GB" dirty="0" err="1"/>
              <a:t>cyfrifol</a:t>
            </a:r>
            <a:endParaRPr lang="en-GB" dirty="0"/>
          </a:p>
          <a:p>
            <a:pPr lvl="1"/>
            <a:r>
              <a:rPr lang="en-GB" dirty="0" err="1"/>
              <a:t>Cyfranogwyr</a:t>
            </a:r>
            <a:r>
              <a:rPr lang="en-GB" dirty="0"/>
              <a:t> </a:t>
            </a:r>
            <a:r>
              <a:rPr lang="en-GB" dirty="0" err="1"/>
              <a:t>effeithiol</a:t>
            </a:r>
            <a:endParaRPr lang="en-GB" dirty="0"/>
          </a:p>
          <a:p>
            <a:pPr lvl="1"/>
            <a:r>
              <a:rPr lang="en-GB" dirty="0" err="1"/>
              <a:t>Dysgwyr</a:t>
            </a:r>
            <a:r>
              <a:rPr lang="en-GB" dirty="0"/>
              <a:t> </a:t>
            </a:r>
            <a:r>
              <a:rPr lang="en-GB" dirty="0" err="1"/>
              <a:t>llwyddiannus</a:t>
            </a:r>
            <a:endParaRPr lang="en-GB" dirty="0"/>
          </a:p>
          <a:p>
            <a:endParaRPr lang="en-GB" dirty="0"/>
          </a:p>
        </p:txBody>
      </p:sp>
      <p:pic>
        <p:nvPicPr>
          <p:cNvPr id="6146" name="Picture 2" descr="C:\Users\Alison\AppData\Local\Microsoft\Windows\INetCache\IE\JR0YRAKC\wordle[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10842" y="4943787"/>
            <a:ext cx="1607591" cy="16254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403576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Beth </a:t>
            </a:r>
            <a:r>
              <a:rPr lang="en-GB" dirty="0" err="1" smtClean="0"/>
              <a:t>yw’r</a:t>
            </a:r>
            <a:r>
              <a:rPr lang="en-GB" dirty="0" smtClean="0"/>
              <a:t> </a:t>
            </a:r>
            <a:r>
              <a:rPr lang="en-GB" dirty="0" err="1" smtClean="0"/>
              <a:t>prif</a:t>
            </a:r>
            <a:r>
              <a:rPr lang="en-GB" dirty="0" smtClean="0"/>
              <a:t> </a:t>
            </a:r>
            <a:r>
              <a:rPr lang="en-GB" dirty="0" err="1" smtClean="0"/>
              <a:t>nodweddion</a:t>
            </a:r>
            <a:r>
              <a:rPr lang="en-GB" dirty="0" smtClean="0"/>
              <a:t>?</a:t>
            </a:r>
            <a:br>
              <a:rPr lang="en-GB" dirty="0" smtClean="0"/>
            </a:br>
            <a:r>
              <a:rPr lang="en-GB" dirty="0" smtClean="0"/>
              <a:t>What are the main features?	</a:t>
            </a:r>
            <a:endParaRPr lang="en-GB" dirty="0"/>
          </a:p>
        </p:txBody>
      </p:sp>
      <p:sp>
        <p:nvSpPr>
          <p:cNvPr id="3" name="Content Placeholder 2"/>
          <p:cNvSpPr>
            <a:spLocks noGrp="1"/>
          </p:cNvSpPr>
          <p:nvPr>
            <p:ph sz="half" idx="1"/>
          </p:nvPr>
        </p:nvSpPr>
        <p:spPr>
          <a:xfrm>
            <a:off x="154745" y="2075206"/>
            <a:ext cx="5733519" cy="4698388"/>
          </a:xfrm>
        </p:spPr>
        <p:txBody>
          <a:bodyPr>
            <a:normAutofit fontScale="92500" lnSpcReduction="20000"/>
          </a:bodyPr>
          <a:lstStyle/>
          <a:p>
            <a:r>
              <a:rPr lang="en-GB" dirty="0"/>
              <a:t>Schools can make their own decisions on what to teach pupils.</a:t>
            </a:r>
          </a:p>
          <a:p>
            <a:r>
              <a:rPr lang="en-GB" dirty="0"/>
              <a:t>There are three core subjects that schools must ensure are taught: health and wellbeing, literacy and numeracy. Other than that, they’re free to:</a:t>
            </a:r>
          </a:p>
          <a:p>
            <a:pPr lvl="1"/>
            <a:r>
              <a:rPr lang="en-GB" dirty="0"/>
              <a:t/>
            </a:r>
            <a:br>
              <a:rPr lang="en-GB" dirty="0"/>
            </a:br>
            <a:r>
              <a:rPr lang="en-GB" dirty="0"/>
              <a:t>introduce projects that use skills and knowledge from more than one subject </a:t>
            </a:r>
          </a:p>
          <a:p>
            <a:pPr lvl="1"/>
            <a:endParaRPr lang="en-GB" dirty="0"/>
          </a:p>
          <a:p>
            <a:pPr lvl="1"/>
            <a:r>
              <a:rPr lang="en-GB" dirty="0"/>
              <a:t>teach about people and places from their local area</a:t>
            </a:r>
            <a:br>
              <a:rPr lang="en-GB" dirty="0"/>
            </a:br>
            <a:endParaRPr lang="en-GB" dirty="0"/>
          </a:p>
          <a:p>
            <a:pPr lvl="1"/>
            <a:r>
              <a:rPr lang="en-GB" dirty="0"/>
              <a:t>ask pupils about areas they’re interested in studying</a:t>
            </a:r>
          </a:p>
          <a:p>
            <a:endParaRPr lang="en-GB" dirty="0" smtClean="0"/>
          </a:p>
        </p:txBody>
      </p:sp>
      <p:sp>
        <p:nvSpPr>
          <p:cNvPr id="4" name="Content Placeholder 3"/>
          <p:cNvSpPr>
            <a:spLocks noGrp="1"/>
          </p:cNvSpPr>
          <p:nvPr>
            <p:ph sz="half" idx="2"/>
          </p:nvPr>
        </p:nvSpPr>
        <p:spPr>
          <a:xfrm>
            <a:off x="6267612" y="2057399"/>
            <a:ext cx="5924388" cy="4800601"/>
          </a:xfrm>
        </p:spPr>
        <p:txBody>
          <a:bodyPr>
            <a:normAutofit fontScale="92500" lnSpcReduction="20000"/>
          </a:bodyPr>
          <a:lstStyle/>
          <a:p>
            <a:r>
              <a:rPr lang="en-GB" dirty="0"/>
              <a:t>Mae </a:t>
            </a:r>
            <a:r>
              <a:rPr lang="en-GB" dirty="0" err="1"/>
              <a:t>ysgolion</a:t>
            </a:r>
            <a:r>
              <a:rPr lang="en-GB" dirty="0"/>
              <a:t> </a:t>
            </a:r>
            <a:r>
              <a:rPr lang="en-GB" dirty="0" err="1"/>
              <a:t>yn</a:t>
            </a:r>
            <a:r>
              <a:rPr lang="en-GB" dirty="0"/>
              <a:t> </a:t>
            </a:r>
            <a:r>
              <a:rPr lang="en-GB" dirty="0" err="1"/>
              <a:t>gallu</a:t>
            </a:r>
            <a:r>
              <a:rPr lang="en-GB" dirty="0"/>
              <a:t> bod </a:t>
            </a:r>
            <a:r>
              <a:rPr lang="en-GB" dirty="0" err="1"/>
              <a:t>yn</a:t>
            </a:r>
            <a:r>
              <a:rPr lang="en-GB" dirty="0"/>
              <a:t> </a:t>
            </a:r>
            <a:r>
              <a:rPr lang="en-GB" dirty="0" err="1"/>
              <a:t>hyblyg</a:t>
            </a:r>
            <a:r>
              <a:rPr lang="en-GB" dirty="0"/>
              <a:t> </a:t>
            </a:r>
            <a:r>
              <a:rPr lang="en-GB" dirty="0" err="1"/>
              <a:t>ar</a:t>
            </a:r>
            <a:r>
              <a:rPr lang="en-GB" dirty="0"/>
              <a:t> </a:t>
            </a:r>
            <a:r>
              <a:rPr lang="en-GB" dirty="0" err="1"/>
              <a:t>yr</a:t>
            </a:r>
            <a:r>
              <a:rPr lang="en-GB" dirty="0"/>
              <a:t> </a:t>
            </a:r>
            <a:r>
              <a:rPr lang="en-GB" dirty="0" err="1"/>
              <a:t>hyn</a:t>
            </a:r>
            <a:r>
              <a:rPr lang="en-GB" dirty="0"/>
              <a:t> </a:t>
            </a:r>
            <a:r>
              <a:rPr lang="en-GB" dirty="0" err="1"/>
              <a:t>sy’n</a:t>
            </a:r>
            <a:r>
              <a:rPr lang="en-GB" dirty="0"/>
              <a:t> </a:t>
            </a:r>
            <a:r>
              <a:rPr lang="en-GB" dirty="0" err="1"/>
              <a:t>cael</a:t>
            </a:r>
            <a:r>
              <a:rPr lang="en-GB" dirty="0"/>
              <a:t> </a:t>
            </a:r>
            <a:r>
              <a:rPr lang="en-GB" dirty="0" err="1"/>
              <a:t>ei</a:t>
            </a:r>
            <a:r>
              <a:rPr lang="en-GB" dirty="0"/>
              <a:t> </a:t>
            </a:r>
            <a:r>
              <a:rPr lang="en-GB" dirty="0" err="1"/>
              <a:t>ddysgu</a:t>
            </a:r>
            <a:r>
              <a:rPr lang="en-GB" dirty="0"/>
              <a:t> </a:t>
            </a:r>
            <a:r>
              <a:rPr lang="en-GB" dirty="0" err="1"/>
              <a:t>i’r</a:t>
            </a:r>
            <a:r>
              <a:rPr lang="en-GB" dirty="0"/>
              <a:t> plant.</a:t>
            </a:r>
          </a:p>
          <a:p>
            <a:r>
              <a:rPr lang="en-GB" dirty="0"/>
              <a:t>Mae </a:t>
            </a:r>
            <a:r>
              <a:rPr lang="en-GB" dirty="0" err="1"/>
              <a:t>yna</a:t>
            </a:r>
            <a:r>
              <a:rPr lang="en-GB" dirty="0"/>
              <a:t> </a:t>
            </a:r>
            <a:r>
              <a:rPr lang="en-GB" dirty="0" err="1"/>
              <a:t>dri</a:t>
            </a:r>
            <a:r>
              <a:rPr lang="en-GB" dirty="0"/>
              <a:t> </a:t>
            </a:r>
            <a:r>
              <a:rPr lang="en-GB" dirty="0" err="1"/>
              <a:t>pwnc</a:t>
            </a:r>
            <a:r>
              <a:rPr lang="en-GB" dirty="0"/>
              <a:t> </a:t>
            </a:r>
            <a:r>
              <a:rPr lang="en-GB" dirty="0" err="1"/>
              <a:t>craidd</a:t>
            </a:r>
            <a:r>
              <a:rPr lang="en-GB" dirty="0"/>
              <a:t> </a:t>
            </a:r>
            <a:r>
              <a:rPr lang="en-GB" dirty="0" err="1"/>
              <a:t>sydd</a:t>
            </a:r>
            <a:r>
              <a:rPr lang="en-GB" dirty="0"/>
              <a:t> </a:t>
            </a:r>
            <a:r>
              <a:rPr lang="en-GB" dirty="0" err="1"/>
              <a:t>rhaid</a:t>
            </a:r>
            <a:r>
              <a:rPr lang="en-GB" dirty="0"/>
              <a:t> </a:t>
            </a:r>
            <a:r>
              <a:rPr lang="en-GB" dirty="0" err="1"/>
              <a:t>dysgu</a:t>
            </a:r>
            <a:r>
              <a:rPr lang="en-GB" dirty="0"/>
              <a:t>: </a:t>
            </a:r>
            <a:r>
              <a:rPr lang="en-GB" dirty="0" err="1"/>
              <a:t>iechyd</a:t>
            </a:r>
            <a:r>
              <a:rPr lang="en-GB" dirty="0"/>
              <a:t> a </a:t>
            </a:r>
            <a:r>
              <a:rPr lang="en-GB" dirty="0" err="1"/>
              <a:t>lles</a:t>
            </a:r>
            <a:r>
              <a:rPr lang="en-GB" dirty="0"/>
              <a:t>, </a:t>
            </a:r>
            <a:r>
              <a:rPr lang="en-GB" dirty="0" err="1"/>
              <a:t>llythrennedd</a:t>
            </a:r>
            <a:r>
              <a:rPr lang="en-GB" dirty="0"/>
              <a:t> a </a:t>
            </a:r>
            <a:r>
              <a:rPr lang="en-GB" dirty="0" err="1"/>
              <a:t>rhifedd</a:t>
            </a:r>
            <a:r>
              <a:rPr lang="en-GB" dirty="0"/>
              <a:t>. </a:t>
            </a:r>
            <a:r>
              <a:rPr lang="en-GB" dirty="0" err="1"/>
              <a:t>Arwahan</a:t>
            </a:r>
            <a:r>
              <a:rPr lang="en-GB" dirty="0"/>
              <a:t> </a:t>
            </a:r>
            <a:r>
              <a:rPr lang="en-GB" dirty="0" err="1"/>
              <a:t>i</a:t>
            </a:r>
            <a:r>
              <a:rPr lang="en-GB" dirty="0"/>
              <a:t> </a:t>
            </a:r>
            <a:r>
              <a:rPr lang="en-GB" dirty="0" err="1"/>
              <a:t>hynny</a:t>
            </a:r>
            <a:r>
              <a:rPr lang="en-GB" dirty="0"/>
              <a:t>, </a:t>
            </a:r>
            <a:r>
              <a:rPr lang="en-GB" dirty="0" err="1"/>
              <a:t>maent</a:t>
            </a:r>
            <a:r>
              <a:rPr lang="en-GB" dirty="0"/>
              <a:t> </a:t>
            </a:r>
            <a:r>
              <a:rPr lang="en-GB" dirty="0" err="1"/>
              <a:t>yn</a:t>
            </a:r>
            <a:r>
              <a:rPr lang="en-GB" dirty="0"/>
              <a:t> </a:t>
            </a:r>
            <a:r>
              <a:rPr lang="en-GB" dirty="0" err="1"/>
              <a:t>rhydd</a:t>
            </a:r>
            <a:r>
              <a:rPr lang="en-GB" dirty="0"/>
              <a:t> </a:t>
            </a:r>
            <a:r>
              <a:rPr lang="en-GB" dirty="0" err="1"/>
              <a:t>i</a:t>
            </a:r>
            <a:r>
              <a:rPr lang="en-GB" dirty="0"/>
              <a:t> </a:t>
            </a:r>
            <a:r>
              <a:rPr lang="en-GB" dirty="0" err="1"/>
              <a:t>gyflwyno</a:t>
            </a:r>
            <a:r>
              <a:rPr lang="en-GB" dirty="0"/>
              <a:t>:</a:t>
            </a:r>
          </a:p>
          <a:p>
            <a:pPr marL="45720" indent="0">
              <a:buNone/>
            </a:pPr>
            <a:endParaRPr lang="en-GB" dirty="0"/>
          </a:p>
          <a:p>
            <a:pPr lvl="1"/>
            <a:r>
              <a:rPr lang="en-GB" dirty="0" err="1"/>
              <a:t>Projectau</a:t>
            </a:r>
            <a:r>
              <a:rPr lang="en-GB" dirty="0"/>
              <a:t> </a:t>
            </a:r>
            <a:r>
              <a:rPr lang="en-GB" dirty="0" err="1"/>
              <a:t>sy’n</a:t>
            </a:r>
            <a:r>
              <a:rPr lang="en-GB" dirty="0"/>
              <a:t> </a:t>
            </a:r>
            <a:r>
              <a:rPr lang="en-GB" dirty="0" err="1"/>
              <a:t>defnyddio</a:t>
            </a:r>
            <a:r>
              <a:rPr lang="en-GB" dirty="0"/>
              <a:t> </a:t>
            </a:r>
            <a:r>
              <a:rPr lang="en-GB" dirty="0" err="1"/>
              <a:t>sgiliau</a:t>
            </a:r>
            <a:r>
              <a:rPr lang="en-GB" dirty="0"/>
              <a:t> a </a:t>
            </a:r>
            <a:r>
              <a:rPr lang="en-GB" dirty="0" err="1"/>
              <a:t>gwybodaeth</a:t>
            </a:r>
            <a:r>
              <a:rPr lang="en-GB" dirty="0"/>
              <a:t> </a:t>
            </a:r>
            <a:r>
              <a:rPr lang="en-GB" dirty="0" err="1"/>
              <a:t>wrth</a:t>
            </a:r>
            <a:r>
              <a:rPr lang="en-GB" dirty="0"/>
              <a:t> </a:t>
            </a:r>
            <a:r>
              <a:rPr lang="en-GB" dirty="0" err="1"/>
              <a:t>mwy</a:t>
            </a:r>
            <a:r>
              <a:rPr lang="en-GB" dirty="0"/>
              <a:t> </a:t>
            </a:r>
            <a:r>
              <a:rPr lang="en-GB" dirty="0" err="1"/>
              <a:t>na</a:t>
            </a:r>
            <a:r>
              <a:rPr lang="en-GB" dirty="0"/>
              <a:t> un </a:t>
            </a:r>
            <a:r>
              <a:rPr lang="en-GB" dirty="0" err="1"/>
              <a:t>pwnc</a:t>
            </a:r>
            <a:r>
              <a:rPr lang="en-GB" dirty="0"/>
              <a:t> </a:t>
            </a:r>
          </a:p>
          <a:p>
            <a:pPr lvl="1"/>
            <a:endParaRPr lang="en-GB" dirty="0"/>
          </a:p>
          <a:p>
            <a:pPr lvl="1"/>
            <a:r>
              <a:rPr lang="en-GB" dirty="0" err="1"/>
              <a:t>Dysgu</a:t>
            </a:r>
            <a:r>
              <a:rPr lang="en-GB" dirty="0"/>
              <a:t> am </a:t>
            </a:r>
            <a:r>
              <a:rPr lang="en-GB" dirty="0" err="1"/>
              <a:t>bobl</a:t>
            </a:r>
            <a:r>
              <a:rPr lang="en-GB" dirty="0"/>
              <a:t> a </a:t>
            </a:r>
            <a:r>
              <a:rPr lang="en-GB" dirty="0" err="1"/>
              <a:t>llefydd</a:t>
            </a:r>
            <a:r>
              <a:rPr lang="en-GB" dirty="0"/>
              <a:t> </a:t>
            </a:r>
            <a:r>
              <a:rPr lang="en-GB" dirty="0" err="1"/>
              <a:t>yn</a:t>
            </a:r>
            <a:r>
              <a:rPr lang="en-GB" dirty="0"/>
              <a:t> </a:t>
            </a:r>
            <a:r>
              <a:rPr lang="en-GB" dirty="0" err="1"/>
              <a:t>eu</a:t>
            </a:r>
            <a:r>
              <a:rPr lang="en-GB" dirty="0"/>
              <a:t> </a:t>
            </a:r>
            <a:r>
              <a:rPr lang="en-GB" dirty="0" err="1"/>
              <a:t>hardal</a:t>
            </a:r>
            <a:r>
              <a:rPr lang="en-GB" dirty="0"/>
              <a:t> </a:t>
            </a:r>
            <a:r>
              <a:rPr lang="en-GB" dirty="0" err="1"/>
              <a:t>leol</a:t>
            </a:r>
            <a:endParaRPr lang="en-GB" dirty="0"/>
          </a:p>
          <a:p>
            <a:pPr lvl="1"/>
            <a:endParaRPr lang="en-GB" dirty="0"/>
          </a:p>
          <a:p>
            <a:pPr lvl="1"/>
            <a:r>
              <a:rPr lang="en-GB" dirty="0" err="1"/>
              <a:t>Gofyn</a:t>
            </a:r>
            <a:r>
              <a:rPr lang="en-GB" dirty="0"/>
              <a:t> </a:t>
            </a:r>
            <a:r>
              <a:rPr lang="en-GB" dirty="0" err="1"/>
              <a:t>i</a:t>
            </a:r>
            <a:r>
              <a:rPr lang="en-GB" dirty="0"/>
              <a:t> </a:t>
            </a:r>
            <a:r>
              <a:rPr lang="en-GB" dirty="0" err="1"/>
              <a:t>fyfyrwyr</a:t>
            </a:r>
            <a:r>
              <a:rPr lang="en-GB" dirty="0"/>
              <a:t> </a:t>
            </a:r>
            <a:r>
              <a:rPr lang="en-GB" dirty="0" err="1"/>
              <a:t>beth</a:t>
            </a:r>
            <a:r>
              <a:rPr lang="en-GB" dirty="0"/>
              <a:t> </a:t>
            </a:r>
            <a:r>
              <a:rPr lang="en-GB" dirty="0" err="1"/>
              <a:t>mae</a:t>
            </a:r>
            <a:r>
              <a:rPr lang="en-GB" dirty="0"/>
              <a:t> </a:t>
            </a:r>
            <a:r>
              <a:rPr lang="en-GB" dirty="0" err="1"/>
              <a:t>ganddynt</a:t>
            </a:r>
            <a:r>
              <a:rPr lang="en-GB" dirty="0"/>
              <a:t> </a:t>
            </a:r>
            <a:r>
              <a:rPr lang="en-GB" dirty="0" err="1"/>
              <a:t>ddiddordeb</a:t>
            </a:r>
            <a:r>
              <a:rPr lang="en-GB" dirty="0"/>
              <a:t> </a:t>
            </a:r>
            <a:r>
              <a:rPr lang="en-GB" dirty="0" err="1"/>
              <a:t>astudio</a:t>
            </a:r>
            <a:endParaRPr lang="en-GB" dirty="0"/>
          </a:p>
          <a:p>
            <a:endParaRPr lang="en-GB" dirty="0"/>
          </a:p>
        </p:txBody>
      </p:sp>
    </p:spTree>
    <p:extLst>
      <p:ext uri="{BB962C8B-B14F-4D97-AF65-F5344CB8AC3E}">
        <p14:creationId xmlns:p14="http://schemas.microsoft.com/office/powerpoint/2010/main" val="190479616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Criticism of the Curriculum for Excellence</a:t>
            </a:r>
            <a:endParaRPr lang="en-GB" dirty="0"/>
          </a:p>
        </p:txBody>
      </p:sp>
      <p:sp>
        <p:nvSpPr>
          <p:cNvPr id="3" name="Content Placeholder 2"/>
          <p:cNvSpPr>
            <a:spLocks noGrp="1"/>
          </p:cNvSpPr>
          <p:nvPr>
            <p:ph sz="half" idx="1"/>
          </p:nvPr>
        </p:nvSpPr>
        <p:spPr/>
        <p:txBody>
          <a:bodyPr>
            <a:normAutofit lnSpcReduction="10000"/>
          </a:bodyPr>
          <a:lstStyle/>
          <a:p>
            <a:r>
              <a:rPr lang="en-GB" dirty="0" smtClean="0"/>
              <a:t>Watch the following </a:t>
            </a:r>
            <a:r>
              <a:rPr lang="en-GB" dirty="0" err="1" smtClean="0"/>
              <a:t>Youtube</a:t>
            </a:r>
            <a:r>
              <a:rPr lang="en-GB" dirty="0" smtClean="0"/>
              <a:t> clip </a:t>
            </a:r>
          </a:p>
          <a:p>
            <a:r>
              <a:rPr lang="en-GB" dirty="0">
                <a:hlinkClick r:id="rId2"/>
              </a:rPr>
              <a:t>https://www.youtube.com/watch?v=-</a:t>
            </a:r>
            <a:r>
              <a:rPr lang="en-GB" dirty="0" smtClean="0">
                <a:hlinkClick r:id="rId2"/>
              </a:rPr>
              <a:t>tfhk_mlvl8</a:t>
            </a:r>
            <a:endParaRPr lang="en-GB" dirty="0" smtClean="0"/>
          </a:p>
          <a:p>
            <a:r>
              <a:rPr lang="en-GB" dirty="0" smtClean="0"/>
              <a:t>and read the blog by Patterson </a:t>
            </a:r>
            <a:r>
              <a:rPr lang="en-GB" dirty="0">
                <a:hlinkClick r:id="rId3"/>
              </a:rPr>
              <a:t>https://blogs.lse.ac.uk/politicsandpolicy/curriculum-for-excellence</a:t>
            </a:r>
            <a:r>
              <a:rPr lang="en-GB" dirty="0" smtClean="0">
                <a:hlinkClick r:id="rId3"/>
              </a:rPr>
              <a:t>/</a:t>
            </a:r>
            <a:endParaRPr lang="en-GB" dirty="0" smtClean="0"/>
          </a:p>
          <a:p>
            <a:endParaRPr lang="en-GB" dirty="0"/>
          </a:p>
          <a:p>
            <a:r>
              <a:rPr lang="en-GB" dirty="0" smtClean="0"/>
              <a:t>What are some of the criticisms levelled against the reformed curriculum?</a:t>
            </a:r>
          </a:p>
          <a:p>
            <a:r>
              <a:rPr lang="en-GB" dirty="0" smtClean="0"/>
              <a:t>Are these points fair?</a:t>
            </a:r>
          </a:p>
        </p:txBody>
      </p:sp>
      <p:sp>
        <p:nvSpPr>
          <p:cNvPr id="4" name="Content Placeholder 3"/>
          <p:cNvSpPr>
            <a:spLocks noGrp="1"/>
          </p:cNvSpPr>
          <p:nvPr>
            <p:ph sz="half" idx="2"/>
          </p:nvPr>
        </p:nvSpPr>
        <p:spPr/>
        <p:txBody>
          <a:bodyPr>
            <a:normAutofit lnSpcReduction="10000"/>
          </a:bodyPr>
          <a:lstStyle/>
          <a:p>
            <a:r>
              <a:rPr lang="en-GB" dirty="0" err="1" smtClean="0"/>
              <a:t>Gwyliwch</a:t>
            </a:r>
            <a:r>
              <a:rPr lang="en-GB" dirty="0" smtClean="0"/>
              <a:t> y clip </a:t>
            </a:r>
            <a:r>
              <a:rPr lang="en-GB" dirty="0" err="1" smtClean="0"/>
              <a:t>Youtube</a:t>
            </a:r>
            <a:r>
              <a:rPr lang="en-GB" dirty="0" smtClean="0"/>
              <a:t> </a:t>
            </a:r>
            <a:r>
              <a:rPr lang="en-GB" dirty="0" err="1" smtClean="0"/>
              <a:t>canlynol</a:t>
            </a:r>
            <a:r>
              <a:rPr lang="en-GB" dirty="0" smtClean="0"/>
              <a:t> a </a:t>
            </a:r>
            <a:r>
              <a:rPr lang="en-GB" dirty="0" err="1" smtClean="0"/>
              <a:t>darllen</a:t>
            </a:r>
            <a:r>
              <a:rPr lang="en-GB" dirty="0" smtClean="0"/>
              <a:t> y blog </a:t>
            </a:r>
            <a:r>
              <a:rPr lang="en-GB" dirty="0" err="1" smtClean="0"/>
              <a:t>gan</a:t>
            </a:r>
            <a:r>
              <a:rPr lang="en-GB" dirty="0" smtClean="0"/>
              <a:t> Patterson</a:t>
            </a:r>
          </a:p>
          <a:p>
            <a:r>
              <a:rPr lang="en-GB" dirty="0" smtClean="0"/>
              <a:t>Beth </a:t>
            </a:r>
            <a:r>
              <a:rPr lang="en-GB" dirty="0" err="1" smtClean="0"/>
              <a:t>yw’r</a:t>
            </a:r>
            <a:r>
              <a:rPr lang="en-GB" dirty="0" smtClean="0"/>
              <a:t> </a:t>
            </a:r>
            <a:r>
              <a:rPr lang="en-GB" dirty="0" err="1" smtClean="0"/>
              <a:t>beirniadaeth</a:t>
            </a:r>
            <a:r>
              <a:rPr lang="en-GB" dirty="0" smtClean="0"/>
              <a:t> </a:t>
            </a:r>
            <a:r>
              <a:rPr lang="en-GB" dirty="0" err="1" smtClean="0"/>
              <a:t>o’r</a:t>
            </a:r>
            <a:r>
              <a:rPr lang="en-GB" dirty="0" smtClean="0"/>
              <a:t> </a:t>
            </a:r>
            <a:r>
              <a:rPr lang="en-GB" dirty="0" err="1" smtClean="0"/>
              <a:t>cwricwlwm</a:t>
            </a:r>
            <a:r>
              <a:rPr lang="en-GB" dirty="0" smtClean="0"/>
              <a:t> </a:t>
            </a:r>
            <a:r>
              <a:rPr lang="en-GB" dirty="0" err="1" smtClean="0"/>
              <a:t>yn</a:t>
            </a:r>
            <a:r>
              <a:rPr lang="en-GB" dirty="0" smtClean="0"/>
              <a:t> </a:t>
            </a:r>
            <a:r>
              <a:rPr lang="en-GB" dirty="0" err="1" smtClean="0"/>
              <a:t>yr</a:t>
            </a:r>
            <a:r>
              <a:rPr lang="en-GB" dirty="0" smtClean="0"/>
              <a:t> Alban?</a:t>
            </a:r>
          </a:p>
          <a:p>
            <a:r>
              <a:rPr lang="en-GB" dirty="0" err="1" smtClean="0"/>
              <a:t>Ydy’r</a:t>
            </a:r>
            <a:r>
              <a:rPr lang="en-GB" dirty="0" smtClean="0"/>
              <a:t> </a:t>
            </a:r>
            <a:r>
              <a:rPr lang="en-GB" dirty="0" err="1" smtClean="0"/>
              <a:t>pwyntiau</a:t>
            </a:r>
            <a:r>
              <a:rPr lang="en-GB" dirty="0" smtClean="0"/>
              <a:t> </a:t>
            </a:r>
            <a:r>
              <a:rPr lang="en-GB" dirty="0" err="1" smtClean="0"/>
              <a:t>hyn</a:t>
            </a:r>
            <a:r>
              <a:rPr lang="en-GB" dirty="0" smtClean="0"/>
              <a:t> </a:t>
            </a:r>
            <a:r>
              <a:rPr lang="en-GB" dirty="0" err="1" smtClean="0"/>
              <a:t>yn</a:t>
            </a:r>
            <a:r>
              <a:rPr lang="en-GB" dirty="0" smtClean="0"/>
              <a:t> </a:t>
            </a:r>
            <a:r>
              <a:rPr lang="en-GB" dirty="0" err="1" smtClean="0"/>
              <a:t>deg</a:t>
            </a:r>
            <a:r>
              <a:rPr lang="en-GB" dirty="0" smtClean="0"/>
              <a:t>?</a:t>
            </a:r>
          </a:p>
        </p:txBody>
      </p:sp>
    </p:spTree>
    <p:extLst>
      <p:ext uri="{BB962C8B-B14F-4D97-AF65-F5344CB8AC3E}">
        <p14:creationId xmlns:p14="http://schemas.microsoft.com/office/powerpoint/2010/main" val="355619432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smtClean="0"/>
              <a:t>Natur</a:t>
            </a:r>
            <a:r>
              <a:rPr lang="en-GB" dirty="0" smtClean="0"/>
              <a:t> y </a:t>
            </a:r>
            <a:r>
              <a:rPr lang="en-GB" dirty="0" err="1" smtClean="0"/>
              <a:t>dysgu</a:t>
            </a:r>
            <a:r>
              <a:rPr lang="en-GB" dirty="0" smtClean="0"/>
              <a:t/>
            </a:r>
            <a:br>
              <a:rPr lang="en-GB" dirty="0" smtClean="0"/>
            </a:br>
            <a:r>
              <a:rPr lang="en-GB" dirty="0" smtClean="0"/>
              <a:t>The nature of learning</a:t>
            </a:r>
            <a:endParaRPr lang="en-GB" dirty="0"/>
          </a:p>
        </p:txBody>
      </p:sp>
      <p:sp>
        <p:nvSpPr>
          <p:cNvPr id="5" name="Content Placeholder 4"/>
          <p:cNvSpPr>
            <a:spLocks noGrp="1"/>
          </p:cNvSpPr>
          <p:nvPr>
            <p:ph sz="half" idx="1"/>
          </p:nvPr>
        </p:nvSpPr>
        <p:spPr/>
        <p:txBody>
          <a:bodyPr>
            <a:normAutofit lnSpcReduction="10000"/>
          </a:bodyPr>
          <a:lstStyle/>
          <a:p>
            <a:r>
              <a:rPr lang="en-GB" dirty="0"/>
              <a:t>Balance between knowledge and skills </a:t>
            </a:r>
          </a:p>
          <a:p>
            <a:r>
              <a:rPr lang="en-GB" dirty="0"/>
              <a:t> less prescriptive in content</a:t>
            </a:r>
          </a:p>
          <a:p>
            <a:r>
              <a:rPr lang="en-GB" dirty="0"/>
              <a:t>Learner centred</a:t>
            </a:r>
          </a:p>
          <a:p>
            <a:r>
              <a:rPr lang="en-GB" dirty="0"/>
              <a:t>Young and </a:t>
            </a:r>
            <a:r>
              <a:rPr lang="en-GB" dirty="0" err="1"/>
              <a:t>Wheelahan</a:t>
            </a:r>
            <a:r>
              <a:rPr lang="en-GB" dirty="0"/>
              <a:t>, (2008) note how downgrading knowledge is a worldwide trend and is justified by saying that the curriculum needs to be flexible to address demands of fast changing world.</a:t>
            </a:r>
          </a:p>
          <a:p>
            <a:endParaRPr lang="en-GB" dirty="0"/>
          </a:p>
        </p:txBody>
      </p:sp>
      <p:sp>
        <p:nvSpPr>
          <p:cNvPr id="4" name="Content Placeholder 3"/>
          <p:cNvSpPr>
            <a:spLocks noGrp="1"/>
          </p:cNvSpPr>
          <p:nvPr>
            <p:ph sz="half" idx="2"/>
          </p:nvPr>
        </p:nvSpPr>
        <p:spPr/>
        <p:txBody>
          <a:bodyPr>
            <a:normAutofit lnSpcReduction="10000"/>
          </a:bodyPr>
          <a:lstStyle/>
          <a:p>
            <a:r>
              <a:rPr lang="en-GB" dirty="0" err="1"/>
              <a:t>Cydbwysedd</a:t>
            </a:r>
            <a:r>
              <a:rPr lang="en-GB" dirty="0"/>
              <a:t> </a:t>
            </a:r>
            <a:r>
              <a:rPr lang="en-GB" dirty="0" err="1"/>
              <a:t>rhwng</a:t>
            </a:r>
            <a:r>
              <a:rPr lang="en-GB" dirty="0"/>
              <a:t> </a:t>
            </a:r>
            <a:r>
              <a:rPr lang="en-GB" dirty="0" err="1"/>
              <a:t>gwybodaeth</a:t>
            </a:r>
            <a:r>
              <a:rPr lang="en-GB" dirty="0"/>
              <a:t> a </a:t>
            </a:r>
            <a:r>
              <a:rPr lang="en-GB" dirty="0" err="1"/>
              <a:t>sgiliau</a:t>
            </a:r>
            <a:endParaRPr lang="en-GB" dirty="0"/>
          </a:p>
          <a:p>
            <a:r>
              <a:rPr lang="en-GB" dirty="0" err="1"/>
              <a:t>Llai</a:t>
            </a:r>
            <a:r>
              <a:rPr lang="en-GB" dirty="0"/>
              <a:t> </a:t>
            </a:r>
            <a:r>
              <a:rPr lang="en-GB" dirty="0" err="1"/>
              <a:t>penodol</a:t>
            </a:r>
            <a:r>
              <a:rPr lang="en-GB" dirty="0"/>
              <a:t> </a:t>
            </a:r>
            <a:r>
              <a:rPr lang="en-GB" dirty="0" err="1"/>
              <a:t>yn</a:t>
            </a:r>
            <a:r>
              <a:rPr lang="en-GB" dirty="0"/>
              <a:t> y </a:t>
            </a:r>
            <a:r>
              <a:rPr lang="en-GB" dirty="0" err="1"/>
              <a:t>cynnwys</a:t>
            </a:r>
            <a:endParaRPr lang="en-GB" dirty="0"/>
          </a:p>
          <a:p>
            <a:r>
              <a:rPr lang="en-GB" dirty="0" err="1"/>
              <a:t>Plentyn</a:t>
            </a:r>
            <a:r>
              <a:rPr lang="en-GB" dirty="0"/>
              <a:t> </a:t>
            </a:r>
            <a:r>
              <a:rPr lang="en-GB" dirty="0" err="1"/>
              <a:t>canolog</a:t>
            </a:r>
            <a:endParaRPr lang="en-GB" dirty="0"/>
          </a:p>
          <a:p>
            <a:r>
              <a:rPr lang="en-GB" dirty="0"/>
              <a:t>Young a </a:t>
            </a:r>
            <a:r>
              <a:rPr lang="en-GB" dirty="0" err="1"/>
              <a:t>Wheelahan</a:t>
            </a:r>
            <a:r>
              <a:rPr lang="en-GB" dirty="0"/>
              <a:t>, (2008) </a:t>
            </a:r>
            <a:r>
              <a:rPr lang="en-GB" dirty="0" err="1"/>
              <a:t>yn</a:t>
            </a:r>
            <a:r>
              <a:rPr lang="en-GB" dirty="0"/>
              <a:t> </a:t>
            </a:r>
            <a:r>
              <a:rPr lang="en-GB" dirty="0" err="1"/>
              <a:t>nodi</a:t>
            </a:r>
            <a:r>
              <a:rPr lang="en-GB" dirty="0"/>
              <a:t> bod </a:t>
            </a:r>
            <a:r>
              <a:rPr lang="en-GB" dirty="0" err="1"/>
              <a:t>diraddio</a:t>
            </a:r>
            <a:r>
              <a:rPr lang="en-GB" dirty="0"/>
              <a:t> </a:t>
            </a:r>
            <a:r>
              <a:rPr lang="en-GB" dirty="0" err="1"/>
              <a:t>gwybodaeth</a:t>
            </a:r>
            <a:r>
              <a:rPr lang="en-GB" dirty="0"/>
              <a:t> </a:t>
            </a:r>
            <a:r>
              <a:rPr lang="en-GB" dirty="0" err="1"/>
              <a:t>yn</a:t>
            </a:r>
            <a:r>
              <a:rPr lang="en-GB" dirty="0"/>
              <a:t> </a:t>
            </a:r>
            <a:r>
              <a:rPr lang="en-GB" dirty="0" err="1"/>
              <a:t>duedd</a:t>
            </a:r>
            <a:r>
              <a:rPr lang="en-GB" dirty="0"/>
              <a:t> </a:t>
            </a:r>
            <a:r>
              <a:rPr lang="en-GB" dirty="0" err="1"/>
              <a:t>byd-eang</a:t>
            </a:r>
            <a:r>
              <a:rPr lang="en-GB" dirty="0"/>
              <a:t> ac </a:t>
            </a:r>
            <a:r>
              <a:rPr lang="en-GB" dirty="0" err="1"/>
              <a:t>yn</a:t>
            </a:r>
            <a:r>
              <a:rPr lang="en-GB" dirty="0"/>
              <a:t> </a:t>
            </a:r>
            <a:r>
              <a:rPr lang="en-GB" dirty="0" err="1"/>
              <a:t>cael</a:t>
            </a:r>
            <a:r>
              <a:rPr lang="en-GB" dirty="0"/>
              <a:t> </a:t>
            </a:r>
            <a:r>
              <a:rPr lang="en-GB" dirty="0" err="1"/>
              <a:t>ei</a:t>
            </a:r>
            <a:r>
              <a:rPr lang="en-GB" dirty="0"/>
              <a:t> </a:t>
            </a:r>
            <a:r>
              <a:rPr lang="en-GB" dirty="0" err="1"/>
              <a:t>gyfiawnhau</a:t>
            </a:r>
            <a:r>
              <a:rPr lang="en-GB" dirty="0"/>
              <a:t> </a:t>
            </a:r>
            <a:r>
              <a:rPr lang="en-GB" dirty="0" err="1"/>
              <a:t>trwy</a:t>
            </a:r>
            <a:r>
              <a:rPr lang="en-GB" dirty="0"/>
              <a:t> </a:t>
            </a:r>
            <a:r>
              <a:rPr lang="en-GB" dirty="0" err="1"/>
              <a:t>ddweud</a:t>
            </a:r>
            <a:r>
              <a:rPr lang="en-GB" dirty="0"/>
              <a:t> bod </a:t>
            </a:r>
            <a:r>
              <a:rPr lang="en-GB" dirty="0" err="1"/>
              <a:t>angen</a:t>
            </a:r>
            <a:r>
              <a:rPr lang="en-GB" dirty="0"/>
              <a:t> </a:t>
            </a:r>
            <a:r>
              <a:rPr lang="en-GB" dirty="0" err="1"/>
              <a:t>cwricwlwm</a:t>
            </a:r>
            <a:r>
              <a:rPr lang="en-GB" dirty="0"/>
              <a:t> </a:t>
            </a:r>
            <a:r>
              <a:rPr lang="en-GB" dirty="0" err="1"/>
              <a:t>hyblyg</a:t>
            </a:r>
            <a:r>
              <a:rPr lang="en-GB" dirty="0"/>
              <a:t> </a:t>
            </a:r>
            <a:r>
              <a:rPr lang="en-GB" dirty="0" err="1"/>
              <a:t>er</a:t>
            </a:r>
            <a:r>
              <a:rPr lang="en-GB" dirty="0"/>
              <a:t> </a:t>
            </a:r>
            <a:r>
              <a:rPr lang="en-GB" dirty="0" err="1"/>
              <a:t>mwyn</a:t>
            </a:r>
            <a:r>
              <a:rPr lang="en-GB" dirty="0"/>
              <a:t> </a:t>
            </a:r>
            <a:r>
              <a:rPr lang="en-GB" dirty="0" err="1"/>
              <a:t>ymateb</a:t>
            </a:r>
            <a:r>
              <a:rPr lang="en-GB" dirty="0"/>
              <a:t> </a:t>
            </a:r>
            <a:r>
              <a:rPr lang="en-GB" dirty="0" err="1"/>
              <a:t>i</a:t>
            </a:r>
            <a:r>
              <a:rPr lang="en-GB" dirty="0"/>
              <a:t> </a:t>
            </a:r>
            <a:r>
              <a:rPr lang="en-GB" dirty="0" err="1"/>
              <a:t>newidiadau</a:t>
            </a:r>
            <a:r>
              <a:rPr lang="en-GB" dirty="0"/>
              <a:t> </a:t>
            </a:r>
            <a:r>
              <a:rPr lang="en-GB" dirty="0" err="1"/>
              <a:t>cyflym</a:t>
            </a:r>
            <a:r>
              <a:rPr lang="en-GB" dirty="0"/>
              <a:t> </a:t>
            </a:r>
            <a:r>
              <a:rPr lang="en-GB" dirty="0" err="1"/>
              <a:t>yn</a:t>
            </a:r>
            <a:r>
              <a:rPr lang="en-GB" dirty="0"/>
              <a:t> y </a:t>
            </a:r>
            <a:r>
              <a:rPr lang="en-GB" dirty="0" err="1"/>
              <a:t>byd</a:t>
            </a:r>
            <a:endParaRPr lang="en-GB" dirty="0"/>
          </a:p>
          <a:p>
            <a:endParaRPr lang="en-GB" dirty="0"/>
          </a:p>
        </p:txBody>
      </p:sp>
    </p:spTree>
    <p:extLst>
      <p:ext uri="{BB962C8B-B14F-4D97-AF65-F5344CB8AC3E}">
        <p14:creationId xmlns:p14="http://schemas.microsoft.com/office/powerpoint/2010/main" val="221470833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mtClean="0"/>
              <a:t>Arddull dysgu</a:t>
            </a:r>
            <a:br>
              <a:rPr lang="en-GB" smtClean="0"/>
            </a:br>
            <a:r>
              <a:rPr lang="en-GB" smtClean="0"/>
              <a:t>Styles of teaching</a:t>
            </a:r>
            <a:endParaRPr lang="en-GB" dirty="0"/>
          </a:p>
        </p:txBody>
      </p:sp>
      <p:sp>
        <p:nvSpPr>
          <p:cNvPr id="3" name="Content Placeholder 2"/>
          <p:cNvSpPr>
            <a:spLocks noGrp="1"/>
          </p:cNvSpPr>
          <p:nvPr>
            <p:ph sz="half" idx="1"/>
          </p:nvPr>
        </p:nvSpPr>
        <p:spPr/>
        <p:txBody>
          <a:bodyPr/>
          <a:lstStyle/>
          <a:p>
            <a:r>
              <a:rPr lang="en-GB" dirty="0"/>
              <a:t>Active learning</a:t>
            </a:r>
          </a:p>
          <a:p>
            <a:r>
              <a:rPr lang="en-GB" dirty="0"/>
              <a:t>Cooperative learning</a:t>
            </a:r>
          </a:p>
          <a:p>
            <a:r>
              <a:rPr lang="en-GB" dirty="0"/>
              <a:t>Project based learning</a:t>
            </a:r>
          </a:p>
          <a:p>
            <a:r>
              <a:rPr lang="en-GB" dirty="0"/>
              <a:t>Teachers as facilitators</a:t>
            </a:r>
          </a:p>
          <a:p>
            <a:endParaRPr lang="en-GB" dirty="0"/>
          </a:p>
        </p:txBody>
      </p:sp>
      <p:sp>
        <p:nvSpPr>
          <p:cNvPr id="4" name="Content Placeholder 3"/>
          <p:cNvSpPr>
            <a:spLocks noGrp="1"/>
          </p:cNvSpPr>
          <p:nvPr>
            <p:ph sz="half" idx="2"/>
          </p:nvPr>
        </p:nvSpPr>
        <p:spPr/>
        <p:txBody>
          <a:bodyPr/>
          <a:lstStyle/>
          <a:p>
            <a:r>
              <a:rPr lang="en-GB" dirty="0" err="1"/>
              <a:t>Dysgu</a:t>
            </a:r>
            <a:r>
              <a:rPr lang="en-GB" dirty="0"/>
              <a:t> </a:t>
            </a:r>
            <a:r>
              <a:rPr lang="en-GB" dirty="0" err="1"/>
              <a:t>gweithredol</a:t>
            </a:r>
            <a:endParaRPr lang="en-GB" dirty="0"/>
          </a:p>
          <a:p>
            <a:r>
              <a:rPr lang="en-GB" dirty="0" err="1"/>
              <a:t>Dysgu</a:t>
            </a:r>
            <a:r>
              <a:rPr lang="en-GB" dirty="0"/>
              <a:t> </a:t>
            </a:r>
            <a:r>
              <a:rPr lang="en-GB" dirty="0" err="1"/>
              <a:t>cydweithredol</a:t>
            </a:r>
            <a:endParaRPr lang="en-GB" dirty="0"/>
          </a:p>
          <a:p>
            <a:r>
              <a:rPr lang="en-GB" dirty="0" err="1"/>
              <a:t>Dysgu</a:t>
            </a:r>
            <a:r>
              <a:rPr lang="en-GB" dirty="0"/>
              <a:t> </a:t>
            </a:r>
            <a:r>
              <a:rPr lang="en-GB" dirty="0" err="1"/>
              <a:t>wedi</a:t>
            </a:r>
            <a:r>
              <a:rPr lang="en-GB" dirty="0"/>
              <a:t> </a:t>
            </a:r>
            <a:r>
              <a:rPr lang="en-GB" dirty="0" err="1"/>
              <a:t>selio</a:t>
            </a:r>
            <a:r>
              <a:rPr lang="en-GB" dirty="0"/>
              <a:t> </a:t>
            </a:r>
            <a:r>
              <a:rPr lang="en-GB" dirty="0" err="1"/>
              <a:t>ar</a:t>
            </a:r>
            <a:r>
              <a:rPr lang="en-GB" dirty="0"/>
              <a:t> </a:t>
            </a:r>
            <a:r>
              <a:rPr lang="en-GB" dirty="0" err="1"/>
              <a:t>broject</a:t>
            </a:r>
            <a:endParaRPr lang="en-GB" dirty="0"/>
          </a:p>
          <a:p>
            <a:r>
              <a:rPr lang="en-GB" dirty="0" err="1"/>
              <a:t>Athrawon</a:t>
            </a:r>
            <a:r>
              <a:rPr lang="en-GB" dirty="0"/>
              <a:t> </a:t>
            </a:r>
            <a:r>
              <a:rPr lang="en-GB" dirty="0" err="1"/>
              <a:t>yn</a:t>
            </a:r>
            <a:r>
              <a:rPr lang="en-GB" dirty="0"/>
              <a:t> </a:t>
            </a:r>
            <a:r>
              <a:rPr lang="en-GB" dirty="0" err="1"/>
              <a:t>hyrwyddo’r</a:t>
            </a:r>
            <a:r>
              <a:rPr lang="en-GB" dirty="0"/>
              <a:t> </a:t>
            </a:r>
            <a:r>
              <a:rPr lang="en-GB" dirty="0" err="1" smtClean="0"/>
              <a:t>dysgu</a:t>
            </a:r>
            <a:endParaRPr lang="en-GB" dirty="0"/>
          </a:p>
        </p:txBody>
      </p:sp>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42391" y="5334299"/>
            <a:ext cx="2268685" cy="1537034"/>
          </a:xfrm>
          <a:prstGeom prst="rect">
            <a:avLst/>
          </a:prstGeom>
        </p:spPr>
      </p:pic>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81805" y="5323577"/>
            <a:ext cx="2230586" cy="1514291"/>
          </a:xfrm>
          <a:prstGeom prst="rect">
            <a:avLst/>
          </a:prstGeom>
        </p:spPr>
      </p:pic>
      <p:pic>
        <p:nvPicPr>
          <p:cNvPr id="18" name="Picture 1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334949"/>
            <a:ext cx="2235200" cy="1516998"/>
          </a:xfrm>
          <a:prstGeom prst="rect">
            <a:avLst/>
          </a:prstGeom>
        </p:spPr>
      </p:pic>
      <p:pic>
        <p:nvPicPr>
          <p:cNvPr id="19" name="Picture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14716" y="5306971"/>
            <a:ext cx="2316014" cy="1564178"/>
          </a:xfrm>
          <a:prstGeom prst="rect">
            <a:avLst/>
          </a:prstGeom>
        </p:spPr>
      </p:pic>
      <p:pic>
        <p:nvPicPr>
          <p:cNvPr id="20" name="Content Placeholder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722737" y="5312206"/>
            <a:ext cx="2268687" cy="1534202"/>
          </a:xfrm>
          <a:prstGeom prst="rect">
            <a:avLst/>
          </a:prstGeom>
        </p:spPr>
      </p:pic>
    </p:spTree>
    <p:extLst>
      <p:ext uri="{BB962C8B-B14F-4D97-AF65-F5344CB8AC3E}">
        <p14:creationId xmlns:p14="http://schemas.microsoft.com/office/powerpoint/2010/main" val="1238375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ppt_x"/>
                                          </p:val>
                                        </p:tav>
                                        <p:tav tm="100000">
                                          <p:val>
                                            <p:strVal val="#ppt_x"/>
                                          </p:val>
                                        </p:tav>
                                      </p:tavLst>
                                    </p:anim>
                                    <p:anim calcmode="lin" valueType="num">
                                      <p:cBhvr additive="base">
                                        <p:cTn id="2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smtClean="0"/>
              <a:t>Tasg</a:t>
            </a:r>
            <a:r>
              <a:rPr lang="en-GB" dirty="0" smtClean="0"/>
              <a:t> </a:t>
            </a:r>
            <a:r>
              <a:rPr lang="en-GB" dirty="0" err="1" smtClean="0"/>
              <a:t>grwp</a:t>
            </a:r>
            <a:r>
              <a:rPr lang="en-GB" dirty="0" smtClean="0"/>
              <a:t/>
            </a:r>
            <a:br>
              <a:rPr lang="en-GB" dirty="0" smtClean="0"/>
            </a:br>
            <a:r>
              <a:rPr lang="en-GB" dirty="0" smtClean="0"/>
              <a:t>Group task</a:t>
            </a:r>
            <a:endParaRPr lang="en-GB" dirty="0"/>
          </a:p>
        </p:txBody>
      </p:sp>
      <p:sp>
        <p:nvSpPr>
          <p:cNvPr id="3" name="Content Placeholder 2"/>
          <p:cNvSpPr>
            <a:spLocks noGrp="1"/>
          </p:cNvSpPr>
          <p:nvPr>
            <p:ph sz="half" idx="1"/>
          </p:nvPr>
        </p:nvSpPr>
        <p:spPr/>
        <p:txBody>
          <a:bodyPr>
            <a:normAutofit/>
          </a:bodyPr>
          <a:lstStyle/>
          <a:p>
            <a:r>
              <a:rPr lang="en-GB" sz="2800" dirty="0"/>
              <a:t>Research the English and Scottish curriculum and consider similarities and differences between them</a:t>
            </a:r>
          </a:p>
          <a:p>
            <a:r>
              <a:rPr lang="en-GB" sz="2800" dirty="0"/>
              <a:t>What can we learn about the way the curriculum can be organised and taught from the above examples?</a:t>
            </a:r>
          </a:p>
          <a:p>
            <a:endParaRPr lang="en-GB" sz="2800" dirty="0"/>
          </a:p>
        </p:txBody>
      </p:sp>
      <p:sp>
        <p:nvSpPr>
          <p:cNvPr id="4" name="Content Placeholder 3"/>
          <p:cNvSpPr>
            <a:spLocks noGrp="1"/>
          </p:cNvSpPr>
          <p:nvPr>
            <p:ph sz="half" idx="2"/>
          </p:nvPr>
        </p:nvSpPr>
        <p:spPr/>
        <p:txBody>
          <a:bodyPr>
            <a:normAutofit/>
          </a:bodyPr>
          <a:lstStyle/>
          <a:p>
            <a:r>
              <a:rPr lang="en-GB" sz="2800" dirty="0" err="1"/>
              <a:t>Ymchwiliwch</a:t>
            </a:r>
            <a:r>
              <a:rPr lang="en-GB" sz="2800" dirty="0"/>
              <a:t> </a:t>
            </a:r>
            <a:r>
              <a:rPr lang="en-GB" sz="2800" dirty="0" err="1"/>
              <a:t>i</a:t>
            </a:r>
            <a:r>
              <a:rPr lang="en-GB" sz="2800" dirty="0"/>
              <a:t> </a:t>
            </a:r>
            <a:r>
              <a:rPr lang="en-GB" sz="2800" dirty="0" err="1"/>
              <a:t>gwricwlwm</a:t>
            </a:r>
            <a:r>
              <a:rPr lang="en-GB" sz="2800" dirty="0"/>
              <a:t> </a:t>
            </a:r>
            <a:r>
              <a:rPr lang="en-GB" sz="2800" dirty="0" err="1"/>
              <a:t>Lloegr</a:t>
            </a:r>
            <a:r>
              <a:rPr lang="en-GB" sz="2800" dirty="0"/>
              <a:t> </a:t>
            </a:r>
            <a:r>
              <a:rPr lang="en-GB" sz="2800" dirty="0" err="1"/>
              <a:t>a’r</a:t>
            </a:r>
            <a:r>
              <a:rPr lang="en-GB" sz="2800" dirty="0"/>
              <a:t> Alban ac </a:t>
            </a:r>
            <a:r>
              <a:rPr lang="en-GB" sz="2800" dirty="0" err="1"/>
              <a:t>ystyriwch</a:t>
            </a:r>
            <a:r>
              <a:rPr lang="en-GB" sz="2800" dirty="0"/>
              <a:t> </a:t>
            </a:r>
            <a:r>
              <a:rPr lang="en-GB" sz="2800" dirty="0" err="1"/>
              <a:t>yr</a:t>
            </a:r>
            <a:r>
              <a:rPr lang="en-GB" sz="2800" dirty="0"/>
              <a:t> </a:t>
            </a:r>
            <a:r>
              <a:rPr lang="en-GB" sz="2800" dirty="0" err="1"/>
              <a:t>hyn</a:t>
            </a:r>
            <a:r>
              <a:rPr lang="en-GB" sz="2800" dirty="0"/>
              <a:t> </a:t>
            </a:r>
            <a:r>
              <a:rPr lang="en-GB" sz="2800" dirty="0" err="1"/>
              <a:t>sy’n</a:t>
            </a:r>
            <a:r>
              <a:rPr lang="en-GB" sz="2800" dirty="0"/>
              <a:t> </a:t>
            </a:r>
            <a:r>
              <a:rPr lang="en-GB" sz="2800" dirty="0" err="1"/>
              <a:t>debyg</a:t>
            </a:r>
            <a:r>
              <a:rPr lang="en-GB" sz="2800" dirty="0"/>
              <a:t> a </a:t>
            </a:r>
            <a:r>
              <a:rPr lang="en-GB" sz="2800" dirty="0" err="1"/>
              <a:t>gwahanol</a:t>
            </a:r>
            <a:r>
              <a:rPr lang="en-GB" sz="2800" dirty="0"/>
              <a:t> </a:t>
            </a:r>
            <a:r>
              <a:rPr lang="en-GB" sz="2800" dirty="0" err="1"/>
              <a:t>amdanynt</a:t>
            </a:r>
            <a:endParaRPr lang="en-GB" sz="2800" dirty="0"/>
          </a:p>
          <a:p>
            <a:r>
              <a:rPr lang="en-GB" sz="2800" dirty="0"/>
              <a:t>Beth </a:t>
            </a:r>
            <a:r>
              <a:rPr lang="en-GB" sz="2800" dirty="0" err="1"/>
              <a:t>allwn</a:t>
            </a:r>
            <a:r>
              <a:rPr lang="en-GB" sz="2800" dirty="0"/>
              <a:t> </a:t>
            </a:r>
            <a:r>
              <a:rPr lang="en-GB" sz="2800" dirty="0" err="1"/>
              <a:t>ni</a:t>
            </a:r>
            <a:r>
              <a:rPr lang="en-GB" sz="2800" dirty="0"/>
              <a:t> </a:t>
            </a:r>
            <a:r>
              <a:rPr lang="en-GB" sz="2800" dirty="0" err="1"/>
              <a:t>ddysgu</a:t>
            </a:r>
            <a:r>
              <a:rPr lang="en-GB" sz="2800" dirty="0"/>
              <a:t> am y </a:t>
            </a:r>
            <a:r>
              <a:rPr lang="en-GB" sz="2800" dirty="0" err="1"/>
              <a:t>ffordd</a:t>
            </a:r>
            <a:r>
              <a:rPr lang="en-GB" sz="2800" dirty="0"/>
              <a:t> </a:t>
            </a:r>
            <a:r>
              <a:rPr lang="en-GB" sz="2800" dirty="0" err="1"/>
              <a:t>mae’r</a:t>
            </a:r>
            <a:r>
              <a:rPr lang="en-GB" sz="2800" dirty="0"/>
              <a:t> </a:t>
            </a:r>
            <a:r>
              <a:rPr lang="en-GB" sz="2800" dirty="0" err="1"/>
              <a:t>cwricwlwm</a:t>
            </a:r>
            <a:r>
              <a:rPr lang="en-GB" sz="2800" dirty="0"/>
              <a:t> </a:t>
            </a:r>
            <a:r>
              <a:rPr lang="en-GB" sz="2800" dirty="0" err="1"/>
              <a:t>yn</a:t>
            </a:r>
            <a:r>
              <a:rPr lang="en-GB" sz="2800" dirty="0"/>
              <a:t> </a:t>
            </a:r>
            <a:r>
              <a:rPr lang="en-GB" sz="2800" dirty="0" err="1"/>
              <a:t>gallu</a:t>
            </a:r>
            <a:r>
              <a:rPr lang="en-GB" sz="2800" dirty="0"/>
              <a:t> </a:t>
            </a:r>
            <a:r>
              <a:rPr lang="en-GB" sz="2800" dirty="0" err="1"/>
              <a:t>cael</a:t>
            </a:r>
            <a:r>
              <a:rPr lang="en-GB" sz="2800" dirty="0"/>
              <a:t> </a:t>
            </a:r>
            <a:r>
              <a:rPr lang="en-GB" sz="2800" dirty="0" err="1"/>
              <a:t>ei</a:t>
            </a:r>
            <a:r>
              <a:rPr lang="en-GB" sz="2800" dirty="0"/>
              <a:t> </a:t>
            </a:r>
            <a:r>
              <a:rPr lang="en-GB" sz="2800" dirty="0" err="1"/>
              <a:t>drefnu</a:t>
            </a:r>
            <a:r>
              <a:rPr lang="en-GB" sz="2800" dirty="0"/>
              <a:t> </a:t>
            </a:r>
            <a:r>
              <a:rPr lang="en-GB" sz="2800" dirty="0" err="1"/>
              <a:t>a’i</a:t>
            </a:r>
            <a:r>
              <a:rPr lang="en-GB" sz="2800" dirty="0"/>
              <a:t> </a:t>
            </a:r>
            <a:r>
              <a:rPr lang="en-GB" sz="2800" dirty="0" err="1"/>
              <a:t>dysgu</a:t>
            </a:r>
            <a:r>
              <a:rPr lang="en-GB" sz="2800" dirty="0"/>
              <a:t> </a:t>
            </a:r>
            <a:r>
              <a:rPr lang="en-GB" sz="2800" dirty="0" err="1"/>
              <a:t>o’r</a:t>
            </a:r>
            <a:r>
              <a:rPr lang="en-GB" sz="2800" dirty="0"/>
              <a:t> </a:t>
            </a:r>
            <a:r>
              <a:rPr lang="en-GB" sz="2800" dirty="0" err="1"/>
              <a:t>enghreifftiau</a:t>
            </a:r>
            <a:r>
              <a:rPr lang="en-GB" sz="2800" dirty="0"/>
              <a:t> </a:t>
            </a:r>
            <a:r>
              <a:rPr lang="en-GB" sz="2800" dirty="0" err="1"/>
              <a:t>yma</a:t>
            </a:r>
            <a:r>
              <a:rPr lang="en-GB" sz="2800" dirty="0" smtClean="0"/>
              <a:t>?</a:t>
            </a:r>
            <a:endParaRPr lang="en-GB" sz="2800" dirty="0"/>
          </a:p>
        </p:txBody>
      </p:sp>
    </p:spTree>
    <p:extLst>
      <p:ext uri="{BB962C8B-B14F-4D97-AF65-F5344CB8AC3E}">
        <p14:creationId xmlns:p14="http://schemas.microsoft.com/office/powerpoint/2010/main" val="306923769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6532" y="924243"/>
            <a:ext cx="10972800" cy="1143000"/>
          </a:xfrm>
        </p:spPr>
        <p:txBody>
          <a:bodyPr>
            <a:normAutofit fontScale="90000"/>
          </a:bodyPr>
          <a:lstStyle/>
          <a:p>
            <a:r>
              <a:rPr lang="en-GB" dirty="0" err="1" smtClean="0"/>
              <a:t>Cwricwlwm</a:t>
            </a:r>
            <a:r>
              <a:rPr lang="en-GB" dirty="0" smtClean="0"/>
              <a:t> </a:t>
            </a:r>
            <a:r>
              <a:rPr lang="en-GB" dirty="0" err="1" smtClean="0"/>
              <a:t>Cymru</a:t>
            </a:r>
            <a:r>
              <a:rPr lang="en-GB" dirty="0" smtClean="0"/>
              <a:t/>
            </a:r>
            <a:br>
              <a:rPr lang="en-GB" dirty="0" smtClean="0"/>
            </a:br>
            <a:r>
              <a:rPr lang="en-GB" dirty="0" smtClean="0"/>
              <a:t>The Welsh Curriculum</a:t>
            </a:r>
            <a:br>
              <a:rPr lang="en-GB" dirty="0" smtClean="0"/>
            </a:br>
            <a:endParaRPr lang="en-GB" dirty="0"/>
          </a:p>
        </p:txBody>
      </p:sp>
      <p:sp>
        <p:nvSpPr>
          <p:cNvPr id="3" name="Content Placeholder 2"/>
          <p:cNvSpPr>
            <a:spLocks noGrp="1"/>
          </p:cNvSpPr>
          <p:nvPr>
            <p:ph sz="half" idx="1"/>
          </p:nvPr>
        </p:nvSpPr>
        <p:spPr/>
        <p:txBody>
          <a:bodyPr>
            <a:normAutofit/>
          </a:bodyPr>
          <a:lstStyle/>
          <a:p>
            <a:r>
              <a:rPr lang="en-GB" dirty="0"/>
              <a:t>What do you remember about Donaldson’s review Successful Futures and the new Welsh curriculum that we looked at last year?</a:t>
            </a:r>
          </a:p>
          <a:p>
            <a:r>
              <a:rPr lang="en-GB" dirty="0"/>
              <a:t>Note points on your ‘post its’</a:t>
            </a:r>
          </a:p>
          <a:p>
            <a:r>
              <a:rPr lang="en-GB" dirty="0"/>
              <a:t>Feedback</a:t>
            </a:r>
          </a:p>
          <a:p>
            <a:endParaRPr lang="en-GB" dirty="0"/>
          </a:p>
        </p:txBody>
      </p:sp>
      <p:sp>
        <p:nvSpPr>
          <p:cNvPr id="4" name="Content Placeholder 3"/>
          <p:cNvSpPr>
            <a:spLocks noGrp="1"/>
          </p:cNvSpPr>
          <p:nvPr>
            <p:ph sz="half" idx="2"/>
          </p:nvPr>
        </p:nvSpPr>
        <p:spPr/>
        <p:txBody>
          <a:bodyPr>
            <a:normAutofit/>
          </a:bodyPr>
          <a:lstStyle/>
          <a:p>
            <a:r>
              <a:rPr lang="en-GB" dirty="0"/>
              <a:t>Beth </a:t>
            </a:r>
            <a:r>
              <a:rPr lang="en-GB" dirty="0" err="1"/>
              <a:t>ydych</a:t>
            </a:r>
            <a:r>
              <a:rPr lang="en-GB" dirty="0"/>
              <a:t> </a:t>
            </a:r>
            <a:r>
              <a:rPr lang="en-GB" dirty="0" err="1"/>
              <a:t>chi’n</a:t>
            </a:r>
            <a:r>
              <a:rPr lang="en-GB" dirty="0"/>
              <a:t> </a:t>
            </a:r>
            <a:r>
              <a:rPr lang="en-GB" dirty="0" err="1"/>
              <a:t>ei</a:t>
            </a:r>
            <a:r>
              <a:rPr lang="en-GB" dirty="0"/>
              <a:t> gofio am </a:t>
            </a:r>
            <a:r>
              <a:rPr lang="en-GB" dirty="0" err="1"/>
              <a:t>adroddiad</a:t>
            </a:r>
            <a:r>
              <a:rPr lang="en-GB" dirty="0"/>
              <a:t> </a:t>
            </a:r>
            <a:r>
              <a:rPr lang="en-GB" dirty="0" err="1"/>
              <a:t>Dyfodol</a:t>
            </a:r>
            <a:r>
              <a:rPr lang="en-GB" dirty="0"/>
              <a:t> </a:t>
            </a:r>
            <a:r>
              <a:rPr lang="en-GB" dirty="0" err="1"/>
              <a:t>Llwyddiannus</a:t>
            </a:r>
            <a:r>
              <a:rPr lang="en-GB" dirty="0"/>
              <a:t> Donaldson </a:t>
            </a:r>
            <a:r>
              <a:rPr lang="en-GB" dirty="0" err="1"/>
              <a:t>a’r</a:t>
            </a:r>
            <a:r>
              <a:rPr lang="en-GB" dirty="0"/>
              <a:t> </a:t>
            </a:r>
            <a:r>
              <a:rPr lang="en-GB" dirty="0" err="1"/>
              <a:t>cwricwlwm</a:t>
            </a:r>
            <a:r>
              <a:rPr lang="en-GB" dirty="0"/>
              <a:t> </a:t>
            </a:r>
            <a:r>
              <a:rPr lang="en-GB" dirty="0" err="1"/>
              <a:t>newydd</a:t>
            </a:r>
            <a:r>
              <a:rPr lang="en-GB" dirty="0"/>
              <a:t> </a:t>
            </a:r>
            <a:r>
              <a:rPr lang="en-GB" dirty="0" err="1"/>
              <a:t>i</a:t>
            </a:r>
            <a:r>
              <a:rPr lang="en-GB" dirty="0"/>
              <a:t> </a:t>
            </a:r>
            <a:r>
              <a:rPr lang="en-GB" dirty="0" err="1"/>
              <a:t>Gymru</a:t>
            </a:r>
            <a:r>
              <a:rPr lang="en-GB" dirty="0"/>
              <a:t> a </a:t>
            </a:r>
            <a:r>
              <a:rPr lang="en-GB" dirty="0" err="1"/>
              <a:t>astudiwyd</a:t>
            </a:r>
            <a:r>
              <a:rPr lang="en-GB" dirty="0"/>
              <a:t> </a:t>
            </a:r>
            <a:r>
              <a:rPr lang="en-GB" dirty="0" err="1"/>
              <a:t>llynedd</a:t>
            </a:r>
            <a:r>
              <a:rPr lang="en-GB" dirty="0"/>
              <a:t>?</a:t>
            </a:r>
          </a:p>
          <a:p>
            <a:r>
              <a:rPr lang="en-GB" dirty="0" err="1"/>
              <a:t>Nodwch</a:t>
            </a:r>
            <a:r>
              <a:rPr lang="en-GB" dirty="0"/>
              <a:t> </a:t>
            </a:r>
            <a:r>
              <a:rPr lang="en-GB" dirty="0" err="1"/>
              <a:t>bwyntiau</a:t>
            </a:r>
            <a:r>
              <a:rPr lang="en-GB" dirty="0"/>
              <a:t> </a:t>
            </a:r>
            <a:r>
              <a:rPr lang="en-GB" dirty="0" err="1"/>
              <a:t>ar</a:t>
            </a:r>
            <a:r>
              <a:rPr lang="en-GB" dirty="0"/>
              <a:t> y ‘post its’</a:t>
            </a:r>
          </a:p>
          <a:p>
            <a:r>
              <a:rPr lang="en-GB" dirty="0" err="1"/>
              <a:t>Adrodd</a:t>
            </a:r>
            <a:r>
              <a:rPr lang="en-GB" dirty="0"/>
              <a:t> </a:t>
            </a:r>
            <a:r>
              <a:rPr lang="en-GB" dirty="0" err="1"/>
              <a:t>nôl</a:t>
            </a:r>
            <a:endParaRPr lang="en-GB" dirty="0"/>
          </a:p>
          <a:p>
            <a:endParaRPr lang="en-GB" dirty="0"/>
          </a:p>
        </p:txBody>
      </p:sp>
      <p:pic>
        <p:nvPicPr>
          <p:cNvPr id="9218" name="Picture 2" descr="C:\Users\Alison\AppData\Local\Microsoft\Windows\INetCache\IE\JR0YRAKC\thinking[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12119" y="4918057"/>
            <a:ext cx="1828802" cy="17859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967961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dirty="0" smtClean="0"/>
              <a:t>Y </a:t>
            </a:r>
            <a:r>
              <a:rPr lang="en-GB" dirty="0" err="1" smtClean="0"/>
              <a:t>cwricwlwm</a:t>
            </a:r>
            <a:r>
              <a:rPr lang="en-GB" dirty="0" smtClean="0"/>
              <a:t> </a:t>
            </a:r>
            <a:r>
              <a:rPr lang="en-GB" dirty="0" err="1" smtClean="0"/>
              <a:t>newydd</a:t>
            </a:r>
            <a:r>
              <a:rPr lang="en-GB" dirty="0" smtClean="0"/>
              <a:t/>
            </a:r>
            <a:br>
              <a:rPr lang="en-GB" dirty="0" smtClean="0"/>
            </a:br>
            <a:r>
              <a:rPr lang="en-GB" dirty="0" smtClean="0"/>
              <a:t>The new curriculum</a:t>
            </a:r>
            <a:endParaRPr lang="en-GB" dirty="0"/>
          </a:p>
        </p:txBody>
      </p:sp>
      <p:sp>
        <p:nvSpPr>
          <p:cNvPr id="2" name="Content Placeholder 1"/>
          <p:cNvSpPr>
            <a:spLocks noGrp="1"/>
          </p:cNvSpPr>
          <p:nvPr>
            <p:ph sz="half" idx="1"/>
          </p:nvPr>
        </p:nvSpPr>
        <p:spPr/>
        <p:txBody>
          <a:bodyPr>
            <a:normAutofit/>
          </a:bodyPr>
          <a:lstStyle/>
          <a:p>
            <a:r>
              <a:rPr lang="en-GB" dirty="0"/>
              <a:t>A new curriculum is being developed for settings and schools in Wales.  </a:t>
            </a:r>
          </a:p>
          <a:p>
            <a:r>
              <a:rPr lang="en-GB" dirty="0"/>
              <a:t>The aim is that it will be used throughout Wales by 2022.</a:t>
            </a:r>
          </a:p>
          <a:p>
            <a:r>
              <a:rPr lang="en-GB" dirty="0">
                <a:solidFill>
                  <a:schemeClr val="accent1">
                    <a:lumMod val="75000"/>
                  </a:schemeClr>
                </a:solidFill>
              </a:rPr>
              <a:t>What are the main features?</a:t>
            </a:r>
          </a:p>
          <a:p>
            <a:endParaRPr lang="en-GB" dirty="0">
              <a:solidFill>
                <a:schemeClr val="accent1">
                  <a:lumMod val="75000"/>
                </a:schemeClr>
              </a:solidFill>
            </a:endParaRPr>
          </a:p>
        </p:txBody>
      </p:sp>
      <p:sp>
        <p:nvSpPr>
          <p:cNvPr id="3" name="Content Placeholder 2"/>
          <p:cNvSpPr>
            <a:spLocks noGrp="1"/>
          </p:cNvSpPr>
          <p:nvPr>
            <p:ph sz="half" idx="2"/>
          </p:nvPr>
        </p:nvSpPr>
        <p:spPr/>
        <p:txBody>
          <a:bodyPr>
            <a:normAutofit/>
          </a:bodyPr>
          <a:lstStyle/>
          <a:p>
            <a:r>
              <a:rPr lang="en-GB" dirty="0"/>
              <a:t>Mae </a:t>
            </a:r>
            <a:r>
              <a:rPr lang="en-GB" dirty="0" err="1"/>
              <a:t>cwricwlwm</a:t>
            </a:r>
            <a:r>
              <a:rPr lang="en-GB" dirty="0"/>
              <a:t> </a:t>
            </a:r>
            <a:r>
              <a:rPr lang="en-GB" dirty="0" err="1"/>
              <a:t>newydd</a:t>
            </a:r>
            <a:r>
              <a:rPr lang="en-GB" dirty="0"/>
              <a:t> </a:t>
            </a:r>
            <a:r>
              <a:rPr lang="en-GB" dirty="0" err="1"/>
              <a:t>yn</a:t>
            </a:r>
            <a:r>
              <a:rPr lang="en-GB" dirty="0"/>
              <a:t> </a:t>
            </a:r>
            <a:r>
              <a:rPr lang="en-GB" dirty="0" err="1"/>
              <a:t>cael</a:t>
            </a:r>
            <a:r>
              <a:rPr lang="en-GB" dirty="0"/>
              <a:t> </a:t>
            </a:r>
            <a:r>
              <a:rPr lang="en-GB" dirty="0" err="1"/>
              <a:t>ei</a:t>
            </a:r>
            <a:r>
              <a:rPr lang="en-GB" dirty="0"/>
              <a:t> </a:t>
            </a:r>
            <a:r>
              <a:rPr lang="en-GB" dirty="0" err="1"/>
              <a:t>ddatblygu</a:t>
            </a:r>
            <a:r>
              <a:rPr lang="en-GB" dirty="0"/>
              <a:t> </a:t>
            </a:r>
            <a:r>
              <a:rPr lang="en-GB" dirty="0" err="1"/>
              <a:t>i</a:t>
            </a:r>
            <a:r>
              <a:rPr lang="en-GB" dirty="0"/>
              <a:t> </a:t>
            </a:r>
            <a:r>
              <a:rPr lang="en-GB" dirty="0" err="1"/>
              <a:t>ysgolion</a:t>
            </a:r>
            <a:r>
              <a:rPr lang="en-GB" dirty="0"/>
              <a:t> </a:t>
            </a:r>
            <a:r>
              <a:rPr lang="en-GB" dirty="0" err="1"/>
              <a:t>Cymru</a:t>
            </a:r>
            <a:r>
              <a:rPr lang="en-GB" dirty="0"/>
              <a:t>.</a:t>
            </a:r>
          </a:p>
          <a:p>
            <a:r>
              <a:rPr lang="en-GB" dirty="0"/>
              <a:t>Y </a:t>
            </a:r>
            <a:r>
              <a:rPr lang="en-GB" dirty="0" err="1"/>
              <a:t>bwriad</a:t>
            </a:r>
            <a:r>
              <a:rPr lang="en-GB" dirty="0"/>
              <a:t> </a:t>
            </a:r>
            <a:r>
              <a:rPr lang="en-GB" dirty="0" err="1"/>
              <a:t>yw</a:t>
            </a:r>
            <a:r>
              <a:rPr lang="en-GB" dirty="0"/>
              <a:t> y </a:t>
            </a:r>
            <a:r>
              <a:rPr lang="en-GB" dirty="0" err="1"/>
              <a:t>fydd</a:t>
            </a:r>
            <a:r>
              <a:rPr lang="en-GB" dirty="0"/>
              <a:t> </a:t>
            </a:r>
            <a:r>
              <a:rPr lang="en-GB" dirty="0" err="1"/>
              <a:t>yn</a:t>
            </a:r>
            <a:r>
              <a:rPr lang="en-GB" dirty="0"/>
              <a:t> </a:t>
            </a:r>
            <a:r>
              <a:rPr lang="en-GB" dirty="0" err="1"/>
              <a:t>cael</a:t>
            </a:r>
            <a:r>
              <a:rPr lang="en-GB" dirty="0"/>
              <a:t> </a:t>
            </a:r>
            <a:r>
              <a:rPr lang="en-GB" dirty="0" err="1"/>
              <a:t>ei</a:t>
            </a:r>
            <a:r>
              <a:rPr lang="en-GB" dirty="0"/>
              <a:t> </a:t>
            </a:r>
            <a:r>
              <a:rPr lang="en-GB" dirty="0" err="1"/>
              <a:t>ddefnyddio</a:t>
            </a:r>
            <a:r>
              <a:rPr lang="en-GB" dirty="0"/>
              <a:t> </a:t>
            </a:r>
            <a:r>
              <a:rPr lang="en-GB" dirty="0" err="1"/>
              <a:t>trwy</a:t>
            </a:r>
            <a:r>
              <a:rPr lang="en-GB" dirty="0"/>
              <a:t> </a:t>
            </a:r>
            <a:r>
              <a:rPr lang="en-GB" dirty="0" err="1"/>
              <a:t>Gymru</a:t>
            </a:r>
            <a:r>
              <a:rPr lang="en-GB" dirty="0"/>
              <a:t> </a:t>
            </a:r>
            <a:r>
              <a:rPr lang="en-GB" dirty="0" err="1"/>
              <a:t>gyfan</a:t>
            </a:r>
            <a:r>
              <a:rPr lang="en-GB" dirty="0"/>
              <a:t> </a:t>
            </a:r>
            <a:r>
              <a:rPr lang="en-GB" dirty="0" err="1"/>
              <a:t>erbyn</a:t>
            </a:r>
            <a:r>
              <a:rPr lang="en-GB" dirty="0"/>
              <a:t> 2022</a:t>
            </a:r>
          </a:p>
          <a:p>
            <a:r>
              <a:rPr lang="en-GB" dirty="0">
                <a:solidFill>
                  <a:schemeClr val="accent1">
                    <a:lumMod val="75000"/>
                  </a:schemeClr>
                </a:solidFill>
              </a:rPr>
              <a:t>Beth </a:t>
            </a:r>
            <a:r>
              <a:rPr lang="en-GB" dirty="0" err="1">
                <a:solidFill>
                  <a:schemeClr val="accent1">
                    <a:lumMod val="75000"/>
                  </a:schemeClr>
                </a:solidFill>
              </a:rPr>
              <a:t>yw’r</a:t>
            </a:r>
            <a:r>
              <a:rPr lang="en-GB" dirty="0">
                <a:solidFill>
                  <a:schemeClr val="accent1">
                    <a:lumMod val="75000"/>
                  </a:schemeClr>
                </a:solidFill>
              </a:rPr>
              <a:t> </a:t>
            </a:r>
            <a:r>
              <a:rPr lang="en-GB" dirty="0" err="1">
                <a:solidFill>
                  <a:schemeClr val="accent1">
                    <a:lumMod val="75000"/>
                  </a:schemeClr>
                </a:solidFill>
              </a:rPr>
              <a:t>prif</a:t>
            </a:r>
            <a:r>
              <a:rPr lang="en-GB" dirty="0">
                <a:solidFill>
                  <a:schemeClr val="accent1">
                    <a:lumMod val="75000"/>
                  </a:schemeClr>
                </a:solidFill>
              </a:rPr>
              <a:t> </a:t>
            </a:r>
            <a:r>
              <a:rPr lang="en-GB" dirty="0" err="1">
                <a:solidFill>
                  <a:schemeClr val="accent1">
                    <a:lumMod val="75000"/>
                  </a:schemeClr>
                </a:solidFill>
              </a:rPr>
              <a:t>nodweddion</a:t>
            </a:r>
            <a:r>
              <a:rPr lang="en-GB" dirty="0" smtClean="0">
                <a:solidFill>
                  <a:schemeClr val="accent1">
                    <a:lumMod val="75000"/>
                  </a:schemeClr>
                </a:solidFill>
              </a:rPr>
              <a:t>?</a:t>
            </a:r>
            <a:endParaRPr lang="en-GB" dirty="0">
              <a:solidFill>
                <a:schemeClr val="accent1">
                  <a:lumMod val="75000"/>
                </a:schemeClr>
              </a:solidFill>
            </a:endParaRPr>
          </a:p>
        </p:txBody>
      </p:sp>
    </p:spTree>
    <p:extLst>
      <p:ext uri="{BB962C8B-B14F-4D97-AF65-F5344CB8AC3E}">
        <p14:creationId xmlns:p14="http://schemas.microsoft.com/office/powerpoint/2010/main" val="209332303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smtClean="0"/>
              <a:t>Beth sy’n newid?</a:t>
            </a:r>
            <a:br>
              <a:rPr lang="en-GB" smtClean="0"/>
            </a:br>
            <a:r>
              <a:rPr lang="en-GB" smtClean="0"/>
              <a:t>What’s changing?</a:t>
            </a:r>
            <a:endParaRPr lang="en-GB" dirty="0"/>
          </a:p>
        </p:txBody>
      </p:sp>
      <p:sp>
        <p:nvSpPr>
          <p:cNvPr id="2" name="Content Placeholder 1"/>
          <p:cNvSpPr>
            <a:spLocks noGrp="1"/>
          </p:cNvSpPr>
          <p:nvPr>
            <p:ph sz="half" idx="1"/>
          </p:nvPr>
        </p:nvSpPr>
        <p:spPr/>
        <p:txBody>
          <a:bodyPr>
            <a:normAutofit/>
          </a:bodyPr>
          <a:lstStyle/>
          <a:p>
            <a:r>
              <a:rPr lang="en-GB" dirty="0"/>
              <a:t>More emphasis on skills and applying knowledge</a:t>
            </a:r>
          </a:p>
          <a:p>
            <a:r>
              <a:rPr lang="en-GB" dirty="0"/>
              <a:t>More emphasis on digital competence </a:t>
            </a:r>
          </a:p>
          <a:p>
            <a:r>
              <a:rPr lang="en-GB" dirty="0"/>
              <a:t>Teachers will have more freedom in the way they teach</a:t>
            </a:r>
          </a:p>
          <a:p>
            <a:r>
              <a:rPr lang="en-GB" dirty="0"/>
              <a:t>Formative assessment and assessment for learning</a:t>
            </a:r>
          </a:p>
          <a:p>
            <a:endParaRPr lang="en-GB" dirty="0"/>
          </a:p>
        </p:txBody>
      </p:sp>
      <p:sp>
        <p:nvSpPr>
          <p:cNvPr id="3" name="Content Placeholder 2"/>
          <p:cNvSpPr>
            <a:spLocks noGrp="1"/>
          </p:cNvSpPr>
          <p:nvPr>
            <p:ph sz="half" idx="2"/>
          </p:nvPr>
        </p:nvSpPr>
        <p:spPr/>
        <p:txBody>
          <a:bodyPr>
            <a:normAutofit/>
          </a:bodyPr>
          <a:lstStyle/>
          <a:p>
            <a:r>
              <a:rPr lang="en-GB" dirty="0" err="1"/>
              <a:t>Mwy</a:t>
            </a:r>
            <a:r>
              <a:rPr lang="en-GB" dirty="0"/>
              <a:t> o </a:t>
            </a:r>
            <a:r>
              <a:rPr lang="en-GB" dirty="0" err="1"/>
              <a:t>bwyslais</a:t>
            </a:r>
            <a:r>
              <a:rPr lang="en-GB" dirty="0"/>
              <a:t> </a:t>
            </a:r>
            <a:r>
              <a:rPr lang="en-GB" dirty="0" err="1"/>
              <a:t>ar</a:t>
            </a:r>
            <a:r>
              <a:rPr lang="en-GB" dirty="0"/>
              <a:t> </a:t>
            </a:r>
            <a:r>
              <a:rPr lang="en-GB" dirty="0" err="1"/>
              <a:t>sgiliau</a:t>
            </a:r>
            <a:r>
              <a:rPr lang="en-GB" dirty="0"/>
              <a:t> a </a:t>
            </a:r>
            <a:r>
              <a:rPr lang="en-GB" dirty="0" err="1"/>
              <a:t>defnyddio</a:t>
            </a:r>
            <a:r>
              <a:rPr lang="en-GB" dirty="0"/>
              <a:t> </a:t>
            </a:r>
            <a:r>
              <a:rPr lang="en-GB" dirty="0" err="1"/>
              <a:t>gwybodaeth</a:t>
            </a:r>
            <a:endParaRPr lang="en-GB" dirty="0"/>
          </a:p>
          <a:p>
            <a:r>
              <a:rPr lang="en-GB" dirty="0" err="1"/>
              <a:t>Mwy</a:t>
            </a:r>
            <a:r>
              <a:rPr lang="en-GB" dirty="0"/>
              <a:t> o </a:t>
            </a:r>
            <a:r>
              <a:rPr lang="en-GB" dirty="0" err="1"/>
              <a:t>sylw</a:t>
            </a:r>
            <a:r>
              <a:rPr lang="en-GB" dirty="0"/>
              <a:t> </a:t>
            </a:r>
            <a:r>
              <a:rPr lang="en-GB" dirty="0" err="1"/>
              <a:t>ar</a:t>
            </a:r>
            <a:r>
              <a:rPr lang="en-GB" dirty="0"/>
              <a:t> </a:t>
            </a:r>
            <a:r>
              <a:rPr lang="en-GB" dirty="0" err="1"/>
              <a:t>gymhwysedd</a:t>
            </a:r>
            <a:r>
              <a:rPr lang="en-GB" dirty="0"/>
              <a:t> </a:t>
            </a:r>
            <a:r>
              <a:rPr lang="en-GB" dirty="0" err="1"/>
              <a:t>digidol</a:t>
            </a:r>
            <a:endParaRPr lang="en-GB" dirty="0"/>
          </a:p>
          <a:p>
            <a:r>
              <a:rPr lang="en-GB" dirty="0" err="1"/>
              <a:t>Mwy</a:t>
            </a:r>
            <a:r>
              <a:rPr lang="en-GB" dirty="0"/>
              <a:t> o </a:t>
            </a:r>
            <a:r>
              <a:rPr lang="en-GB" dirty="0" err="1"/>
              <a:t>ryddid</a:t>
            </a:r>
            <a:r>
              <a:rPr lang="en-GB" dirty="0"/>
              <a:t> </a:t>
            </a:r>
            <a:r>
              <a:rPr lang="en-GB" dirty="0" err="1"/>
              <a:t>i</a:t>
            </a:r>
            <a:r>
              <a:rPr lang="en-GB" dirty="0"/>
              <a:t> </a:t>
            </a:r>
            <a:r>
              <a:rPr lang="en-GB" dirty="0" err="1"/>
              <a:t>athrawon</a:t>
            </a:r>
            <a:r>
              <a:rPr lang="en-GB" dirty="0"/>
              <a:t> </a:t>
            </a:r>
            <a:r>
              <a:rPr lang="en-GB" dirty="0" err="1"/>
              <a:t>yn</a:t>
            </a:r>
            <a:r>
              <a:rPr lang="en-GB" dirty="0"/>
              <a:t> y </a:t>
            </a:r>
            <a:r>
              <a:rPr lang="en-GB" dirty="0" err="1"/>
              <a:t>ffordd</a:t>
            </a:r>
            <a:r>
              <a:rPr lang="en-GB" dirty="0"/>
              <a:t> </a:t>
            </a:r>
            <a:r>
              <a:rPr lang="en-GB" dirty="0" err="1"/>
              <a:t>maent</a:t>
            </a:r>
            <a:r>
              <a:rPr lang="en-GB" dirty="0"/>
              <a:t> </a:t>
            </a:r>
            <a:r>
              <a:rPr lang="en-GB" dirty="0" err="1"/>
              <a:t>yn</a:t>
            </a:r>
            <a:r>
              <a:rPr lang="en-GB" dirty="0"/>
              <a:t> </a:t>
            </a:r>
            <a:r>
              <a:rPr lang="en-GB" dirty="0" err="1"/>
              <a:t>dysgu</a:t>
            </a:r>
            <a:endParaRPr lang="en-GB" dirty="0"/>
          </a:p>
          <a:p>
            <a:r>
              <a:rPr lang="en-GB" dirty="0" err="1"/>
              <a:t>Asesu</a:t>
            </a:r>
            <a:r>
              <a:rPr lang="en-GB" dirty="0"/>
              <a:t> </a:t>
            </a:r>
            <a:r>
              <a:rPr lang="en-GB" dirty="0" err="1"/>
              <a:t>ffurfiannol</a:t>
            </a:r>
            <a:r>
              <a:rPr lang="en-GB" dirty="0"/>
              <a:t> ac </a:t>
            </a:r>
            <a:r>
              <a:rPr lang="en-GB" dirty="0" err="1"/>
              <a:t>asesu</a:t>
            </a:r>
            <a:r>
              <a:rPr lang="en-GB" dirty="0"/>
              <a:t> </a:t>
            </a:r>
            <a:r>
              <a:rPr lang="en-GB" dirty="0" err="1"/>
              <a:t>ar</a:t>
            </a:r>
            <a:r>
              <a:rPr lang="en-GB" dirty="0"/>
              <a:t> </a:t>
            </a:r>
            <a:r>
              <a:rPr lang="en-GB" dirty="0" err="1"/>
              <a:t>gyfer</a:t>
            </a:r>
            <a:r>
              <a:rPr lang="en-GB" dirty="0"/>
              <a:t> </a:t>
            </a:r>
            <a:r>
              <a:rPr lang="en-GB" dirty="0" err="1" smtClean="0"/>
              <a:t>dysgu</a:t>
            </a:r>
            <a:endParaRPr lang="en-GB" dirty="0"/>
          </a:p>
        </p:txBody>
      </p:sp>
      <p:pic>
        <p:nvPicPr>
          <p:cNvPr id="10242" name="Picture 2" descr="C:\Users\Alison\AppData\Local\Microsoft\Windows\INetCache\IE\JR0YRAKC\Skills_fulllogo[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44188" y="297019"/>
            <a:ext cx="2971800" cy="893064"/>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C:\Users\Alison\AppData\Local\Microsoft\Windows\INetCache\IE\YS893FRH\critical-thinking[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26278" y="5336143"/>
            <a:ext cx="3097519" cy="1376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929853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smtClean="0"/>
              <a:t>Beth sy’n newid?</a:t>
            </a:r>
            <a:br>
              <a:rPr lang="en-GB" smtClean="0"/>
            </a:br>
            <a:r>
              <a:rPr lang="en-GB" smtClean="0"/>
              <a:t>What’s changing?</a:t>
            </a:r>
            <a:endParaRPr lang="en-GB" dirty="0"/>
          </a:p>
        </p:txBody>
      </p:sp>
      <p:sp>
        <p:nvSpPr>
          <p:cNvPr id="2" name="Content Placeholder 1"/>
          <p:cNvSpPr>
            <a:spLocks noGrp="1"/>
          </p:cNvSpPr>
          <p:nvPr>
            <p:ph sz="half" idx="1"/>
          </p:nvPr>
        </p:nvSpPr>
        <p:spPr/>
        <p:txBody>
          <a:bodyPr>
            <a:normAutofit fontScale="92500" lnSpcReduction="10000"/>
          </a:bodyPr>
          <a:lstStyle/>
          <a:p>
            <a:r>
              <a:rPr lang="en-GB" dirty="0"/>
              <a:t>4 purposes of the curriculum:</a:t>
            </a:r>
          </a:p>
          <a:p>
            <a:endParaRPr lang="en-GB" dirty="0"/>
          </a:p>
          <a:p>
            <a:r>
              <a:rPr lang="en-GB" dirty="0"/>
              <a:t>ambitious, capable learners, ready to learn throughout their lives</a:t>
            </a:r>
          </a:p>
          <a:p>
            <a:r>
              <a:rPr lang="en-GB" dirty="0"/>
              <a:t>enterprising, creative contributors, ready to play a full part in life and work</a:t>
            </a:r>
          </a:p>
          <a:p>
            <a:r>
              <a:rPr lang="en-GB" dirty="0"/>
              <a:t>ethical, informed citizens of Wales and the world</a:t>
            </a:r>
          </a:p>
          <a:p>
            <a:r>
              <a:rPr lang="en-GB" dirty="0"/>
              <a:t>healthy, confident individuals, ready to lead fulfilling lives as valued members of society.</a:t>
            </a:r>
          </a:p>
          <a:p>
            <a:endParaRPr lang="en-GB" dirty="0"/>
          </a:p>
          <a:p>
            <a:endParaRPr lang="en-GB" dirty="0"/>
          </a:p>
        </p:txBody>
      </p:sp>
      <p:sp>
        <p:nvSpPr>
          <p:cNvPr id="3" name="Content Placeholder 2"/>
          <p:cNvSpPr>
            <a:spLocks noGrp="1"/>
          </p:cNvSpPr>
          <p:nvPr>
            <p:ph sz="half" idx="2"/>
          </p:nvPr>
        </p:nvSpPr>
        <p:spPr/>
        <p:txBody>
          <a:bodyPr>
            <a:normAutofit fontScale="92500" lnSpcReduction="10000"/>
          </a:bodyPr>
          <a:lstStyle/>
          <a:p>
            <a:r>
              <a:rPr lang="en-GB" dirty="0"/>
              <a:t>4 </a:t>
            </a:r>
            <a:r>
              <a:rPr lang="en-GB" dirty="0" err="1"/>
              <a:t>pwrpas</a:t>
            </a:r>
            <a:r>
              <a:rPr lang="en-GB" dirty="0"/>
              <a:t> </a:t>
            </a:r>
            <a:r>
              <a:rPr lang="en-GB" dirty="0" err="1"/>
              <a:t>i’r</a:t>
            </a:r>
            <a:r>
              <a:rPr lang="en-GB" dirty="0"/>
              <a:t> </a:t>
            </a:r>
            <a:r>
              <a:rPr lang="en-GB" dirty="0" err="1"/>
              <a:t>cwricwlwm</a:t>
            </a:r>
            <a:endParaRPr lang="en-GB" dirty="0"/>
          </a:p>
          <a:p>
            <a:endParaRPr lang="en-GB" dirty="0"/>
          </a:p>
          <a:p>
            <a:r>
              <a:rPr lang="en-GB" dirty="0" err="1"/>
              <a:t>ddysgwyr</a:t>
            </a:r>
            <a:r>
              <a:rPr lang="en-GB" dirty="0"/>
              <a:t> </a:t>
            </a:r>
            <a:r>
              <a:rPr lang="en-GB" dirty="0" err="1"/>
              <a:t>uchelgeisiol</a:t>
            </a:r>
            <a:r>
              <a:rPr lang="en-GB" dirty="0"/>
              <a:t>, </a:t>
            </a:r>
            <a:r>
              <a:rPr lang="en-GB" dirty="0" err="1"/>
              <a:t>galluog</a:t>
            </a:r>
            <a:r>
              <a:rPr lang="en-GB" dirty="0"/>
              <a:t> </a:t>
            </a:r>
            <a:r>
              <a:rPr lang="en-GB" dirty="0" err="1"/>
              <a:t>sy’n</a:t>
            </a:r>
            <a:r>
              <a:rPr lang="en-GB" dirty="0"/>
              <a:t> </a:t>
            </a:r>
            <a:r>
              <a:rPr lang="en-GB" dirty="0" err="1"/>
              <a:t>barod</a:t>
            </a:r>
            <a:r>
              <a:rPr lang="en-GB" dirty="0"/>
              <a:t> </a:t>
            </a:r>
            <a:r>
              <a:rPr lang="en-GB" dirty="0" err="1"/>
              <a:t>i</a:t>
            </a:r>
            <a:r>
              <a:rPr lang="en-GB" dirty="0"/>
              <a:t> </a:t>
            </a:r>
            <a:r>
              <a:rPr lang="en-GB" dirty="0" err="1"/>
              <a:t>ddysgu</a:t>
            </a:r>
            <a:r>
              <a:rPr lang="en-GB" dirty="0"/>
              <a:t> </a:t>
            </a:r>
            <a:r>
              <a:rPr lang="en-GB" dirty="0" err="1"/>
              <a:t>drwy</a:t>
            </a:r>
            <a:r>
              <a:rPr lang="en-GB" dirty="0"/>
              <a:t> </a:t>
            </a:r>
            <a:r>
              <a:rPr lang="en-GB" dirty="0" err="1"/>
              <a:t>gydol</a:t>
            </a:r>
            <a:r>
              <a:rPr lang="en-GB" dirty="0"/>
              <a:t> </a:t>
            </a:r>
            <a:r>
              <a:rPr lang="en-GB" dirty="0" err="1"/>
              <a:t>eu</a:t>
            </a:r>
            <a:r>
              <a:rPr lang="en-GB" dirty="0"/>
              <a:t> hoes</a:t>
            </a:r>
          </a:p>
          <a:p>
            <a:r>
              <a:rPr lang="en-GB" dirty="0" err="1"/>
              <a:t>cyfranwyr</a:t>
            </a:r>
            <a:r>
              <a:rPr lang="en-GB" dirty="0"/>
              <a:t> </a:t>
            </a:r>
            <a:r>
              <a:rPr lang="en-GB" dirty="0" err="1"/>
              <a:t>mentrus</a:t>
            </a:r>
            <a:r>
              <a:rPr lang="en-GB" dirty="0"/>
              <a:t>, </a:t>
            </a:r>
            <a:r>
              <a:rPr lang="en-GB" dirty="0" err="1"/>
              <a:t>creadigol</a:t>
            </a:r>
            <a:r>
              <a:rPr lang="en-GB" dirty="0"/>
              <a:t> </a:t>
            </a:r>
            <a:r>
              <a:rPr lang="en-GB" dirty="0" err="1"/>
              <a:t>sy’n</a:t>
            </a:r>
            <a:r>
              <a:rPr lang="en-GB" dirty="0"/>
              <a:t> </a:t>
            </a:r>
            <a:r>
              <a:rPr lang="en-GB" dirty="0" err="1"/>
              <a:t>barod</a:t>
            </a:r>
            <a:r>
              <a:rPr lang="en-GB" dirty="0"/>
              <a:t> </a:t>
            </a:r>
            <a:r>
              <a:rPr lang="en-GB" dirty="0" err="1"/>
              <a:t>i</a:t>
            </a:r>
            <a:r>
              <a:rPr lang="en-GB" dirty="0"/>
              <a:t> </a:t>
            </a:r>
            <a:r>
              <a:rPr lang="en-GB" dirty="0" err="1"/>
              <a:t>chwarae</a:t>
            </a:r>
            <a:r>
              <a:rPr lang="en-GB" dirty="0"/>
              <a:t> </a:t>
            </a:r>
            <a:r>
              <a:rPr lang="en-GB" dirty="0" err="1"/>
              <a:t>eu</a:t>
            </a:r>
            <a:r>
              <a:rPr lang="en-GB" dirty="0"/>
              <a:t> </a:t>
            </a:r>
            <a:r>
              <a:rPr lang="en-GB" dirty="0" err="1"/>
              <a:t>rhan</a:t>
            </a:r>
            <a:r>
              <a:rPr lang="en-GB" dirty="0"/>
              <a:t> </a:t>
            </a:r>
            <a:r>
              <a:rPr lang="en-GB" dirty="0" err="1"/>
              <a:t>yn</a:t>
            </a:r>
            <a:r>
              <a:rPr lang="en-GB" dirty="0"/>
              <a:t> </a:t>
            </a:r>
            <a:r>
              <a:rPr lang="en-GB" dirty="0" err="1"/>
              <a:t>llawn</a:t>
            </a:r>
            <a:r>
              <a:rPr lang="en-GB" dirty="0"/>
              <a:t> </a:t>
            </a:r>
            <a:r>
              <a:rPr lang="en-GB" dirty="0" err="1"/>
              <a:t>yn</a:t>
            </a:r>
            <a:r>
              <a:rPr lang="en-GB" dirty="0"/>
              <a:t> </a:t>
            </a:r>
            <a:r>
              <a:rPr lang="en-GB" dirty="0" err="1"/>
              <a:t>eu</a:t>
            </a:r>
            <a:r>
              <a:rPr lang="en-GB" dirty="0"/>
              <a:t> </a:t>
            </a:r>
            <a:r>
              <a:rPr lang="en-GB" dirty="0" err="1"/>
              <a:t>bywyd</a:t>
            </a:r>
            <a:r>
              <a:rPr lang="en-GB" dirty="0"/>
              <a:t> </a:t>
            </a:r>
            <a:r>
              <a:rPr lang="en-GB" dirty="0" err="1"/>
              <a:t>a’u</a:t>
            </a:r>
            <a:r>
              <a:rPr lang="en-GB" dirty="0"/>
              <a:t> </a:t>
            </a:r>
            <a:r>
              <a:rPr lang="en-GB" dirty="0" err="1"/>
              <a:t>gwaith</a:t>
            </a:r>
            <a:endParaRPr lang="en-GB" dirty="0"/>
          </a:p>
          <a:p>
            <a:r>
              <a:rPr lang="en-GB" dirty="0" err="1"/>
              <a:t>dinasyddion</a:t>
            </a:r>
            <a:r>
              <a:rPr lang="en-GB" dirty="0"/>
              <a:t> </a:t>
            </a:r>
            <a:r>
              <a:rPr lang="en-GB" dirty="0" err="1"/>
              <a:t>egwyddorol</a:t>
            </a:r>
            <a:r>
              <a:rPr lang="en-GB" dirty="0"/>
              <a:t>, </a:t>
            </a:r>
            <a:r>
              <a:rPr lang="en-GB" dirty="0" err="1"/>
              <a:t>gwybodus</a:t>
            </a:r>
            <a:r>
              <a:rPr lang="en-GB" dirty="0"/>
              <a:t> </a:t>
            </a:r>
            <a:r>
              <a:rPr lang="en-GB" dirty="0" err="1"/>
              <a:t>yng</a:t>
            </a:r>
            <a:r>
              <a:rPr lang="en-GB" dirty="0"/>
              <a:t> </a:t>
            </a:r>
            <a:r>
              <a:rPr lang="en-GB" dirty="0" err="1"/>
              <a:t>Nghymru</a:t>
            </a:r>
            <a:r>
              <a:rPr lang="en-GB" dirty="0"/>
              <a:t> </a:t>
            </a:r>
            <a:r>
              <a:rPr lang="en-GB" dirty="0" err="1"/>
              <a:t>a’r</a:t>
            </a:r>
            <a:r>
              <a:rPr lang="en-GB" dirty="0"/>
              <a:t> </a:t>
            </a:r>
            <a:r>
              <a:rPr lang="en-GB" dirty="0" err="1"/>
              <a:t>byd</a:t>
            </a:r>
            <a:endParaRPr lang="en-GB" dirty="0"/>
          </a:p>
          <a:p>
            <a:r>
              <a:rPr lang="en-GB" dirty="0" err="1"/>
              <a:t>unigolion</a:t>
            </a:r>
            <a:r>
              <a:rPr lang="en-GB" dirty="0"/>
              <a:t> </a:t>
            </a:r>
            <a:r>
              <a:rPr lang="en-GB" dirty="0" err="1"/>
              <a:t>iach</a:t>
            </a:r>
            <a:r>
              <a:rPr lang="en-GB" dirty="0"/>
              <a:t>, </a:t>
            </a:r>
            <a:r>
              <a:rPr lang="en-GB" dirty="0" err="1"/>
              <a:t>hyderus</a:t>
            </a:r>
            <a:r>
              <a:rPr lang="en-GB" dirty="0"/>
              <a:t> </a:t>
            </a:r>
            <a:r>
              <a:rPr lang="en-GB" dirty="0" err="1"/>
              <a:t>sy’n</a:t>
            </a:r>
            <a:r>
              <a:rPr lang="en-GB" dirty="0"/>
              <a:t> </a:t>
            </a:r>
            <a:r>
              <a:rPr lang="en-GB" dirty="0" err="1"/>
              <a:t>barod</a:t>
            </a:r>
            <a:r>
              <a:rPr lang="en-GB" dirty="0"/>
              <a:t> </a:t>
            </a:r>
            <a:r>
              <a:rPr lang="en-GB" dirty="0" err="1"/>
              <a:t>i</a:t>
            </a:r>
            <a:r>
              <a:rPr lang="en-GB" dirty="0"/>
              <a:t> </a:t>
            </a:r>
            <a:r>
              <a:rPr lang="en-GB" dirty="0" err="1"/>
              <a:t>fyw</a:t>
            </a:r>
            <a:r>
              <a:rPr lang="en-GB" dirty="0"/>
              <a:t> </a:t>
            </a:r>
            <a:r>
              <a:rPr lang="en-GB" dirty="0" err="1"/>
              <a:t>bywyd</a:t>
            </a:r>
            <a:r>
              <a:rPr lang="en-GB" dirty="0"/>
              <a:t> </a:t>
            </a:r>
            <a:r>
              <a:rPr lang="en-GB" dirty="0" err="1"/>
              <a:t>gan</a:t>
            </a:r>
            <a:r>
              <a:rPr lang="en-GB" dirty="0"/>
              <a:t> </a:t>
            </a:r>
            <a:r>
              <a:rPr lang="en-GB" dirty="0" err="1"/>
              <a:t>wireddu</a:t>
            </a:r>
            <a:r>
              <a:rPr lang="en-GB" dirty="0"/>
              <a:t> </a:t>
            </a:r>
            <a:r>
              <a:rPr lang="en-GB" dirty="0" err="1"/>
              <a:t>eu</a:t>
            </a:r>
            <a:r>
              <a:rPr lang="en-GB" dirty="0"/>
              <a:t> </a:t>
            </a:r>
            <a:r>
              <a:rPr lang="en-GB" dirty="0" err="1"/>
              <a:t>dyheadau</a:t>
            </a:r>
            <a:r>
              <a:rPr lang="en-GB" dirty="0"/>
              <a:t> </a:t>
            </a:r>
            <a:r>
              <a:rPr lang="en-GB" dirty="0" err="1"/>
              <a:t>fel</a:t>
            </a:r>
            <a:r>
              <a:rPr lang="en-GB" dirty="0"/>
              <a:t> </a:t>
            </a:r>
            <a:r>
              <a:rPr lang="en-GB" dirty="0" err="1"/>
              <a:t>aelodau</a:t>
            </a:r>
            <a:r>
              <a:rPr lang="en-GB" dirty="0"/>
              <a:t> </a:t>
            </a:r>
            <a:r>
              <a:rPr lang="en-GB" dirty="0" err="1"/>
              <a:t>gwerthfawr</a:t>
            </a:r>
            <a:r>
              <a:rPr lang="en-GB" dirty="0"/>
              <a:t> o </a:t>
            </a:r>
            <a:r>
              <a:rPr lang="en-GB" dirty="0" err="1"/>
              <a:t>gymdeithas</a:t>
            </a:r>
            <a:r>
              <a:rPr lang="en-GB" dirty="0"/>
              <a:t>.</a:t>
            </a:r>
          </a:p>
          <a:p>
            <a:endParaRPr lang="en-GB" dirty="0"/>
          </a:p>
        </p:txBody>
      </p:sp>
    </p:spTree>
    <p:extLst>
      <p:ext uri="{BB962C8B-B14F-4D97-AF65-F5344CB8AC3E}">
        <p14:creationId xmlns:p14="http://schemas.microsoft.com/office/powerpoint/2010/main" val="62462684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831512" y="6417369"/>
            <a:ext cx="2541070" cy="369332"/>
          </a:xfrm>
          <a:prstGeom prst="rect">
            <a:avLst/>
          </a:prstGeom>
          <a:noFill/>
        </p:spPr>
        <p:txBody>
          <a:bodyPr wrap="square" rtlCol="0">
            <a:spAutoFit/>
          </a:bodyPr>
          <a:lstStyle/>
          <a:p>
            <a:r>
              <a:rPr lang="en-GB" dirty="0" smtClean="0"/>
              <a:t>(Donaldson, 2015)</a:t>
            </a:r>
            <a:endParaRPr lang="en-GB" dirty="0"/>
          </a:p>
        </p:txBody>
      </p:sp>
      <p:pic>
        <p:nvPicPr>
          <p:cNvPr id="7" name="Picture 6"/>
          <p:cNvPicPr/>
          <p:nvPr/>
        </p:nvPicPr>
        <p:blipFill rotWithShape="1">
          <a:blip r:embed="rId3"/>
          <a:srcRect l="46265" t="21597" r="25776" b="27811"/>
          <a:stretch/>
        </p:blipFill>
        <p:spPr bwMode="auto">
          <a:xfrm>
            <a:off x="-43401" y="-40257"/>
            <a:ext cx="6293708" cy="6520375"/>
          </a:xfrm>
          <a:prstGeom prst="rect">
            <a:avLst/>
          </a:prstGeom>
          <a:ln>
            <a:noFill/>
          </a:ln>
          <a:extLst>
            <a:ext uri="{53640926-AAD7-44D8-BBD7-CCE9431645EC}">
              <a14:shadowObscured xmlns:a14="http://schemas.microsoft.com/office/drawing/2010/main"/>
            </a:ext>
          </a:extLst>
        </p:spPr>
      </p:pic>
      <p:pic>
        <p:nvPicPr>
          <p:cNvPr id="6" name="Picture 5"/>
          <p:cNvPicPr>
            <a:picLocks noChangeAspect="1"/>
          </p:cNvPicPr>
          <p:nvPr/>
        </p:nvPicPr>
        <p:blipFill>
          <a:blip r:embed="rId4"/>
          <a:stretch>
            <a:fillRect/>
          </a:stretch>
        </p:blipFill>
        <p:spPr>
          <a:xfrm>
            <a:off x="6250307" y="0"/>
            <a:ext cx="6374057" cy="6417369"/>
          </a:xfrm>
          <a:prstGeom prst="rect">
            <a:avLst/>
          </a:prstGeom>
        </p:spPr>
      </p:pic>
    </p:spTree>
    <p:extLst>
      <p:ext uri="{BB962C8B-B14F-4D97-AF65-F5344CB8AC3E}">
        <p14:creationId xmlns:p14="http://schemas.microsoft.com/office/powerpoint/2010/main" val="248843443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smtClean="0"/>
              <a:t>Beth sy’n newid?</a:t>
            </a:r>
            <a:br>
              <a:rPr lang="en-GB" smtClean="0"/>
            </a:br>
            <a:r>
              <a:rPr lang="en-GB" smtClean="0"/>
              <a:t>What’s changing?</a:t>
            </a:r>
            <a:endParaRPr lang="en-GB" dirty="0"/>
          </a:p>
        </p:txBody>
      </p:sp>
      <p:sp>
        <p:nvSpPr>
          <p:cNvPr id="2" name="Content Placeholder 1"/>
          <p:cNvSpPr>
            <a:spLocks noGrp="1"/>
          </p:cNvSpPr>
          <p:nvPr>
            <p:ph sz="half" idx="1"/>
          </p:nvPr>
        </p:nvSpPr>
        <p:spPr>
          <a:xfrm>
            <a:off x="336097" y="1926770"/>
            <a:ext cx="5545455" cy="4476751"/>
          </a:xfrm>
        </p:spPr>
        <p:txBody>
          <a:bodyPr>
            <a:normAutofit fontScale="77500" lnSpcReduction="20000"/>
          </a:bodyPr>
          <a:lstStyle/>
          <a:p>
            <a:r>
              <a:rPr lang="en-GB" dirty="0"/>
              <a:t>It will have six ‘</a:t>
            </a:r>
            <a:r>
              <a:rPr lang="en-GB" dirty="0">
                <a:solidFill>
                  <a:srgbClr val="FF0000"/>
                </a:solidFill>
              </a:rPr>
              <a:t>Areas of Learning and Experience’</a:t>
            </a:r>
            <a:r>
              <a:rPr lang="en-GB" dirty="0"/>
              <a:t>.</a:t>
            </a:r>
          </a:p>
          <a:p>
            <a:r>
              <a:rPr lang="en-GB" dirty="0"/>
              <a:t>Expressive arts.</a:t>
            </a:r>
          </a:p>
          <a:p>
            <a:r>
              <a:rPr lang="en-GB" dirty="0"/>
              <a:t>Health and well-being.</a:t>
            </a:r>
          </a:p>
          <a:p>
            <a:r>
              <a:rPr lang="en-GB" dirty="0"/>
              <a:t>Humanities (including RE which should remain compulsory to age 16).</a:t>
            </a:r>
          </a:p>
          <a:p>
            <a:r>
              <a:rPr lang="en-GB" dirty="0"/>
              <a:t>Languages, literacy and communication (including Welsh, which should remain compulsory to age 16, and modern foreign languages).</a:t>
            </a:r>
          </a:p>
          <a:p>
            <a:r>
              <a:rPr lang="en-GB" dirty="0"/>
              <a:t>Mathematics and numeracy.</a:t>
            </a:r>
          </a:p>
          <a:p>
            <a:r>
              <a:rPr lang="en-GB" dirty="0"/>
              <a:t>Science and technology.</a:t>
            </a:r>
          </a:p>
          <a:p>
            <a:r>
              <a:rPr lang="en-GB" dirty="0"/>
              <a:t>It will also include three cross-curricular responsibilities: literacy, numeracy and digital competence.</a:t>
            </a:r>
          </a:p>
          <a:p>
            <a:endParaRPr lang="en-GB" dirty="0"/>
          </a:p>
        </p:txBody>
      </p:sp>
      <p:sp>
        <p:nvSpPr>
          <p:cNvPr id="3" name="Content Placeholder 2"/>
          <p:cNvSpPr>
            <a:spLocks noGrp="1"/>
          </p:cNvSpPr>
          <p:nvPr>
            <p:ph sz="half" idx="2"/>
          </p:nvPr>
        </p:nvSpPr>
        <p:spPr>
          <a:xfrm>
            <a:off x="6486524" y="1962151"/>
            <a:ext cx="5476875" cy="5076824"/>
          </a:xfrm>
        </p:spPr>
        <p:txBody>
          <a:bodyPr>
            <a:normAutofit fontScale="77500" lnSpcReduction="20000"/>
          </a:bodyPr>
          <a:lstStyle/>
          <a:p>
            <a:r>
              <a:rPr lang="en-GB" dirty="0" err="1"/>
              <a:t>Bydd</a:t>
            </a:r>
            <a:r>
              <a:rPr lang="en-GB" dirty="0"/>
              <a:t> </a:t>
            </a:r>
            <a:r>
              <a:rPr lang="en-GB" dirty="0" err="1"/>
              <a:t>iddo</a:t>
            </a:r>
            <a:r>
              <a:rPr lang="en-GB" dirty="0"/>
              <a:t> </a:t>
            </a:r>
            <a:r>
              <a:rPr lang="en-GB" dirty="0" err="1"/>
              <a:t>chwe</a:t>
            </a:r>
            <a:r>
              <a:rPr lang="en-GB" dirty="0"/>
              <a:t> ‘</a:t>
            </a:r>
            <a:r>
              <a:rPr lang="en-GB" dirty="0" err="1">
                <a:solidFill>
                  <a:srgbClr val="FF0000"/>
                </a:solidFill>
              </a:rPr>
              <a:t>Maes</a:t>
            </a:r>
            <a:r>
              <a:rPr lang="en-GB" dirty="0">
                <a:solidFill>
                  <a:srgbClr val="FF0000"/>
                </a:solidFill>
              </a:rPr>
              <a:t> </a:t>
            </a:r>
            <a:r>
              <a:rPr lang="en-GB" dirty="0" err="1">
                <a:solidFill>
                  <a:srgbClr val="FF0000"/>
                </a:solidFill>
              </a:rPr>
              <a:t>Dysgu</a:t>
            </a:r>
            <a:r>
              <a:rPr lang="en-GB" dirty="0">
                <a:solidFill>
                  <a:srgbClr val="FF0000"/>
                </a:solidFill>
              </a:rPr>
              <a:t> a </a:t>
            </a:r>
            <a:r>
              <a:rPr lang="en-GB" dirty="0" err="1">
                <a:solidFill>
                  <a:srgbClr val="FF0000"/>
                </a:solidFill>
              </a:rPr>
              <a:t>Phrofiad</a:t>
            </a:r>
            <a:r>
              <a:rPr lang="en-GB" dirty="0">
                <a:solidFill>
                  <a:srgbClr val="FF0000"/>
                </a:solidFill>
              </a:rPr>
              <a:t>’</a:t>
            </a:r>
            <a:r>
              <a:rPr lang="en-GB" dirty="0"/>
              <a:t>.</a:t>
            </a:r>
          </a:p>
          <a:p>
            <a:r>
              <a:rPr lang="en-GB" dirty="0" err="1"/>
              <a:t>Celfyddydau</a:t>
            </a:r>
            <a:r>
              <a:rPr lang="en-GB" dirty="0"/>
              <a:t> </a:t>
            </a:r>
            <a:r>
              <a:rPr lang="en-GB" dirty="0" err="1"/>
              <a:t>mynegiannol</a:t>
            </a:r>
            <a:r>
              <a:rPr lang="en-GB" dirty="0"/>
              <a:t>.</a:t>
            </a:r>
          </a:p>
          <a:p>
            <a:r>
              <a:rPr lang="en-GB" dirty="0" err="1"/>
              <a:t>Iechyd</a:t>
            </a:r>
            <a:r>
              <a:rPr lang="en-GB" dirty="0"/>
              <a:t> a </a:t>
            </a:r>
            <a:r>
              <a:rPr lang="en-GB" dirty="0" err="1"/>
              <a:t>lles</a:t>
            </a:r>
            <a:r>
              <a:rPr lang="en-GB" dirty="0"/>
              <a:t>.</a:t>
            </a:r>
          </a:p>
          <a:p>
            <a:r>
              <a:rPr lang="en-GB" dirty="0" err="1"/>
              <a:t>Dyniaethau</a:t>
            </a:r>
            <a:r>
              <a:rPr lang="en-GB" dirty="0"/>
              <a:t> (</a:t>
            </a:r>
            <a:r>
              <a:rPr lang="en-GB" dirty="0" err="1"/>
              <a:t>gan</a:t>
            </a:r>
            <a:r>
              <a:rPr lang="en-GB" dirty="0"/>
              <a:t> </a:t>
            </a:r>
            <a:r>
              <a:rPr lang="en-GB" dirty="0" err="1"/>
              <a:t>gynnwys</a:t>
            </a:r>
            <a:r>
              <a:rPr lang="en-GB" dirty="0"/>
              <a:t> </a:t>
            </a:r>
            <a:r>
              <a:rPr lang="en-GB" dirty="0" err="1"/>
              <a:t>addysg</a:t>
            </a:r>
            <a:r>
              <a:rPr lang="en-GB" dirty="0"/>
              <a:t> </a:t>
            </a:r>
            <a:r>
              <a:rPr lang="en-GB" dirty="0" err="1"/>
              <a:t>grefyddol</a:t>
            </a:r>
            <a:r>
              <a:rPr lang="en-GB" dirty="0"/>
              <a:t> a </a:t>
            </a:r>
            <a:r>
              <a:rPr lang="en-GB" dirty="0" err="1"/>
              <a:t>ddylai</a:t>
            </a:r>
            <a:r>
              <a:rPr lang="en-GB" dirty="0"/>
              <a:t> </a:t>
            </a:r>
            <a:r>
              <a:rPr lang="en-GB" dirty="0" err="1"/>
              <a:t>barhau'n</a:t>
            </a:r>
            <a:r>
              <a:rPr lang="en-GB" dirty="0"/>
              <a:t> </a:t>
            </a:r>
            <a:r>
              <a:rPr lang="en-GB" dirty="0" err="1"/>
              <a:t>orfodol</a:t>
            </a:r>
            <a:r>
              <a:rPr lang="en-GB" dirty="0"/>
              <a:t> </a:t>
            </a:r>
            <a:r>
              <a:rPr lang="en-GB" dirty="0" err="1"/>
              <a:t>hyd</a:t>
            </a:r>
            <a:r>
              <a:rPr lang="en-GB" dirty="0"/>
              <a:t> </a:t>
            </a:r>
            <a:r>
              <a:rPr lang="en-GB" dirty="0" err="1"/>
              <a:t>nes</a:t>
            </a:r>
            <a:r>
              <a:rPr lang="en-GB" dirty="0"/>
              <a:t> y </a:t>
            </a:r>
            <a:r>
              <a:rPr lang="en-GB" dirty="0" err="1"/>
              <a:t>bydd</a:t>
            </a:r>
            <a:r>
              <a:rPr lang="en-GB" dirty="0"/>
              <a:t> </a:t>
            </a:r>
            <a:r>
              <a:rPr lang="en-GB" dirty="0" err="1"/>
              <a:t>dysgwyr</a:t>
            </a:r>
            <a:r>
              <a:rPr lang="en-GB" dirty="0"/>
              <a:t> </a:t>
            </a:r>
            <a:r>
              <a:rPr lang="en-GB" dirty="0" err="1"/>
              <a:t>yn</a:t>
            </a:r>
            <a:r>
              <a:rPr lang="en-GB" dirty="0"/>
              <a:t> 16 </a:t>
            </a:r>
            <a:r>
              <a:rPr lang="en-GB" dirty="0" err="1"/>
              <a:t>oed</a:t>
            </a:r>
            <a:r>
              <a:rPr lang="en-GB" dirty="0"/>
              <a:t>).</a:t>
            </a:r>
          </a:p>
          <a:p>
            <a:r>
              <a:rPr lang="en-GB" dirty="0" err="1"/>
              <a:t>Ieithoedd</a:t>
            </a:r>
            <a:r>
              <a:rPr lang="en-GB" dirty="0"/>
              <a:t>, </a:t>
            </a:r>
            <a:r>
              <a:rPr lang="en-GB" dirty="0" err="1"/>
              <a:t>llythrennedd</a:t>
            </a:r>
            <a:r>
              <a:rPr lang="en-GB" dirty="0"/>
              <a:t> a </a:t>
            </a:r>
            <a:r>
              <a:rPr lang="en-GB" dirty="0" err="1"/>
              <a:t>chyfathrebu</a:t>
            </a:r>
            <a:r>
              <a:rPr lang="en-GB" dirty="0"/>
              <a:t> (</a:t>
            </a:r>
            <a:r>
              <a:rPr lang="en-GB" dirty="0" err="1"/>
              <a:t>gan</a:t>
            </a:r>
            <a:r>
              <a:rPr lang="en-GB" dirty="0"/>
              <a:t> </a:t>
            </a:r>
            <a:r>
              <a:rPr lang="en-GB" dirty="0" err="1"/>
              <a:t>gynnwys</a:t>
            </a:r>
            <a:r>
              <a:rPr lang="en-GB" dirty="0"/>
              <a:t> y </a:t>
            </a:r>
            <a:r>
              <a:rPr lang="en-GB" dirty="0" err="1"/>
              <a:t>Gymraeg</a:t>
            </a:r>
            <a:r>
              <a:rPr lang="en-GB" dirty="0"/>
              <a:t>, a </a:t>
            </a:r>
            <a:r>
              <a:rPr lang="en-GB" dirty="0" err="1"/>
              <a:t>ddylai</a:t>
            </a:r>
            <a:r>
              <a:rPr lang="en-GB" dirty="0"/>
              <a:t> </a:t>
            </a:r>
            <a:r>
              <a:rPr lang="en-GB" dirty="0" err="1"/>
              <a:t>barhau'n</a:t>
            </a:r>
            <a:r>
              <a:rPr lang="en-GB" dirty="0"/>
              <a:t> </a:t>
            </a:r>
            <a:r>
              <a:rPr lang="en-GB" dirty="0" err="1"/>
              <a:t>orfodol</a:t>
            </a:r>
            <a:r>
              <a:rPr lang="en-GB" dirty="0"/>
              <a:t> </a:t>
            </a:r>
            <a:r>
              <a:rPr lang="en-GB" dirty="0" err="1"/>
              <a:t>hyd</a:t>
            </a:r>
            <a:r>
              <a:rPr lang="en-GB" dirty="0"/>
              <a:t> </a:t>
            </a:r>
            <a:r>
              <a:rPr lang="en-GB" dirty="0" err="1"/>
              <a:t>nes</a:t>
            </a:r>
            <a:r>
              <a:rPr lang="en-GB" dirty="0"/>
              <a:t> y </a:t>
            </a:r>
            <a:r>
              <a:rPr lang="en-GB" dirty="0" err="1"/>
              <a:t>bydd</a:t>
            </a:r>
            <a:r>
              <a:rPr lang="en-GB" dirty="0"/>
              <a:t> </a:t>
            </a:r>
            <a:r>
              <a:rPr lang="en-GB" dirty="0" err="1"/>
              <a:t>dysgwyr</a:t>
            </a:r>
            <a:r>
              <a:rPr lang="en-GB" dirty="0"/>
              <a:t> </a:t>
            </a:r>
            <a:r>
              <a:rPr lang="en-GB" dirty="0" err="1"/>
              <a:t>yn</a:t>
            </a:r>
            <a:r>
              <a:rPr lang="en-GB" dirty="0"/>
              <a:t> 16 </a:t>
            </a:r>
            <a:r>
              <a:rPr lang="en-GB" dirty="0" err="1"/>
              <a:t>oed</a:t>
            </a:r>
            <a:r>
              <a:rPr lang="en-GB" dirty="0"/>
              <a:t>, ac </a:t>
            </a:r>
            <a:r>
              <a:rPr lang="en-GB" dirty="0" err="1"/>
              <a:t>ieithoedd</a:t>
            </a:r>
            <a:r>
              <a:rPr lang="en-GB" dirty="0"/>
              <a:t> </a:t>
            </a:r>
            <a:r>
              <a:rPr lang="en-GB" dirty="0" err="1"/>
              <a:t>tramor</a:t>
            </a:r>
            <a:r>
              <a:rPr lang="en-GB" dirty="0"/>
              <a:t> modern).</a:t>
            </a:r>
          </a:p>
          <a:p>
            <a:r>
              <a:rPr lang="en-GB" dirty="0" err="1"/>
              <a:t>Mathemateg</a:t>
            </a:r>
            <a:r>
              <a:rPr lang="en-GB" dirty="0"/>
              <a:t> a </a:t>
            </a:r>
            <a:r>
              <a:rPr lang="en-GB" dirty="0" err="1"/>
              <a:t>rhifedd</a:t>
            </a:r>
            <a:r>
              <a:rPr lang="en-GB" dirty="0"/>
              <a:t>.</a:t>
            </a:r>
          </a:p>
          <a:p>
            <a:r>
              <a:rPr lang="en-GB" dirty="0" err="1"/>
              <a:t>Gwyddoniaeth</a:t>
            </a:r>
            <a:r>
              <a:rPr lang="en-GB" dirty="0"/>
              <a:t> a </a:t>
            </a:r>
            <a:r>
              <a:rPr lang="en-GB" dirty="0" err="1"/>
              <a:t>thechnoleg</a:t>
            </a:r>
            <a:r>
              <a:rPr lang="en-GB" dirty="0"/>
              <a:t> (</a:t>
            </a:r>
            <a:r>
              <a:rPr lang="en-GB" dirty="0" err="1"/>
              <a:t>gan</a:t>
            </a:r>
            <a:r>
              <a:rPr lang="en-GB" dirty="0"/>
              <a:t> </a:t>
            </a:r>
            <a:r>
              <a:rPr lang="en-GB" dirty="0" err="1"/>
              <a:t>gynnwys</a:t>
            </a:r>
            <a:r>
              <a:rPr lang="en-GB" dirty="0"/>
              <a:t> </a:t>
            </a:r>
            <a:r>
              <a:rPr lang="en-GB" dirty="0" err="1"/>
              <a:t>cyfrifiadureg</a:t>
            </a:r>
            <a:r>
              <a:rPr lang="en-GB" dirty="0"/>
              <a:t>).</a:t>
            </a:r>
          </a:p>
          <a:p>
            <a:r>
              <a:rPr lang="en-GB" dirty="0" err="1"/>
              <a:t>Bydd</a:t>
            </a:r>
            <a:r>
              <a:rPr lang="en-GB" dirty="0"/>
              <a:t> </a:t>
            </a:r>
            <a:r>
              <a:rPr lang="en-GB" dirty="0" err="1"/>
              <a:t>hefyd</a:t>
            </a:r>
            <a:r>
              <a:rPr lang="en-GB" dirty="0"/>
              <a:t> </a:t>
            </a:r>
            <a:r>
              <a:rPr lang="en-GB" dirty="0" err="1"/>
              <a:t>yn</a:t>
            </a:r>
            <a:r>
              <a:rPr lang="en-GB" dirty="0"/>
              <a:t> </a:t>
            </a:r>
            <a:r>
              <a:rPr lang="en-GB" dirty="0" err="1"/>
              <a:t>cynnwys</a:t>
            </a:r>
            <a:r>
              <a:rPr lang="en-GB" dirty="0"/>
              <a:t> tri </a:t>
            </a:r>
            <a:r>
              <a:rPr lang="en-GB" dirty="0" err="1"/>
              <a:t>chyfrifoldeb</a:t>
            </a:r>
            <a:r>
              <a:rPr lang="en-GB" dirty="0"/>
              <a:t> </a:t>
            </a:r>
            <a:r>
              <a:rPr lang="en-GB" dirty="0" err="1"/>
              <a:t>trawsgwricwlaidd</a:t>
            </a:r>
            <a:r>
              <a:rPr lang="en-GB" dirty="0"/>
              <a:t>: </a:t>
            </a:r>
            <a:r>
              <a:rPr lang="en-GB" dirty="0" err="1"/>
              <a:t>llythrennedd</a:t>
            </a:r>
            <a:r>
              <a:rPr lang="en-GB" dirty="0"/>
              <a:t>, </a:t>
            </a:r>
            <a:r>
              <a:rPr lang="en-GB" dirty="0" err="1"/>
              <a:t>rhifedd</a:t>
            </a:r>
            <a:r>
              <a:rPr lang="en-GB" dirty="0"/>
              <a:t> a </a:t>
            </a:r>
            <a:r>
              <a:rPr lang="en-GB" dirty="0" err="1"/>
              <a:t>chymhwysedd</a:t>
            </a:r>
            <a:r>
              <a:rPr lang="en-GB" dirty="0"/>
              <a:t> </a:t>
            </a:r>
            <a:r>
              <a:rPr lang="en-GB" dirty="0" err="1"/>
              <a:t>digidol</a:t>
            </a:r>
            <a:r>
              <a:rPr lang="en-GB" dirty="0"/>
              <a:t>.</a:t>
            </a:r>
          </a:p>
          <a:p>
            <a:endParaRPr lang="en-GB" dirty="0"/>
          </a:p>
        </p:txBody>
      </p:sp>
    </p:spTree>
    <p:extLst>
      <p:ext uri="{BB962C8B-B14F-4D97-AF65-F5344CB8AC3E}">
        <p14:creationId xmlns:p14="http://schemas.microsoft.com/office/powerpoint/2010/main" val="144971174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rotWithShape="1">
          <a:blip r:embed="rId2"/>
          <a:srcRect l="27127" t="41717" r="26609" b="11538"/>
          <a:stretch/>
        </p:blipFill>
        <p:spPr bwMode="auto">
          <a:xfrm>
            <a:off x="2339546" y="1672280"/>
            <a:ext cx="7298724" cy="4300151"/>
          </a:xfrm>
          <a:prstGeom prst="rect">
            <a:avLst/>
          </a:prstGeom>
          <a:ln>
            <a:noFill/>
          </a:ln>
          <a:extLst>
            <a:ext uri="{53640926-AAD7-44D8-BBD7-CCE9431645EC}">
              <a14:shadowObscured xmlns:a14="http://schemas.microsoft.com/office/drawing/2010/main"/>
            </a:ext>
          </a:extLst>
        </p:spPr>
      </p:pic>
      <p:sp>
        <p:nvSpPr>
          <p:cNvPr id="6" name="Title 5"/>
          <p:cNvSpPr>
            <a:spLocks noGrp="1"/>
          </p:cNvSpPr>
          <p:nvPr>
            <p:ph type="title"/>
          </p:nvPr>
        </p:nvSpPr>
        <p:spPr>
          <a:xfrm>
            <a:off x="1357184" y="453081"/>
            <a:ext cx="9875520" cy="1356360"/>
          </a:xfrm>
        </p:spPr>
        <p:txBody>
          <a:bodyPr>
            <a:normAutofit fontScale="90000"/>
          </a:bodyPr>
          <a:lstStyle/>
          <a:p>
            <a:r>
              <a:rPr lang="en-GB" dirty="0" err="1" smtClean="0"/>
              <a:t>Cyfrifoldebau</a:t>
            </a:r>
            <a:r>
              <a:rPr lang="en-GB" dirty="0" smtClean="0"/>
              <a:t> </a:t>
            </a:r>
            <a:r>
              <a:rPr lang="en-GB" dirty="0" err="1" smtClean="0"/>
              <a:t>traws</a:t>
            </a:r>
            <a:r>
              <a:rPr lang="en-GB" dirty="0" smtClean="0"/>
              <a:t> –</a:t>
            </a:r>
            <a:r>
              <a:rPr lang="en-GB" dirty="0" err="1" smtClean="0"/>
              <a:t>gwricwlaidd</a:t>
            </a:r>
            <a:r>
              <a:rPr lang="en-GB" dirty="0" smtClean="0"/>
              <a:t/>
            </a:r>
            <a:br>
              <a:rPr lang="en-GB" dirty="0" smtClean="0"/>
            </a:br>
            <a:r>
              <a:rPr lang="en-GB" dirty="0" smtClean="0"/>
              <a:t>Cross –curricular responsibilities</a:t>
            </a:r>
            <a:endParaRPr lang="en-GB" dirty="0"/>
          </a:p>
        </p:txBody>
      </p:sp>
      <p:sp>
        <p:nvSpPr>
          <p:cNvPr id="8" name="TextBox 7"/>
          <p:cNvSpPr txBox="1"/>
          <p:nvPr/>
        </p:nvSpPr>
        <p:spPr>
          <a:xfrm>
            <a:off x="2792626" y="3262184"/>
            <a:ext cx="1606379" cy="369332"/>
          </a:xfrm>
          <a:prstGeom prst="rect">
            <a:avLst/>
          </a:prstGeom>
          <a:noFill/>
        </p:spPr>
        <p:txBody>
          <a:bodyPr wrap="square" rtlCol="0">
            <a:spAutoFit/>
          </a:bodyPr>
          <a:lstStyle/>
          <a:p>
            <a:r>
              <a:rPr lang="en-GB" dirty="0" err="1" smtClean="0"/>
              <a:t>Llythrennedd</a:t>
            </a:r>
            <a:endParaRPr lang="en-GB" dirty="0"/>
          </a:p>
        </p:txBody>
      </p:sp>
      <p:sp>
        <p:nvSpPr>
          <p:cNvPr id="9" name="TextBox 8"/>
          <p:cNvSpPr txBox="1"/>
          <p:nvPr/>
        </p:nvSpPr>
        <p:spPr>
          <a:xfrm>
            <a:off x="7232822" y="3270422"/>
            <a:ext cx="2512540" cy="369332"/>
          </a:xfrm>
          <a:prstGeom prst="rect">
            <a:avLst/>
          </a:prstGeom>
          <a:noFill/>
        </p:spPr>
        <p:txBody>
          <a:bodyPr wrap="square" rtlCol="0">
            <a:spAutoFit/>
          </a:bodyPr>
          <a:lstStyle/>
          <a:p>
            <a:r>
              <a:rPr lang="en-GB" dirty="0" err="1" smtClean="0"/>
              <a:t>Rhifedd</a:t>
            </a:r>
            <a:endParaRPr lang="en-GB" dirty="0"/>
          </a:p>
        </p:txBody>
      </p:sp>
      <p:sp>
        <p:nvSpPr>
          <p:cNvPr id="11" name="TextBox 10"/>
          <p:cNvSpPr txBox="1"/>
          <p:nvPr/>
        </p:nvSpPr>
        <p:spPr>
          <a:xfrm>
            <a:off x="4168346" y="5568778"/>
            <a:ext cx="3344562" cy="369332"/>
          </a:xfrm>
          <a:prstGeom prst="rect">
            <a:avLst/>
          </a:prstGeom>
          <a:noFill/>
        </p:spPr>
        <p:txBody>
          <a:bodyPr wrap="square" rtlCol="0">
            <a:spAutoFit/>
          </a:bodyPr>
          <a:lstStyle/>
          <a:p>
            <a:r>
              <a:rPr lang="en-GB" dirty="0" err="1" smtClean="0"/>
              <a:t>Cymhwysedd</a:t>
            </a:r>
            <a:r>
              <a:rPr lang="en-GB" dirty="0" smtClean="0"/>
              <a:t> </a:t>
            </a:r>
            <a:r>
              <a:rPr lang="en-GB" dirty="0" err="1" smtClean="0"/>
              <a:t>digidol</a:t>
            </a:r>
            <a:endParaRPr lang="en-GB" dirty="0"/>
          </a:p>
        </p:txBody>
      </p:sp>
    </p:spTree>
    <p:extLst>
      <p:ext uri="{BB962C8B-B14F-4D97-AF65-F5344CB8AC3E}">
        <p14:creationId xmlns:p14="http://schemas.microsoft.com/office/powerpoint/2010/main" val="125650747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smtClean="0"/>
              <a:t>Tasg</a:t>
            </a:r>
            <a:r>
              <a:rPr lang="en-GB" dirty="0" smtClean="0"/>
              <a:t/>
            </a:r>
            <a:br>
              <a:rPr lang="en-GB" dirty="0" smtClean="0"/>
            </a:br>
            <a:r>
              <a:rPr lang="en-GB" dirty="0" smtClean="0"/>
              <a:t>Task</a:t>
            </a:r>
            <a:endParaRPr lang="en-GB" dirty="0"/>
          </a:p>
        </p:txBody>
      </p:sp>
      <p:sp>
        <p:nvSpPr>
          <p:cNvPr id="3" name="Content Placeholder 2"/>
          <p:cNvSpPr>
            <a:spLocks noGrp="1"/>
          </p:cNvSpPr>
          <p:nvPr>
            <p:ph sz="half" idx="1"/>
          </p:nvPr>
        </p:nvSpPr>
        <p:spPr/>
        <p:txBody>
          <a:bodyPr/>
          <a:lstStyle/>
          <a:p>
            <a:r>
              <a:rPr lang="en-GB" dirty="0"/>
              <a:t>How does the new curriculum for Wales compare to the English and Scottish curriculum?</a:t>
            </a:r>
          </a:p>
          <a:p>
            <a:endParaRPr lang="en-GB" dirty="0"/>
          </a:p>
          <a:p>
            <a:endParaRPr lang="en-GB" dirty="0"/>
          </a:p>
        </p:txBody>
      </p:sp>
      <p:sp>
        <p:nvSpPr>
          <p:cNvPr id="4" name="Content Placeholder 3"/>
          <p:cNvSpPr>
            <a:spLocks noGrp="1"/>
          </p:cNvSpPr>
          <p:nvPr>
            <p:ph sz="half" idx="2"/>
          </p:nvPr>
        </p:nvSpPr>
        <p:spPr/>
        <p:txBody>
          <a:bodyPr/>
          <a:lstStyle/>
          <a:p>
            <a:r>
              <a:rPr lang="en-GB" dirty="0" err="1"/>
              <a:t>Sut</a:t>
            </a:r>
            <a:r>
              <a:rPr lang="en-GB" dirty="0"/>
              <a:t> </a:t>
            </a:r>
            <a:r>
              <a:rPr lang="en-GB" dirty="0" err="1"/>
              <a:t>mae</a:t>
            </a:r>
            <a:r>
              <a:rPr lang="en-GB" dirty="0"/>
              <a:t> </a:t>
            </a:r>
            <a:r>
              <a:rPr lang="en-GB" dirty="0" err="1"/>
              <a:t>cwricwlwm</a:t>
            </a:r>
            <a:r>
              <a:rPr lang="en-GB" dirty="0"/>
              <a:t> </a:t>
            </a:r>
            <a:r>
              <a:rPr lang="en-GB" dirty="0" err="1"/>
              <a:t>newydd</a:t>
            </a:r>
            <a:r>
              <a:rPr lang="en-GB" dirty="0"/>
              <a:t> </a:t>
            </a:r>
            <a:r>
              <a:rPr lang="en-GB" dirty="0" err="1"/>
              <a:t>Cymru</a:t>
            </a:r>
            <a:r>
              <a:rPr lang="en-GB" dirty="0"/>
              <a:t> </a:t>
            </a:r>
            <a:r>
              <a:rPr lang="en-GB" dirty="0" err="1"/>
              <a:t>yn</a:t>
            </a:r>
            <a:r>
              <a:rPr lang="en-GB" dirty="0"/>
              <a:t> </a:t>
            </a:r>
            <a:r>
              <a:rPr lang="en-GB" dirty="0" err="1"/>
              <a:t>cymharu</a:t>
            </a:r>
            <a:r>
              <a:rPr lang="en-GB" dirty="0"/>
              <a:t> a </a:t>
            </a:r>
            <a:r>
              <a:rPr lang="en-GB" dirty="0" err="1"/>
              <a:t>chwricwlwm</a:t>
            </a:r>
            <a:r>
              <a:rPr lang="en-GB" dirty="0"/>
              <a:t> </a:t>
            </a:r>
            <a:r>
              <a:rPr lang="en-GB" dirty="0" err="1"/>
              <a:t>Lloegr</a:t>
            </a:r>
            <a:r>
              <a:rPr lang="en-GB" dirty="0"/>
              <a:t> </a:t>
            </a:r>
            <a:r>
              <a:rPr lang="en-GB" dirty="0" err="1"/>
              <a:t>a’r</a:t>
            </a:r>
            <a:r>
              <a:rPr lang="en-GB" dirty="0"/>
              <a:t> Alban</a:t>
            </a:r>
            <a:r>
              <a:rPr lang="en-GB" dirty="0" smtClean="0"/>
              <a:t>?</a:t>
            </a:r>
            <a:endParaRPr lang="en-GB" dirty="0"/>
          </a:p>
        </p:txBody>
      </p:sp>
    </p:spTree>
    <p:extLst>
      <p:ext uri="{BB962C8B-B14F-4D97-AF65-F5344CB8AC3E}">
        <p14:creationId xmlns:p14="http://schemas.microsoft.com/office/powerpoint/2010/main" val="53579296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dirty="0"/>
              <a:t>Lawrence </a:t>
            </a:r>
            <a:r>
              <a:rPr lang="en-GB" sz="4000" dirty="0" err="1"/>
              <a:t>Stenhouse</a:t>
            </a:r>
            <a:r>
              <a:rPr lang="en-GB" sz="4000" dirty="0"/>
              <a:t> </a:t>
            </a:r>
            <a:r>
              <a:rPr lang="en-GB" sz="4000" dirty="0" smtClean="0"/>
              <a:t>– Model </a:t>
            </a:r>
            <a:r>
              <a:rPr lang="en-GB" sz="4000" dirty="0" err="1" smtClean="0"/>
              <a:t>cwricwlwm</a:t>
            </a:r>
            <a:r>
              <a:rPr lang="en-GB" sz="4000" dirty="0" smtClean="0"/>
              <a:t> proses </a:t>
            </a:r>
            <a:br>
              <a:rPr lang="en-GB" sz="4000" dirty="0" smtClean="0"/>
            </a:br>
            <a:r>
              <a:rPr lang="en-GB" sz="4000" dirty="0" smtClean="0"/>
              <a:t>Process curriculum model</a:t>
            </a:r>
            <a:endParaRPr lang="en-GB" sz="4000" dirty="0"/>
          </a:p>
        </p:txBody>
      </p:sp>
      <p:sp>
        <p:nvSpPr>
          <p:cNvPr id="3" name="Content Placeholder 2"/>
          <p:cNvSpPr>
            <a:spLocks noGrp="1"/>
          </p:cNvSpPr>
          <p:nvPr>
            <p:ph sz="half" idx="1"/>
          </p:nvPr>
        </p:nvSpPr>
        <p:spPr/>
        <p:txBody>
          <a:bodyPr>
            <a:normAutofit fontScale="92500" lnSpcReduction="20000"/>
          </a:bodyPr>
          <a:lstStyle/>
          <a:p>
            <a:r>
              <a:rPr lang="en-GB" dirty="0"/>
              <a:t>He was critical of the ‘objectives’ curriculum model whereby the teacher was expert and the student a passive partner in the learning. </a:t>
            </a:r>
          </a:p>
          <a:p>
            <a:r>
              <a:rPr lang="en-GB" dirty="0"/>
              <a:t>The process model concentrates on the learning experience</a:t>
            </a:r>
          </a:p>
          <a:p>
            <a:r>
              <a:rPr lang="en-GB" dirty="0"/>
              <a:t>Focus on learning skills which can be </a:t>
            </a:r>
            <a:r>
              <a:rPr lang="en-GB" dirty="0" err="1"/>
              <a:t>trasferable</a:t>
            </a:r>
            <a:r>
              <a:rPr lang="en-GB" dirty="0"/>
              <a:t> to other subject and for life in general.</a:t>
            </a:r>
          </a:p>
          <a:p>
            <a:r>
              <a:rPr lang="en-GB" dirty="0"/>
              <a:t>Critical of demise of teacher professionalism and of ‘teacher proof curriculum package’ presented in the objectives model.</a:t>
            </a:r>
          </a:p>
          <a:p>
            <a:endParaRPr lang="en-GB" dirty="0"/>
          </a:p>
        </p:txBody>
      </p:sp>
      <p:sp>
        <p:nvSpPr>
          <p:cNvPr id="4" name="Content Placeholder 3"/>
          <p:cNvSpPr>
            <a:spLocks noGrp="1"/>
          </p:cNvSpPr>
          <p:nvPr>
            <p:ph sz="half" idx="2"/>
          </p:nvPr>
        </p:nvSpPr>
        <p:spPr/>
        <p:txBody>
          <a:bodyPr>
            <a:normAutofit fontScale="92500" lnSpcReduction="20000"/>
          </a:bodyPr>
          <a:lstStyle/>
          <a:p>
            <a:r>
              <a:rPr lang="en-GB" dirty="0" err="1"/>
              <a:t>Roedd</a:t>
            </a:r>
            <a:r>
              <a:rPr lang="en-GB" dirty="0"/>
              <a:t> </a:t>
            </a:r>
            <a:r>
              <a:rPr lang="en-GB" dirty="0" err="1"/>
              <a:t>yn</a:t>
            </a:r>
            <a:r>
              <a:rPr lang="en-GB" dirty="0"/>
              <a:t> </a:t>
            </a:r>
            <a:r>
              <a:rPr lang="en-GB" dirty="0" err="1"/>
              <a:t>feirniadol</a:t>
            </a:r>
            <a:r>
              <a:rPr lang="en-GB" dirty="0"/>
              <a:t> o </a:t>
            </a:r>
            <a:r>
              <a:rPr lang="en-GB" dirty="0" err="1"/>
              <a:t>fodel</a:t>
            </a:r>
            <a:r>
              <a:rPr lang="en-GB" dirty="0"/>
              <a:t> y </a:t>
            </a:r>
            <a:r>
              <a:rPr lang="en-GB" dirty="0" err="1"/>
              <a:t>cwricwlwm</a:t>
            </a:r>
            <a:r>
              <a:rPr lang="en-GB" dirty="0"/>
              <a:t> </a:t>
            </a:r>
            <a:r>
              <a:rPr lang="en-GB" dirty="0" err="1"/>
              <a:t>lle</a:t>
            </a:r>
            <a:r>
              <a:rPr lang="en-GB" dirty="0"/>
              <a:t> bod ‘nod’ </a:t>
            </a:r>
            <a:r>
              <a:rPr lang="en-GB" dirty="0" err="1"/>
              <a:t>penodol</a:t>
            </a:r>
            <a:r>
              <a:rPr lang="en-GB" dirty="0"/>
              <a:t> </a:t>
            </a:r>
            <a:r>
              <a:rPr lang="en-GB" dirty="0" err="1"/>
              <a:t>a’r</a:t>
            </a:r>
            <a:r>
              <a:rPr lang="en-GB" dirty="0"/>
              <a:t> </a:t>
            </a:r>
            <a:r>
              <a:rPr lang="en-GB" dirty="0" err="1"/>
              <a:t>athro</a:t>
            </a:r>
            <a:r>
              <a:rPr lang="en-GB" dirty="0"/>
              <a:t> </a:t>
            </a:r>
            <a:r>
              <a:rPr lang="en-GB" dirty="0" err="1"/>
              <a:t>fel</a:t>
            </a:r>
            <a:r>
              <a:rPr lang="en-GB" dirty="0"/>
              <a:t> </a:t>
            </a:r>
            <a:r>
              <a:rPr lang="en-GB" dirty="0" err="1"/>
              <a:t>arbennigwr</a:t>
            </a:r>
            <a:endParaRPr lang="en-GB" dirty="0"/>
          </a:p>
          <a:p>
            <a:r>
              <a:rPr lang="en-GB" dirty="0" err="1"/>
              <a:t>Roedd</a:t>
            </a:r>
            <a:r>
              <a:rPr lang="en-GB" dirty="0"/>
              <a:t> </a:t>
            </a:r>
            <a:r>
              <a:rPr lang="en-GB" dirty="0" err="1"/>
              <a:t>yn</a:t>
            </a:r>
            <a:r>
              <a:rPr lang="en-GB" dirty="0"/>
              <a:t> </a:t>
            </a:r>
            <a:r>
              <a:rPr lang="en-GB" dirty="0" err="1"/>
              <a:t>credu</a:t>
            </a:r>
            <a:r>
              <a:rPr lang="en-GB" dirty="0"/>
              <a:t> </a:t>
            </a:r>
            <a:r>
              <a:rPr lang="en-GB" dirty="0" err="1"/>
              <a:t>yn</a:t>
            </a:r>
            <a:r>
              <a:rPr lang="en-GB" dirty="0"/>
              <a:t> y model proses  </a:t>
            </a:r>
            <a:r>
              <a:rPr lang="en-GB" dirty="0" err="1"/>
              <a:t>sy’n</a:t>
            </a:r>
            <a:r>
              <a:rPr lang="en-GB" dirty="0"/>
              <a:t> </a:t>
            </a:r>
            <a:r>
              <a:rPr lang="en-GB" dirty="0" err="1"/>
              <a:t>canolbwyntio</a:t>
            </a:r>
            <a:r>
              <a:rPr lang="en-GB" dirty="0"/>
              <a:t> </a:t>
            </a:r>
            <a:r>
              <a:rPr lang="en-GB" dirty="0" err="1"/>
              <a:t>ar</a:t>
            </a:r>
            <a:r>
              <a:rPr lang="en-GB" dirty="0"/>
              <a:t> y </a:t>
            </a:r>
            <a:r>
              <a:rPr lang="en-GB" dirty="0" err="1"/>
              <a:t>profiad</a:t>
            </a:r>
            <a:r>
              <a:rPr lang="en-GB" dirty="0"/>
              <a:t> </a:t>
            </a:r>
            <a:r>
              <a:rPr lang="en-GB" dirty="0" err="1"/>
              <a:t>dysgu’n</a:t>
            </a:r>
            <a:r>
              <a:rPr lang="en-GB" dirty="0"/>
              <a:t> well</a:t>
            </a:r>
          </a:p>
          <a:p>
            <a:r>
              <a:rPr lang="en-GB" dirty="0" err="1"/>
              <a:t>Ffocws</a:t>
            </a:r>
            <a:r>
              <a:rPr lang="en-GB" dirty="0"/>
              <a:t> </a:t>
            </a:r>
            <a:r>
              <a:rPr lang="en-GB" dirty="0" err="1"/>
              <a:t>ar</a:t>
            </a:r>
            <a:r>
              <a:rPr lang="en-GB" dirty="0"/>
              <a:t> </a:t>
            </a:r>
            <a:r>
              <a:rPr lang="en-GB" dirty="0" err="1"/>
              <a:t>ddysgu</a:t>
            </a:r>
            <a:r>
              <a:rPr lang="en-GB" dirty="0"/>
              <a:t> </a:t>
            </a:r>
            <a:r>
              <a:rPr lang="en-GB" dirty="0" err="1"/>
              <a:t>sgiliau</a:t>
            </a:r>
            <a:r>
              <a:rPr lang="en-GB" dirty="0"/>
              <a:t> </a:t>
            </a:r>
            <a:r>
              <a:rPr lang="en-GB" dirty="0" err="1"/>
              <a:t>sy’n</a:t>
            </a:r>
            <a:r>
              <a:rPr lang="en-GB" dirty="0"/>
              <a:t> </a:t>
            </a:r>
            <a:r>
              <a:rPr lang="en-GB" dirty="0" err="1"/>
              <a:t>gallu</a:t>
            </a:r>
            <a:r>
              <a:rPr lang="en-GB" dirty="0"/>
              <a:t> </a:t>
            </a:r>
            <a:r>
              <a:rPr lang="en-GB" dirty="0" err="1"/>
              <a:t>cael</a:t>
            </a:r>
            <a:r>
              <a:rPr lang="en-GB" dirty="0"/>
              <a:t> </a:t>
            </a:r>
            <a:r>
              <a:rPr lang="en-GB" dirty="0" err="1"/>
              <a:t>eu</a:t>
            </a:r>
            <a:r>
              <a:rPr lang="en-GB" dirty="0"/>
              <a:t> </a:t>
            </a:r>
            <a:r>
              <a:rPr lang="en-GB" dirty="0" err="1"/>
              <a:t>trosglwyddo</a:t>
            </a:r>
            <a:r>
              <a:rPr lang="en-GB" dirty="0"/>
              <a:t> </a:t>
            </a:r>
            <a:r>
              <a:rPr lang="en-GB" dirty="0" err="1" smtClean="0"/>
              <a:t>i</a:t>
            </a:r>
            <a:r>
              <a:rPr lang="en-GB" dirty="0" smtClean="0"/>
              <a:t> </a:t>
            </a:r>
            <a:r>
              <a:rPr lang="en-GB" dirty="0" err="1"/>
              <a:t>bynciau</a:t>
            </a:r>
            <a:r>
              <a:rPr lang="en-GB" dirty="0"/>
              <a:t> </a:t>
            </a:r>
            <a:r>
              <a:rPr lang="en-GB" dirty="0" err="1"/>
              <a:t>eraill</a:t>
            </a:r>
            <a:r>
              <a:rPr lang="en-GB" dirty="0"/>
              <a:t> </a:t>
            </a:r>
            <a:r>
              <a:rPr lang="en-GB" dirty="0" err="1" smtClean="0"/>
              <a:t>a’i</a:t>
            </a:r>
            <a:r>
              <a:rPr lang="en-GB" dirty="0" smtClean="0"/>
              <a:t> </a:t>
            </a:r>
            <a:r>
              <a:rPr lang="en-GB" dirty="0" err="1"/>
              <a:t>defnyddio</a:t>
            </a:r>
            <a:r>
              <a:rPr lang="en-GB" dirty="0"/>
              <a:t> </a:t>
            </a:r>
            <a:r>
              <a:rPr lang="en-GB" dirty="0" err="1" smtClean="0"/>
              <a:t>i</a:t>
            </a:r>
            <a:r>
              <a:rPr lang="en-GB" dirty="0" smtClean="0"/>
              <a:t> </a:t>
            </a:r>
            <a:r>
              <a:rPr lang="en-GB" dirty="0" err="1"/>
              <a:t>fywyd</a:t>
            </a:r>
            <a:r>
              <a:rPr lang="en-GB" dirty="0"/>
              <a:t> </a:t>
            </a:r>
            <a:r>
              <a:rPr lang="en-GB" dirty="0" err="1"/>
              <a:t>yn</a:t>
            </a:r>
            <a:r>
              <a:rPr lang="en-GB" dirty="0"/>
              <a:t> </a:t>
            </a:r>
            <a:r>
              <a:rPr lang="en-GB" dirty="0" err="1"/>
              <a:t>gyffredinol</a:t>
            </a:r>
            <a:endParaRPr lang="en-GB" dirty="0"/>
          </a:p>
          <a:p>
            <a:r>
              <a:rPr lang="en-GB" dirty="0" err="1"/>
              <a:t>Beirniadol</a:t>
            </a:r>
            <a:r>
              <a:rPr lang="en-GB" dirty="0"/>
              <a:t> </a:t>
            </a:r>
            <a:r>
              <a:rPr lang="en-GB" dirty="0" err="1"/>
              <a:t>o’r</a:t>
            </a:r>
            <a:r>
              <a:rPr lang="en-GB" dirty="0"/>
              <a:t> </a:t>
            </a:r>
            <a:r>
              <a:rPr lang="en-GB" dirty="0" err="1"/>
              <a:t>tuedd</a:t>
            </a:r>
            <a:r>
              <a:rPr lang="en-GB" dirty="0"/>
              <a:t> </a:t>
            </a:r>
            <a:r>
              <a:rPr lang="en-GB" dirty="0" err="1"/>
              <a:t>i</a:t>
            </a:r>
            <a:r>
              <a:rPr lang="en-GB" dirty="0"/>
              <a:t> </a:t>
            </a:r>
            <a:r>
              <a:rPr lang="en-GB" dirty="0" err="1"/>
              <a:t>israddio</a:t>
            </a:r>
            <a:r>
              <a:rPr lang="en-GB" dirty="0"/>
              <a:t> </a:t>
            </a:r>
            <a:r>
              <a:rPr lang="en-GB" dirty="0" err="1"/>
              <a:t>arbennigedd</a:t>
            </a:r>
            <a:r>
              <a:rPr lang="en-GB" dirty="0"/>
              <a:t> </a:t>
            </a:r>
            <a:r>
              <a:rPr lang="en-GB" dirty="0" err="1" smtClean="0"/>
              <a:t>profesiynol</a:t>
            </a:r>
            <a:r>
              <a:rPr lang="en-GB" dirty="0" smtClean="0"/>
              <a:t> </a:t>
            </a:r>
            <a:r>
              <a:rPr lang="en-GB" dirty="0" err="1"/>
              <a:t>yr</a:t>
            </a:r>
            <a:r>
              <a:rPr lang="en-GB" dirty="0"/>
              <a:t> </a:t>
            </a:r>
            <a:r>
              <a:rPr lang="en-GB" dirty="0" err="1"/>
              <a:t>athro</a:t>
            </a:r>
            <a:r>
              <a:rPr lang="en-GB" dirty="0"/>
              <a:t> ac o </a:t>
            </a:r>
            <a:r>
              <a:rPr lang="en-GB" dirty="0" err="1"/>
              <a:t>becynau</a:t>
            </a:r>
            <a:r>
              <a:rPr lang="en-GB" dirty="0"/>
              <a:t> </a:t>
            </a:r>
            <a:r>
              <a:rPr lang="en-GB" dirty="0" err="1"/>
              <a:t>cwricwlwm</a:t>
            </a:r>
            <a:r>
              <a:rPr lang="en-GB" dirty="0"/>
              <a:t> </a:t>
            </a:r>
            <a:r>
              <a:rPr lang="en-GB" dirty="0" err="1"/>
              <a:t>wedi</a:t>
            </a:r>
            <a:r>
              <a:rPr lang="en-GB" dirty="0"/>
              <a:t> </a:t>
            </a:r>
            <a:r>
              <a:rPr lang="en-GB" dirty="0" err="1"/>
              <a:t>eu</a:t>
            </a:r>
            <a:r>
              <a:rPr lang="en-GB" dirty="0"/>
              <a:t> </a:t>
            </a:r>
            <a:r>
              <a:rPr lang="en-GB" dirty="0" err="1"/>
              <a:t>paratoi</a:t>
            </a:r>
            <a:r>
              <a:rPr lang="en-GB" dirty="0"/>
              <a:t> </a:t>
            </a:r>
            <a:r>
              <a:rPr lang="en-GB" dirty="0" err="1"/>
              <a:t>eisoes</a:t>
            </a:r>
            <a:r>
              <a:rPr lang="en-GB" dirty="0" smtClean="0"/>
              <a:t>.</a:t>
            </a:r>
            <a:endParaRPr lang="en-GB" dirty="0"/>
          </a:p>
        </p:txBody>
      </p:sp>
    </p:spTree>
    <p:extLst>
      <p:ext uri="{BB962C8B-B14F-4D97-AF65-F5344CB8AC3E}">
        <p14:creationId xmlns:p14="http://schemas.microsoft.com/office/powerpoint/2010/main" val="137163224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Lawrence </a:t>
            </a:r>
            <a:r>
              <a:rPr lang="en-GB" dirty="0" err="1" smtClean="0"/>
              <a:t>Stenhouse</a:t>
            </a:r>
            <a:r>
              <a:rPr lang="en-GB" dirty="0" smtClean="0"/>
              <a:t> - Process model curriculum</a:t>
            </a:r>
            <a:endParaRPr lang="en-GB" dirty="0"/>
          </a:p>
        </p:txBody>
      </p:sp>
      <p:sp>
        <p:nvSpPr>
          <p:cNvPr id="3" name="Content Placeholder 2"/>
          <p:cNvSpPr>
            <a:spLocks noGrp="1"/>
          </p:cNvSpPr>
          <p:nvPr>
            <p:ph sz="half" idx="1"/>
          </p:nvPr>
        </p:nvSpPr>
        <p:spPr>
          <a:xfrm>
            <a:off x="149524" y="2072137"/>
            <a:ext cx="5867879" cy="4802768"/>
          </a:xfrm>
        </p:spPr>
        <p:txBody>
          <a:bodyPr>
            <a:normAutofit fontScale="70000" lnSpcReduction="20000"/>
          </a:bodyPr>
          <a:lstStyle/>
          <a:p>
            <a:r>
              <a:rPr lang="en-GB" sz="3100" dirty="0"/>
              <a:t>He did not see teachers as being the experts who deliver knowledge – he saw their role as providing access to knowledge and skills</a:t>
            </a:r>
          </a:p>
          <a:p>
            <a:r>
              <a:rPr lang="en-GB" sz="3100" dirty="0"/>
              <a:t>‘teaching by discovery or inquiry methods rather than by instruction’ (</a:t>
            </a:r>
            <a:r>
              <a:rPr lang="en-GB" sz="3100" dirty="0" err="1"/>
              <a:t>Stenhouse</a:t>
            </a:r>
            <a:r>
              <a:rPr lang="en-GB" sz="3100" dirty="0"/>
              <a:t>, 1975, pg. 91 cited in Aubrey and Riley pg. 129</a:t>
            </a:r>
          </a:p>
          <a:p>
            <a:r>
              <a:rPr lang="en-GB" sz="3100" dirty="0"/>
              <a:t>Teacher’s role should also be to create an environment that promotes co-operation and discussion between pupils</a:t>
            </a:r>
          </a:p>
          <a:p>
            <a:r>
              <a:rPr lang="en-GB" sz="3100" dirty="0"/>
              <a:t>Active learning as opposed to passive learning</a:t>
            </a:r>
          </a:p>
          <a:p>
            <a:r>
              <a:rPr lang="en-GB" sz="3100" dirty="0"/>
              <a:t>The teacher allowing fellow teachers to observe them and discuss findings to develop their professional practice</a:t>
            </a:r>
          </a:p>
          <a:p>
            <a:endParaRPr lang="en-GB" dirty="0"/>
          </a:p>
        </p:txBody>
      </p:sp>
      <p:sp>
        <p:nvSpPr>
          <p:cNvPr id="4" name="Content Placeholder 3"/>
          <p:cNvSpPr>
            <a:spLocks noGrp="1"/>
          </p:cNvSpPr>
          <p:nvPr>
            <p:ph sz="half" idx="2"/>
          </p:nvPr>
        </p:nvSpPr>
        <p:spPr>
          <a:xfrm>
            <a:off x="6267611" y="2057399"/>
            <a:ext cx="5286213" cy="4524375"/>
          </a:xfrm>
        </p:spPr>
        <p:txBody>
          <a:bodyPr>
            <a:noAutofit/>
          </a:bodyPr>
          <a:lstStyle/>
          <a:p>
            <a:r>
              <a:rPr lang="en-GB" sz="2400" dirty="0" err="1"/>
              <a:t>Nid</a:t>
            </a:r>
            <a:r>
              <a:rPr lang="en-GB" sz="2400" dirty="0"/>
              <a:t> </a:t>
            </a:r>
            <a:r>
              <a:rPr lang="en-GB" sz="2400" dirty="0" err="1"/>
              <a:t>oedd</a:t>
            </a:r>
            <a:r>
              <a:rPr lang="en-GB" sz="2400" dirty="0"/>
              <a:t> </a:t>
            </a:r>
            <a:r>
              <a:rPr lang="en-GB" sz="2400" dirty="0" err="1"/>
              <a:t>yn</a:t>
            </a:r>
            <a:r>
              <a:rPr lang="en-GB" sz="2400" dirty="0"/>
              <a:t> </a:t>
            </a:r>
            <a:r>
              <a:rPr lang="en-GB" sz="2400" dirty="0" err="1"/>
              <a:t>gweld</a:t>
            </a:r>
            <a:r>
              <a:rPr lang="en-GB" sz="2400" dirty="0"/>
              <a:t> </a:t>
            </a:r>
            <a:r>
              <a:rPr lang="en-GB" sz="2400" dirty="0" err="1"/>
              <a:t>athrawon</a:t>
            </a:r>
            <a:r>
              <a:rPr lang="en-GB" sz="2400" dirty="0"/>
              <a:t> </a:t>
            </a:r>
            <a:r>
              <a:rPr lang="en-GB" sz="2400" dirty="0" err="1"/>
              <a:t>fel</a:t>
            </a:r>
            <a:r>
              <a:rPr lang="en-GB" sz="2400" dirty="0"/>
              <a:t> </a:t>
            </a:r>
            <a:r>
              <a:rPr lang="en-GB" sz="2400" dirty="0" err="1"/>
              <a:t>arbennigwyr</a:t>
            </a:r>
            <a:r>
              <a:rPr lang="en-GB" sz="2400" dirty="0"/>
              <a:t> </a:t>
            </a:r>
            <a:r>
              <a:rPr lang="en-GB" sz="2400" dirty="0" err="1"/>
              <a:t>yn</a:t>
            </a:r>
            <a:r>
              <a:rPr lang="en-GB" sz="2400" dirty="0"/>
              <a:t> </a:t>
            </a:r>
            <a:r>
              <a:rPr lang="en-GB" sz="2400" dirty="0" err="1"/>
              <a:t>oll</a:t>
            </a:r>
            <a:r>
              <a:rPr lang="en-GB" sz="2400" dirty="0"/>
              <a:t> </a:t>
            </a:r>
            <a:r>
              <a:rPr lang="en-GB" sz="2400" dirty="0" err="1"/>
              <a:t>wybodus</a:t>
            </a:r>
            <a:r>
              <a:rPr lang="en-GB" sz="2400" dirty="0"/>
              <a:t> – </a:t>
            </a:r>
            <a:r>
              <a:rPr lang="en-GB" sz="2400" dirty="0" err="1"/>
              <a:t>roedd</a:t>
            </a:r>
            <a:r>
              <a:rPr lang="en-GB" sz="2400" dirty="0"/>
              <a:t> </a:t>
            </a:r>
            <a:r>
              <a:rPr lang="en-GB" sz="2400" dirty="0" err="1"/>
              <a:t>yn</a:t>
            </a:r>
            <a:r>
              <a:rPr lang="en-GB" sz="2400" dirty="0"/>
              <a:t> </a:t>
            </a:r>
            <a:r>
              <a:rPr lang="en-GB" sz="2400" dirty="0" err="1"/>
              <a:t>gweld</a:t>
            </a:r>
            <a:r>
              <a:rPr lang="en-GB" sz="2400" dirty="0"/>
              <a:t> </a:t>
            </a:r>
            <a:r>
              <a:rPr lang="en-GB" sz="2400" dirty="0" err="1"/>
              <a:t>eu</a:t>
            </a:r>
            <a:r>
              <a:rPr lang="en-GB" sz="2400" dirty="0"/>
              <a:t> </a:t>
            </a:r>
            <a:r>
              <a:rPr lang="en-GB" sz="2400" dirty="0" err="1"/>
              <a:t>rol</a:t>
            </a:r>
            <a:r>
              <a:rPr lang="en-GB" sz="2400" dirty="0"/>
              <a:t> </a:t>
            </a:r>
            <a:r>
              <a:rPr lang="en-GB" sz="2400" dirty="0" err="1"/>
              <a:t>i</a:t>
            </a:r>
            <a:r>
              <a:rPr lang="en-GB" sz="2400" dirty="0"/>
              <a:t> </a:t>
            </a:r>
            <a:r>
              <a:rPr lang="en-GB" sz="2400" dirty="0" err="1"/>
              <a:t>ddarparu</a:t>
            </a:r>
            <a:r>
              <a:rPr lang="en-GB" sz="2400" dirty="0"/>
              <a:t> </a:t>
            </a:r>
            <a:r>
              <a:rPr lang="en-GB" sz="2400" dirty="0" err="1"/>
              <a:t>mynediad</a:t>
            </a:r>
            <a:r>
              <a:rPr lang="en-GB" sz="2400" dirty="0"/>
              <a:t> at </a:t>
            </a:r>
            <a:r>
              <a:rPr lang="en-GB" sz="2400" dirty="0" err="1"/>
              <a:t>wybodaeth</a:t>
            </a:r>
            <a:r>
              <a:rPr lang="en-GB" sz="2400" dirty="0"/>
              <a:t> a </a:t>
            </a:r>
            <a:r>
              <a:rPr lang="en-GB" sz="2400" dirty="0" err="1"/>
              <a:t>sgiliau</a:t>
            </a:r>
            <a:endParaRPr lang="en-GB" sz="2400" dirty="0"/>
          </a:p>
          <a:p>
            <a:r>
              <a:rPr lang="en-GB" sz="2400" dirty="0" err="1"/>
              <a:t>Rol</a:t>
            </a:r>
            <a:r>
              <a:rPr lang="en-GB" sz="2400" dirty="0"/>
              <a:t> </a:t>
            </a:r>
            <a:r>
              <a:rPr lang="en-GB" sz="2400" dirty="0" err="1"/>
              <a:t>yr</a:t>
            </a:r>
            <a:r>
              <a:rPr lang="en-GB" sz="2400" dirty="0"/>
              <a:t> </a:t>
            </a:r>
            <a:r>
              <a:rPr lang="en-GB" sz="2400" dirty="0" err="1"/>
              <a:t>athro</a:t>
            </a:r>
            <a:r>
              <a:rPr lang="en-GB" sz="2400" dirty="0"/>
              <a:t> </a:t>
            </a:r>
            <a:r>
              <a:rPr lang="en-GB" sz="2400" dirty="0" err="1"/>
              <a:t>yw</a:t>
            </a:r>
            <a:r>
              <a:rPr lang="en-GB" sz="2400" dirty="0"/>
              <a:t> </a:t>
            </a:r>
            <a:r>
              <a:rPr lang="en-GB" sz="2400" dirty="0" err="1"/>
              <a:t>i</a:t>
            </a:r>
            <a:r>
              <a:rPr lang="en-GB" sz="2400" dirty="0"/>
              <a:t> </a:t>
            </a:r>
            <a:r>
              <a:rPr lang="en-GB" sz="2400" dirty="0" err="1"/>
              <a:t>greu</a:t>
            </a:r>
            <a:r>
              <a:rPr lang="en-GB" sz="2400" dirty="0"/>
              <a:t> </a:t>
            </a:r>
            <a:r>
              <a:rPr lang="en-GB" sz="2400" dirty="0" err="1"/>
              <a:t>amgylchedd</a:t>
            </a:r>
            <a:r>
              <a:rPr lang="en-GB" sz="2400" dirty="0"/>
              <a:t> </a:t>
            </a:r>
            <a:r>
              <a:rPr lang="en-GB" sz="2400" dirty="0" err="1"/>
              <a:t>sy’n</a:t>
            </a:r>
            <a:r>
              <a:rPr lang="en-GB" sz="2400" dirty="0"/>
              <a:t> </a:t>
            </a:r>
            <a:r>
              <a:rPr lang="en-GB" sz="2400" dirty="0" err="1"/>
              <a:t>annog</a:t>
            </a:r>
            <a:r>
              <a:rPr lang="en-GB" sz="2400" dirty="0"/>
              <a:t> </a:t>
            </a:r>
            <a:r>
              <a:rPr lang="en-GB" sz="2400" dirty="0" err="1"/>
              <a:t>cyd-weithrediad</a:t>
            </a:r>
            <a:r>
              <a:rPr lang="en-GB" sz="2400" dirty="0"/>
              <a:t> </a:t>
            </a:r>
            <a:r>
              <a:rPr lang="en-GB" sz="2400" dirty="0" err="1"/>
              <a:t>rhwng</a:t>
            </a:r>
            <a:r>
              <a:rPr lang="en-GB" sz="2400" dirty="0"/>
              <a:t> </a:t>
            </a:r>
            <a:r>
              <a:rPr lang="en-GB" sz="2400" dirty="0" err="1"/>
              <a:t>disgyblion</a:t>
            </a:r>
            <a:endParaRPr lang="en-GB" sz="2400" dirty="0"/>
          </a:p>
          <a:p>
            <a:r>
              <a:rPr lang="en-GB" sz="2400" dirty="0" err="1"/>
              <a:t>Dysgu</a:t>
            </a:r>
            <a:r>
              <a:rPr lang="en-GB" sz="2400" dirty="0"/>
              <a:t> </a:t>
            </a:r>
            <a:r>
              <a:rPr lang="en-GB" sz="2400" dirty="0" err="1"/>
              <a:t>gweithredol</a:t>
            </a:r>
            <a:r>
              <a:rPr lang="en-GB" sz="2400" dirty="0"/>
              <a:t> </a:t>
            </a:r>
            <a:r>
              <a:rPr lang="en-GB" sz="2400" dirty="0" err="1"/>
              <a:t>yn</a:t>
            </a:r>
            <a:r>
              <a:rPr lang="en-GB" sz="2400" dirty="0"/>
              <a:t> </a:t>
            </a:r>
            <a:r>
              <a:rPr lang="en-GB" sz="2400" dirty="0" err="1"/>
              <a:t>hytrach</a:t>
            </a:r>
            <a:r>
              <a:rPr lang="en-GB" sz="2400" dirty="0"/>
              <a:t> </a:t>
            </a:r>
            <a:r>
              <a:rPr lang="en-GB" sz="2400" dirty="0" err="1"/>
              <a:t>na</a:t>
            </a:r>
            <a:r>
              <a:rPr lang="en-GB" sz="2400" dirty="0"/>
              <a:t> </a:t>
            </a:r>
            <a:r>
              <a:rPr lang="en-GB" sz="2400" dirty="0" err="1"/>
              <a:t>goddefol</a:t>
            </a:r>
            <a:endParaRPr lang="en-GB" sz="2400" dirty="0"/>
          </a:p>
          <a:p>
            <a:r>
              <a:rPr lang="en-GB" sz="2400" dirty="0" err="1"/>
              <a:t>Awyrgylch</a:t>
            </a:r>
            <a:r>
              <a:rPr lang="en-GB" sz="2400" dirty="0"/>
              <a:t> o </a:t>
            </a:r>
            <a:r>
              <a:rPr lang="en-GB" sz="2400" dirty="0" err="1"/>
              <a:t>arsylwi</a:t>
            </a:r>
            <a:r>
              <a:rPr lang="en-GB" sz="2400" dirty="0"/>
              <a:t> </a:t>
            </a:r>
            <a:r>
              <a:rPr lang="en-GB" sz="2400" dirty="0" err="1"/>
              <a:t>cyfoedion</a:t>
            </a:r>
            <a:r>
              <a:rPr lang="en-GB" sz="2400" dirty="0"/>
              <a:t> a </a:t>
            </a:r>
            <a:r>
              <a:rPr lang="en-GB" sz="2400" dirty="0" err="1"/>
              <a:t>thrafod</a:t>
            </a:r>
            <a:r>
              <a:rPr lang="en-GB" sz="2400" dirty="0"/>
              <a:t> y </a:t>
            </a:r>
            <a:r>
              <a:rPr lang="en-GB" sz="2400" dirty="0" err="1"/>
              <a:t>canlyniadau</a:t>
            </a:r>
            <a:r>
              <a:rPr lang="en-GB" sz="2400" dirty="0"/>
              <a:t> </a:t>
            </a:r>
            <a:r>
              <a:rPr lang="en-GB" sz="2400" dirty="0" err="1"/>
              <a:t>er</a:t>
            </a:r>
            <a:r>
              <a:rPr lang="en-GB" sz="2400" dirty="0"/>
              <a:t> </a:t>
            </a:r>
            <a:r>
              <a:rPr lang="en-GB" sz="2400" dirty="0" err="1"/>
              <a:t>mwyn</a:t>
            </a:r>
            <a:r>
              <a:rPr lang="en-GB" sz="2400" dirty="0"/>
              <a:t> </a:t>
            </a:r>
            <a:r>
              <a:rPr lang="en-GB" sz="2400" dirty="0" err="1"/>
              <a:t>datblygu’n</a:t>
            </a:r>
            <a:r>
              <a:rPr lang="en-GB" sz="2400" dirty="0"/>
              <a:t> </a:t>
            </a:r>
            <a:r>
              <a:rPr lang="en-GB" sz="2400" dirty="0" err="1" smtClean="0"/>
              <a:t>broffesiynol</a:t>
            </a:r>
            <a:endParaRPr lang="en-GB" sz="2400" dirty="0"/>
          </a:p>
        </p:txBody>
      </p:sp>
      <p:pic>
        <p:nvPicPr>
          <p:cNvPr id="1026" name="Picture 2" descr="http://3.bp.blogspot.com/-Ac7EHHhLREk/U3oQobNEp0I/AAAAAAAAAHg/xEnH4xHPhJI/s1600/022-laurence-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10776" y="1"/>
            <a:ext cx="1924050" cy="1924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136087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000" dirty="0"/>
              <a:t>Lawrence </a:t>
            </a:r>
            <a:r>
              <a:rPr lang="en-GB" sz="4000" dirty="0" err="1"/>
              <a:t>Stenhouse</a:t>
            </a:r>
            <a:r>
              <a:rPr lang="en-GB" sz="4000" dirty="0"/>
              <a:t> – Model </a:t>
            </a:r>
            <a:r>
              <a:rPr lang="en-GB" sz="4000" dirty="0" err="1"/>
              <a:t>cwricwlwm</a:t>
            </a:r>
            <a:r>
              <a:rPr lang="en-GB" sz="4000" dirty="0"/>
              <a:t> proses </a:t>
            </a:r>
            <a:br>
              <a:rPr lang="en-GB" sz="4000" dirty="0"/>
            </a:br>
            <a:r>
              <a:rPr lang="en-GB" sz="4000" dirty="0"/>
              <a:t>Process curriculum model</a:t>
            </a:r>
            <a:endParaRPr lang="en-GB" sz="3600" dirty="0"/>
          </a:p>
        </p:txBody>
      </p:sp>
      <p:sp>
        <p:nvSpPr>
          <p:cNvPr id="3" name="Content Placeholder 2"/>
          <p:cNvSpPr>
            <a:spLocks noGrp="1"/>
          </p:cNvSpPr>
          <p:nvPr>
            <p:ph sz="half" idx="1"/>
          </p:nvPr>
        </p:nvSpPr>
        <p:spPr>
          <a:xfrm>
            <a:off x="1114425" y="2143124"/>
            <a:ext cx="4754880" cy="4023360"/>
          </a:xfrm>
        </p:spPr>
        <p:txBody>
          <a:bodyPr>
            <a:normAutofit fontScale="77500" lnSpcReduction="20000"/>
          </a:bodyPr>
          <a:lstStyle/>
          <a:p>
            <a:r>
              <a:rPr lang="en-GB" dirty="0"/>
              <a:t>Which one of the below statements sums up this approach:</a:t>
            </a:r>
          </a:p>
          <a:p>
            <a:r>
              <a:rPr lang="en-GB" dirty="0"/>
              <a:t>A.  The tutor says: "You are all heading for different destinations.  You may need different maps.  I'll teach you map-reading skills.“</a:t>
            </a:r>
          </a:p>
          <a:p>
            <a:r>
              <a:rPr lang="en-GB" dirty="0"/>
              <a:t>B. The tutor says: "You are all heading for the same destination.  I've got the map. Stick close to me and I'll get you there."</a:t>
            </a:r>
          </a:p>
          <a:p>
            <a:endParaRPr lang="en-GB" dirty="0"/>
          </a:p>
          <a:p>
            <a:r>
              <a:rPr lang="en-GB" dirty="0"/>
              <a:t> Which aspects of the different curriculum connect to these ideas?</a:t>
            </a:r>
          </a:p>
          <a:p>
            <a:endParaRPr lang="en-GB" dirty="0"/>
          </a:p>
        </p:txBody>
      </p:sp>
      <p:sp>
        <p:nvSpPr>
          <p:cNvPr id="4" name="Content Placeholder 3"/>
          <p:cNvSpPr>
            <a:spLocks noGrp="1"/>
          </p:cNvSpPr>
          <p:nvPr>
            <p:ph sz="half" idx="2"/>
          </p:nvPr>
        </p:nvSpPr>
        <p:spPr>
          <a:xfrm>
            <a:off x="6267611" y="2057400"/>
            <a:ext cx="5114763" cy="4095750"/>
          </a:xfrm>
        </p:spPr>
        <p:txBody>
          <a:bodyPr>
            <a:normAutofit fontScale="77500" lnSpcReduction="20000"/>
          </a:bodyPr>
          <a:lstStyle/>
          <a:p>
            <a:r>
              <a:rPr lang="en-GB" dirty="0"/>
              <a:t>Pa un </a:t>
            </a:r>
            <a:r>
              <a:rPr lang="en-GB" dirty="0" err="1"/>
              <a:t>o’r</a:t>
            </a:r>
            <a:r>
              <a:rPr lang="en-GB" dirty="0"/>
              <a:t> </a:t>
            </a:r>
            <a:r>
              <a:rPr lang="en-GB" dirty="0" err="1"/>
              <a:t>ymadroddion</a:t>
            </a:r>
            <a:r>
              <a:rPr lang="en-GB" dirty="0"/>
              <a:t> </a:t>
            </a:r>
            <a:r>
              <a:rPr lang="en-GB" dirty="0" err="1"/>
              <a:t>canlynol</a:t>
            </a:r>
            <a:r>
              <a:rPr lang="en-GB" dirty="0"/>
              <a:t> </a:t>
            </a:r>
            <a:r>
              <a:rPr lang="en-GB" dirty="0" err="1"/>
              <a:t>sy’n</a:t>
            </a:r>
            <a:r>
              <a:rPr lang="en-GB" dirty="0"/>
              <a:t> </a:t>
            </a:r>
            <a:r>
              <a:rPr lang="en-GB" dirty="0" err="1"/>
              <a:t>cwmpasu’r</a:t>
            </a:r>
            <a:r>
              <a:rPr lang="en-GB" dirty="0"/>
              <a:t> </a:t>
            </a:r>
            <a:r>
              <a:rPr lang="en-GB" dirty="0" err="1"/>
              <a:t>ymagwedd</a:t>
            </a:r>
            <a:r>
              <a:rPr lang="en-GB" dirty="0"/>
              <a:t> </a:t>
            </a:r>
            <a:r>
              <a:rPr lang="en-GB" dirty="0" err="1"/>
              <a:t>hyn</a:t>
            </a:r>
            <a:r>
              <a:rPr lang="en-GB" dirty="0"/>
              <a:t>:</a:t>
            </a:r>
          </a:p>
          <a:p>
            <a:r>
              <a:rPr lang="en-GB" dirty="0"/>
              <a:t>A. </a:t>
            </a:r>
            <a:r>
              <a:rPr lang="en-GB" dirty="0" err="1"/>
              <a:t>Athro</a:t>
            </a:r>
            <a:r>
              <a:rPr lang="en-GB" dirty="0"/>
              <a:t> </a:t>
            </a:r>
            <a:r>
              <a:rPr lang="en-GB" dirty="0" err="1"/>
              <a:t>yn</a:t>
            </a:r>
            <a:r>
              <a:rPr lang="en-GB" dirty="0"/>
              <a:t> </a:t>
            </a:r>
            <a:r>
              <a:rPr lang="en-GB" dirty="0" err="1"/>
              <a:t>dweud</a:t>
            </a:r>
            <a:r>
              <a:rPr lang="en-GB" dirty="0"/>
              <a:t> ‘</a:t>
            </a:r>
            <a:r>
              <a:rPr lang="en-GB" dirty="0" err="1"/>
              <a:t>Rydych</a:t>
            </a:r>
            <a:r>
              <a:rPr lang="en-GB" dirty="0"/>
              <a:t> chi </a:t>
            </a:r>
            <a:r>
              <a:rPr lang="en-GB" dirty="0" err="1"/>
              <a:t>oll</a:t>
            </a:r>
            <a:r>
              <a:rPr lang="en-GB" dirty="0"/>
              <a:t> </a:t>
            </a:r>
            <a:r>
              <a:rPr lang="en-GB" dirty="0" err="1"/>
              <a:t>yn</a:t>
            </a:r>
            <a:r>
              <a:rPr lang="en-GB" dirty="0"/>
              <a:t> </a:t>
            </a:r>
            <a:r>
              <a:rPr lang="en-GB" dirty="0" err="1"/>
              <a:t>mynd</a:t>
            </a:r>
            <a:r>
              <a:rPr lang="en-GB" dirty="0"/>
              <a:t> I </a:t>
            </a:r>
            <a:r>
              <a:rPr lang="en-GB" dirty="0" err="1"/>
              <a:t>gyfeiriadau</a:t>
            </a:r>
            <a:r>
              <a:rPr lang="en-GB" dirty="0"/>
              <a:t> </a:t>
            </a:r>
            <a:r>
              <a:rPr lang="en-GB" dirty="0" err="1"/>
              <a:t>gwahanol</a:t>
            </a:r>
            <a:r>
              <a:rPr lang="en-GB" dirty="0"/>
              <a:t>. </a:t>
            </a:r>
            <a:r>
              <a:rPr lang="en-GB" dirty="0" err="1"/>
              <a:t>Efallai</a:t>
            </a:r>
            <a:r>
              <a:rPr lang="en-GB" dirty="0"/>
              <a:t> </a:t>
            </a:r>
            <a:r>
              <a:rPr lang="en-GB" dirty="0" err="1"/>
              <a:t>bydd</a:t>
            </a:r>
            <a:r>
              <a:rPr lang="en-GB" dirty="0"/>
              <a:t> </a:t>
            </a:r>
            <a:r>
              <a:rPr lang="en-GB" dirty="0" err="1"/>
              <a:t>angen</a:t>
            </a:r>
            <a:r>
              <a:rPr lang="en-GB" dirty="0"/>
              <a:t> map </a:t>
            </a:r>
            <a:r>
              <a:rPr lang="en-GB" dirty="0" err="1"/>
              <a:t>gwahanol</a:t>
            </a:r>
            <a:r>
              <a:rPr lang="en-GB" dirty="0"/>
              <a:t>. </a:t>
            </a:r>
            <a:r>
              <a:rPr lang="en-GB" dirty="0" err="1"/>
              <a:t>Mi</a:t>
            </a:r>
            <a:r>
              <a:rPr lang="en-GB" dirty="0"/>
              <a:t> </a:t>
            </a:r>
            <a:r>
              <a:rPr lang="en-GB" dirty="0" err="1"/>
              <a:t>wna</a:t>
            </a:r>
            <a:r>
              <a:rPr lang="en-GB" dirty="0"/>
              <a:t> </a:t>
            </a:r>
            <a:r>
              <a:rPr lang="en-GB" dirty="0" err="1"/>
              <a:t>i’ch</a:t>
            </a:r>
            <a:r>
              <a:rPr lang="en-GB" dirty="0"/>
              <a:t> </a:t>
            </a:r>
            <a:r>
              <a:rPr lang="en-GB" dirty="0" err="1"/>
              <a:t>dysgu</a:t>
            </a:r>
            <a:r>
              <a:rPr lang="en-GB" dirty="0"/>
              <a:t> </a:t>
            </a:r>
            <a:r>
              <a:rPr lang="en-GB" dirty="0" err="1"/>
              <a:t>i</a:t>
            </a:r>
            <a:r>
              <a:rPr lang="en-GB" dirty="0"/>
              <a:t> </a:t>
            </a:r>
            <a:r>
              <a:rPr lang="en-GB" dirty="0" err="1"/>
              <a:t>ddarllen</a:t>
            </a:r>
            <a:r>
              <a:rPr lang="en-GB" dirty="0"/>
              <a:t> map’</a:t>
            </a:r>
          </a:p>
          <a:p>
            <a:r>
              <a:rPr lang="en-GB" dirty="0"/>
              <a:t>B. </a:t>
            </a:r>
            <a:r>
              <a:rPr lang="en-GB" dirty="0" err="1"/>
              <a:t>Athro</a:t>
            </a:r>
            <a:r>
              <a:rPr lang="en-GB" dirty="0"/>
              <a:t> </a:t>
            </a:r>
            <a:r>
              <a:rPr lang="en-GB" dirty="0" err="1"/>
              <a:t>yn</a:t>
            </a:r>
            <a:r>
              <a:rPr lang="en-GB" dirty="0"/>
              <a:t> </a:t>
            </a:r>
            <a:r>
              <a:rPr lang="en-GB" dirty="0" err="1"/>
              <a:t>dweud</a:t>
            </a:r>
            <a:r>
              <a:rPr lang="en-GB" dirty="0"/>
              <a:t>: ‘</a:t>
            </a:r>
            <a:r>
              <a:rPr lang="en-GB" dirty="0" err="1"/>
              <a:t>Rydych</a:t>
            </a:r>
            <a:r>
              <a:rPr lang="en-GB" dirty="0"/>
              <a:t> chi </a:t>
            </a:r>
            <a:r>
              <a:rPr lang="en-GB" dirty="0" err="1"/>
              <a:t>oll</a:t>
            </a:r>
            <a:r>
              <a:rPr lang="en-GB" dirty="0"/>
              <a:t> </a:t>
            </a:r>
            <a:r>
              <a:rPr lang="en-GB" dirty="0" err="1"/>
              <a:t>yn</a:t>
            </a:r>
            <a:r>
              <a:rPr lang="en-GB" dirty="0"/>
              <a:t> </a:t>
            </a:r>
            <a:r>
              <a:rPr lang="en-GB" dirty="0" err="1"/>
              <a:t>teithio</a:t>
            </a:r>
            <a:r>
              <a:rPr lang="en-GB" dirty="0"/>
              <a:t> </a:t>
            </a:r>
            <a:r>
              <a:rPr lang="en-GB" dirty="0" err="1"/>
              <a:t>i’r</a:t>
            </a:r>
            <a:r>
              <a:rPr lang="en-GB" dirty="0"/>
              <a:t> un </a:t>
            </a:r>
            <a:r>
              <a:rPr lang="en-GB" dirty="0" err="1"/>
              <a:t>cyfeiriad</a:t>
            </a:r>
            <a:r>
              <a:rPr lang="en-GB" dirty="0"/>
              <a:t>. Mae gen </a:t>
            </a:r>
            <a:r>
              <a:rPr lang="en-GB" dirty="0" err="1"/>
              <a:t>i’r</a:t>
            </a:r>
            <a:r>
              <a:rPr lang="en-GB" dirty="0"/>
              <a:t> map. </a:t>
            </a:r>
            <a:r>
              <a:rPr lang="en-GB" dirty="0" err="1"/>
              <a:t>Dilynwch</a:t>
            </a:r>
            <a:r>
              <a:rPr lang="en-GB" dirty="0"/>
              <a:t> fi</a:t>
            </a:r>
            <a:r>
              <a:rPr lang="en-GB" dirty="0" smtClean="0"/>
              <a:t>.’</a:t>
            </a:r>
          </a:p>
          <a:p>
            <a:pPr marL="0" indent="0">
              <a:buNone/>
            </a:pPr>
            <a:endParaRPr lang="en-GB" dirty="0"/>
          </a:p>
          <a:p>
            <a:r>
              <a:rPr lang="en-GB" dirty="0"/>
              <a:t>Pa </a:t>
            </a:r>
            <a:r>
              <a:rPr lang="en-GB" dirty="0" err="1"/>
              <a:t>agweddau</a:t>
            </a:r>
            <a:r>
              <a:rPr lang="en-GB" dirty="0"/>
              <a:t> </a:t>
            </a:r>
            <a:r>
              <a:rPr lang="en-GB" dirty="0" err="1"/>
              <a:t>o’r</a:t>
            </a:r>
            <a:r>
              <a:rPr lang="en-GB" dirty="0"/>
              <a:t> </a:t>
            </a:r>
            <a:r>
              <a:rPr lang="en-GB" dirty="0" err="1"/>
              <a:t>wahanol</a:t>
            </a:r>
            <a:r>
              <a:rPr lang="en-GB" dirty="0"/>
              <a:t> </a:t>
            </a:r>
            <a:r>
              <a:rPr lang="en-GB" dirty="0" err="1"/>
              <a:t>cwricwlwm</a:t>
            </a:r>
            <a:r>
              <a:rPr lang="en-GB" dirty="0"/>
              <a:t> </a:t>
            </a:r>
            <a:r>
              <a:rPr lang="en-GB" dirty="0" err="1"/>
              <a:t>sy’n</a:t>
            </a:r>
            <a:r>
              <a:rPr lang="en-GB" dirty="0"/>
              <a:t> </a:t>
            </a:r>
            <a:r>
              <a:rPr lang="en-GB" dirty="0" err="1"/>
              <a:t>cysylltu</a:t>
            </a:r>
            <a:r>
              <a:rPr lang="en-GB" dirty="0"/>
              <a:t> </a:t>
            </a:r>
            <a:r>
              <a:rPr lang="en-GB" dirty="0" err="1"/>
              <a:t>a’r</a:t>
            </a:r>
            <a:r>
              <a:rPr lang="en-GB" dirty="0"/>
              <a:t> </a:t>
            </a:r>
            <a:r>
              <a:rPr lang="en-GB" dirty="0" err="1"/>
              <a:t>syniadau</a:t>
            </a:r>
            <a:r>
              <a:rPr lang="en-GB" dirty="0"/>
              <a:t> </a:t>
            </a:r>
            <a:r>
              <a:rPr lang="en-GB" dirty="0" err="1"/>
              <a:t>hyn</a:t>
            </a:r>
            <a:r>
              <a:rPr lang="en-GB" dirty="0"/>
              <a:t>?</a:t>
            </a:r>
          </a:p>
          <a:p>
            <a:endParaRPr lang="en-GB" dirty="0"/>
          </a:p>
        </p:txBody>
      </p:sp>
    </p:spTree>
    <p:extLst>
      <p:ext uri="{BB962C8B-B14F-4D97-AF65-F5344CB8AC3E}">
        <p14:creationId xmlns:p14="http://schemas.microsoft.com/office/powerpoint/2010/main" val="117974757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smtClean="0"/>
              <a:t>Rhestr</a:t>
            </a:r>
            <a:r>
              <a:rPr lang="en-GB" dirty="0" smtClean="0"/>
              <a:t> </a:t>
            </a:r>
            <a:r>
              <a:rPr lang="en-GB" dirty="0" err="1" smtClean="0"/>
              <a:t>gyfeirnodi</a:t>
            </a:r>
            <a:r>
              <a:rPr lang="en-GB" dirty="0" smtClean="0"/>
              <a:t/>
            </a:r>
            <a:br>
              <a:rPr lang="en-GB" dirty="0" smtClean="0"/>
            </a:br>
            <a:r>
              <a:rPr lang="en-GB" dirty="0" smtClean="0"/>
              <a:t>Reference list</a:t>
            </a:r>
            <a:endParaRPr lang="en-GB" dirty="0"/>
          </a:p>
        </p:txBody>
      </p:sp>
      <p:sp>
        <p:nvSpPr>
          <p:cNvPr id="5" name="Content Placeholder 4"/>
          <p:cNvSpPr>
            <a:spLocks noGrp="1"/>
          </p:cNvSpPr>
          <p:nvPr>
            <p:ph idx="1"/>
          </p:nvPr>
        </p:nvSpPr>
        <p:spPr>
          <a:xfrm>
            <a:off x="677333" y="2160589"/>
            <a:ext cx="10074085" cy="4355714"/>
          </a:xfrm>
        </p:spPr>
        <p:txBody>
          <a:bodyPr>
            <a:normAutofit fontScale="47500" lnSpcReduction="20000"/>
          </a:bodyPr>
          <a:lstStyle/>
          <a:p>
            <a:r>
              <a:rPr lang="en-GB" dirty="0" smtClean="0"/>
              <a:t>Aubrey, K. and Riley, A . (2017) Understanding and Using </a:t>
            </a:r>
            <a:r>
              <a:rPr lang="en-GB" dirty="0"/>
              <a:t>C</a:t>
            </a:r>
            <a:r>
              <a:rPr lang="en-GB" dirty="0" smtClean="0"/>
              <a:t>hallenging </a:t>
            </a:r>
            <a:r>
              <a:rPr lang="en-GB" dirty="0"/>
              <a:t>E</a:t>
            </a:r>
            <a:r>
              <a:rPr lang="en-GB" dirty="0" smtClean="0"/>
              <a:t>ducational Theories. Sage: London</a:t>
            </a:r>
          </a:p>
          <a:p>
            <a:r>
              <a:rPr lang="en-GB" dirty="0" err="1" smtClean="0"/>
              <a:t>Bartlet</a:t>
            </a:r>
            <a:r>
              <a:rPr lang="en-GB" dirty="0" smtClean="0"/>
              <a:t>, S. and Burton, D. (2016) Introduction to Education Studies. Sage: London</a:t>
            </a:r>
          </a:p>
          <a:p>
            <a:r>
              <a:rPr lang="en-GB" dirty="0" smtClean="0"/>
              <a:t>BBC </a:t>
            </a:r>
            <a:r>
              <a:rPr lang="en-GB" dirty="0"/>
              <a:t>news (2015) What does Curriculum for Excellence mean for pupils, teachers and parents? Available online:</a:t>
            </a:r>
            <a:r>
              <a:rPr lang="en-GB" b="1" dirty="0"/>
              <a:t> </a:t>
            </a:r>
            <a:r>
              <a:rPr lang="en-GB" b="1" dirty="0">
                <a:hlinkClick r:id="rId2"/>
              </a:rPr>
              <a:t>http://www.bbc.co.uk/news/uk-scotland-35113801</a:t>
            </a:r>
            <a:r>
              <a:rPr lang="en-GB" b="1" dirty="0"/>
              <a:t> </a:t>
            </a:r>
            <a:r>
              <a:rPr lang="en-GB" dirty="0"/>
              <a:t>(accessed 11/7/17)</a:t>
            </a:r>
          </a:p>
          <a:p>
            <a:r>
              <a:rPr lang="en-GB" dirty="0" err="1" smtClean="0"/>
              <a:t>Dominiczak</a:t>
            </a:r>
            <a:r>
              <a:rPr lang="en-GB" dirty="0" smtClean="0"/>
              <a:t>, P. (2013) The Guardian: </a:t>
            </a:r>
            <a:r>
              <a:rPr lang="en-GB" dirty="0"/>
              <a:t>Michael Gove: new curriculum will allow my children to compete with the very </a:t>
            </a:r>
            <a:r>
              <a:rPr lang="en-GB" dirty="0" smtClean="0"/>
              <a:t>best. </a:t>
            </a:r>
            <a:r>
              <a:rPr lang="en-GB" dirty="0"/>
              <a:t>Available online: </a:t>
            </a:r>
            <a:r>
              <a:rPr lang="en-GB" b="1" dirty="0">
                <a:hlinkClick r:id="rId3"/>
              </a:rPr>
              <a:t>http://</a:t>
            </a:r>
            <a:r>
              <a:rPr lang="en-GB" b="1" dirty="0" smtClean="0">
                <a:hlinkClick r:id="rId3"/>
              </a:rPr>
              <a:t>www.telegraph.co.uk/education/educationnews/10166020/Michael-Gove-new-curriculum-will-allow-my-children-to-compete-with-the-very-best.html</a:t>
            </a:r>
            <a:r>
              <a:rPr lang="en-GB" b="1" dirty="0" smtClean="0"/>
              <a:t> </a:t>
            </a:r>
            <a:r>
              <a:rPr lang="en-GB" dirty="0"/>
              <a:t>(accessed 11/7/17</a:t>
            </a:r>
            <a:r>
              <a:rPr lang="en-GB" dirty="0" smtClean="0"/>
              <a:t>)</a:t>
            </a:r>
          </a:p>
          <a:p>
            <a:r>
              <a:rPr lang="en-GB" dirty="0" smtClean="0"/>
              <a:t>Donaldson, G. (2015) Successful Futures. </a:t>
            </a:r>
            <a:r>
              <a:rPr lang="en-GB" dirty="0"/>
              <a:t>Available online: </a:t>
            </a:r>
            <a:r>
              <a:rPr lang="en-GB" dirty="0">
                <a:hlinkClick r:id="rId4"/>
              </a:rPr>
              <a:t>http://</a:t>
            </a:r>
            <a:r>
              <a:rPr lang="en-GB" dirty="0" smtClean="0">
                <a:hlinkClick r:id="rId4"/>
              </a:rPr>
              <a:t>gov.wales/docs/dcells/publications/150225-successful-futures-en.pdf</a:t>
            </a:r>
            <a:r>
              <a:rPr lang="en-GB" dirty="0" smtClean="0"/>
              <a:t> </a:t>
            </a:r>
            <a:r>
              <a:rPr lang="en-GB" dirty="0"/>
              <a:t>(accessed 11/7/17)</a:t>
            </a:r>
          </a:p>
          <a:p>
            <a:r>
              <a:rPr lang="en-GB" dirty="0" smtClean="0"/>
              <a:t>Priestley</a:t>
            </a:r>
            <a:r>
              <a:rPr lang="en-GB" dirty="0"/>
              <a:t>, </a:t>
            </a:r>
            <a:r>
              <a:rPr lang="en-GB" dirty="0" smtClean="0"/>
              <a:t>M. </a:t>
            </a:r>
            <a:r>
              <a:rPr lang="en-GB" dirty="0"/>
              <a:t>and Minty, </a:t>
            </a:r>
            <a:r>
              <a:rPr lang="en-GB" dirty="0" smtClean="0"/>
              <a:t>S. </a:t>
            </a:r>
            <a:r>
              <a:rPr lang="en-GB" dirty="0"/>
              <a:t>(2013) Curriculum for Excellence:  ‘A brilliant idea, but…’   </a:t>
            </a:r>
            <a:r>
              <a:rPr lang="en-GB" i="1" dirty="0" smtClean="0"/>
              <a:t>Scottish </a:t>
            </a:r>
            <a:r>
              <a:rPr lang="en-GB" i="1" dirty="0"/>
              <a:t>Educational Review </a:t>
            </a:r>
            <a:r>
              <a:rPr lang="en-GB" dirty="0" smtClean="0"/>
              <a:t>45, pg.39-52. </a:t>
            </a:r>
            <a:r>
              <a:rPr lang="en-GB" dirty="0"/>
              <a:t>Available online: </a:t>
            </a:r>
            <a:r>
              <a:rPr lang="en-GB" dirty="0">
                <a:hlinkClick r:id="rId5"/>
              </a:rPr>
              <a:t>http://</a:t>
            </a:r>
            <a:r>
              <a:rPr lang="en-GB" dirty="0" smtClean="0">
                <a:hlinkClick r:id="rId5"/>
              </a:rPr>
              <a:t>www.ser.stir.ac.uk/pdf/355.pdf</a:t>
            </a:r>
            <a:r>
              <a:rPr lang="en-GB" dirty="0" smtClean="0"/>
              <a:t> </a:t>
            </a:r>
            <a:r>
              <a:rPr lang="en-GB" dirty="0"/>
              <a:t>(accessed 11/7/17</a:t>
            </a:r>
            <a:r>
              <a:rPr lang="en-GB" dirty="0" smtClean="0"/>
              <a:t>)</a:t>
            </a:r>
          </a:p>
          <a:p>
            <a:r>
              <a:rPr lang="en-GB" dirty="0" smtClean="0"/>
              <a:t>Scottish Government (no date) Curriculum for Excellence. Available online: </a:t>
            </a:r>
            <a:r>
              <a:rPr lang="en-GB" dirty="0" smtClean="0">
                <a:hlinkClick r:id="rId6"/>
              </a:rPr>
              <a:t>http</a:t>
            </a:r>
            <a:r>
              <a:rPr lang="en-GB" dirty="0">
                <a:hlinkClick r:id="rId6"/>
              </a:rPr>
              <a:t>://</a:t>
            </a:r>
            <a:r>
              <a:rPr lang="en-GB" dirty="0" smtClean="0">
                <a:hlinkClick r:id="rId6"/>
              </a:rPr>
              <a:t>www.gov.scot/Topics/Education/Schools/curriculum</a:t>
            </a:r>
            <a:r>
              <a:rPr lang="en-GB" dirty="0" smtClean="0"/>
              <a:t> (accessed 11/7/17)</a:t>
            </a:r>
          </a:p>
          <a:p>
            <a:pPr marL="45720" indent="0">
              <a:buNone/>
            </a:pPr>
            <a:r>
              <a:rPr lang="en-GB" dirty="0" smtClean="0"/>
              <a:t>Steer, J. (2014</a:t>
            </a:r>
            <a:r>
              <a:rPr lang="en-GB" dirty="0"/>
              <a:t>) International Journal of Art &amp; Design Education </a:t>
            </a:r>
            <a:r>
              <a:rPr lang="en-GB" dirty="0" smtClean="0"/>
              <a:t> Reforming </a:t>
            </a:r>
            <a:r>
              <a:rPr lang="en-GB" dirty="0"/>
              <a:t>the </a:t>
            </a:r>
            <a:r>
              <a:rPr lang="en-GB" dirty="0" smtClean="0"/>
              <a:t>School Curriculum </a:t>
            </a:r>
            <a:r>
              <a:rPr lang="en-GB" dirty="0"/>
              <a:t>and </a:t>
            </a:r>
            <a:r>
              <a:rPr lang="en-GB" dirty="0" smtClean="0"/>
              <a:t>Assessment in </a:t>
            </a:r>
            <a:r>
              <a:rPr lang="en-GB" dirty="0"/>
              <a:t>England to </a:t>
            </a:r>
            <a:r>
              <a:rPr lang="en-GB" dirty="0" smtClean="0"/>
              <a:t>Match the </a:t>
            </a:r>
            <a:r>
              <a:rPr lang="en-GB" dirty="0"/>
              <a:t>Best in the </a:t>
            </a:r>
            <a:r>
              <a:rPr lang="en-GB" dirty="0" smtClean="0"/>
              <a:t>World – </a:t>
            </a:r>
            <a:r>
              <a:rPr lang="en-GB" dirty="0"/>
              <a:t>A Cautionary </a:t>
            </a:r>
            <a:r>
              <a:rPr lang="en-GB" dirty="0" smtClean="0"/>
              <a:t>Tale  </a:t>
            </a:r>
            <a:r>
              <a:rPr lang="en-GB" dirty="0">
                <a:hlinkClick r:id="rId7"/>
              </a:rPr>
              <a:t>http://</a:t>
            </a:r>
            <a:r>
              <a:rPr lang="en-GB" dirty="0" smtClean="0">
                <a:hlinkClick r:id="rId7"/>
              </a:rPr>
              <a:t>web.b.ebscohost.com/ehost/pdfviewer/pdfviewer?vid=1&amp;sid=0e9d61dd-52fb-4686-86e9-6061d41f12ec%40sessionmgr103</a:t>
            </a:r>
            <a:r>
              <a:rPr lang="en-GB" dirty="0" smtClean="0"/>
              <a:t> </a:t>
            </a:r>
            <a:endParaRPr lang="en-GB" dirty="0"/>
          </a:p>
          <a:p>
            <a:r>
              <a:rPr lang="en-GB" dirty="0" smtClean="0"/>
              <a:t>The </a:t>
            </a:r>
            <a:r>
              <a:rPr lang="en-GB" dirty="0" err="1" smtClean="0"/>
              <a:t>SchoolRun</a:t>
            </a:r>
            <a:r>
              <a:rPr lang="en-GB" dirty="0" smtClean="0"/>
              <a:t> (no date) An overview of the Scottish education system. </a:t>
            </a:r>
            <a:r>
              <a:rPr lang="en-GB" dirty="0"/>
              <a:t>Available online: </a:t>
            </a:r>
            <a:r>
              <a:rPr lang="en-GB" dirty="0">
                <a:hlinkClick r:id="rId8"/>
              </a:rPr>
              <a:t>https://</a:t>
            </a:r>
            <a:r>
              <a:rPr lang="en-GB" dirty="0" smtClean="0">
                <a:hlinkClick r:id="rId8"/>
              </a:rPr>
              <a:t>www.theschoolrun.com/overview-scottish-education-system</a:t>
            </a:r>
            <a:r>
              <a:rPr lang="en-GB" dirty="0" smtClean="0"/>
              <a:t> </a:t>
            </a:r>
            <a:r>
              <a:rPr lang="en-GB" dirty="0"/>
              <a:t>(accessed 11/7/17</a:t>
            </a:r>
            <a:r>
              <a:rPr lang="en-GB" dirty="0" smtClean="0"/>
              <a:t>)</a:t>
            </a:r>
          </a:p>
          <a:p>
            <a:r>
              <a:rPr lang="en-GB" dirty="0" smtClean="0"/>
              <a:t>Welsh Government (2017) New School Curriculum. </a:t>
            </a:r>
            <a:r>
              <a:rPr lang="en-GB" dirty="0"/>
              <a:t>Available online: </a:t>
            </a:r>
            <a:r>
              <a:rPr lang="en-GB" dirty="0">
                <a:hlinkClick r:id="rId9"/>
              </a:rPr>
              <a:t>http://gov.wales/topics/educationandskills/schoolshome/curriculuminwales/curriculum-for-wales-curriculum-for-life/?</a:t>
            </a:r>
            <a:r>
              <a:rPr lang="en-GB" dirty="0" smtClean="0">
                <a:hlinkClick r:id="rId9"/>
              </a:rPr>
              <a:t>skip=1&amp;lang=en</a:t>
            </a:r>
            <a:r>
              <a:rPr lang="en-GB" dirty="0" smtClean="0"/>
              <a:t> (accessed 12/7/17)</a:t>
            </a:r>
          </a:p>
          <a:p>
            <a:r>
              <a:rPr lang="en-GB" dirty="0" smtClean="0"/>
              <a:t>Images</a:t>
            </a:r>
          </a:p>
          <a:p>
            <a:r>
              <a:rPr lang="en-GB" dirty="0">
                <a:hlinkClick r:id="rId10"/>
              </a:rPr>
              <a:t>http://3.bp.blogspot.com/-</a:t>
            </a:r>
            <a:r>
              <a:rPr lang="en-GB" dirty="0" smtClean="0">
                <a:hlinkClick r:id="rId10"/>
              </a:rPr>
              <a:t>Ac7EHHhLREk/U3oQobNEp0I/AAAAAAAAAHg/xEnH4xHPhJI/s1600/022-laurence-01.jpg</a:t>
            </a:r>
            <a:r>
              <a:rPr lang="en-GB" dirty="0" smtClean="0"/>
              <a:t> (accessed 12/7/17)</a:t>
            </a:r>
            <a:endParaRPr lang="en-GB" dirty="0"/>
          </a:p>
          <a:p>
            <a:pPr marL="45720" indent="0">
              <a:buNone/>
            </a:pPr>
            <a:endParaRPr lang="en-GB" dirty="0" smtClean="0"/>
          </a:p>
        </p:txBody>
      </p:sp>
    </p:spTree>
    <p:extLst>
      <p:ext uri="{BB962C8B-B14F-4D97-AF65-F5344CB8AC3E}">
        <p14:creationId xmlns:p14="http://schemas.microsoft.com/office/powerpoint/2010/main" val="116842872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Flow</Template>
  <TotalTime>3604</TotalTime>
  <Words>7186</Words>
  <Application>Microsoft Office PowerPoint</Application>
  <PresentationFormat>Widescreen</PresentationFormat>
  <Paragraphs>419</Paragraphs>
  <Slides>34</Slides>
  <Notes>26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34</vt:i4>
      </vt:variant>
    </vt:vector>
  </HeadingPairs>
  <TitlesOfParts>
    <vt:vector size="38" baseType="lpstr">
      <vt:lpstr>Calibri</vt:lpstr>
      <vt:lpstr>Constantia</vt:lpstr>
      <vt:lpstr>Wingdings 2</vt:lpstr>
      <vt:lpstr>Flow</vt:lpstr>
      <vt:lpstr>         Astudiaethau Cwricwlwm Curriculum Studies </vt:lpstr>
      <vt:lpstr>  Learning Outcomes Deilliannau Dysgu</vt:lpstr>
      <vt:lpstr>Nod/aims</vt:lpstr>
      <vt:lpstr>Polisi addysg Education policy</vt:lpstr>
      <vt:lpstr>Polisi addysg                   Education policy Micro, Meso, Macro</vt:lpstr>
      <vt:lpstr>Tasg grwp Group Task</vt:lpstr>
      <vt:lpstr>PISA (Programme International Student Assessment)</vt:lpstr>
      <vt:lpstr>Beirniadaeth o PISA Criticism of PISA</vt:lpstr>
      <vt:lpstr>Beirniadaeth o PISA Criticism of PISA</vt:lpstr>
      <vt:lpstr>PowerPoint Presentation</vt:lpstr>
      <vt:lpstr>Beirniadaeth o Pisa o’r safbwynt Cymraeg Criticism of Pisa from the Welsh perspective</vt:lpstr>
      <vt:lpstr>Lloegr England</vt:lpstr>
      <vt:lpstr>PowerPoint Presentation</vt:lpstr>
      <vt:lpstr>Beth yw’r prif nodweddion? What are the main features?</vt:lpstr>
      <vt:lpstr>Beth yw’r prif nodweddion? What are the main features?</vt:lpstr>
      <vt:lpstr>Beirniadaeth o’r newidiadau Criticism of the changes</vt:lpstr>
      <vt:lpstr>Yr Alban Scotland </vt:lpstr>
      <vt:lpstr>Beth yw’r prif nodweddion? What are the main features? </vt:lpstr>
      <vt:lpstr>Criticism of the Curriculum for Excellence</vt:lpstr>
      <vt:lpstr>Natur y dysgu The nature of learning</vt:lpstr>
      <vt:lpstr>Arddull dysgu Styles of teaching</vt:lpstr>
      <vt:lpstr>Tasg grwp Group task</vt:lpstr>
      <vt:lpstr>Cwricwlwm Cymru The Welsh Curriculum </vt:lpstr>
      <vt:lpstr>Y cwricwlwm newydd The new curriculum</vt:lpstr>
      <vt:lpstr>Beth sy’n newid? What’s changing?</vt:lpstr>
      <vt:lpstr>Beth sy’n newid? What’s changing?</vt:lpstr>
      <vt:lpstr>PowerPoint Presentation</vt:lpstr>
      <vt:lpstr>Beth sy’n newid? What’s changing?</vt:lpstr>
      <vt:lpstr>Cyfrifoldebau traws –gwricwlaidd Cross –curricular responsibilities</vt:lpstr>
      <vt:lpstr>Tasg Task</vt:lpstr>
      <vt:lpstr>Lawrence Stenhouse – Model cwricwlwm proses  Process curriculum model</vt:lpstr>
      <vt:lpstr>Lawrence Stenhouse - Process model curriculum</vt:lpstr>
      <vt:lpstr>Lawrence Stenhouse – Model cwricwlwm proses  Process curriculum model</vt:lpstr>
      <vt:lpstr>Rhestr gyfeirnodi Reference list</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national curriculum in England</dc:title>
  <dc:creator>Alison Baggott</dc:creator>
  <cp:lastModifiedBy>Alison Baggott</cp:lastModifiedBy>
  <cp:revision>98</cp:revision>
  <dcterms:created xsi:type="dcterms:W3CDTF">2017-07-06T12:37:24Z</dcterms:created>
  <dcterms:modified xsi:type="dcterms:W3CDTF">2020-10-08T10:25:39Z</dcterms:modified>
</cp:coreProperties>
</file>