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handoutMasterIdLst>
    <p:handoutMasterId r:id="rId19"/>
  </p:handoutMasterIdLst>
  <p:sldIdLst>
    <p:sldId id="256" r:id="rId2"/>
    <p:sldId id="268" r:id="rId3"/>
    <p:sldId id="269" r:id="rId4"/>
    <p:sldId id="270" r:id="rId5"/>
    <p:sldId id="257" r:id="rId6"/>
    <p:sldId id="258" r:id="rId7"/>
    <p:sldId id="259" r:id="rId8"/>
    <p:sldId id="261" r:id="rId9"/>
    <p:sldId id="262" r:id="rId10"/>
    <p:sldId id="263" r:id="rId11"/>
    <p:sldId id="264" r:id="rId12"/>
    <p:sldId id="265" r:id="rId13"/>
    <p:sldId id="266" r:id="rId14"/>
    <p:sldId id="267" r:id="rId15"/>
    <p:sldId id="271" r:id="rId16"/>
    <p:sldId id="260" r:id="rId1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F9FDA0-1A9D-4C15-B489-BA2033C9D412}" v="1393" dt="2022-12-13T13:11:08.1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guide orient="horz" pos="2160"/>
        <p:guide pos="3840"/>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C06296-350F-41A3-B635-86930044B5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25D47FE-EAAB-4252-B888-893E08A95D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864392-7AE3-4B42-B385-CB31D23C310F}" type="datetime1">
              <a:rPr lang="en-GB" smtClean="0"/>
              <a:t>13/12/2022</a:t>
            </a:fld>
            <a:endParaRPr lang="en-GB" dirty="0"/>
          </a:p>
        </p:txBody>
      </p:sp>
      <p:sp>
        <p:nvSpPr>
          <p:cNvPr id="4" name="Footer Placeholder 3">
            <a:extLst>
              <a:ext uri="{FF2B5EF4-FFF2-40B4-BE49-F238E27FC236}">
                <a16:creationId xmlns:a16="http://schemas.microsoft.com/office/drawing/2014/main" id="{8D3FE9A3-70A3-47BC-A785-61BC82F5B5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9CF08E1-ADDE-4D52-8B64-0B8271C44F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2F181D9-CE39-4F33-A733-A2CFDEE4CA7C}" type="slidenum">
              <a:rPr lang="en-GB" smtClean="0"/>
              <a:t>‹#›</a:t>
            </a:fld>
            <a:endParaRPr lang="en-GB"/>
          </a:p>
        </p:txBody>
      </p:sp>
    </p:spTree>
    <p:extLst>
      <p:ext uri="{BB962C8B-B14F-4D97-AF65-F5344CB8AC3E}">
        <p14:creationId xmlns:p14="http://schemas.microsoft.com/office/powerpoint/2010/main" val="908134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612B8-74A5-4CD7-B01D-1A870619231F}" type="datetime1">
              <a:rPr lang="en-GB" smtClean="0"/>
              <a:pPr/>
              <a:t>13/12/2022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24C352-C60C-421E-857A-17D2004F1C62}" type="slidenum">
              <a:rPr lang="en-GB" noProof="0" smtClean="0"/>
              <a:t>‹#›</a:t>
            </a:fld>
            <a:endParaRPr lang="en-GB" noProof="0"/>
          </a:p>
        </p:txBody>
      </p:sp>
    </p:spTree>
    <p:extLst>
      <p:ext uri="{BB962C8B-B14F-4D97-AF65-F5344CB8AC3E}">
        <p14:creationId xmlns:p14="http://schemas.microsoft.com/office/powerpoint/2010/main" val="235398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24C352-C60C-421E-857A-17D2004F1C62}" type="slidenum">
              <a:rPr lang="en-GB" smtClean="0"/>
              <a:t>1</a:t>
            </a:fld>
            <a:endParaRPr lang="en-GB"/>
          </a:p>
        </p:txBody>
      </p:sp>
    </p:spTree>
    <p:extLst>
      <p:ext uri="{BB962C8B-B14F-4D97-AF65-F5344CB8AC3E}">
        <p14:creationId xmlns:p14="http://schemas.microsoft.com/office/powerpoint/2010/main" val="17389434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rtlCol="0" anchor="b">
            <a:noAutofit/>
          </a:bodyPr>
          <a:lstStyle>
            <a:lvl1pPr algn="r">
              <a:defRPr sz="5400"/>
            </a:lvl1pPr>
          </a:lstStyle>
          <a:p>
            <a:pPr rtl="0"/>
            <a:r>
              <a:rPr lang="en-GB" noProof="0"/>
              <a:t>Click to edit Master title style</a:t>
            </a:r>
          </a:p>
        </p:txBody>
      </p:sp>
      <p:sp>
        <p:nvSpPr>
          <p:cNvPr id="3" name="Subtitle 2"/>
          <p:cNvSpPr>
            <a:spLocks noGrp="1"/>
          </p:cNvSpPr>
          <p:nvPr>
            <p:ph type="subTitle" idx="1"/>
          </p:nvPr>
        </p:nvSpPr>
        <p:spPr>
          <a:xfrm>
            <a:off x="680322" y="4394039"/>
            <a:ext cx="8144134" cy="1117687"/>
          </a:xfrm>
        </p:spPr>
        <p:txBody>
          <a:bodyPr rtlCol="0">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0BC49D1B-5AAC-4DC3-8B4E-267FA90C717D}"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9255346" y="2750337"/>
            <a:ext cx="1171888" cy="1356442"/>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6167F19-5076-49BD-AB3D-6B128DFAF7B2}"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rtlCol="0" anchor="ctr">
            <a:normAutofit/>
          </a:bodyPr>
          <a:lstStyle>
            <a:lvl1pPr algn="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680322" y="4232171"/>
            <a:ext cx="9613860" cy="1704017"/>
          </a:xfrm>
        </p:spPr>
        <p:txBody>
          <a:bodyPr rtlCol="0">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A6C3FA1F-FD87-4255-BCA6-545FAC9A9300}"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10729455" y="286989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680320" y="2336873"/>
            <a:ext cx="46983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5594123" y="2336873"/>
            <a:ext cx="47000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3A9EFA0A-133E-486A-9A8B-A9EA11CE30FA}"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906350" y="2336873"/>
            <a:ext cx="4472327" cy="693135"/>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680322" y="3030008"/>
            <a:ext cx="4698355"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5820154" y="2336873"/>
            <a:ext cx="4474028" cy="692076"/>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5594123" y="3030008"/>
            <a:ext cx="4700059"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CA8E3D01-C823-43BE-989D-D92F36BAA385}" type="datetime1">
              <a:rPr lang="en-GB" noProof="0" smtClean="0"/>
              <a:t>13/12/2022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D5ABFD7C-AFAA-4962-8D66-AFB6356F4F3D}" type="datetime1">
              <a:rPr lang="en-GB" noProof="0" smtClean="0"/>
              <a:t>13/12/2022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7B7F8CA2-B077-45F9-89A3-F0CDC27436F1}" type="datetime1">
              <a:rPr lang="en-GB" noProof="0" smtClean="0"/>
              <a:t>13/12/2022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rtlCol="0" anchor="ctr">
            <a:normAutofit/>
          </a:bodyPr>
          <a:lstStyle>
            <a:lvl1pPr>
              <a:defRPr sz="3600"/>
            </a:lvl1pPr>
          </a:lstStyle>
          <a:p>
            <a:pPr rtl="0"/>
            <a:r>
              <a:rPr lang="en-GB" noProof="0"/>
              <a:t>Click to edit Master title style</a:t>
            </a:r>
          </a:p>
        </p:txBody>
      </p:sp>
      <p:sp>
        <p:nvSpPr>
          <p:cNvPr id="3" name="Content Placeholder 2"/>
          <p:cNvSpPr>
            <a:spLocks noGrp="1"/>
          </p:cNvSpPr>
          <p:nvPr>
            <p:ph idx="1" hasCustomPrompt="1"/>
          </p:nvPr>
        </p:nvSpPr>
        <p:spPr>
          <a:xfrm>
            <a:off x="4685846" y="2336873"/>
            <a:ext cx="5608336" cy="359931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680322" y="2336872"/>
            <a:ext cx="3790078" cy="359931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726A474-256E-4F89-934C-FE7B2ED5F992}"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rtlCol="0" anchor="ctr">
            <a:normAutofit/>
          </a:bodyPr>
          <a:lstStyle>
            <a:lvl1pPr>
              <a:defRPr sz="3600"/>
            </a:lvl1pPr>
          </a:lstStyle>
          <a:p>
            <a:pPr rtl="0"/>
            <a:r>
              <a:rPr lang="en-GB" noProof="0"/>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23" y="2336873"/>
            <a:ext cx="3876256" cy="3599315"/>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DEA2-A3DB-4E9B-9795-3D9A14C807DC}"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rtlCol="0" anchor="b">
            <a:normAutofit/>
          </a:bodyPr>
          <a:lstStyle>
            <a:lvl1pPr>
              <a:defRPr sz="2400"/>
            </a:lvl1pPr>
          </a:lstStyle>
          <a:p>
            <a:pPr rtl="0"/>
            <a:r>
              <a:rPr lang="en-GB" noProof="0"/>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19" y="5169583"/>
            <a:ext cx="9613862" cy="622971"/>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AFED-6C5B-4190-AD6D-79BBDB7451E7}"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309"/>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rtlCol="0" anchor="ctr"/>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2" y="4711615"/>
            <a:ext cx="9613859" cy="1090789"/>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8ECD5951-A553-44A3-BDDA-45C2174D900E}"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61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hasCustomPrompt="1"/>
          </p:nvPr>
        </p:nvSpPr>
        <p:spPr>
          <a:xfrm>
            <a:off x="1402288" y="3653379"/>
            <a:ext cx="815657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680322" y="4711615"/>
            <a:ext cx="9613859" cy="1090789"/>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EE13C22-AD56-4ED9-A1BD-54884F7BC294}"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7200" noProof="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72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rtlCol="0" anchor="b"/>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0" y="5300149"/>
            <a:ext cx="9613862" cy="50225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CB35ABEE-10BE-43C3-8DAC-0E6058B9CB2D}"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rtlCol="0"/>
          <a:lstStyle/>
          <a:p>
            <a:pPr rtl="0"/>
            <a:r>
              <a:rPr lang="en-GB" noProof="0"/>
              <a:t>Click to edit Master title style</a:t>
            </a:r>
          </a:p>
        </p:txBody>
      </p:sp>
      <p:sp>
        <p:nvSpPr>
          <p:cNvPr id="7" name="Text Placeholder 2"/>
          <p:cNvSpPr>
            <a:spLocks noGrp="1"/>
          </p:cNvSpPr>
          <p:nvPr>
            <p:ph type="body" idx="1" hasCustomPrompt="1"/>
          </p:nvPr>
        </p:nvSpPr>
        <p:spPr>
          <a:xfrm>
            <a:off x="660946" y="2336873"/>
            <a:ext cx="3070034"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680322" y="3022673"/>
            <a:ext cx="3049702"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3956025" y="233687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3945470" y="3022673"/>
            <a:ext cx="3063240"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224156" y="2336873"/>
            <a:ext cx="307002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224156" y="3022673"/>
            <a:ext cx="3070025"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2148A7B-F02E-49AD-9ABE-1B7CA9E15D0E}" type="datetime1">
              <a:rPr lang="en-GB" noProof="0" smtClean="0"/>
              <a:t>13/12/2022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rtlCol="0"/>
          <a:lstStyle/>
          <a:p>
            <a:pPr rtl="0"/>
            <a:r>
              <a:rPr lang="en-GB" noProof="0"/>
              <a:t>Click to edit Master title style</a:t>
            </a:r>
          </a:p>
        </p:txBody>
      </p:sp>
      <p:sp>
        <p:nvSpPr>
          <p:cNvPr id="19" name="Text Placeholder 2"/>
          <p:cNvSpPr>
            <a:spLocks noGrp="1"/>
          </p:cNvSpPr>
          <p:nvPr>
            <p:ph type="body" idx="1" hasCustomPrompt="1"/>
          </p:nvPr>
        </p:nvSpPr>
        <p:spPr>
          <a:xfrm>
            <a:off x="680318" y="4297503"/>
            <a:ext cx="30497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hasCustomPrompt="1"/>
          </p:nvPr>
        </p:nvSpPr>
        <p:spPr>
          <a:xfrm>
            <a:off x="680318" y="4873765"/>
            <a:ext cx="3049705"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3945471" y="429750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hasCustomPrompt="1"/>
          </p:nvPr>
        </p:nvSpPr>
        <p:spPr>
          <a:xfrm>
            <a:off x="3944117" y="4873764"/>
            <a:ext cx="3067297"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230678" y="4297503"/>
            <a:ext cx="30635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hasCustomPrompt="1"/>
          </p:nvPr>
        </p:nvSpPr>
        <p:spPr>
          <a:xfrm>
            <a:off x="7230553" y="4873762"/>
            <a:ext cx="3067563"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A58F047-B9F1-418B-96EE-088BDF9E1117}" type="datetime1">
              <a:rPr lang="en-GB" noProof="0" smtClean="0"/>
              <a:t>13/12/2022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lvl1pPr algn="r">
              <a:defRPr/>
            </a:lvl1pPr>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3931655-8C82-450C-AF5A-F8CAB9E610F4}"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680322" y="609597"/>
            <a:ext cx="8870004" cy="5326589"/>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6807126" y="5936187"/>
            <a:ext cx="2743200" cy="365125"/>
          </a:xfrm>
        </p:spPr>
        <p:txBody>
          <a:bodyPr rtlCol="0"/>
          <a:lstStyle/>
          <a:p>
            <a:pPr rtl="0"/>
            <a:fld id="{65C21DCF-FF7F-431D-A249-D0DAFDAF8236}" type="datetime1">
              <a:rPr lang="en-GB" noProof="0" smtClean="0"/>
              <a:t>13/12/2022</a:t>
            </a:fld>
            <a:endParaRPr lang="en-GB" noProof="0"/>
          </a:p>
        </p:txBody>
      </p:sp>
      <p:sp>
        <p:nvSpPr>
          <p:cNvPr id="5" name="Footer Placeholder 4"/>
          <p:cNvSpPr>
            <a:spLocks noGrp="1"/>
          </p:cNvSpPr>
          <p:nvPr>
            <p:ph type="ftr" sz="quarter" idx="11"/>
          </p:nvPr>
        </p:nvSpPr>
        <p:spPr>
          <a:xfrm>
            <a:off x="680321" y="5936188"/>
            <a:ext cx="6126805" cy="365125"/>
          </a:xfrm>
        </p:spPr>
        <p:txBody>
          <a:bodyPr rtlCol="0"/>
          <a:lstStyle/>
          <a:p>
            <a:pPr rtl="0"/>
            <a:endParaRPr lang="en-GB" noProof="0"/>
          </a:p>
        </p:txBody>
      </p:sp>
      <p:sp>
        <p:nvSpPr>
          <p:cNvPr id="6" name="Slide Number Placeholder 5"/>
          <p:cNvSpPr>
            <a:spLocks noGrp="1"/>
          </p:cNvSpPr>
          <p:nvPr>
            <p:ph type="sldNum" sz="quarter" idx="12"/>
          </p:nvPr>
        </p:nvSpPr>
        <p:spPr>
          <a:xfrm>
            <a:off x="10097550" y="5398633"/>
            <a:ext cx="1154151" cy="1090789"/>
          </a:xfrm>
        </p:spPr>
        <p:txBody>
          <a:bodyPr rtlCol="0" anchor="t"/>
          <a:lstStyle>
            <a:lvl1pPr algn="ctr">
              <a:defRPr/>
            </a:lvl1pPr>
          </a:lstStyle>
          <a:p>
            <a:pPr rtl="0"/>
            <a:fld id="{6D22F896-40B5-4ADD-8801-0D06FADFA09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BE9670BE-ACA1-4916-9E70-1442474B0D33}" type="datetime1">
              <a:rPr lang="en-GB" noProof="0" smtClean="0"/>
              <a:t>13/12/2022</a:t>
            </a:fld>
            <a:endParaRPr lang="en-GB" noProof="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ptac.com/blog/the-top-3-technologies-that-will-change-the-electronics-manufacturing-industry" TargetMode="External"/><Relationship Id="rId2" Type="http://schemas.openxmlformats.org/officeDocument/2006/relationships/hyperlink" Target="https://www.sculpteo.com/en/3d-learning-hub/3d-printing-software/the-best-electronic-design-softw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Critical Reflection</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Name: Suma Begum</a:t>
            </a:r>
          </a:p>
          <a:p>
            <a:r>
              <a:rPr lang="en-GB" dirty="0"/>
              <a:t>Id: </a:t>
            </a:r>
            <a:r>
              <a:rPr lang="en-GB" dirty="0">
                <a:ea typeface="+mn-lt"/>
                <a:cs typeface="+mn-lt"/>
              </a:rPr>
              <a:t>2212914</a:t>
            </a:r>
            <a:endParaRPr lang="en-GB" dirty="0"/>
          </a:p>
        </p:txBody>
      </p:sp>
    </p:spTree>
    <p:extLst>
      <p:ext uri="{BB962C8B-B14F-4D97-AF65-F5344CB8AC3E}">
        <p14:creationId xmlns:p14="http://schemas.microsoft.com/office/powerpoint/2010/main" val="4144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0D44C-FEB3-25D2-0AEC-C286945317D5}"/>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a16="http://schemas.microsoft.com/office/drawing/2014/main" id="{1EC32828-E422-0CDD-5A79-DFF716448C2E}"/>
              </a:ext>
            </a:extLst>
          </p:cNvPr>
          <p:cNvSpPr>
            <a:spLocks noGrp="1"/>
          </p:cNvSpPr>
          <p:nvPr>
            <p:ph idx="1"/>
          </p:nvPr>
        </p:nvSpPr>
        <p:spPr/>
        <p:txBody>
          <a:bodyPr vert="horz" lIns="91440" tIns="45720" rIns="91440" bIns="45720" rtlCol="0" anchor="t">
            <a:normAutofit/>
          </a:bodyPr>
          <a:lstStyle/>
          <a:p>
            <a:r>
              <a:rPr lang="en-US" dirty="0"/>
              <a:t>Introduction</a:t>
            </a:r>
          </a:p>
          <a:p>
            <a:r>
              <a:rPr lang="en-US" dirty="0">
                <a:ea typeface="+mn-lt"/>
                <a:cs typeface="+mn-lt"/>
              </a:rPr>
              <a:t>IT experience before Digital technology module</a:t>
            </a:r>
          </a:p>
          <a:p>
            <a:r>
              <a:rPr lang="en-US" dirty="0">
                <a:ea typeface="+mn-lt"/>
                <a:cs typeface="+mn-lt"/>
              </a:rPr>
              <a:t>Software and Technologies Used By Professionals in Electronic Industry</a:t>
            </a:r>
          </a:p>
          <a:p>
            <a:r>
              <a:rPr lang="en-US" dirty="0">
                <a:ea typeface="+mn-lt"/>
                <a:cs typeface="+mn-lt"/>
              </a:rPr>
              <a:t>Five classes that I took via Applied Digital Skills</a:t>
            </a:r>
          </a:p>
          <a:p>
            <a:r>
              <a:rPr lang="en-US" dirty="0">
                <a:ea typeface="+mn-lt"/>
                <a:cs typeface="+mn-lt"/>
              </a:rPr>
              <a:t>Conclusion</a:t>
            </a:r>
          </a:p>
          <a:p>
            <a:endParaRPr lang="en-US" dirty="0">
              <a:ea typeface="+mn-lt"/>
              <a:cs typeface="+mn-lt"/>
            </a:endParaRPr>
          </a:p>
        </p:txBody>
      </p:sp>
    </p:spTree>
    <p:extLst>
      <p:ext uri="{BB962C8B-B14F-4D97-AF65-F5344CB8AC3E}">
        <p14:creationId xmlns:p14="http://schemas.microsoft.com/office/powerpoint/2010/main" val="245978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C0E29-6532-1C7E-6059-29A66C8771EF}"/>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4E9E128F-A490-E7D8-0697-EAF049F85B7D}"/>
              </a:ext>
            </a:extLst>
          </p:cNvPr>
          <p:cNvSpPr>
            <a:spLocks noGrp="1"/>
          </p:cNvSpPr>
          <p:nvPr>
            <p:ph idx="1"/>
          </p:nvPr>
        </p:nvSpPr>
        <p:spPr/>
        <p:txBody>
          <a:bodyPr vert="horz" lIns="91440" tIns="45720" rIns="91440" bIns="45720" rtlCol="0" anchor="t">
            <a:normAutofit/>
          </a:bodyPr>
          <a:lstStyle/>
          <a:p>
            <a:r>
              <a:rPr lang="en-US" dirty="0"/>
              <a:t>This presentation is created to critically reflect on the digital technology module. </a:t>
            </a:r>
          </a:p>
        </p:txBody>
      </p:sp>
    </p:spTree>
    <p:extLst>
      <p:ext uri="{BB962C8B-B14F-4D97-AF65-F5344CB8AC3E}">
        <p14:creationId xmlns:p14="http://schemas.microsoft.com/office/powerpoint/2010/main" val="32159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B06A6-1AA9-C585-D17C-2663E96A0FFC}"/>
              </a:ext>
            </a:extLst>
          </p:cNvPr>
          <p:cNvSpPr>
            <a:spLocks noGrp="1"/>
          </p:cNvSpPr>
          <p:nvPr>
            <p:ph type="title"/>
          </p:nvPr>
        </p:nvSpPr>
        <p:spPr/>
        <p:txBody>
          <a:bodyPr/>
          <a:lstStyle/>
          <a:p>
            <a:r>
              <a:rPr lang="en-US" dirty="0"/>
              <a:t>IT experience before Digital technology module</a:t>
            </a:r>
          </a:p>
        </p:txBody>
      </p:sp>
      <p:sp>
        <p:nvSpPr>
          <p:cNvPr id="3" name="Content Placeholder 2">
            <a:extLst>
              <a:ext uri="{FF2B5EF4-FFF2-40B4-BE49-F238E27FC236}">
                <a16:creationId xmlns:a16="http://schemas.microsoft.com/office/drawing/2014/main" id="{CF0FAFA5-8B3C-DD12-3064-953C60DEF915}"/>
              </a:ext>
            </a:extLst>
          </p:cNvPr>
          <p:cNvSpPr>
            <a:spLocks noGrp="1"/>
          </p:cNvSpPr>
          <p:nvPr>
            <p:ph idx="1"/>
          </p:nvPr>
        </p:nvSpPr>
        <p:spPr/>
        <p:txBody>
          <a:bodyPr vert="horz" lIns="91440" tIns="45720" rIns="91440" bIns="45720" rtlCol="0" anchor="t">
            <a:normAutofit/>
          </a:bodyPr>
          <a:lstStyle/>
          <a:p>
            <a:pPr marL="0" indent="0">
              <a:buNone/>
            </a:pPr>
            <a:r>
              <a:rPr lang="en-US" dirty="0"/>
              <a:t>As an office person, I needed to use digital tools various times. But before this module I did not use these technologies properly. I did not utilize these technologies to their maximum usage. For Example, I did not use the comment feature to assign jobs to fellow colleagues. Like that I did not use many features of these tools. But with the help of this module I now have understood how to use the tools properly so that I can take the most out of those tools.</a:t>
            </a:r>
          </a:p>
        </p:txBody>
      </p:sp>
    </p:spTree>
    <p:extLst>
      <p:ext uri="{BB962C8B-B14F-4D97-AF65-F5344CB8AC3E}">
        <p14:creationId xmlns:p14="http://schemas.microsoft.com/office/powerpoint/2010/main" val="3558304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44790-3DD9-C0E0-4A8C-10AFC457CAC0}"/>
              </a:ext>
            </a:extLst>
          </p:cNvPr>
          <p:cNvSpPr>
            <a:spLocks noGrp="1"/>
          </p:cNvSpPr>
          <p:nvPr>
            <p:ph type="title"/>
          </p:nvPr>
        </p:nvSpPr>
        <p:spPr>
          <a:xfrm>
            <a:off x="680321" y="753228"/>
            <a:ext cx="9613861" cy="1080938"/>
          </a:xfrm>
        </p:spPr>
        <p:txBody>
          <a:bodyPr>
            <a:normAutofit/>
          </a:bodyPr>
          <a:lstStyle/>
          <a:p>
            <a:r>
              <a:rPr lang="en-US" dirty="0"/>
              <a:t>Software and Technologies Used By Professionals in Electronic Industry</a:t>
            </a:r>
          </a:p>
        </p:txBody>
      </p:sp>
      <p:sp>
        <p:nvSpPr>
          <p:cNvPr id="3" name="Content Placeholder 2">
            <a:extLst>
              <a:ext uri="{FF2B5EF4-FFF2-40B4-BE49-F238E27FC236}">
                <a16:creationId xmlns:a16="http://schemas.microsoft.com/office/drawing/2014/main" id="{52E7DAF3-EFC9-232A-A821-74325C8ACF49}"/>
              </a:ext>
            </a:extLst>
          </p:cNvPr>
          <p:cNvSpPr>
            <a:spLocks noGrp="1"/>
          </p:cNvSpPr>
          <p:nvPr>
            <p:ph idx="1"/>
          </p:nvPr>
        </p:nvSpPr>
        <p:spPr>
          <a:xfrm>
            <a:off x="680322" y="2336873"/>
            <a:ext cx="5367510" cy="3599316"/>
          </a:xfrm>
        </p:spPr>
        <p:txBody>
          <a:bodyPr vert="horz" lIns="91440" tIns="45720" rIns="91440" bIns="45720" rtlCol="0" anchor="t">
            <a:normAutofit/>
          </a:bodyPr>
          <a:lstStyle/>
          <a:p>
            <a:pPr marL="0" indent="0">
              <a:buNone/>
            </a:pPr>
            <a:r>
              <a:rPr lang="en-US" sz="1800" dirty="0" err="1">
                <a:ea typeface="+mn-lt"/>
                <a:cs typeface="+mn-lt"/>
              </a:rPr>
              <a:t>SketchUP</a:t>
            </a:r>
            <a:r>
              <a:rPr lang="en-US" sz="1800" dirty="0">
                <a:ea typeface="+mn-lt"/>
                <a:cs typeface="+mn-lt"/>
              </a:rPr>
              <a:t>: SketchUp is the easiest and most beginner-friendly software you can choose to getting started with. If you don’t need to create very complicated electronic products, SketchUp 3D design software will be sufficient for your needs (Frisch, 2022). </a:t>
            </a:r>
            <a:endParaRPr lang="en-US" dirty="0"/>
          </a:p>
        </p:txBody>
      </p:sp>
      <p:pic>
        <p:nvPicPr>
          <p:cNvPr id="4" name="Graphic 4">
            <a:extLst>
              <a:ext uri="{FF2B5EF4-FFF2-40B4-BE49-F238E27FC236}">
                <a16:creationId xmlns:a16="http://schemas.microsoft.com/office/drawing/2014/main" id="{7A03B21C-9468-7815-C86E-2551F017E4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877788" y="3113080"/>
            <a:ext cx="5639886" cy="1144781"/>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288543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44790-3DD9-C0E0-4A8C-10AFC457CAC0}"/>
              </a:ext>
            </a:extLst>
          </p:cNvPr>
          <p:cNvSpPr>
            <a:spLocks noGrp="1"/>
          </p:cNvSpPr>
          <p:nvPr>
            <p:ph type="title"/>
          </p:nvPr>
        </p:nvSpPr>
        <p:spPr>
          <a:xfrm>
            <a:off x="680321" y="753228"/>
            <a:ext cx="9613861" cy="1080938"/>
          </a:xfrm>
        </p:spPr>
        <p:txBody>
          <a:bodyPr>
            <a:normAutofit/>
          </a:bodyPr>
          <a:lstStyle/>
          <a:p>
            <a:r>
              <a:rPr lang="en-US" dirty="0"/>
              <a:t>Software and Technologies Used By Professionals in Electronic Industry</a:t>
            </a:r>
          </a:p>
        </p:txBody>
      </p:sp>
      <p:sp>
        <p:nvSpPr>
          <p:cNvPr id="3" name="Content Placeholder 2">
            <a:extLst>
              <a:ext uri="{FF2B5EF4-FFF2-40B4-BE49-F238E27FC236}">
                <a16:creationId xmlns:a16="http://schemas.microsoft.com/office/drawing/2014/main" id="{52E7DAF3-EFC9-232A-A821-74325C8ACF49}"/>
              </a:ext>
            </a:extLst>
          </p:cNvPr>
          <p:cNvSpPr>
            <a:spLocks noGrp="1"/>
          </p:cNvSpPr>
          <p:nvPr>
            <p:ph idx="1"/>
          </p:nvPr>
        </p:nvSpPr>
        <p:spPr>
          <a:xfrm>
            <a:off x="680322" y="2336873"/>
            <a:ext cx="5367510" cy="3599316"/>
          </a:xfrm>
        </p:spPr>
        <p:txBody>
          <a:bodyPr vert="horz" lIns="91440" tIns="45720" rIns="91440" bIns="45720" rtlCol="0" anchor="t">
            <a:normAutofit/>
          </a:bodyPr>
          <a:lstStyle/>
          <a:p>
            <a:pPr marL="0" indent="0">
              <a:buNone/>
            </a:pPr>
            <a:r>
              <a:rPr lang="en-US" sz="1800" dirty="0">
                <a:ea typeface="+mn-lt"/>
                <a:cs typeface="+mn-lt"/>
              </a:rPr>
              <a:t> CATIA: Engineers from all fields frequently utilize the 3D design program Catia. Due to its capabilities that enable a very thorough depiction of the electronic components, Catia is widely utilized in the electronics industry. Compared to other programs of a similar nature, Catia 3D design software enables a higher level of precision on dimensional sketches.</a:t>
            </a:r>
            <a:endParaRPr lang="en-US" dirty="0">
              <a:ea typeface="+mn-lt"/>
              <a:cs typeface="+mn-lt"/>
            </a:endParaRPr>
          </a:p>
        </p:txBody>
      </p:sp>
      <p:pic>
        <p:nvPicPr>
          <p:cNvPr id="4" name="Graphic 4">
            <a:extLst>
              <a:ext uri="{FF2B5EF4-FFF2-40B4-BE49-F238E27FC236}">
                <a16:creationId xmlns:a16="http://schemas.microsoft.com/office/drawing/2014/main" id="{7A03B21C-9468-7815-C86E-2551F017E454}"/>
              </a:ext>
            </a:extLst>
          </p:cNvPr>
          <p:cNvPicPr>
            <a:picLocks noChangeAspect="1"/>
          </p:cNvPicPr>
          <p:nvPr/>
        </p:nvPicPr>
        <p:blipFill>
          <a:blip r:embed="rId2"/>
          <a:stretch>
            <a:fillRect/>
          </a:stretch>
        </p:blipFill>
        <p:spPr>
          <a:xfrm>
            <a:off x="6677529" y="3113080"/>
            <a:ext cx="4040403" cy="1144781"/>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902881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44790-3DD9-C0E0-4A8C-10AFC457CAC0}"/>
              </a:ext>
            </a:extLst>
          </p:cNvPr>
          <p:cNvSpPr>
            <a:spLocks noGrp="1"/>
          </p:cNvSpPr>
          <p:nvPr>
            <p:ph type="title"/>
          </p:nvPr>
        </p:nvSpPr>
        <p:spPr>
          <a:xfrm>
            <a:off x="680321" y="753228"/>
            <a:ext cx="9613861" cy="1080938"/>
          </a:xfrm>
        </p:spPr>
        <p:txBody>
          <a:bodyPr>
            <a:normAutofit/>
          </a:bodyPr>
          <a:lstStyle/>
          <a:p>
            <a:r>
              <a:rPr lang="en-US" dirty="0"/>
              <a:t>Software and Technologies Used By Professionals in Electronic Industry</a:t>
            </a:r>
          </a:p>
        </p:txBody>
      </p:sp>
      <p:sp>
        <p:nvSpPr>
          <p:cNvPr id="3" name="Content Placeholder 2">
            <a:extLst>
              <a:ext uri="{FF2B5EF4-FFF2-40B4-BE49-F238E27FC236}">
                <a16:creationId xmlns:a16="http://schemas.microsoft.com/office/drawing/2014/main" id="{52E7DAF3-EFC9-232A-A821-74325C8ACF49}"/>
              </a:ext>
            </a:extLst>
          </p:cNvPr>
          <p:cNvSpPr>
            <a:spLocks noGrp="1"/>
          </p:cNvSpPr>
          <p:nvPr>
            <p:ph idx="1"/>
          </p:nvPr>
        </p:nvSpPr>
        <p:spPr>
          <a:xfrm>
            <a:off x="680322" y="2336873"/>
            <a:ext cx="5367510" cy="3599316"/>
          </a:xfrm>
        </p:spPr>
        <p:txBody>
          <a:bodyPr vert="horz" lIns="91440" tIns="45720" rIns="91440" bIns="45720" rtlCol="0" anchor="t">
            <a:normAutofit/>
          </a:bodyPr>
          <a:lstStyle/>
          <a:p>
            <a:pPr marL="0" indent="0">
              <a:buNone/>
            </a:pPr>
            <a:r>
              <a:rPr lang="en-US" sz="1800" dirty="0">
                <a:ea typeface="+mn-lt"/>
                <a:cs typeface="+mn-lt"/>
              </a:rPr>
              <a:t> CATIA: Engineers from all fields frequently utilize the 3D design program Catia. Due to its capabilities that enable a very thorough depiction of the electronic components, Catia is widely utilized in the electronics industry. Compared to other programs of a similar nature, Catia 3D design software enables a higher level of precision on dimensional sketches (Frisch, 2022).</a:t>
            </a:r>
            <a:endParaRPr lang="en-US" dirty="0">
              <a:ea typeface="+mn-lt"/>
              <a:cs typeface="+mn-lt"/>
            </a:endParaRPr>
          </a:p>
        </p:txBody>
      </p:sp>
      <p:pic>
        <p:nvPicPr>
          <p:cNvPr id="4" name="Graphic 4">
            <a:extLst>
              <a:ext uri="{FF2B5EF4-FFF2-40B4-BE49-F238E27FC236}">
                <a16:creationId xmlns:a16="http://schemas.microsoft.com/office/drawing/2014/main" id="{7A03B21C-9468-7815-C86E-2551F017E454}"/>
              </a:ext>
            </a:extLst>
          </p:cNvPr>
          <p:cNvPicPr>
            <a:picLocks noChangeAspect="1"/>
          </p:cNvPicPr>
          <p:nvPr/>
        </p:nvPicPr>
        <p:blipFill>
          <a:blip r:embed="rId2"/>
          <a:stretch>
            <a:fillRect/>
          </a:stretch>
        </p:blipFill>
        <p:spPr>
          <a:xfrm>
            <a:off x="6677529" y="3113080"/>
            <a:ext cx="4040403" cy="1144781"/>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57775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52E7DAF3-EFC9-232A-A821-74325C8ACF49}"/>
              </a:ext>
            </a:extLst>
          </p:cNvPr>
          <p:cNvSpPr>
            <a:spLocks noGrp="1"/>
          </p:cNvSpPr>
          <p:nvPr>
            <p:ph idx="1"/>
          </p:nvPr>
        </p:nvSpPr>
        <p:spPr>
          <a:xfrm>
            <a:off x="680322" y="2336873"/>
            <a:ext cx="5041628" cy="3599316"/>
          </a:xfrm>
        </p:spPr>
        <p:txBody>
          <a:bodyPr vert="horz" lIns="91440" tIns="45720" rIns="91440" bIns="45720" rtlCol="0">
            <a:normAutofit/>
          </a:bodyPr>
          <a:lstStyle/>
          <a:p>
            <a:pPr marL="0" indent="0">
              <a:buNone/>
            </a:pPr>
            <a:r>
              <a:rPr lang="en-US" sz="2000">
                <a:ea typeface="+mn-lt"/>
                <a:cs typeface="+mn-lt"/>
              </a:rPr>
              <a:t> Advanced Robots: Given their ability to carry out exact activities, robots are being used in various assembly circumstances in the electronics manufacturing industry to meet the growing electrical need for smaller items. It will be fascinating to watch whether electronics manufacturers take use of this new technology by designing and building the robots themselves or whether they work with experienced professionals to do so (Eptac.com,2022).</a:t>
            </a:r>
          </a:p>
        </p:txBody>
      </p:sp>
      <p:pic>
        <p:nvPicPr>
          <p:cNvPr id="4" name="Graphic 4">
            <a:extLst>
              <a:ext uri="{FF2B5EF4-FFF2-40B4-BE49-F238E27FC236}">
                <a16:creationId xmlns:a16="http://schemas.microsoft.com/office/drawing/2014/main" id="{7A03B21C-9468-7815-C86E-2551F017E454}"/>
              </a:ext>
            </a:extLst>
          </p:cNvPr>
          <p:cNvPicPr>
            <a:picLocks noChangeAspect="1"/>
          </p:cNvPicPr>
          <p:nvPr/>
        </p:nvPicPr>
        <p:blipFill rotWithShape="1">
          <a:blip r:embed="rId3"/>
          <a:srcRect l="26079" r="23934" b="-2"/>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544790-3DD9-C0E0-4A8C-10AFC457CAC0}"/>
              </a:ext>
            </a:extLst>
          </p:cNvPr>
          <p:cNvSpPr>
            <a:spLocks noGrp="1"/>
          </p:cNvSpPr>
          <p:nvPr>
            <p:ph type="title"/>
          </p:nvPr>
        </p:nvSpPr>
        <p:spPr>
          <a:xfrm>
            <a:off x="680321" y="753228"/>
            <a:ext cx="5041629" cy="1080938"/>
          </a:xfrm>
        </p:spPr>
        <p:txBody>
          <a:bodyPr>
            <a:normAutofit/>
          </a:bodyPr>
          <a:lstStyle/>
          <a:p>
            <a:r>
              <a:rPr lang="en-US" sz="2300"/>
              <a:t>Software and Technologies Used By Professionals in Electronic Industry</a:t>
            </a:r>
          </a:p>
        </p:txBody>
      </p:sp>
      <p:pic>
        <p:nvPicPr>
          <p:cNvPr id="15" name="Picture 14">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361939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2" name="Picture 21">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544790-3DD9-C0E0-4A8C-10AFC457CAC0}"/>
              </a:ext>
            </a:extLst>
          </p:cNvPr>
          <p:cNvSpPr>
            <a:spLocks noGrp="1"/>
          </p:cNvSpPr>
          <p:nvPr>
            <p:ph type="title"/>
          </p:nvPr>
        </p:nvSpPr>
        <p:spPr>
          <a:xfrm>
            <a:off x="680321" y="753228"/>
            <a:ext cx="5584677" cy="1080938"/>
          </a:xfrm>
        </p:spPr>
        <p:txBody>
          <a:bodyPr>
            <a:normAutofit/>
          </a:bodyPr>
          <a:lstStyle/>
          <a:p>
            <a:r>
              <a:rPr lang="en-US" sz="2500">
                <a:solidFill>
                  <a:srgbClr val="FFFFFF"/>
                </a:solidFill>
              </a:rPr>
              <a:t>Software and Technologies Used By Professionals in Electronic Industry</a:t>
            </a:r>
          </a:p>
        </p:txBody>
      </p:sp>
      <p:pic>
        <p:nvPicPr>
          <p:cNvPr id="28" name="Picture 27">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52E7DAF3-EFC9-232A-A821-74325C8ACF49}"/>
              </a:ext>
            </a:extLst>
          </p:cNvPr>
          <p:cNvSpPr>
            <a:spLocks noGrp="1"/>
          </p:cNvSpPr>
          <p:nvPr>
            <p:ph idx="1"/>
          </p:nvPr>
        </p:nvSpPr>
        <p:spPr>
          <a:xfrm>
            <a:off x="680322" y="2336873"/>
            <a:ext cx="5041628" cy="3599316"/>
          </a:xfrm>
        </p:spPr>
        <p:txBody>
          <a:bodyPr vert="horz" lIns="91440" tIns="45720" rIns="91440" bIns="45720" rtlCol="0">
            <a:normAutofit/>
          </a:bodyPr>
          <a:lstStyle/>
          <a:p>
            <a:pPr marL="0" indent="0">
              <a:buNone/>
            </a:pPr>
            <a:r>
              <a:rPr lang="en-US" sz="2000">
                <a:solidFill>
                  <a:srgbClr val="FFFFFF"/>
                </a:solidFill>
                <a:ea typeface="+mn-lt"/>
                <a:cs typeface="+mn-lt"/>
              </a:rPr>
              <a:t> Predictive Maintenance: Users can track the functioning of their machines and more precisely predict and prevent problems thanks to the power of IoT, AI, and a focus on wireless sensors. Users can operate and produce at their top levels thanks to predictive maintenance solutions, which also save them a lot of money and hassle (Eptac.com,2022).</a:t>
            </a:r>
          </a:p>
        </p:txBody>
      </p:sp>
      <p:sp useBgFill="1">
        <p:nvSpPr>
          <p:cNvPr id="30" name="Rectangle 29">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Diagram&#10;&#10;Description automatically generated">
            <a:extLst>
              <a:ext uri="{FF2B5EF4-FFF2-40B4-BE49-F238E27FC236}">
                <a16:creationId xmlns:a16="http://schemas.microsoft.com/office/drawing/2014/main" id="{7A03B21C-9468-7815-C86E-2551F017E454}"/>
              </a:ext>
            </a:extLst>
          </p:cNvPr>
          <p:cNvPicPr>
            <a:picLocks noChangeAspect="1"/>
          </p:cNvPicPr>
          <p:nvPr/>
        </p:nvPicPr>
        <p:blipFill rotWithShape="1">
          <a:blip r:embed="rId4"/>
          <a:srcRect t="1682" b="1682"/>
          <a:stretch/>
        </p:blipFill>
        <p:spPr>
          <a:xfrm>
            <a:off x="7043933" y="1071168"/>
            <a:ext cx="4178419" cy="4708870"/>
          </a:xfrm>
          <a:prstGeom prst="rect">
            <a:avLst/>
          </a:prstGeom>
          <a:ln>
            <a:noFill/>
          </a:ln>
          <a:effectLst/>
        </p:spPr>
      </p:pic>
    </p:spTree>
    <p:extLst>
      <p:ext uri="{BB962C8B-B14F-4D97-AF65-F5344CB8AC3E}">
        <p14:creationId xmlns:p14="http://schemas.microsoft.com/office/powerpoint/2010/main" val="319861067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C9FD-737F-1793-10B6-B2B1D5BA4C5E}"/>
              </a:ext>
            </a:extLst>
          </p:cNvPr>
          <p:cNvSpPr>
            <a:spLocks noGrp="1"/>
          </p:cNvSpPr>
          <p:nvPr>
            <p:ph type="title"/>
          </p:nvPr>
        </p:nvSpPr>
        <p:spPr/>
        <p:txBody>
          <a:bodyPr/>
          <a:lstStyle/>
          <a:p>
            <a:r>
              <a:rPr lang="en-US" dirty="0">
                <a:ea typeface="+mj-lt"/>
                <a:cs typeface="+mj-lt"/>
              </a:rPr>
              <a:t>Connect and collaborate from anywhere with digital tools</a:t>
            </a:r>
            <a:endParaRPr lang="en-US" dirty="0"/>
          </a:p>
        </p:txBody>
      </p:sp>
      <p:sp>
        <p:nvSpPr>
          <p:cNvPr id="3" name="Content Placeholder 2">
            <a:extLst>
              <a:ext uri="{FF2B5EF4-FFF2-40B4-BE49-F238E27FC236}">
                <a16:creationId xmlns:a16="http://schemas.microsoft.com/office/drawing/2014/main" id="{AF284CA8-0982-DA3B-FFD9-DCA1653FB487}"/>
              </a:ext>
            </a:extLst>
          </p:cNvPr>
          <p:cNvSpPr>
            <a:spLocks noGrp="1"/>
          </p:cNvSpPr>
          <p:nvPr>
            <p:ph idx="1"/>
          </p:nvPr>
        </p:nvSpPr>
        <p:spPr/>
        <p:txBody>
          <a:bodyPr vert="horz" lIns="91440" tIns="45720" rIns="91440" bIns="45720" rtlCol="0" anchor="t">
            <a:normAutofit/>
          </a:bodyPr>
          <a:lstStyle/>
          <a:p>
            <a:pPr marL="0" indent="0">
              <a:buNone/>
            </a:pPr>
            <a:r>
              <a:rPr lang="en-US" dirty="0"/>
              <a:t>This lesson of Applied Digital Skills has helped me to learn following things:</a:t>
            </a:r>
            <a:br>
              <a:rPr lang="en-US" dirty="0"/>
            </a:br>
            <a:endParaRPr lang="en-US" dirty="0"/>
          </a:p>
          <a:p>
            <a:pPr marL="342900" indent="-342900"/>
            <a:r>
              <a:rPr lang="en-US" dirty="0"/>
              <a:t>How to collaborate and connect with others through online</a:t>
            </a:r>
          </a:p>
          <a:p>
            <a:pPr marL="342900" indent="-342900"/>
            <a:r>
              <a:rPr lang="en-US" dirty="0"/>
              <a:t>Use of comment in google docs</a:t>
            </a:r>
          </a:p>
          <a:p>
            <a:pPr marL="342900" indent="-342900"/>
            <a:r>
              <a:rPr lang="en-US" dirty="0"/>
              <a:t>How to assign to work to others in google docs</a:t>
            </a:r>
          </a:p>
          <a:p>
            <a:pPr marL="342900" indent="-342900"/>
            <a:r>
              <a:rPr lang="en-US" dirty="0"/>
              <a:t>How to share things through docs, drive and chats</a:t>
            </a:r>
          </a:p>
        </p:txBody>
      </p:sp>
    </p:spTree>
    <p:extLst>
      <p:ext uri="{BB962C8B-B14F-4D97-AF65-F5344CB8AC3E}">
        <p14:creationId xmlns:p14="http://schemas.microsoft.com/office/powerpoint/2010/main" val="573052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C9FD-737F-1793-10B6-B2B1D5BA4C5E}"/>
              </a:ext>
            </a:extLst>
          </p:cNvPr>
          <p:cNvSpPr>
            <a:spLocks noGrp="1"/>
          </p:cNvSpPr>
          <p:nvPr>
            <p:ph type="title"/>
          </p:nvPr>
        </p:nvSpPr>
        <p:spPr/>
        <p:txBody>
          <a:bodyPr/>
          <a:lstStyle/>
          <a:p>
            <a:r>
              <a:rPr lang="en-US" dirty="0">
                <a:ea typeface="+mj-lt"/>
                <a:cs typeface="+mj-lt"/>
              </a:rPr>
              <a:t>Make a promotional flyer</a:t>
            </a:r>
            <a:endParaRPr lang="en-US" dirty="0"/>
          </a:p>
        </p:txBody>
      </p:sp>
      <p:sp>
        <p:nvSpPr>
          <p:cNvPr id="3" name="Content Placeholder 2">
            <a:extLst>
              <a:ext uri="{FF2B5EF4-FFF2-40B4-BE49-F238E27FC236}">
                <a16:creationId xmlns:a16="http://schemas.microsoft.com/office/drawing/2014/main" id="{AF284CA8-0982-DA3B-FFD9-DCA1653FB487}"/>
              </a:ext>
            </a:extLst>
          </p:cNvPr>
          <p:cNvSpPr>
            <a:spLocks noGrp="1"/>
          </p:cNvSpPr>
          <p:nvPr>
            <p:ph idx="1"/>
          </p:nvPr>
        </p:nvSpPr>
        <p:spPr/>
        <p:txBody>
          <a:bodyPr vert="horz" lIns="91440" tIns="45720" rIns="91440" bIns="45720" rtlCol="0" anchor="t">
            <a:normAutofit/>
          </a:bodyPr>
          <a:lstStyle/>
          <a:p>
            <a:pPr marL="0" indent="0">
              <a:buNone/>
            </a:pPr>
            <a:r>
              <a:rPr lang="en-US" dirty="0"/>
              <a:t>This lesson of Applied Digital Skills has helped me to learn following things:</a:t>
            </a:r>
            <a:br>
              <a:rPr lang="en-US" dirty="0"/>
            </a:br>
            <a:endParaRPr lang="en-US" dirty="0"/>
          </a:p>
          <a:p>
            <a:pPr marL="342900" indent="-342900"/>
            <a:r>
              <a:rPr lang="en-US" dirty="0"/>
              <a:t>How to use Google Drawings</a:t>
            </a:r>
          </a:p>
          <a:p>
            <a:pPr marL="342900" indent="-342900"/>
            <a:r>
              <a:rPr lang="en-US" dirty="0"/>
              <a:t>How to insert various things in Google drawings</a:t>
            </a:r>
          </a:p>
          <a:p>
            <a:pPr marL="342900" indent="-342900"/>
            <a:r>
              <a:rPr lang="en-US" dirty="0"/>
              <a:t>How to insert image in google drawings</a:t>
            </a:r>
          </a:p>
          <a:p>
            <a:pPr marL="342900" indent="-342900"/>
            <a:r>
              <a:rPr lang="en-US" dirty="0"/>
              <a:t>How to create an attractive and interesting promotional flyer</a:t>
            </a:r>
          </a:p>
        </p:txBody>
      </p:sp>
    </p:spTree>
    <p:extLst>
      <p:ext uri="{BB962C8B-B14F-4D97-AF65-F5344CB8AC3E}">
        <p14:creationId xmlns:p14="http://schemas.microsoft.com/office/powerpoint/2010/main" val="4055407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C9FD-737F-1793-10B6-B2B1D5BA4C5E}"/>
              </a:ext>
            </a:extLst>
          </p:cNvPr>
          <p:cNvSpPr>
            <a:spLocks noGrp="1"/>
          </p:cNvSpPr>
          <p:nvPr>
            <p:ph type="title"/>
          </p:nvPr>
        </p:nvSpPr>
        <p:spPr/>
        <p:txBody>
          <a:bodyPr/>
          <a:lstStyle/>
          <a:p>
            <a:r>
              <a:rPr lang="en-US" dirty="0">
                <a:ea typeface="+mj-lt"/>
                <a:cs typeface="+mj-lt"/>
              </a:rPr>
              <a:t>Communicating Using Email</a:t>
            </a:r>
            <a:endParaRPr lang="en-US" dirty="0"/>
          </a:p>
        </p:txBody>
      </p:sp>
      <p:sp>
        <p:nvSpPr>
          <p:cNvPr id="3" name="Content Placeholder 2">
            <a:extLst>
              <a:ext uri="{FF2B5EF4-FFF2-40B4-BE49-F238E27FC236}">
                <a16:creationId xmlns:a16="http://schemas.microsoft.com/office/drawing/2014/main" id="{AF284CA8-0982-DA3B-FFD9-DCA1653FB487}"/>
              </a:ext>
            </a:extLst>
          </p:cNvPr>
          <p:cNvSpPr>
            <a:spLocks noGrp="1"/>
          </p:cNvSpPr>
          <p:nvPr>
            <p:ph idx="1"/>
          </p:nvPr>
        </p:nvSpPr>
        <p:spPr/>
        <p:txBody>
          <a:bodyPr vert="horz" lIns="91440" tIns="45720" rIns="91440" bIns="45720" rtlCol="0" anchor="t">
            <a:normAutofit/>
          </a:bodyPr>
          <a:lstStyle/>
          <a:p>
            <a:pPr marL="0" indent="0">
              <a:buNone/>
            </a:pPr>
            <a:r>
              <a:rPr lang="en-US" dirty="0"/>
              <a:t>This lesson of Applied Digital Skills has helped me to learn following things:</a:t>
            </a:r>
            <a:br>
              <a:rPr lang="en-US" dirty="0"/>
            </a:br>
            <a:endParaRPr lang="en-US" dirty="0"/>
          </a:p>
          <a:p>
            <a:pPr marL="342900" indent="-342900"/>
            <a:r>
              <a:rPr lang="en-US" dirty="0"/>
              <a:t>Importance of email in communication</a:t>
            </a:r>
          </a:p>
          <a:p>
            <a:pPr marL="342900" indent="-342900"/>
            <a:r>
              <a:rPr lang="en-US" dirty="0"/>
              <a:t>How to avoid </a:t>
            </a:r>
            <a:r>
              <a:rPr lang="en-US" dirty="0" err="1"/>
              <a:t>imporper</a:t>
            </a:r>
            <a:r>
              <a:rPr lang="en-US" dirty="0"/>
              <a:t> use of emails</a:t>
            </a:r>
          </a:p>
          <a:p>
            <a:pPr marL="342900" indent="-342900"/>
            <a:r>
              <a:rPr lang="en-US" dirty="0"/>
              <a:t>How to send emails professionally</a:t>
            </a:r>
          </a:p>
          <a:p>
            <a:pPr marL="342900" indent="-342900"/>
            <a:r>
              <a:rPr lang="en-US" dirty="0"/>
              <a:t>How to attach files in emails</a:t>
            </a:r>
          </a:p>
        </p:txBody>
      </p:sp>
    </p:spTree>
    <p:extLst>
      <p:ext uri="{BB962C8B-B14F-4D97-AF65-F5344CB8AC3E}">
        <p14:creationId xmlns:p14="http://schemas.microsoft.com/office/powerpoint/2010/main" val="1280386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C9FD-737F-1793-10B6-B2B1D5BA4C5E}"/>
              </a:ext>
            </a:extLst>
          </p:cNvPr>
          <p:cNvSpPr>
            <a:spLocks noGrp="1"/>
          </p:cNvSpPr>
          <p:nvPr>
            <p:ph type="title"/>
          </p:nvPr>
        </p:nvSpPr>
        <p:spPr/>
        <p:txBody>
          <a:bodyPr/>
          <a:lstStyle/>
          <a:p>
            <a:r>
              <a:rPr lang="en-US" dirty="0">
                <a:ea typeface="+mj-lt"/>
                <a:cs typeface="+mj-lt"/>
              </a:rPr>
              <a:t>Avoid Online Scams </a:t>
            </a:r>
            <a:endParaRPr lang="en-US" dirty="0"/>
          </a:p>
        </p:txBody>
      </p:sp>
      <p:sp>
        <p:nvSpPr>
          <p:cNvPr id="3" name="Content Placeholder 2">
            <a:extLst>
              <a:ext uri="{FF2B5EF4-FFF2-40B4-BE49-F238E27FC236}">
                <a16:creationId xmlns:a16="http://schemas.microsoft.com/office/drawing/2014/main" id="{AF284CA8-0982-DA3B-FFD9-DCA1653FB487}"/>
              </a:ext>
            </a:extLst>
          </p:cNvPr>
          <p:cNvSpPr>
            <a:spLocks noGrp="1"/>
          </p:cNvSpPr>
          <p:nvPr>
            <p:ph idx="1"/>
          </p:nvPr>
        </p:nvSpPr>
        <p:spPr/>
        <p:txBody>
          <a:bodyPr vert="horz" lIns="91440" tIns="45720" rIns="91440" bIns="45720" rtlCol="0" anchor="t">
            <a:normAutofit/>
          </a:bodyPr>
          <a:lstStyle/>
          <a:p>
            <a:pPr marL="0" indent="0">
              <a:buNone/>
            </a:pPr>
            <a:r>
              <a:rPr lang="en-US" dirty="0"/>
              <a:t>This lesson of Applied Digital Skills has helped me to learn following things:</a:t>
            </a:r>
            <a:br>
              <a:rPr lang="en-US" dirty="0"/>
            </a:br>
            <a:endParaRPr lang="en-US" dirty="0"/>
          </a:p>
          <a:p>
            <a:pPr marL="342900" indent="-342900"/>
            <a:r>
              <a:rPr lang="en-US" dirty="0"/>
              <a:t>Signs of online scams</a:t>
            </a:r>
          </a:p>
          <a:p>
            <a:pPr marL="342900" indent="-342900"/>
            <a:r>
              <a:rPr lang="en-US" dirty="0"/>
              <a:t>Identifying online scams</a:t>
            </a:r>
          </a:p>
          <a:p>
            <a:pPr marL="342900" indent="-342900"/>
            <a:r>
              <a:rPr lang="en-US" dirty="0"/>
              <a:t>Preventions of online scams</a:t>
            </a:r>
          </a:p>
          <a:p>
            <a:pPr marL="342900" indent="-342900"/>
            <a:r>
              <a:rPr lang="en-US" dirty="0"/>
              <a:t>How to avoid online scams</a:t>
            </a:r>
          </a:p>
        </p:txBody>
      </p:sp>
    </p:spTree>
    <p:extLst>
      <p:ext uri="{BB962C8B-B14F-4D97-AF65-F5344CB8AC3E}">
        <p14:creationId xmlns:p14="http://schemas.microsoft.com/office/powerpoint/2010/main" val="2894806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C9FD-737F-1793-10B6-B2B1D5BA4C5E}"/>
              </a:ext>
            </a:extLst>
          </p:cNvPr>
          <p:cNvSpPr>
            <a:spLocks noGrp="1"/>
          </p:cNvSpPr>
          <p:nvPr>
            <p:ph type="title"/>
          </p:nvPr>
        </p:nvSpPr>
        <p:spPr/>
        <p:txBody>
          <a:bodyPr/>
          <a:lstStyle/>
          <a:p>
            <a:r>
              <a:rPr lang="en-US" dirty="0">
                <a:ea typeface="+mj-lt"/>
                <a:cs typeface="+mj-lt"/>
              </a:rPr>
              <a:t>Create and Safeguards passwords</a:t>
            </a:r>
            <a:endParaRPr lang="en-US" dirty="0"/>
          </a:p>
        </p:txBody>
      </p:sp>
      <p:sp>
        <p:nvSpPr>
          <p:cNvPr id="3" name="Content Placeholder 2">
            <a:extLst>
              <a:ext uri="{FF2B5EF4-FFF2-40B4-BE49-F238E27FC236}">
                <a16:creationId xmlns:a16="http://schemas.microsoft.com/office/drawing/2014/main" id="{AF284CA8-0982-DA3B-FFD9-DCA1653FB487}"/>
              </a:ext>
            </a:extLst>
          </p:cNvPr>
          <p:cNvSpPr>
            <a:spLocks noGrp="1"/>
          </p:cNvSpPr>
          <p:nvPr>
            <p:ph idx="1"/>
          </p:nvPr>
        </p:nvSpPr>
        <p:spPr/>
        <p:txBody>
          <a:bodyPr vert="horz" lIns="91440" tIns="45720" rIns="91440" bIns="45720" rtlCol="0" anchor="t">
            <a:normAutofit/>
          </a:bodyPr>
          <a:lstStyle/>
          <a:p>
            <a:pPr marL="0" indent="0">
              <a:buNone/>
            </a:pPr>
            <a:r>
              <a:rPr lang="en-US" dirty="0"/>
              <a:t>This lesson of Applied Digital Skills has helped me to learn following things:</a:t>
            </a:r>
            <a:br>
              <a:rPr lang="en-US" dirty="0"/>
            </a:br>
            <a:endParaRPr lang="en-US" dirty="0"/>
          </a:p>
          <a:p>
            <a:pPr marL="342900" indent="-342900"/>
            <a:r>
              <a:rPr lang="en-US" dirty="0"/>
              <a:t>Hackers ways of hacking password</a:t>
            </a:r>
          </a:p>
          <a:p>
            <a:pPr marL="342900" indent="-342900"/>
            <a:r>
              <a:rPr lang="en-US" dirty="0"/>
              <a:t>What is brute force attack</a:t>
            </a:r>
          </a:p>
          <a:p>
            <a:pPr marL="342900" indent="-342900"/>
            <a:r>
              <a:rPr lang="en-US" dirty="0"/>
              <a:t>How hackers use brute force to hack password</a:t>
            </a:r>
          </a:p>
          <a:p>
            <a:pPr marL="342900" indent="-342900"/>
            <a:r>
              <a:rPr lang="en-US" dirty="0"/>
              <a:t>How to create a strong password</a:t>
            </a:r>
          </a:p>
        </p:txBody>
      </p:sp>
    </p:spTree>
    <p:extLst>
      <p:ext uri="{BB962C8B-B14F-4D97-AF65-F5344CB8AC3E}">
        <p14:creationId xmlns:p14="http://schemas.microsoft.com/office/powerpoint/2010/main" val="2743149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04255-ED63-AAD7-BAB7-0D9BCD03BE9E}"/>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6E9326AA-F5DD-3F9F-2CE0-DE360EA169D8}"/>
              </a:ext>
            </a:extLst>
          </p:cNvPr>
          <p:cNvSpPr>
            <a:spLocks noGrp="1"/>
          </p:cNvSpPr>
          <p:nvPr>
            <p:ph idx="1"/>
          </p:nvPr>
        </p:nvSpPr>
        <p:spPr/>
        <p:txBody>
          <a:bodyPr vert="horz" lIns="91440" tIns="45720" rIns="91440" bIns="45720" rtlCol="0" anchor="t">
            <a:normAutofit/>
          </a:bodyPr>
          <a:lstStyle/>
          <a:p>
            <a:r>
              <a:rPr lang="en-US" dirty="0"/>
              <a:t>To end, this module has really helped me to make my digital life better by teaching me various skills and expanding my knowledge. </a:t>
            </a:r>
          </a:p>
        </p:txBody>
      </p:sp>
    </p:spTree>
    <p:extLst>
      <p:ext uri="{BB962C8B-B14F-4D97-AF65-F5344CB8AC3E}">
        <p14:creationId xmlns:p14="http://schemas.microsoft.com/office/powerpoint/2010/main" val="3200971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8C10-7005-F155-93A2-EFED1887030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F9D73F7-2B16-A5BB-E67F-2B7B204B933B}"/>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Frisch, C. (2022). </a:t>
            </a:r>
            <a:r>
              <a:rPr lang="en-US" i="1" dirty="0">
                <a:ea typeface="+mn-lt"/>
                <a:cs typeface="+mn-lt"/>
              </a:rPr>
              <a:t>Top 10 of the best electronic design software in 2022</a:t>
            </a:r>
            <a:r>
              <a:rPr lang="en-US" dirty="0">
                <a:ea typeface="+mn-lt"/>
                <a:cs typeface="+mn-lt"/>
              </a:rPr>
              <a:t>. [online] </a:t>
            </a:r>
            <a:r>
              <a:rPr lang="en-US" dirty="0" err="1">
                <a:ea typeface="+mn-lt"/>
                <a:cs typeface="+mn-lt"/>
              </a:rPr>
              <a:t>Sculpteo</a:t>
            </a:r>
            <a:r>
              <a:rPr lang="en-US" dirty="0">
                <a:ea typeface="+mn-lt"/>
                <a:cs typeface="+mn-lt"/>
              </a:rPr>
              <a:t>. Available at: </a:t>
            </a:r>
            <a:r>
              <a:rPr lang="en-US" dirty="0">
                <a:ea typeface="+mn-lt"/>
                <a:cs typeface="+mn-lt"/>
                <a:hlinkClick r:id="rId2"/>
              </a:rPr>
              <a:t>https://www.sculpteo.com/en/3d-learning-hub/3d-printing-software/the-best-electronic-design-software/</a:t>
            </a:r>
            <a:r>
              <a:rPr lang="en-US" dirty="0">
                <a:ea typeface="+mn-lt"/>
                <a:cs typeface="+mn-lt"/>
              </a:rPr>
              <a:t> [Accessed 13 Dec. 2022].</a:t>
            </a:r>
            <a:endParaRPr lang="en-US" dirty="0"/>
          </a:p>
          <a:p>
            <a:r>
              <a:rPr lang="en-US" dirty="0">
                <a:ea typeface="+mn-lt"/>
                <a:cs typeface="+mn-lt"/>
              </a:rPr>
              <a:t>‌Eptac.com. (2018). </a:t>
            </a:r>
            <a:r>
              <a:rPr lang="en-US" i="1" dirty="0">
                <a:ea typeface="+mn-lt"/>
                <a:cs typeface="+mn-lt"/>
              </a:rPr>
              <a:t>The Top 3 Technologies that will Change the Electronics Manufacturing Industry</a:t>
            </a:r>
            <a:r>
              <a:rPr lang="en-US" dirty="0">
                <a:ea typeface="+mn-lt"/>
                <a:cs typeface="+mn-lt"/>
              </a:rPr>
              <a:t>. [online] Available at: </a:t>
            </a:r>
            <a:r>
              <a:rPr lang="en-US" dirty="0">
                <a:ea typeface="+mn-lt"/>
                <a:cs typeface="+mn-lt"/>
                <a:hlinkClick r:id="rId3"/>
              </a:rPr>
              <a:t>https://www.eptac.com/blog/the-top-3-technologies-that-will-change-the-electronics-manufacturing-industry</a:t>
            </a:r>
            <a:r>
              <a:rPr lang="en-US" dirty="0">
                <a:ea typeface="+mn-lt"/>
                <a:cs typeface="+mn-lt"/>
              </a:rPr>
              <a:t> [Accessed 13 Dec. 2022].</a:t>
            </a:r>
          </a:p>
          <a:p>
            <a:r>
              <a:rPr lang="en-US" dirty="0">
                <a:ea typeface="+mn-lt"/>
                <a:cs typeface="+mn-lt"/>
              </a:rPr>
              <a:t>‌</a:t>
            </a:r>
          </a:p>
          <a:p>
            <a:endParaRPr lang="en-US" dirty="0"/>
          </a:p>
          <a:p>
            <a:endParaRPr lang="en-US" dirty="0"/>
          </a:p>
        </p:txBody>
      </p:sp>
    </p:spTree>
    <p:extLst>
      <p:ext uri="{BB962C8B-B14F-4D97-AF65-F5344CB8AC3E}">
        <p14:creationId xmlns:p14="http://schemas.microsoft.com/office/powerpoint/2010/main" val="1193390880"/>
      </p:ext>
    </p:extLst>
  </p:cSld>
  <p:clrMapOvr>
    <a:masterClrMapping/>
  </p:clrMapOvr>
</p:sld>
</file>

<file path=ppt/theme/theme1.xml><?xml version="1.0" encoding="utf-8"?>
<a:theme xmlns:a="http://schemas.openxmlformats.org/drawingml/2006/main" name="TM04033917[[fn=Berlin]]_novariants">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04033917[[fn=Berlin]]_novariants" id="{309C13C0-3BE0-4E8F-8916-1D5516B3B5DD}" vid="{18E1BE87-7240-45DF-8788-3CAEB7F17A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TM00001032</Template>
  <TotalTime>0</TotalTime>
  <Words>1</Words>
  <Application>Microsoft Office PowerPoint</Application>
  <PresentationFormat>Widescreen</PresentationFormat>
  <Paragraphs>1</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TM04033917[[fn=Berlin]]_novariants</vt:lpstr>
      <vt:lpstr>Critical Reflection</vt:lpstr>
      <vt:lpstr>Table of contents</vt:lpstr>
      <vt:lpstr>Introduction</vt:lpstr>
      <vt:lpstr>IT experience before Digital technology module</vt:lpstr>
      <vt:lpstr>Software and Technologies Used By Professionals in Electronic Industry</vt:lpstr>
      <vt:lpstr>Software and Technologies Used By Professionals in Electronic Industry</vt:lpstr>
      <vt:lpstr>Software and Technologies Used By Professionals in Electronic Industry</vt:lpstr>
      <vt:lpstr>Software and Technologies Used By Professionals in Electronic Industry</vt:lpstr>
      <vt:lpstr>Software and Technologies Used By Professionals in Electronic Industry</vt:lpstr>
      <vt:lpstr>Connect and collaborate from anywhere with digital tools</vt:lpstr>
      <vt:lpstr>Make a promotional flyer</vt:lpstr>
      <vt:lpstr>Communicating Using Email</vt:lpstr>
      <vt:lpstr>Avoid Online Scams </vt:lpstr>
      <vt:lpstr>Create and Safeguards passwords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116</cp:revision>
  <dcterms:created xsi:type="dcterms:W3CDTF">2022-12-13T12:52:35Z</dcterms:created>
  <dcterms:modified xsi:type="dcterms:W3CDTF">2022-12-13T13:11:09Z</dcterms:modified>
</cp:coreProperties>
</file>