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handoutMasterIdLst>
    <p:handoutMasterId r:id="rId19"/>
  </p:handoutMasterIdLst>
  <p:sldIdLst>
    <p:sldId id="315" r:id="rId2"/>
    <p:sldId id="304" r:id="rId3"/>
    <p:sldId id="269" r:id="rId4"/>
    <p:sldId id="274" r:id="rId5"/>
    <p:sldId id="272" r:id="rId6"/>
    <p:sldId id="275" r:id="rId7"/>
    <p:sldId id="327" r:id="rId8"/>
    <p:sldId id="276" r:id="rId9"/>
    <p:sldId id="320" r:id="rId10"/>
    <p:sldId id="316" r:id="rId11"/>
    <p:sldId id="317" r:id="rId12"/>
    <p:sldId id="318" r:id="rId13"/>
    <p:sldId id="326" r:id="rId14"/>
    <p:sldId id="325" r:id="rId15"/>
    <p:sldId id="303" r:id="rId16"/>
    <p:sldId id="324" r:id="rId17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38"/>
    <p:restoredTop sz="96121" autoAdjust="0"/>
  </p:normalViewPr>
  <p:slideViewPr>
    <p:cSldViewPr>
      <p:cViewPr>
        <p:scale>
          <a:sx n="100" d="100"/>
          <a:sy n="100" d="100"/>
        </p:scale>
        <p:origin x="824" y="5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254DF9D3-76A3-4784-A32F-A1516F678DA8}" type="datetimeFigureOut">
              <a:rPr lang="en-US" smtClean="0"/>
              <a:pPr/>
              <a:t>10/16/25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2CCBE8B6-CB6D-45A7-A109-BF9E9382631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013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95DF9-56D5-4D8E-940C-D5EB398DFE18}" type="datetimeFigureOut">
              <a:rPr lang="en-US" smtClean="0"/>
              <a:pPr/>
              <a:t>10/14/25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16425"/>
            <a:ext cx="5607050" cy="4183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06848-E713-4259-877D-31A69528E4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86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06848-E713-4259-877D-31A69528E49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532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06848-E713-4259-877D-31A69528E49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729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45CF5D5-0598-425B-B4FC-575950E8D7C9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C11B0C1-9C7C-43F6-B6FB-EC59ABF280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D306A96-C818-43C2-A0FE-1F6F06EAAAF1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D941BAB-D8CB-4C99-B443-72B7EE320A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37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9D92976-AAC4-4B5C-AC75-4ADC185FBF31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9A2D03A-26F1-4A87-96A7-D662F70464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1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0EA2FE7-4406-404B-9145-462B70CD2DE4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E987AAE-EA40-44DC-85A3-4B8B6CA8B9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2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8308EE5-5ED0-4D4B-BFE1-1E57049B9AA6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9AFC8C5-79DF-4E89-B0D2-C3E108073F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5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98D4E10-C1E3-4F38-9AF4-14FB2C6469CF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A60E380-AB48-4934-B443-A20AF50DEA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9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B003700-0E1B-4B37-996C-B3692159C03F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24D6057-046B-468C-B9C9-3C01CB92BF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6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6F752F-B32C-4B2A-83CA-9D2FB581CC3C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DF94819-AFAE-4B4D-ABFD-ABDD365A74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1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0FA63B-3829-4BDD-8B0A-31F1C73F8BBE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80CD317-48B7-4C5C-BCF5-723B6F85E7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40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AABC48E-43F1-4B51-BEA2-81174DF91D1A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489E3EC-7537-48DB-9CFB-B4388AFDB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7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5E7A4E-758A-454A-A191-92C2105FC76E}" type="datetimeFigureOut">
              <a:rPr lang="en-GB"/>
              <a:pPr>
                <a:defRPr/>
              </a:pPr>
              <a:t>14/10/2025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58678ED-71DF-46E1-9DF2-D19CB6600A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62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78866CC4-FB71-45A1-934C-39BB1D56D5BE}" type="datetimeFigureOut">
              <a:rPr lang="en-GB"/>
              <a:pPr>
                <a:defRPr/>
              </a:pPr>
              <a:t>14/10/2025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128BB919-E5BE-49AA-A2F5-58EA3C31B1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02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468" y="1556792"/>
            <a:ext cx="7993063" cy="14700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bg1"/>
                </a:solidFill>
              </a:rPr>
              <a:t>INTRODUCTION TO PHYSIOLOGY</a:t>
            </a:r>
            <a:br>
              <a:rPr lang="en-GB" altLang="en-US" b="1" dirty="0">
                <a:solidFill>
                  <a:schemeClr val="bg1"/>
                </a:solidFill>
              </a:rPr>
            </a:br>
            <a:r>
              <a:rPr lang="en-GB" altLang="en-US" b="1">
                <a:solidFill>
                  <a:schemeClr val="bg1"/>
                </a:solidFill>
              </a:rPr>
              <a:t>(BMHP5023</a:t>
            </a:r>
            <a:r>
              <a:rPr lang="en-GB" altLang="en-US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1547664" y="3854658"/>
            <a:ext cx="597666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>
                <a:solidFill>
                  <a:schemeClr val="bg1"/>
                </a:solidFill>
                <a:latin typeface="Myriad Pro"/>
              </a:rPr>
              <a:t>Week 2 – Session 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>
                <a:solidFill>
                  <a:schemeClr val="bg1"/>
                </a:solidFill>
                <a:latin typeface="Myriad Pro"/>
              </a:rPr>
              <a:t>Chemicals of Life</a:t>
            </a:r>
          </a:p>
        </p:txBody>
      </p:sp>
    </p:spTree>
    <p:extLst>
      <p:ext uri="{BB962C8B-B14F-4D97-AF65-F5344CB8AC3E}">
        <p14:creationId xmlns:p14="http://schemas.microsoft.com/office/powerpoint/2010/main" val="3659656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17032"/>
          </a:xfrm>
        </p:spPr>
        <p:txBody>
          <a:bodyPr/>
          <a:lstStyle/>
          <a:p>
            <a:r>
              <a:rPr lang="en-GB" dirty="0"/>
              <a:t>We will begin with a basic introduction to human biology and then look at:</a:t>
            </a:r>
          </a:p>
          <a:p>
            <a:r>
              <a:rPr lang="en-GB" dirty="0"/>
              <a:t>Basic Atomic Structure</a:t>
            </a:r>
          </a:p>
          <a:p>
            <a:r>
              <a:rPr lang="en-GB" dirty="0"/>
              <a:t>Organic Substances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2000" b="1" dirty="0"/>
              <a:t>Fundamental Human Anatomy</a:t>
            </a:r>
          </a:p>
        </p:txBody>
      </p:sp>
      <p:pic>
        <p:nvPicPr>
          <p:cNvPr id="102401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1475656" y="428616"/>
            <a:ext cx="6615735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939336" cy="3917032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Living tissues are composed of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chemical building blocks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 study of anatomy and physiology depends upon some understanding of biochemistry – the chemistry of life.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Atoms, molecules and compounds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 Within the body are different levels of structural organization and complexity. </a:t>
            </a:r>
          </a:p>
          <a:p>
            <a:pPr indent="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 The most fundamental of these is chemical. </a:t>
            </a:r>
          </a:p>
          <a:p>
            <a:pPr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GB" sz="2000" dirty="0"/>
              <a:t>    </a:t>
            </a:r>
          </a:p>
          <a:p>
            <a:pPr indent="0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1" dirty="0"/>
              <a:t> </a:t>
            </a:r>
            <a:r>
              <a:rPr lang="en-GB" sz="2000" b="1" u="sng" dirty="0"/>
              <a:t>Atoms</a:t>
            </a:r>
            <a:r>
              <a:rPr lang="en-GB" sz="2000" u="sng" dirty="0"/>
              <a:t> combine to form </a:t>
            </a:r>
            <a:r>
              <a:rPr lang="en-GB" sz="2000" b="1" u="sng" dirty="0"/>
              <a:t>molecules/compounds</a:t>
            </a:r>
            <a:r>
              <a:rPr lang="en-GB" sz="2000" dirty="0"/>
              <a:t>, of which there is a vast range in the body.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C1DCCF-57B8-4D7E-A31A-6140E1BC87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010"/>
          <a:stretch/>
        </p:blipFill>
        <p:spPr>
          <a:xfrm>
            <a:off x="4762884" y="1600201"/>
            <a:ext cx="3809232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Atoms, molecules and compounds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7169968" cy="36004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All matter(substance) in our universe is built of particles called atoms</a:t>
            </a:r>
          </a:p>
          <a:p>
            <a:endParaRPr lang="en-GB" dirty="0"/>
          </a:p>
          <a:p>
            <a:r>
              <a:rPr lang="en-GB" dirty="0"/>
              <a:t>Substances containing two or more types of atom combined are called </a:t>
            </a:r>
            <a:r>
              <a:rPr lang="en-GB" b="1" u="sng" dirty="0"/>
              <a:t>compounds/molecules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For instance, water is a compound containing both </a:t>
            </a:r>
            <a:r>
              <a:rPr lang="en-GB" b="1" u="sng" dirty="0"/>
              <a:t>hydrogen</a:t>
            </a:r>
            <a:r>
              <a:rPr lang="en-GB" b="1" dirty="0"/>
              <a:t> and </a:t>
            </a:r>
            <a:r>
              <a:rPr lang="en-GB" b="1" u="sng" dirty="0"/>
              <a:t>oxygen</a:t>
            </a:r>
            <a:r>
              <a:rPr lang="en-GB" b="1" dirty="0"/>
              <a:t> atoms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BCD01-6574-6F22-534F-09A2905BE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Basic atomic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68E6B-C5E9-AD72-CDBF-172C07748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98328"/>
            <a:ext cx="8229600" cy="1143000"/>
          </a:xfrm>
        </p:spPr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=e9GuJUaX0UM</a:t>
            </a:r>
          </a:p>
        </p:txBody>
      </p:sp>
    </p:spTree>
    <p:extLst>
      <p:ext uri="{BB962C8B-B14F-4D97-AF65-F5344CB8AC3E}">
        <p14:creationId xmlns:p14="http://schemas.microsoft.com/office/powerpoint/2010/main" val="1363769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The wide variety of compounds making up living tissues are composed almost entirely of only four: </a:t>
            </a:r>
            <a:r>
              <a:rPr lang="en-GB" sz="2200" b="1"/>
              <a:t>carbon, hydrogen, oxygen </a:t>
            </a:r>
            <a:r>
              <a:rPr lang="en-GB" sz="2200"/>
              <a:t>and</a:t>
            </a:r>
            <a:r>
              <a:rPr lang="en-GB" sz="2200" b="1"/>
              <a:t> nitrogen.</a:t>
            </a:r>
            <a:r>
              <a:rPr lang="en-GB" sz="2200"/>
              <a:t>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Small amounts (about 4% of body weight) of others are present, including sodium, potassium, calcium and phosphorus.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42846-FD1D-4193-9A48-FBE629089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77" y="1234325"/>
            <a:ext cx="3132047" cy="44269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Atomic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038600" cy="3989040"/>
          </a:xfrm>
        </p:spPr>
        <p:txBody>
          <a:bodyPr wrap="square" anchor="t">
            <a:normAutofit/>
          </a:bodyPr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 dirty="0"/>
              <a:t>	1. An atom consists of a nucleus containing protons and neutrons, with electrons in orbit around the nucleus in shells.</a:t>
            </a:r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endParaRPr lang="en-US" sz="2400" dirty="0"/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 dirty="0"/>
              <a:t>	2. Protons, with a positive charge, are about equal in size to neutrons, which have no charge. 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D028C3-B61A-4933-AB65-EEBA26CE5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6219" y="1124744"/>
            <a:ext cx="3922373" cy="39223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84850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720" y="1500174"/>
            <a:ext cx="8553480" cy="4357718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	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Carbohydrates provide energy for cellular activities and are composed of carbon, hydrogen, and oxygen.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endParaRPr lang="en-US" sz="2400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Carbohydrates are made from (simple sugars). 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endParaRPr lang="en-US" sz="2400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Complex carbohydrates, such as starch, are built of many sugars; therefore, they take time to digest in the system. 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/>
              <a:t>	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</a:t>
            </a:r>
            <a:endParaRPr lang="en-US" sz="24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/>
              <a:t>			</a:t>
            </a:r>
            <a:endParaRPr lang="en-US" sz="24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	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660" y="620688"/>
            <a:ext cx="8229600" cy="1143000"/>
          </a:xfrm>
        </p:spPr>
        <p:txBody>
          <a:bodyPr/>
          <a:lstStyle/>
          <a:p>
            <a:r>
              <a:rPr lang="en-GB" b="1" dirty="0"/>
              <a:t>ORGANIC SUBSTANCES</a:t>
            </a:r>
            <a:br>
              <a:rPr lang="en-GB" b="1" dirty="0"/>
            </a:br>
            <a:r>
              <a:rPr lang="en-US" sz="4400" b="1" dirty="0">
                <a:cs typeface="Times New Roman" pitchFamily="18" charset="0"/>
              </a:rPr>
              <a:t>1. CARBOHYDRATES</a:t>
            </a:r>
            <a:br>
              <a:rPr lang="en-US" sz="4400" b="1" dirty="0">
                <a:cs typeface="Times New Roman" pitchFamily="18" charset="0"/>
              </a:rPr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09719325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66"/>
            <a:ext cx="8229600" cy="490066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2. LIPIDS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3B5D73-B2BE-4E9C-8414-F60B1E17A9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22"/>
          <a:stretch/>
        </p:blipFill>
        <p:spPr>
          <a:xfrm>
            <a:off x="251520" y="1340768"/>
            <a:ext cx="3969904" cy="1728192"/>
          </a:xfrm>
          <a:prstGeom prst="rect">
            <a:avLst/>
          </a:prstGeom>
          <a:noFill/>
        </p:spPr>
      </p:pic>
      <p:sp>
        <p:nvSpPr>
          <p:cNvPr id="79874" name="Rectangle 2"/>
          <p:cNvSpPr>
            <a:spLocks noGrp="1" noChangeArrowheads="1"/>
          </p:cNvSpPr>
          <p:nvPr>
            <p:ph sz="half" idx="2"/>
          </p:nvPr>
        </p:nvSpPr>
        <p:spPr>
          <a:xfrm>
            <a:off x="4395827" y="1074440"/>
            <a:ext cx="4518357" cy="3989040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  <a:buClr>
                <a:srgbClr val="FF9933"/>
              </a:buClr>
            </a:pPr>
            <a:r>
              <a:rPr lang="en-US" sz="2000" u="sng" dirty="0"/>
              <a:t>Phospholipids</a:t>
            </a:r>
            <a:r>
              <a:rPr lang="en-US" sz="2000" dirty="0"/>
              <a:t> contain glycerol, two fatty acids, and a phosphate group, and are important in cell structures.</a:t>
            </a:r>
          </a:p>
          <a:p>
            <a:pPr>
              <a:lnSpc>
                <a:spcPct val="90000"/>
              </a:lnSpc>
              <a:buClr>
                <a:srgbClr val="FF9933"/>
              </a:buClr>
            </a:pPr>
            <a:endParaRPr lang="en-US" sz="2000" dirty="0"/>
          </a:p>
          <a:p>
            <a:pPr>
              <a:lnSpc>
                <a:spcPct val="90000"/>
              </a:lnSpc>
              <a:buClr>
                <a:srgbClr val="FF9933"/>
              </a:buClr>
            </a:pPr>
            <a:r>
              <a:rPr lang="en-US" sz="2000" u="sng" dirty="0"/>
              <a:t>Steroids</a:t>
            </a:r>
            <a:r>
              <a:rPr lang="en-US" sz="2000" dirty="0"/>
              <a:t> are complex ring structures, and include cholesterol, which is used to synthesize the sex hormones.</a:t>
            </a:r>
          </a:p>
          <a:p>
            <a:pPr>
              <a:lnSpc>
                <a:spcPct val="90000"/>
              </a:lnSpc>
              <a:buClr>
                <a:srgbClr val="FF9933"/>
              </a:buClr>
            </a:pPr>
            <a:endParaRPr lang="en-US" sz="2000" dirty="0"/>
          </a:p>
          <a:p>
            <a:pPr>
              <a:lnSpc>
                <a:spcPct val="90000"/>
              </a:lnSpc>
              <a:buClr>
                <a:srgbClr val="FF9933"/>
              </a:buClr>
            </a:pPr>
            <a:r>
              <a:rPr lang="en-GB" sz="2000" u="sng" dirty="0"/>
              <a:t>Triglycerides</a:t>
            </a:r>
            <a:r>
              <a:rPr lang="en-GB" sz="2000" dirty="0"/>
              <a:t> are </a:t>
            </a:r>
            <a:r>
              <a:rPr lang="en-GB" sz="2000" b="1" dirty="0"/>
              <a:t>a type of fat (lipid) found in blood</a:t>
            </a:r>
            <a:r>
              <a:rPr lang="en-GB" sz="2000" dirty="0"/>
              <a:t>. (When we eat, our body converts any calories it doesn't need to use right away into triglycerides. The triglycerides are stored in fat cells)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85859997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98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98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548" y="1238662"/>
            <a:ext cx="8136904" cy="4284476"/>
          </a:xfrm>
        </p:spPr>
        <p:txBody>
          <a:bodyPr/>
          <a:lstStyle/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400" dirty="0"/>
              <a:t>Proteins contain C, O, H, and nitrogen atoms; some also contain sulfur.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400" dirty="0"/>
              <a:t>Building blocks of proteins are the </a:t>
            </a:r>
            <a:r>
              <a:rPr lang="en-US" sz="2400" u="sng" dirty="0"/>
              <a:t>amino acids</a:t>
            </a:r>
            <a:endParaRPr lang="en-US" sz="2400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500" b="1" dirty="0"/>
              <a:t>The human body uses amino acids to make proteins to help the body:</a:t>
            </a:r>
            <a:endParaRPr lang="en-GB" sz="2500" dirty="0"/>
          </a:p>
          <a:p>
            <a:r>
              <a:rPr lang="en-GB" sz="2500" dirty="0"/>
              <a:t>Break down food.</a:t>
            </a:r>
          </a:p>
          <a:p>
            <a:r>
              <a:rPr lang="en-GB" sz="2500" dirty="0"/>
              <a:t>Growth.</a:t>
            </a:r>
          </a:p>
          <a:p>
            <a:r>
              <a:rPr lang="en-GB" sz="2500" dirty="0"/>
              <a:t>Repair body tissue.</a:t>
            </a:r>
          </a:p>
          <a:p>
            <a:r>
              <a:rPr lang="en-GB" sz="2500" dirty="0"/>
              <a:t>Perform many other body functions.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endParaRPr lang="en-US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158"/>
            <a:ext cx="8229600" cy="995586"/>
          </a:xfrm>
        </p:spPr>
        <p:txBody>
          <a:bodyPr/>
          <a:lstStyle/>
          <a:p>
            <a:r>
              <a:rPr lang="en-GB" b="1" dirty="0"/>
              <a:t>3. PROTEINS</a:t>
            </a:r>
          </a:p>
        </p:txBody>
      </p:sp>
    </p:spTree>
    <p:extLst>
      <p:ext uri="{BB962C8B-B14F-4D97-AF65-F5344CB8AC3E}">
        <p14:creationId xmlns:p14="http://schemas.microsoft.com/office/powerpoint/2010/main" val="116867526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829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829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829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829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AFFE2-674B-8FF8-4D66-007264098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In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0612B-4ED2-E385-6F05-285B60898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one organic substance from carbohydrates, lipids and proteins</a:t>
            </a:r>
          </a:p>
          <a:p>
            <a:endParaRPr lang="en-GB" dirty="0"/>
          </a:p>
          <a:p>
            <a:r>
              <a:rPr lang="en-GB" dirty="0"/>
              <a:t>Explore their functions in the body</a:t>
            </a:r>
          </a:p>
          <a:p>
            <a:r>
              <a:rPr lang="en-GB" dirty="0"/>
              <a:t>What would happen in the case of 1) deficiency, 2) excess? </a:t>
            </a:r>
          </a:p>
        </p:txBody>
      </p:sp>
    </p:spTree>
    <p:extLst>
      <p:ext uri="{BB962C8B-B14F-4D97-AF65-F5344CB8AC3E}">
        <p14:creationId xmlns:p14="http://schemas.microsoft.com/office/powerpoint/2010/main" val="2625667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4085-6936-5C99-E81B-99164A6D3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Why it is important to learn about fundamental of anatomy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38FA9-39D0-8198-1D31-A0E764BFE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By understanding how the systems interact, you can determine the proper care for each individual patient or client and their specific symptoms. </a:t>
            </a:r>
          </a:p>
          <a:p>
            <a:r>
              <a:rPr lang="en-GB" sz="2800" dirty="0"/>
              <a:t>With a foundation of anatomy and physiology, you will have the building blocks to make the proper decisions and provide accurate and quality care.</a:t>
            </a:r>
          </a:p>
        </p:txBody>
      </p:sp>
    </p:spTree>
    <p:extLst>
      <p:ext uri="{BB962C8B-B14F-4D97-AF65-F5344CB8AC3E}">
        <p14:creationId xmlns:p14="http://schemas.microsoft.com/office/powerpoint/2010/main" val="143980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Waugh, A. and Grant, A. (2014). Ross &amp; Wilson Anatomy and physiology in health and illness E-book. Elsevier Health Sciences, 12</a:t>
            </a:r>
            <a:r>
              <a:rPr lang="en-US" sz="2400" baseline="30000" dirty="0"/>
              <a:t>th</a:t>
            </a:r>
            <a:r>
              <a:rPr lang="en-US" sz="2400" dirty="0"/>
              <a:t> edition.</a:t>
            </a:r>
            <a:endParaRPr lang="en-GB" sz="2400" dirty="0"/>
          </a:p>
          <a:p>
            <a:r>
              <a:rPr lang="en-US" sz="2400" dirty="0" err="1"/>
              <a:t>Peate</a:t>
            </a:r>
            <a:r>
              <a:rPr lang="en-US" sz="2400" dirty="0"/>
              <a:t>, I. and Nair, M. (2015). Anatomy and Physiology for Nurses at a Glance. Chichester: John Wiley &amp; Sons.</a:t>
            </a:r>
            <a:endParaRPr lang="en-GB" sz="2400" dirty="0"/>
          </a:p>
          <a:p>
            <a:r>
              <a:rPr lang="en-US" sz="2400" dirty="0"/>
              <a:t>James, J., Baker, C. and Swain, H.L. (2002). Principles of science for nurses. Oxford: Blackwell Science.</a:t>
            </a:r>
          </a:p>
          <a:p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6A011-7271-4CA5-BA6C-84C934A0D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5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100732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5097</TotalTime>
  <Words>691</Words>
  <Application>Microsoft Macintosh PowerPoint</Application>
  <PresentationFormat>On-screen Show (4:3)</PresentationFormat>
  <Paragraphs>76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Courier New</vt:lpstr>
      <vt:lpstr>Myriad Pro</vt:lpstr>
      <vt:lpstr>Times New Roman</vt:lpstr>
      <vt:lpstr>Wingdings</vt:lpstr>
      <vt:lpstr>ZapfDingbats BT</vt:lpstr>
      <vt:lpstr>20140311PresentationUWTSDTemplate</vt:lpstr>
      <vt:lpstr>INTRODUCTION TO PHYSIOLOGY (BMHP5023)</vt:lpstr>
      <vt:lpstr>Lesson Objectives </vt:lpstr>
      <vt:lpstr>Fundamental Human Anatomy</vt:lpstr>
      <vt:lpstr>Atoms, molecules and compounds</vt:lpstr>
      <vt:lpstr>Atoms, molecules and compounds</vt:lpstr>
      <vt:lpstr>Atoms, molecules and compounds</vt:lpstr>
      <vt:lpstr>Basic atomic structure</vt:lpstr>
      <vt:lpstr>Atoms, molecules and compounds</vt:lpstr>
      <vt:lpstr>Atomic Structure</vt:lpstr>
      <vt:lpstr>ORGANIC SUBSTANCES 1. CARBOHYDRATES </vt:lpstr>
      <vt:lpstr>2. LIPIDS</vt:lpstr>
      <vt:lpstr>3. PROTEINS</vt:lpstr>
      <vt:lpstr>Activity – In pairs</vt:lpstr>
      <vt:lpstr>Why it is important to learn about fundamental of anatomy in health and social care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Strategy  Week 7</dc:title>
  <dc:creator>Pamela</dc:creator>
  <cp:lastModifiedBy>Shaila Hussain</cp:lastModifiedBy>
  <cp:revision>196</cp:revision>
  <dcterms:created xsi:type="dcterms:W3CDTF">2012-03-14T14:40:52Z</dcterms:created>
  <dcterms:modified xsi:type="dcterms:W3CDTF">2025-10-16T21:05:52Z</dcterms:modified>
</cp:coreProperties>
</file>