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79" r:id="rId6"/>
    <p:sldId id="257" r:id="rId7"/>
    <p:sldId id="259" r:id="rId8"/>
    <p:sldId id="258" r:id="rId9"/>
    <p:sldId id="260" r:id="rId10"/>
    <p:sldId id="261" r:id="rId11"/>
    <p:sldId id="262" r:id="rId12"/>
    <p:sldId id="263" r:id="rId13"/>
    <p:sldId id="264" r:id="rId14"/>
    <p:sldId id="265" r:id="rId15"/>
    <p:sldId id="266" r:id="rId16"/>
    <p:sldId id="267" r:id="rId17"/>
    <p:sldId id="268" r:id="rId18"/>
    <p:sldId id="269" r:id="rId19"/>
    <p:sldId id="270" r:id="rId20"/>
    <p:sldId id="274" r:id="rId21"/>
    <p:sldId id="271" r:id="rId22"/>
    <p:sldId id="272" r:id="rId23"/>
    <p:sldId id="273" r:id="rId24"/>
    <p:sldId id="275" r:id="rId25"/>
    <p:sldId id="277" r:id="rId26"/>
    <p:sldId id="280"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275911-2BC4-44E9-AC5F-3F72B7A79815}" v="25" dt="2021-02-25T18:25:18.7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67295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32710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70590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811762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36268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57150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84780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79420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91750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24866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2/25/2021</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85592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2/25/2021</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198835457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32">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34">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36">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Oval 38">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Oval 40">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Oval 42">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A39E64-C62E-4908-9A9F-F444A0226723}"/>
              </a:ext>
            </a:extLst>
          </p:cNvPr>
          <p:cNvSpPr>
            <a:spLocks noGrp="1"/>
          </p:cNvSpPr>
          <p:nvPr>
            <p:ph type="ctrTitle"/>
          </p:nvPr>
        </p:nvSpPr>
        <p:spPr>
          <a:xfrm>
            <a:off x="838200" y="1122363"/>
            <a:ext cx="6105525" cy="2387600"/>
          </a:xfrm>
        </p:spPr>
        <p:txBody>
          <a:bodyPr>
            <a:normAutofit/>
          </a:bodyPr>
          <a:lstStyle/>
          <a:p>
            <a:pPr algn="l"/>
            <a:r>
              <a:rPr lang="en-GB">
                <a:solidFill>
                  <a:srgbClr val="FFFFFF"/>
                </a:solidFill>
              </a:rPr>
              <a:t>Care plan</a:t>
            </a:r>
          </a:p>
        </p:txBody>
      </p:sp>
      <p:sp>
        <p:nvSpPr>
          <p:cNvPr id="3" name="Subtitle 2">
            <a:extLst>
              <a:ext uri="{FF2B5EF4-FFF2-40B4-BE49-F238E27FC236}">
                <a16:creationId xmlns:a16="http://schemas.microsoft.com/office/drawing/2014/main" id="{420DF450-58AD-44CE-89C4-5D5A44B52A6C}"/>
              </a:ext>
            </a:extLst>
          </p:cNvPr>
          <p:cNvSpPr>
            <a:spLocks noGrp="1"/>
          </p:cNvSpPr>
          <p:nvPr>
            <p:ph type="subTitle" idx="1"/>
          </p:nvPr>
        </p:nvSpPr>
        <p:spPr>
          <a:xfrm>
            <a:off x="838200" y="3602038"/>
            <a:ext cx="6105525" cy="1655762"/>
          </a:xfrm>
        </p:spPr>
        <p:txBody>
          <a:bodyPr>
            <a:normAutofit/>
          </a:bodyPr>
          <a:lstStyle/>
          <a:p>
            <a:pPr algn="l"/>
            <a:r>
              <a:rPr lang="en-GB" sz="2200">
                <a:solidFill>
                  <a:srgbClr val="FFFFFF"/>
                </a:solidFill>
              </a:rPr>
              <a:t>Kushba Begum/ 1713328</a:t>
            </a:r>
          </a:p>
          <a:p>
            <a:pPr algn="l"/>
            <a:endParaRPr lang="en-GB" sz="2200" dirty="0">
              <a:solidFill>
                <a:srgbClr val="FFFFFF"/>
              </a:solidFill>
            </a:endParaRPr>
          </a:p>
        </p:txBody>
      </p:sp>
      <p:sp>
        <p:nvSpPr>
          <p:cNvPr id="89" name="Rectangle 44">
            <a:extLst>
              <a:ext uri="{FF2B5EF4-FFF2-40B4-BE49-F238E27FC236}">
                <a16:creationId xmlns:a16="http://schemas.microsoft.com/office/drawing/2014/main" id="{1FD32A06-E9FE-4F5A-88A6-84905A72C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5675" y="0"/>
            <a:ext cx="488327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0FB5337-BDCC-44D9-8DCA-B674CD7BB47F}"/>
              </a:ext>
            </a:extLst>
          </p:cNvPr>
          <p:cNvPicPr>
            <a:picLocks noChangeAspect="1"/>
          </p:cNvPicPr>
          <p:nvPr/>
        </p:nvPicPr>
        <p:blipFill rotWithShape="1">
          <a:blip r:embed="rId2">
            <a:alphaModFix amt="60000"/>
          </a:blip>
          <a:srcRect l="27490" r="29787"/>
          <a:stretch/>
        </p:blipFill>
        <p:spPr>
          <a:xfrm>
            <a:off x="7305675" y="-3319"/>
            <a:ext cx="4883278" cy="6858000"/>
          </a:xfrm>
          <a:prstGeom prst="rect">
            <a:avLst/>
          </a:prstGeom>
        </p:spPr>
      </p:pic>
    </p:spTree>
    <p:extLst>
      <p:ext uri="{BB962C8B-B14F-4D97-AF65-F5344CB8AC3E}">
        <p14:creationId xmlns:p14="http://schemas.microsoft.com/office/powerpoint/2010/main" val="2948903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1566AC62-7AC7-4ED5-A03D-E28AC560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4EEBF-B8C4-46BB-818C-81173E315E8D}"/>
              </a:ext>
            </a:extLst>
          </p:cNvPr>
          <p:cNvSpPr>
            <a:spLocks noGrp="1"/>
          </p:cNvSpPr>
          <p:nvPr>
            <p:ph type="title"/>
          </p:nvPr>
        </p:nvSpPr>
        <p:spPr>
          <a:xfrm>
            <a:off x="1463050" y="4655769"/>
            <a:ext cx="10239375" cy="954456"/>
          </a:xfrm>
        </p:spPr>
        <p:txBody>
          <a:bodyPr anchor="t">
            <a:normAutofit/>
          </a:bodyPr>
          <a:lstStyle/>
          <a:p>
            <a:r>
              <a:rPr lang="en-GB" sz="4400" dirty="0">
                <a:gradFill flip="none" rotWithShape="1">
                  <a:gsLst>
                    <a:gs pos="0">
                      <a:schemeClr val="accent5">
                        <a:alpha val="70000"/>
                      </a:schemeClr>
                    </a:gs>
                    <a:gs pos="100000">
                      <a:schemeClr val="accent1">
                        <a:alpha val="70000"/>
                      </a:schemeClr>
                    </a:gs>
                  </a:gsLst>
                  <a:lin ang="0" scaled="1"/>
                  <a:tileRect/>
                </a:gradFill>
              </a:rPr>
              <a:t>Asha Homes…………..</a:t>
            </a:r>
            <a:r>
              <a:rPr lang="en-GB" sz="4400" i="1" dirty="0">
                <a:gradFill flip="none" rotWithShape="1">
                  <a:gsLst>
                    <a:gs pos="0">
                      <a:schemeClr val="accent5">
                        <a:alpha val="70000"/>
                      </a:schemeClr>
                    </a:gs>
                    <a:gs pos="100000">
                      <a:schemeClr val="accent1">
                        <a:alpha val="70000"/>
                      </a:schemeClr>
                    </a:gs>
                  </a:gsLst>
                  <a:lin ang="0" scaled="1"/>
                  <a:tileRect/>
                </a:gradFill>
              </a:rPr>
              <a:t>for senior living</a:t>
            </a:r>
          </a:p>
        </p:txBody>
      </p:sp>
      <p:pic>
        <p:nvPicPr>
          <p:cNvPr id="5" name="Content Placeholder 4">
            <a:extLst>
              <a:ext uri="{FF2B5EF4-FFF2-40B4-BE49-F238E27FC236}">
                <a16:creationId xmlns:a16="http://schemas.microsoft.com/office/drawing/2014/main" id="{B7E7D11A-2C3C-487C-AAE7-A7ED330D95ED}"/>
              </a:ext>
            </a:extLst>
          </p:cNvPr>
          <p:cNvPicPr>
            <a:picLocks noChangeAspect="1"/>
          </p:cNvPicPr>
          <p:nvPr/>
        </p:nvPicPr>
        <p:blipFill rotWithShape="1">
          <a:blip r:embed="rId2"/>
          <a:srcRect t="25590" r="1" b="31783"/>
          <a:stretch/>
        </p:blipFill>
        <p:spPr>
          <a:xfrm>
            <a:off x="490506" y="487252"/>
            <a:ext cx="11211919" cy="3190217"/>
          </a:xfrm>
          <a:prstGeom prst="rect">
            <a:avLst/>
          </a:prstGeom>
        </p:spPr>
      </p:pic>
    </p:spTree>
    <p:extLst>
      <p:ext uri="{BB962C8B-B14F-4D97-AF65-F5344CB8AC3E}">
        <p14:creationId xmlns:p14="http://schemas.microsoft.com/office/powerpoint/2010/main" val="3913330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AEF6C-CC64-41B6-824E-33E4330C46C4}"/>
              </a:ext>
            </a:extLst>
          </p:cNvPr>
          <p:cNvSpPr>
            <a:spLocks noGrp="1"/>
          </p:cNvSpPr>
          <p:nvPr>
            <p:ph type="title"/>
          </p:nvPr>
        </p:nvSpPr>
        <p:spPr/>
        <p:txBody>
          <a:bodyPr>
            <a:normAutofit/>
          </a:bodyPr>
          <a:lstStyle/>
          <a:p>
            <a:r>
              <a:rPr lang="en-GB" sz="3600" dirty="0">
                <a:latin typeface="Arial Narrow" panose="020B0606020202030204" pitchFamily="34" charset="0"/>
              </a:rPr>
              <a:t>Welcome to Asha Residential Nursing Home </a:t>
            </a:r>
            <a:br>
              <a:rPr lang="en-GB" dirty="0"/>
            </a:br>
            <a:endParaRPr lang="en-GB" dirty="0"/>
          </a:p>
        </p:txBody>
      </p:sp>
      <p:sp>
        <p:nvSpPr>
          <p:cNvPr id="3" name="Content Placeholder 2">
            <a:extLst>
              <a:ext uri="{FF2B5EF4-FFF2-40B4-BE49-F238E27FC236}">
                <a16:creationId xmlns:a16="http://schemas.microsoft.com/office/drawing/2014/main" id="{4F0A67F9-92D5-4475-A92E-2929FAA0C672}"/>
              </a:ext>
            </a:extLst>
          </p:cNvPr>
          <p:cNvSpPr>
            <a:spLocks noGrp="1"/>
          </p:cNvSpPr>
          <p:nvPr>
            <p:ph idx="1"/>
          </p:nvPr>
        </p:nvSpPr>
        <p:spPr>
          <a:xfrm>
            <a:off x="838200" y="1376039"/>
            <a:ext cx="10515600" cy="4800924"/>
          </a:xfrm>
        </p:spPr>
        <p:txBody>
          <a:bodyPr>
            <a:normAutofit/>
          </a:bodyPr>
          <a:lstStyle/>
          <a:p>
            <a:pPr marL="228600" indent="0">
              <a:buNone/>
            </a:pPr>
            <a:r>
              <a:rPr lang="en-GB" sz="2000" b="1" dirty="0">
                <a:latin typeface="Arial Narrow" panose="020B0606020202030204" pitchFamily="34" charset="0"/>
              </a:rPr>
              <a:t>Resident's care plan</a:t>
            </a:r>
          </a:p>
          <a:p>
            <a:pPr marL="228600" indent="0">
              <a:buNone/>
            </a:pPr>
            <a:r>
              <a:rPr lang="en-GB" sz="2000" dirty="0">
                <a:solidFill>
                  <a:schemeClr val="tx2">
                    <a:lumMod val="90000"/>
                    <a:lumOff val="10000"/>
                    <a:alpha val="70000"/>
                  </a:schemeClr>
                </a:solidFill>
                <a:latin typeface="Arial Narrow" panose="020B0606020202030204" pitchFamily="34" charset="0"/>
              </a:rPr>
              <a:t>Contents pages									   Slide no:</a:t>
            </a:r>
          </a:p>
          <a:p>
            <a:pPr marL="228600" indent="0">
              <a:buNone/>
            </a:pPr>
            <a:r>
              <a:rPr lang="en-GB" sz="2000" dirty="0">
                <a:solidFill>
                  <a:schemeClr val="tx2">
                    <a:lumMod val="90000"/>
                    <a:lumOff val="10000"/>
                    <a:alpha val="70000"/>
                  </a:schemeClr>
                </a:solidFill>
                <a:latin typeface="Arial Narrow" panose="020B0606020202030204" pitchFamily="34" charset="0"/>
              </a:rPr>
              <a:t>Photo and personal information ……………………………………………………………………………………..5</a:t>
            </a:r>
          </a:p>
          <a:p>
            <a:pPr marL="228600" indent="0">
              <a:buNone/>
            </a:pPr>
            <a:r>
              <a:rPr lang="en-GB" sz="2000" dirty="0">
                <a:solidFill>
                  <a:schemeClr val="tx2">
                    <a:lumMod val="90000"/>
                    <a:lumOff val="10000"/>
                    <a:alpha val="70000"/>
                  </a:schemeClr>
                </a:solidFill>
                <a:latin typeface="Arial Narrow" panose="020B0606020202030204" pitchFamily="34" charset="0"/>
              </a:rPr>
              <a:t>Personal history………………………………………………………………………………………………………..7</a:t>
            </a:r>
          </a:p>
          <a:p>
            <a:pPr marL="228600" indent="0">
              <a:buNone/>
            </a:pPr>
            <a:r>
              <a:rPr lang="en-GB" sz="2000" dirty="0">
                <a:solidFill>
                  <a:schemeClr val="tx2">
                    <a:lumMod val="90000"/>
                    <a:lumOff val="10000"/>
                    <a:alpha val="70000"/>
                  </a:schemeClr>
                </a:solidFill>
                <a:latin typeface="Arial Narrow" panose="020B0606020202030204" pitchFamily="34" charset="0"/>
              </a:rPr>
              <a:t>Resident’s level of understanding……………………………………………………………………………………8</a:t>
            </a:r>
          </a:p>
          <a:p>
            <a:pPr marL="228600" indent="0">
              <a:buNone/>
            </a:pPr>
            <a:r>
              <a:rPr lang="en-GB" sz="2000" dirty="0">
                <a:solidFill>
                  <a:schemeClr val="tx2">
                    <a:lumMod val="90000"/>
                    <a:lumOff val="10000"/>
                    <a:alpha val="70000"/>
                  </a:schemeClr>
                </a:solidFill>
                <a:latin typeface="Arial Narrow" panose="020B0606020202030204" pitchFamily="34" charset="0"/>
              </a:rPr>
              <a:t>Communication…………………………………………………………………………………………………………9</a:t>
            </a:r>
          </a:p>
          <a:p>
            <a:pPr marL="228600" indent="0">
              <a:buNone/>
            </a:pPr>
            <a:r>
              <a:rPr lang="en-GB" sz="2000" dirty="0">
                <a:solidFill>
                  <a:schemeClr val="tx2">
                    <a:lumMod val="90000"/>
                    <a:lumOff val="10000"/>
                    <a:alpha val="70000"/>
                  </a:schemeClr>
                </a:solidFill>
                <a:latin typeface="Arial Narrow" panose="020B0606020202030204" pitchFamily="34" charset="0"/>
              </a:rPr>
              <a:t>Health……………………………………………………………………………………………………………………10</a:t>
            </a:r>
          </a:p>
          <a:p>
            <a:pPr marL="228600" indent="0">
              <a:buNone/>
            </a:pPr>
            <a:r>
              <a:rPr lang="en-GB" sz="2000" dirty="0">
                <a:solidFill>
                  <a:schemeClr val="tx2">
                    <a:lumMod val="90000"/>
                    <a:lumOff val="10000"/>
                    <a:alpha val="70000"/>
                  </a:schemeClr>
                </a:solidFill>
                <a:latin typeface="Arial Narrow" panose="020B0606020202030204" pitchFamily="34" charset="0"/>
              </a:rPr>
              <a:t>Mobility…………………………………………………………………………………………………………………..11</a:t>
            </a:r>
          </a:p>
          <a:p>
            <a:pPr marL="228600" indent="0">
              <a:buNone/>
            </a:pPr>
            <a:r>
              <a:rPr lang="en-GB" sz="2000" dirty="0">
                <a:solidFill>
                  <a:schemeClr val="tx2">
                    <a:lumMod val="90000"/>
                    <a:lumOff val="10000"/>
                    <a:alpha val="70000"/>
                  </a:schemeClr>
                </a:solidFill>
                <a:latin typeface="Arial Narrow" panose="020B0606020202030204" pitchFamily="34" charset="0"/>
              </a:rPr>
              <a:t>Personal care…………………………………………………………………………………………………………...12</a:t>
            </a:r>
          </a:p>
          <a:p>
            <a:pPr marL="228600" indent="0">
              <a:buNone/>
            </a:pPr>
            <a:r>
              <a:rPr lang="en-GB" sz="2000" dirty="0">
                <a:solidFill>
                  <a:schemeClr val="tx2">
                    <a:lumMod val="90000"/>
                    <a:lumOff val="10000"/>
                    <a:alpha val="70000"/>
                  </a:schemeClr>
                </a:solidFill>
                <a:latin typeface="Arial Narrow" panose="020B0606020202030204" pitchFamily="34" charset="0"/>
              </a:rPr>
              <a:t>Personal support…………………………………………………………………………………………………….….13</a:t>
            </a:r>
          </a:p>
        </p:txBody>
      </p:sp>
    </p:spTree>
    <p:extLst>
      <p:ext uri="{BB962C8B-B14F-4D97-AF65-F5344CB8AC3E}">
        <p14:creationId xmlns:p14="http://schemas.microsoft.com/office/powerpoint/2010/main" val="1590968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8DF6C0-1B49-4641-A928-3AA97533E65C}"/>
              </a:ext>
            </a:extLst>
          </p:cNvPr>
          <p:cNvSpPr>
            <a:spLocks noGrp="1"/>
          </p:cNvSpPr>
          <p:nvPr>
            <p:ph idx="1"/>
          </p:nvPr>
        </p:nvSpPr>
        <p:spPr>
          <a:xfrm>
            <a:off x="838200" y="757769"/>
            <a:ext cx="10515600" cy="5342462"/>
          </a:xfrm>
        </p:spPr>
        <p:txBody>
          <a:bodyPr vert="horz" lIns="91440" tIns="45720" rIns="91440" bIns="45720" rtlCol="0" anchor="t">
            <a:normAutofit/>
          </a:bodyPr>
          <a:lstStyle/>
          <a:p>
            <a:pPr marL="228600" indent="0">
              <a:buNone/>
            </a:pPr>
            <a:r>
              <a:rPr lang="en-GB" sz="2000" dirty="0">
                <a:solidFill>
                  <a:schemeClr val="tx2">
                    <a:lumMod val="90000"/>
                    <a:lumOff val="10000"/>
                  </a:schemeClr>
                </a:solidFill>
                <a:latin typeface="Arial Narrow" panose="020B0606020202030204" pitchFamily="34" charset="0"/>
              </a:rPr>
              <a:t>Content’s pages:									Slide no:</a:t>
            </a:r>
          </a:p>
          <a:p>
            <a:pPr marL="228600" indent="0">
              <a:buNone/>
            </a:pPr>
            <a:r>
              <a:rPr lang="en-GB" sz="2000" dirty="0">
                <a:solidFill>
                  <a:schemeClr val="tx2">
                    <a:lumMod val="90000"/>
                    <a:lumOff val="10000"/>
                  </a:schemeClr>
                </a:solidFill>
                <a:latin typeface="Arial Narrow" panose="020B0606020202030204" pitchFamily="34" charset="0"/>
              </a:rPr>
              <a:t>Likes and Dislikes………………………………………………………………………………………………………14</a:t>
            </a:r>
          </a:p>
          <a:p>
            <a:pPr marL="228600" indent="0">
              <a:buNone/>
            </a:pPr>
            <a:r>
              <a:rPr lang="en-GB" sz="2000" dirty="0">
                <a:solidFill>
                  <a:schemeClr val="tx2">
                    <a:lumMod val="90000"/>
                    <a:lumOff val="10000"/>
                  </a:schemeClr>
                </a:solidFill>
                <a:latin typeface="Arial Narrow" panose="020B0606020202030204" pitchFamily="34" charset="0"/>
              </a:rPr>
              <a:t>Social interests and activities………………………………………………………………………………………...15</a:t>
            </a:r>
          </a:p>
          <a:p>
            <a:pPr marL="228600" indent="0">
              <a:buNone/>
            </a:pPr>
            <a:r>
              <a:rPr lang="en-GB" sz="2000" dirty="0">
                <a:solidFill>
                  <a:schemeClr val="tx2">
                    <a:lumMod val="90000"/>
                    <a:lumOff val="10000"/>
                  </a:schemeClr>
                </a:solidFill>
                <a:latin typeface="Arial Narrow" panose="020B0606020202030204" pitchFamily="34" charset="0"/>
              </a:rPr>
              <a:t>Important dates/events………………………………………………………………………………………………..16</a:t>
            </a:r>
          </a:p>
          <a:p>
            <a:pPr marL="228600" indent="0">
              <a:buNone/>
            </a:pPr>
            <a:r>
              <a:rPr lang="en-GB" sz="2000" dirty="0">
                <a:solidFill>
                  <a:schemeClr val="tx2">
                    <a:lumMod val="90000"/>
                    <a:lumOff val="10000"/>
                  </a:schemeClr>
                </a:solidFill>
                <a:latin typeface="Arial Narrow" panose="020B0606020202030204" pitchFamily="34" charset="0"/>
              </a:rPr>
              <a:t>What is important to you?.................................................................................................................................17</a:t>
            </a:r>
          </a:p>
          <a:p>
            <a:pPr marL="228600" indent="0">
              <a:buNone/>
            </a:pPr>
            <a:r>
              <a:rPr lang="en-GB" sz="2000" dirty="0">
                <a:solidFill>
                  <a:schemeClr val="tx2">
                    <a:lumMod val="90000"/>
                    <a:lumOff val="10000"/>
                  </a:schemeClr>
                </a:solidFill>
                <a:latin typeface="Arial Narrow" panose="020B0606020202030204" pitchFamily="34" charset="0"/>
              </a:rPr>
              <a:t>Risk assessments/management……………………………………………………………………………………..18</a:t>
            </a:r>
          </a:p>
          <a:p>
            <a:pPr marL="228600" indent="0">
              <a:buNone/>
            </a:pPr>
            <a:r>
              <a:rPr lang="en-GB" sz="2000" dirty="0">
                <a:solidFill>
                  <a:schemeClr val="tx2">
                    <a:lumMod val="90000"/>
                    <a:lumOff val="10000"/>
                  </a:schemeClr>
                </a:solidFill>
                <a:latin typeface="Arial Narrow" panose="020B0606020202030204" pitchFamily="34" charset="0"/>
              </a:rPr>
              <a:t>Expressing sexuality…………………………………………………………………………………………………..19</a:t>
            </a:r>
          </a:p>
          <a:p>
            <a:pPr marL="228600" indent="0">
              <a:buNone/>
            </a:pPr>
            <a:r>
              <a:rPr lang="en-GB" sz="2000" dirty="0">
                <a:solidFill>
                  <a:schemeClr val="tx2">
                    <a:lumMod val="90000"/>
                    <a:lumOff val="10000"/>
                  </a:schemeClr>
                </a:solidFill>
                <a:latin typeface="Arial Narrow" panose="020B0606020202030204" pitchFamily="34" charset="0"/>
              </a:rPr>
              <a:t>Mental health……………………………………………………………………………………………………………20</a:t>
            </a:r>
          </a:p>
          <a:p>
            <a:pPr marL="228600" indent="0">
              <a:buNone/>
            </a:pPr>
            <a:r>
              <a:rPr lang="en-GB" sz="2000" dirty="0">
                <a:solidFill>
                  <a:schemeClr val="tx2">
                    <a:lumMod val="90000"/>
                    <a:lumOff val="10000"/>
                  </a:schemeClr>
                </a:solidFill>
                <a:latin typeface="Arial Narrow" panose="020B0606020202030204" pitchFamily="34" charset="0"/>
              </a:rPr>
              <a:t>Individual’s preferences and support needs…………………………………………………………………………21</a:t>
            </a:r>
          </a:p>
          <a:p>
            <a:pPr marL="228600" indent="0">
              <a:buNone/>
            </a:pPr>
            <a:r>
              <a:rPr lang="en-GB" sz="2000" dirty="0">
                <a:solidFill>
                  <a:schemeClr val="tx2">
                    <a:lumMod val="90000"/>
                    <a:lumOff val="10000"/>
                  </a:schemeClr>
                </a:solidFill>
                <a:latin typeface="Arial Narrow" panose="020B0606020202030204" pitchFamily="34" charset="0"/>
              </a:rPr>
              <a:t>References……………………………………………………………………………………………………………...22</a:t>
            </a:r>
          </a:p>
          <a:p>
            <a:pPr marL="228600" indent="0">
              <a:buNone/>
            </a:pPr>
            <a:endParaRPr lang="en-GB" sz="2000" dirty="0">
              <a:latin typeface="Arial Narrow" panose="020B0606020202030204" pitchFamily="34" charset="0"/>
            </a:endParaRPr>
          </a:p>
          <a:p>
            <a:pPr marL="228600" indent="0">
              <a:buNone/>
            </a:pPr>
            <a:endParaRPr lang="en-GB" sz="2000" dirty="0">
              <a:latin typeface="Arial Narrow" panose="020B0606020202030204" pitchFamily="34" charset="0"/>
            </a:endParaRPr>
          </a:p>
        </p:txBody>
      </p:sp>
    </p:spTree>
    <p:extLst>
      <p:ext uri="{BB962C8B-B14F-4D97-AF65-F5344CB8AC3E}">
        <p14:creationId xmlns:p14="http://schemas.microsoft.com/office/powerpoint/2010/main" val="1531433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7660-20EC-4658-B0CD-30620041E46C}"/>
              </a:ext>
            </a:extLst>
          </p:cNvPr>
          <p:cNvSpPr>
            <a:spLocks noGrp="1"/>
          </p:cNvSpPr>
          <p:nvPr>
            <p:ph type="title"/>
          </p:nvPr>
        </p:nvSpPr>
        <p:spPr>
          <a:xfrm>
            <a:off x="838200" y="681038"/>
            <a:ext cx="10515600" cy="703880"/>
          </a:xfrm>
        </p:spPr>
        <p:txBody>
          <a:bodyPr>
            <a:normAutofit fontScale="90000"/>
          </a:bodyPr>
          <a:lstStyle/>
          <a:p>
            <a:r>
              <a:rPr lang="en-GB" dirty="0"/>
              <a:t>Personal information</a:t>
            </a:r>
          </a:p>
        </p:txBody>
      </p:sp>
      <p:sp>
        <p:nvSpPr>
          <p:cNvPr id="3" name="Content Placeholder 2">
            <a:extLst>
              <a:ext uri="{FF2B5EF4-FFF2-40B4-BE49-F238E27FC236}">
                <a16:creationId xmlns:a16="http://schemas.microsoft.com/office/drawing/2014/main" id="{CBACB9E8-88FD-4ACC-8798-908298E409B9}"/>
              </a:ext>
            </a:extLst>
          </p:cNvPr>
          <p:cNvSpPr>
            <a:spLocks noGrp="1"/>
          </p:cNvSpPr>
          <p:nvPr>
            <p:ph idx="1"/>
          </p:nvPr>
        </p:nvSpPr>
        <p:spPr>
          <a:xfrm>
            <a:off x="838200" y="1384918"/>
            <a:ext cx="10515600" cy="4243405"/>
          </a:xfrm>
        </p:spPr>
        <p:txBody>
          <a:bodyPr>
            <a:normAutofit/>
          </a:bodyPr>
          <a:lstStyle/>
          <a:p>
            <a:pPr marL="228600" indent="0">
              <a:buNone/>
            </a:pPr>
            <a:r>
              <a:rPr lang="en-GB" sz="1400" b="1" dirty="0">
                <a:latin typeface="Arial Narrow" panose="020B0606020202030204" pitchFamily="34" charset="0"/>
                <a:cs typeface="Arial" panose="020B0604020202020204" pitchFamily="34" charset="0"/>
              </a:rPr>
              <a:t>Surname</a:t>
            </a:r>
            <a:r>
              <a:rPr lang="en-GB" sz="1400" dirty="0">
                <a:latin typeface="Arial Narrow" panose="020B0606020202030204" pitchFamily="34" charset="0"/>
                <a:cs typeface="Arial" panose="020B0604020202020204" pitchFamily="34" charset="0"/>
              </a:rPr>
              <a:t>: Charlton 							</a:t>
            </a:r>
            <a:r>
              <a:rPr lang="en-GB" sz="1400" b="1" dirty="0">
                <a:latin typeface="Arial Narrow" panose="020B0606020202030204" pitchFamily="34" charset="0"/>
                <a:cs typeface="Arial" panose="020B0604020202020204" pitchFamily="34" charset="0"/>
              </a:rPr>
              <a:t>Address</a:t>
            </a:r>
            <a:r>
              <a:rPr lang="en-GB" sz="1400" dirty="0">
                <a:latin typeface="Arial Narrow" panose="020B0606020202030204" pitchFamily="34" charset="0"/>
                <a:cs typeface="Arial" panose="020B0604020202020204" pitchFamily="34" charset="0"/>
              </a:rPr>
              <a:t>: ROOM 17</a:t>
            </a:r>
          </a:p>
          <a:p>
            <a:pPr marL="228600" indent="0">
              <a:buNone/>
            </a:pPr>
            <a:r>
              <a:rPr lang="en-GB" sz="1400" b="1" dirty="0">
                <a:latin typeface="Arial Narrow" panose="020B0606020202030204" pitchFamily="34" charset="0"/>
                <a:cs typeface="Arial" panose="020B0604020202020204" pitchFamily="34" charset="0"/>
              </a:rPr>
              <a:t>Other names</a:t>
            </a:r>
            <a:r>
              <a:rPr lang="en-GB" sz="1400" dirty="0">
                <a:latin typeface="Arial Narrow" panose="020B0606020202030204" pitchFamily="34" charset="0"/>
                <a:cs typeface="Arial" panose="020B0604020202020204" pitchFamily="34" charset="0"/>
              </a:rPr>
              <a:t>: Betty							Asha Residential Nursing Home</a:t>
            </a:r>
          </a:p>
          <a:p>
            <a:pPr marL="228600" indent="0">
              <a:buNone/>
            </a:pPr>
            <a:r>
              <a:rPr lang="en-GB" sz="1400" b="1" dirty="0">
                <a:latin typeface="Arial Narrow" panose="020B0606020202030204" pitchFamily="34" charset="0"/>
                <a:cs typeface="Arial" panose="020B0604020202020204" pitchFamily="34" charset="0"/>
              </a:rPr>
              <a:t>Title</a:t>
            </a:r>
            <a:r>
              <a:rPr lang="en-GB" sz="1400" dirty="0">
                <a:latin typeface="Arial Narrow" panose="020B0606020202030204" pitchFamily="34" charset="0"/>
                <a:cs typeface="Arial" panose="020B0604020202020204" pitchFamily="34" charset="0"/>
              </a:rPr>
              <a:t>: Mrs								128/148A  Bloomsbury Drive</a:t>
            </a:r>
          </a:p>
          <a:p>
            <a:pPr marL="228600" indent="0">
              <a:buNone/>
            </a:pPr>
            <a:r>
              <a:rPr lang="en-GB" sz="1400" b="1" dirty="0">
                <a:latin typeface="Arial Narrow" panose="020B0606020202030204" pitchFamily="34" charset="0"/>
                <a:cs typeface="Arial" panose="020B0604020202020204" pitchFamily="34" charset="0"/>
              </a:rPr>
              <a:t>Preferred name</a:t>
            </a:r>
            <a:r>
              <a:rPr lang="en-GB" sz="1400" dirty="0">
                <a:latin typeface="Arial Narrow" panose="020B0606020202030204" pitchFamily="34" charset="0"/>
                <a:cs typeface="Arial" panose="020B0604020202020204" pitchFamily="34" charset="0"/>
              </a:rPr>
              <a:t>: Betty             						Coventry – CV14 2AI</a:t>
            </a:r>
          </a:p>
          <a:p>
            <a:pPr marL="228600" indent="0">
              <a:buNone/>
            </a:pPr>
            <a:r>
              <a:rPr lang="en-GB" sz="1400" b="1" dirty="0">
                <a:latin typeface="Arial Narrow" panose="020B0606020202030204" pitchFamily="34" charset="0"/>
                <a:cs typeface="Arial" panose="020B0604020202020204" pitchFamily="34" charset="0"/>
              </a:rPr>
              <a:t>Date of birth: </a:t>
            </a:r>
            <a:r>
              <a:rPr lang="en-GB" sz="1400" dirty="0">
                <a:latin typeface="Arial Narrow" panose="020B0606020202030204" pitchFamily="34" charset="0"/>
                <a:cs typeface="Arial" panose="020B0604020202020204" pitchFamily="34" charset="0"/>
              </a:rPr>
              <a:t>26/05/1937 (83 y/o)						</a:t>
            </a:r>
            <a:r>
              <a:rPr lang="en-GB" sz="1400" b="1" dirty="0">
                <a:latin typeface="Arial Narrow" panose="020B0606020202030204" pitchFamily="34" charset="0"/>
                <a:cs typeface="Arial" panose="020B0604020202020204" pitchFamily="34" charset="0"/>
              </a:rPr>
              <a:t>Telephone: </a:t>
            </a:r>
            <a:r>
              <a:rPr lang="en-GB" sz="1400" dirty="0">
                <a:latin typeface="Arial Narrow" panose="020B0606020202030204" pitchFamily="34" charset="0"/>
                <a:cs typeface="Arial" panose="020B0604020202020204" pitchFamily="34" charset="0"/>
              </a:rPr>
              <a:t>01247328440</a:t>
            </a:r>
          </a:p>
          <a:p>
            <a:pPr marL="228600" indent="0">
              <a:buNone/>
            </a:pPr>
            <a:endParaRPr lang="en-GB" sz="1400" dirty="0">
              <a:latin typeface="Arial Narrow" panose="020B0606020202030204" pitchFamily="34" charset="0"/>
              <a:cs typeface="Arial" panose="020B0604020202020204" pitchFamily="34" charset="0"/>
            </a:endParaRPr>
          </a:p>
          <a:p>
            <a:pPr marL="228600" indent="0">
              <a:buNone/>
            </a:pPr>
            <a:r>
              <a:rPr lang="en-GB" sz="1400" b="1" dirty="0">
                <a:latin typeface="Arial Narrow" panose="020B0606020202030204" pitchFamily="34" charset="0"/>
                <a:cs typeface="Arial" panose="020B0604020202020204" pitchFamily="34" charset="0"/>
              </a:rPr>
              <a:t>Marital status</a:t>
            </a:r>
            <a:r>
              <a:rPr lang="en-GB" sz="1400" dirty="0">
                <a:latin typeface="Arial Narrow" panose="020B0606020202030204" pitchFamily="34" charset="0"/>
                <a:cs typeface="Arial" panose="020B0604020202020204" pitchFamily="34" charset="0"/>
              </a:rPr>
              <a:t>: Widowed</a:t>
            </a:r>
          </a:p>
          <a:p>
            <a:pPr marL="228600" indent="0">
              <a:buNone/>
            </a:pPr>
            <a:r>
              <a:rPr lang="en-GB" sz="1400" b="1" dirty="0">
                <a:latin typeface="Arial Narrow" panose="020B0606020202030204" pitchFamily="34" charset="0"/>
                <a:cs typeface="Arial" panose="020B0604020202020204" pitchFamily="34" charset="0"/>
              </a:rPr>
              <a:t>Occupation</a:t>
            </a:r>
            <a:r>
              <a:rPr lang="en-GB" sz="1400" dirty="0">
                <a:latin typeface="Arial Narrow" panose="020B0606020202030204" pitchFamily="34" charset="0"/>
                <a:cs typeface="Arial" panose="020B0604020202020204" pitchFamily="34" charset="0"/>
              </a:rPr>
              <a:t>: Housewife</a:t>
            </a:r>
          </a:p>
          <a:p>
            <a:pPr marL="228600" indent="0">
              <a:buNone/>
            </a:pPr>
            <a:r>
              <a:rPr lang="en-GB" sz="1400" b="1" dirty="0">
                <a:latin typeface="Arial Narrow" panose="020B0606020202030204" pitchFamily="34" charset="0"/>
                <a:cs typeface="Arial" panose="020B0604020202020204" pitchFamily="34" charset="0"/>
              </a:rPr>
              <a:t>Religion:  </a:t>
            </a:r>
            <a:r>
              <a:rPr lang="en-GB" sz="1400" dirty="0">
                <a:latin typeface="Arial Narrow" panose="020B0606020202030204" pitchFamily="34" charset="0"/>
                <a:cs typeface="Arial" panose="020B0604020202020204" pitchFamily="34" charset="0"/>
              </a:rPr>
              <a:t>Roman Catholic</a:t>
            </a:r>
          </a:p>
          <a:p>
            <a:pPr marL="228600" indent="0">
              <a:buNone/>
            </a:pPr>
            <a:r>
              <a:rPr lang="en-GB" sz="1400" b="1" dirty="0">
                <a:latin typeface="Arial Narrow" panose="020B0606020202030204" pitchFamily="34" charset="0"/>
                <a:cs typeface="Arial" panose="020B0604020202020204" pitchFamily="34" charset="0"/>
              </a:rPr>
              <a:t>Language: </a:t>
            </a:r>
            <a:r>
              <a:rPr lang="en-GB" sz="1400" dirty="0">
                <a:latin typeface="Arial Narrow" panose="020B0606020202030204" pitchFamily="34" charset="0"/>
                <a:cs typeface="Arial" panose="020B0604020202020204" pitchFamily="34" charset="0"/>
              </a:rPr>
              <a:t>English</a:t>
            </a:r>
          </a:p>
          <a:p>
            <a:pPr marL="228600" indent="0">
              <a:buNone/>
            </a:pPr>
            <a:r>
              <a:rPr lang="en-GB" sz="1400" b="1" dirty="0">
                <a:latin typeface="Arial Narrow" panose="020B0606020202030204" pitchFamily="34" charset="0"/>
                <a:cs typeface="Arial" panose="020B0604020202020204" pitchFamily="34" charset="0"/>
              </a:rPr>
              <a:t>Nationality</a:t>
            </a:r>
            <a:r>
              <a:rPr lang="en-GB" sz="1400" dirty="0">
                <a:latin typeface="Arial Narrow" panose="020B0606020202030204" pitchFamily="34" charset="0"/>
                <a:cs typeface="Arial" panose="020B0604020202020204" pitchFamily="34" charset="0"/>
              </a:rPr>
              <a:t>: White British</a:t>
            </a:r>
            <a:r>
              <a:rPr lang="en-GB" sz="1400" dirty="0">
                <a:latin typeface="Arial" panose="020B0604020202020204" pitchFamily="34" charset="0"/>
                <a:cs typeface="Arial" panose="020B0604020202020204" pitchFamily="34" charset="0"/>
              </a:rPr>
              <a:t>					</a:t>
            </a:r>
          </a:p>
        </p:txBody>
      </p:sp>
      <p:pic>
        <p:nvPicPr>
          <p:cNvPr id="5" name="Picture 4" descr="A picture containing person, person, wearing, older&#10;&#10;Description automatically generated">
            <a:extLst>
              <a:ext uri="{FF2B5EF4-FFF2-40B4-BE49-F238E27FC236}">
                <a16:creationId xmlns:a16="http://schemas.microsoft.com/office/drawing/2014/main" id="{8FC13406-2E03-4461-9772-7EACD5CEBE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66629" y="3526654"/>
            <a:ext cx="3317159" cy="2210658"/>
          </a:xfrm>
          <a:prstGeom prst="rect">
            <a:avLst/>
          </a:prstGeom>
        </p:spPr>
      </p:pic>
      <p:sp>
        <p:nvSpPr>
          <p:cNvPr id="4" name="TextBox 3">
            <a:extLst>
              <a:ext uri="{FF2B5EF4-FFF2-40B4-BE49-F238E27FC236}">
                <a16:creationId xmlns:a16="http://schemas.microsoft.com/office/drawing/2014/main" id="{E2DC90F5-DB22-4DE1-AC47-5CB991AE99FF}"/>
              </a:ext>
            </a:extLst>
          </p:cNvPr>
          <p:cNvSpPr txBox="1"/>
          <p:nvPr/>
        </p:nvSpPr>
        <p:spPr>
          <a:xfrm>
            <a:off x="10564428" y="5657978"/>
            <a:ext cx="585926"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Image 1</a:t>
            </a:r>
          </a:p>
        </p:txBody>
      </p:sp>
    </p:spTree>
    <p:extLst>
      <p:ext uri="{BB962C8B-B14F-4D97-AF65-F5344CB8AC3E}">
        <p14:creationId xmlns:p14="http://schemas.microsoft.com/office/powerpoint/2010/main" val="1998256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36299D-8CB5-427D-B58E-324D3881CA49}"/>
              </a:ext>
            </a:extLst>
          </p:cNvPr>
          <p:cNvSpPr>
            <a:spLocks noGrp="1"/>
          </p:cNvSpPr>
          <p:nvPr>
            <p:ph idx="1"/>
          </p:nvPr>
        </p:nvSpPr>
        <p:spPr>
          <a:xfrm>
            <a:off x="838200" y="719091"/>
            <a:ext cx="10515600" cy="5457872"/>
          </a:xfrm>
        </p:spPr>
        <p:txBody>
          <a:bodyPr>
            <a:noAutofit/>
          </a:bodyPr>
          <a:lstStyle/>
          <a:p>
            <a:pPr marL="228600" indent="0">
              <a:buNone/>
            </a:pPr>
            <a:r>
              <a:rPr lang="en-GB" sz="1100" b="1" dirty="0">
                <a:latin typeface="Arial" panose="020B0604020202020204" pitchFamily="34" charset="0"/>
                <a:cs typeface="Arial" panose="020B0604020202020204" pitchFamily="34" charset="0"/>
              </a:rPr>
              <a:t>Reason for admission: </a:t>
            </a:r>
            <a:r>
              <a:rPr lang="en-GB" sz="1100" dirty="0">
                <a:latin typeface="Arial" panose="020B0604020202020204" pitchFamily="34" charset="0"/>
                <a:cs typeface="Arial" panose="020B0604020202020204" pitchFamily="34" charset="0"/>
              </a:rPr>
              <a:t>Long-Term Care</a:t>
            </a:r>
          </a:p>
          <a:p>
            <a:pPr marL="228600" indent="0">
              <a:buNone/>
            </a:pPr>
            <a:r>
              <a:rPr lang="en-GB" sz="1100" b="1" dirty="0">
                <a:latin typeface="Arial" panose="020B0604020202020204" pitchFamily="34" charset="0"/>
                <a:cs typeface="Arial" panose="020B0604020202020204" pitchFamily="34" charset="0"/>
              </a:rPr>
              <a:t>General appearance: </a:t>
            </a:r>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Eye colour: </a:t>
            </a:r>
            <a:r>
              <a:rPr lang="en-GB" sz="1100" dirty="0">
                <a:latin typeface="Arial" panose="020B0604020202020204" pitchFamily="34" charset="0"/>
                <a:cs typeface="Arial" panose="020B0604020202020204" pitchFamily="34" charset="0"/>
              </a:rPr>
              <a:t>Hazel 				</a:t>
            </a:r>
            <a:r>
              <a:rPr lang="en-GB" sz="1100" b="1" dirty="0">
                <a:latin typeface="Arial" panose="020B0604020202020204" pitchFamily="34" charset="0"/>
                <a:cs typeface="Arial" panose="020B0604020202020204" pitchFamily="34" charset="0"/>
              </a:rPr>
              <a:t>Hair colour: </a:t>
            </a:r>
            <a:r>
              <a:rPr lang="en-GB" sz="1100" dirty="0">
                <a:latin typeface="Arial" panose="020B0604020202020204" pitchFamily="34" charset="0"/>
                <a:cs typeface="Arial" panose="020B0604020202020204" pitchFamily="34" charset="0"/>
              </a:rPr>
              <a:t>Whitish grey</a:t>
            </a:r>
          </a:p>
          <a:p>
            <a:r>
              <a:rPr lang="en-GB" sz="1100" b="1" dirty="0">
                <a:latin typeface="Arial" panose="020B0604020202020204" pitchFamily="34" charset="0"/>
                <a:cs typeface="Arial" panose="020B0604020202020204" pitchFamily="34" charset="0"/>
              </a:rPr>
              <a:t>Height:  </a:t>
            </a:r>
            <a:r>
              <a:rPr lang="en-GB" sz="1100" dirty="0">
                <a:latin typeface="Arial" panose="020B0604020202020204" pitchFamily="34" charset="0"/>
                <a:cs typeface="Arial" panose="020B0604020202020204" pitchFamily="34" charset="0"/>
              </a:rPr>
              <a:t>1.4mtrs</a:t>
            </a:r>
            <a:r>
              <a:rPr lang="en-GB" sz="1100" b="1" dirty="0">
                <a:latin typeface="Arial" panose="020B0604020202020204" pitchFamily="34" charset="0"/>
                <a:cs typeface="Arial" panose="020B0604020202020204" pitchFamily="34" charset="0"/>
              </a:rPr>
              <a:t>				Weight: </a:t>
            </a:r>
            <a:r>
              <a:rPr lang="en-GB" sz="1100" dirty="0">
                <a:latin typeface="Arial" panose="020B0604020202020204" pitchFamily="34" charset="0"/>
                <a:cs typeface="Arial" panose="020B0604020202020204" pitchFamily="34" charset="0"/>
              </a:rPr>
              <a:t>61kg/ 9st 4lbs</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Build: </a:t>
            </a:r>
            <a:r>
              <a:rPr lang="en-GB" sz="1100" dirty="0">
                <a:latin typeface="Arial" panose="020B0604020202020204" pitchFamily="34" charset="0"/>
                <a:cs typeface="Arial" panose="020B0604020202020204" pitchFamily="34" charset="0"/>
              </a:rPr>
              <a:t>Medium</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Eye wear: </a:t>
            </a:r>
            <a:r>
              <a:rPr lang="en-GB" sz="1100" dirty="0">
                <a:latin typeface="Arial" panose="020B0604020202020204" pitchFamily="34" charset="0"/>
                <a:cs typeface="Arial" panose="020B0604020202020204" pitchFamily="34" charset="0"/>
              </a:rPr>
              <a:t>Prescription glasses</a:t>
            </a:r>
            <a:r>
              <a:rPr lang="en-GB" sz="1100" b="1" dirty="0">
                <a:latin typeface="Arial" panose="020B0604020202020204" pitchFamily="34" charset="0"/>
                <a:cs typeface="Arial" panose="020B0604020202020204" pitchFamily="34" charset="0"/>
              </a:rPr>
              <a:t>			Hearing Aid: </a:t>
            </a:r>
            <a:r>
              <a:rPr lang="en-GB" sz="1100" dirty="0">
                <a:latin typeface="Arial" panose="020B0604020202020204" pitchFamily="34" charset="0"/>
                <a:cs typeface="Arial" panose="020B0604020202020204" pitchFamily="34" charset="0"/>
              </a:rPr>
              <a:t>Both ears Hearing Aid</a:t>
            </a:r>
            <a:endParaRPr lang="en-GB" sz="1100" b="1" dirty="0">
              <a:latin typeface="Arial" panose="020B0604020202020204" pitchFamily="34" charset="0"/>
              <a:cs typeface="Arial" panose="020B0604020202020204" pitchFamily="34" charset="0"/>
            </a:endParaRPr>
          </a:p>
          <a:p>
            <a:pPr marL="228600" indent="0">
              <a:buNone/>
            </a:pPr>
            <a:r>
              <a:rPr lang="en-GB" sz="1100" b="1" dirty="0">
                <a:latin typeface="Arial" panose="020B0604020202020204" pitchFamily="34" charset="0"/>
                <a:cs typeface="Arial" panose="020B0604020202020204" pitchFamily="34" charset="0"/>
              </a:rPr>
              <a:t>Next of kin</a:t>
            </a:r>
          </a:p>
          <a:p>
            <a:pPr marL="228600" indent="0">
              <a:lnSpc>
                <a:spcPct val="170000"/>
              </a:lnSpc>
              <a:buNone/>
            </a:pPr>
            <a:r>
              <a:rPr lang="en-GB" sz="1100" dirty="0">
                <a:latin typeface="Arial" panose="020B0604020202020204" pitchFamily="34" charset="0"/>
                <a:cs typeface="Arial" panose="020B0604020202020204" pitchFamily="34" charset="0"/>
              </a:rPr>
              <a:t>Mrs Julie Devonport (Daughter) Telephone; 07464384001</a:t>
            </a:r>
          </a:p>
          <a:p>
            <a:pPr>
              <a:lnSpc>
                <a:spcPct val="170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Julie has a Lasting Power of Attorney plan set up (LPA) so she can help with any decisions concerning Betty’s health and finances if needed. </a:t>
            </a:r>
          </a:p>
          <a:p>
            <a:pPr>
              <a:lnSpc>
                <a:spcPct val="170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Julie is Betty’s advocate and will need to be contacted if Betty needs any support when not fully understanding anything, also if Betty needs to raise any concerns or complaints with the home Julie can raise them on her behalf. Julie will support Betty to ensure her care plan is independently reviewed and upholds her rights and well-being.</a:t>
            </a:r>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pPr marL="228600" indent="0">
              <a:buNone/>
            </a:pPr>
            <a:r>
              <a:rPr lang="en-GB" sz="1100" b="1" dirty="0">
                <a:latin typeface="Arial" panose="020B0604020202020204" pitchFamily="34" charset="0"/>
                <a:cs typeface="Arial" panose="020B0604020202020204" pitchFamily="34" charset="0"/>
              </a:rPr>
              <a:t>								            Care plan written by: </a:t>
            </a:r>
            <a:r>
              <a:rPr lang="en-GB" sz="1100" dirty="0">
                <a:latin typeface="Arial" panose="020B0604020202020204" pitchFamily="34" charset="0"/>
                <a:cs typeface="Arial" panose="020B0604020202020204" pitchFamily="34" charset="0"/>
              </a:rPr>
              <a:t>Kushba Begum</a:t>
            </a:r>
          </a:p>
          <a:p>
            <a:pPr marL="228600" indent="0">
              <a:buNone/>
            </a:pPr>
            <a:r>
              <a:rPr lang="en-GB" sz="1100" b="1" dirty="0">
                <a:latin typeface="Arial" panose="020B0604020202020204" pitchFamily="34" charset="0"/>
                <a:cs typeface="Arial" panose="020B0604020202020204" pitchFamily="34" charset="0"/>
              </a:rPr>
              <a:t>								            Next Review Date: </a:t>
            </a:r>
            <a:r>
              <a:rPr lang="en-GB" sz="1100" dirty="0">
                <a:latin typeface="Arial" panose="020B0604020202020204" pitchFamily="34" charset="0"/>
                <a:cs typeface="Arial" panose="020B0604020202020204" pitchFamily="34" charset="0"/>
              </a:rPr>
              <a:t>29/07/2021</a:t>
            </a:r>
          </a:p>
        </p:txBody>
      </p:sp>
    </p:spTree>
    <p:extLst>
      <p:ext uri="{BB962C8B-B14F-4D97-AF65-F5344CB8AC3E}">
        <p14:creationId xmlns:p14="http://schemas.microsoft.com/office/powerpoint/2010/main" val="4193473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CD2FC-1D34-40A6-A737-D3F677EC1410}"/>
              </a:ext>
            </a:extLst>
          </p:cNvPr>
          <p:cNvSpPr>
            <a:spLocks noGrp="1"/>
          </p:cNvSpPr>
          <p:nvPr>
            <p:ph type="title"/>
          </p:nvPr>
        </p:nvSpPr>
        <p:spPr>
          <a:xfrm>
            <a:off x="838200" y="681038"/>
            <a:ext cx="10515600" cy="535204"/>
          </a:xfrm>
        </p:spPr>
        <p:txBody>
          <a:bodyPr>
            <a:normAutofit fontScale="90000"/>
          </a:bodyPr>
          <a:lstStyle/>
          <a:p>
            <a:r>
              <a:rPr lang="en-GB" dirty="0"/>
              <a:t>Personal History</a:t>
            </a:r>
          </a:p>
        </p:txBody>
      </p:sp>
      <p:sp>
        <p:nvSpPr>
          <p:cNvPr id="3" name="Content Placeholder 2">
            <a:extLst>
              <a:ext uri="{FF2B5EF4-FFF2-40B4-BE49-F238E27FC236}">
                <a16:creationId xmlns:a16="http://schemas.microsoft.com/office/drawing/2014/main" id="{4742EADE-CC6B-4040-856D-F9E4D5244618}"/>
              </a:ext>
            </a:extLst>
          </p:cNvPr>
          <p:cNvSpPr>
            <a:spLocks noGrp="1"/>
          </p:cNvSpPr>
          <p:nvPr>
            <p:ph idx="1"/>
          </p:nvPr>
        </p:nvSpPr>
        <p:spPr>
          <a:xfrm>
            <a:off x="838200" y="1305017"/>
            <a:ext cx="10515600" cy="4871946"/>
          </a:xfrm>
        </p:spPr>
        <p:txBody>
          <a:bodyPr vert="horz" lIns="91440" tIns="45720" rIns="91440" bIns="45720" rtlCol="0" anchor="t">
            <a:normAutofit/>
          </a:bodyPr>
          <a:lstStyle/>
          <a:p>
            <a:pPr>
              <a:lnSpc>
                <a:spcPct val="107000"/>
              </a:lnSpc>
              <a:spcAft>
                <a:spcPts val="800"/>
              </a:spcAft>
            </a:pP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1000"/>
              </a:spcBef>
            </a:pPr>
            <a:r>
              <a:rPr lang="en-GB" sz="1100" dirty="0">
                <a:solidFill>
                  <a:schemeClr val="tx1">
                    <a:alpha val="70000"/>
                  </a:schemeClr>
                </a:solidFill>
                <a:effectLst/>
                <a:latin typeface="Arial" panose="020B0604020202020204" pitchFamily="34" charset="0"/>
                <a:ea typeface="Times New Roman" panose="02020603050405020304" pitchFamily="18" charset="0"/>
                <a:cs typeface="Arial" panose="020B0604020202020204" pitchFamily="34" charset="0"/>
              </a:rPr>
              <a:t>Born in Scotland and moved to Coventry with late husband in 1953</a:t>
            </a:r>
          </a:p>
          <a:p>
            <a:pPr>
              <a:lnSpc>
                <a:spcPct val="110000"/>
              </a:lnSpc>
              <a:spcBef>
                <a:spcPts val="1000"/>
              </a:spcBef>
            </a:pPr>
            <a:r>
              <a:rPr lang="en-GB" sz="1100" dirty="0">
                <a:solidFill>
                  <a:schemeClr val="tx1">
                    <a:alpha val="70000"/>
                  </a:schemeClr>
                </a:solidFill>
                <a:effectLst/>
                <a:latin typeface="Arial" panose="020B0604020202020204" pitchFamily="34" charset="0"/>
                <a:ea typeface="Times New Roman" panose="02020603050405020304" pitchFamily="18" charset="0"/>
                <a:cs typeface="Arial" panose="020B0604020202020204" pitchFamily="34" charset="0"/>
              </a:rPr>
              <a:t>Met husband John at a church charity fair and instantly fell in love</a:t>
            </a:r>
          </a:p>
          <a:p>
            <a:pPr>
              <a:lnSpc>
                <a:spcPct val="110000"/>
              </a:lnSpc>
              <a:spcBef>
                <a:spcPts val="1000"/>
              </a:spcBef>
            </a:pPr>
            <a:r>
              <a:rPr lang="en-GB" sz="1100" dirty="0">
                <a:solidFill>
                  <a:schemeClr val="tx1">
                    <a:alpha val="70000"/>
                  </a:schemeClr>
                </a:solidFill>
                <a:effectLst/>
                <a:latin typeface="Arial" panose="020B0604020202020204" pitchFamily="34" charset="0"/>
                <a:ea typeface="Times New Roman" panose="02020603050405020304" pitchFamily="18" charset="0"/>
                <a:cs typeface="Arial" panose="020B0604020202020204" pitchFamily="34" charset="0"/>
              </a:rPr>
              <a:t>Betty has been a housewife all her married life</a:t>
            </a:r>
          </a:p>
          <a:p>
            <a:pPr>
              <a:lnSpc>
                <a:spcPct val="107000"/>
              </a:lnSpc>
              <a:spcAft>
                <a:spcPts val="800"/>
              </a:spcAft>
            </a:pPr>
            <a:r>
              <a:rPr lang="en-GB" sz="1100" dirty="0">
                <a:solidFill>
                  <a:schemeClr val="tx1">
                    <a:alpha val="70000"/>
                  </a:schemeClr>
                </a:solidFill>
                <a:effectLst/>
                <a:latin typeface="Arial" panose="020B0604020202020204" pitchFamily="34" charset="0"/>
                <a:ea typeface="Calibri" panose="020F0502020204030204" pitchFamily="34" charset="0"/>
                <a:cs typeface="Arial" panose="020B0604020202020204" pitchFamily="34" charset="0"/>
              </a:rPr>
              <a:t>3 Sons, all married with children and live in America, Scotland, and London. Last time saw them was when John (Betty’s husband) passed away 5 years ago. </a:t>
            </a:r>
          </a:p>
          <a:p>
            <a:pPr>
              <a:lnSpc>
                <a:spcPct val="107000"/>
              </a:lnSpc>
              <a:spcAft>
                <a:spcPts val="800"/>
              </a:spcAft>
            </a:pPr>
            <a:r>
              <a:rPr lang="en-GB" sz="1100" dirty="0">
                <a:solidFill>
                  <a:schemeClr val="tx1">
                    <a:alpha val="70000"/>
                  </a:schemeClr>
                </a:solidFill>
                <a:effectLst/>
                <a:latin typeface="Arial" panose="020B0604020202020204" pitchFamily="34" charset="0"/>
                <a:ea typeface="Calibri" panose="020F0502020204030204" pitchFamily="34" charset="0"/>
                <a:cs typeface="Arial" panose="020B0604020202020204" pitchFamily="34" charset="0"/>
              </a:rPr>
              <a:t>1 daughter Julie lives in Birmingham and is married with twin boys aged 14 and is a full-time doctor. </a:t>
            </a:r>
          </a:p>
          <a:p>
            <a:pPr>
              <a:lnSpc>
                <a:spcPct val="110000"/>
              </a:lnSpc>
              <a:spcBef>
                <a:spcPts val="1000"/>
              </a:spcBef>
            </a:pPr>
            <a:r>
              <a:rPr lang="en-GB" sz="1100" dirty="0">
                <a:solidFill>
                  <a:schemeClr val="tx1">
                    <a:alpha val="70000"/>
                  </a:schemeClr>
                </a:solidFill>
                <a:effectLst/>
                <a:latin typeface="Arial" panose="020B0604020202020204" pitchFamily="34" charset="0"/>
                <a:ea typeface="Times New Roman" panose="02020603050405020304" pitchFamily="18" charset="0"/>
                <a:cs typeface="Arial" panose="020B0604020202020204" pitchFamily="34" charset="0"/>
              </a:rPr>
              <a:t>Enjoys painting, knitting and pottery</a:t>
            </a:r>
          </a:p>
          <a:p>
            <a:pPr>
              <a:lnSpc>
                <a:spcPct val="110000"/>
              </a:lnSpc>
              <a:spcBef>
                <a:spcPts val="1000"/>
              </a:spcBef>
            </a:pPr>
            <a:r>
              <a:rPr lang="en-GB" sz="1100" dirty="0">
                <a:solidFill>
                  <a:schemeClr val="tx1">
                    <a:alpha val="70000"/>
                  </a:schemeClr>
                </a:solidFill>
                <a:effectLst/>
                <a:latin typeface="Arial" panose="020B0604020202020204" pitchFamily="34" charset="0"/>
                <a:ea typeface="Times New Roman" panose="02020603050405020304" pitchFamily="18" charset="0"/>
                <a:cs typeface="Arial" panose="020B0604020202020204" pitchFamily="34" charset="0"/>
              </a:rPr>
              <a:t>Basic education</a:t>
            </a:r>
          </a:p>
          <a:p>
            <a:pPr>
              <a:lnSpc>
                <a:spcPct val="110000"/>
              </a:lnSpc>
              <a:spcBef>
                <a:spcPts val="1000"/>
              </a:spcBef>
            </a:pPr>
            <a:r>
              <a:rPr lang="en-GB" sz="1100" dirty="0">
                <a:solidFill>
                  <a:schemeClr val="tx1">
                    <a:alpha val="70000"/>
                  </a:schemeClr>
                </a:solidFill>
                <a:effectLst/>
                <a:latin typeface="Arial" panose="020B0604020202020204" pitchFamily="34" charset="0"/>
                <a:ea typeface="Times New Roman" panose="02020603050405020304" pitchFamily="18" charset="0"/>
                <a:cs typeface="Arial" panose="020B0604020202020204" pitchFamily="34" charset="0"/>
              </a:rPr>
              <a:t>Husband John passed away 5 years ago</a:t>
            </a:r>
          </a:p>
          <a:p>
            <a:pPr>
              <a:lnSpc>
                <a:spcPct val="110000"/>
              </a:lnSpc>
              <a:spcBef>
                <a:spcPts val="1000"/>
              </a:spcBef>
            </a:pPr>
            <a:r>
              <a:rPr lang="en-GB" sz="1100" dirty="0">
                <a:solidFill>
                  <a:schemeClr val="tx1">
                    <a:alpha val="70000"/>
                  </a:schemeClr>
                </a:solidFill>
                <a:effectLst/>
                <a:latin typeface="Arial" panose="020B0604020202020204" pitchFamily="34" charset="0"/>
                <a:ea typeface="Times New Roman" panose="02020603050405020304" pitchFamily="18" charset="0"/>
                <a:cs typeface="Arial" panose="020B0604020202020204" pitchFamily="34" charset="0"/>
              </a:rPr>
              <a:t>Feels alone and misses his presence</a:t>
            </a:r>
          </a:p>
          <a:p>
            <a:pPr>
              <a:lnSpc>
                <a:spcPct val="110000"/>
              </a:lnSpc>
              <a:spcBef>
                <a:spcPts val="1000"/>
              </a:spcBef>
            </a:pPr>
            <a:r>
              <a:rPr lang="en-GB" sz="1100" dirty="0">
                <a:solidFill>
                  <a:schemeClr val="tx1">
                    <a:alpha val="70000"/>
                  </a:schemeClr>
                </a:solidFill>
                <a:effectLst/>
                <a:latin typeface="Arial" panose="020B0604020202020204" pitchFamily="34" charset="0"/>
                <a:ea typeface="Times New Roman" panose="02020603050405020304" pitchFamily="18" charset="0"/>
                <a:cs typeface="Arial" panose="020B0604020202020204" pitchFamily="34" charset="0"/>
              </a:rPr>
              <a:t>Good relationship with children</a:t>
            </a:r>
          </a:p>
          <a:p>
            <a:pPr>
              <a:lnSpc>
                <a:spcPct val="107000"/>
              </a:lnSpc>
              <a:spcAft>
                <a:spcPts val="800"/>
              </a:spcAft>
            </a:pPr>
            <a:endParaRPr lang="en-GB" sz="14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dirty="0">
              <a:latin typeface="Arial" panose="020B0604020202020204" pitchFamily="34" charset="0"/>
              <a:ea typeface="Calibri" panose="020F0502020204030204" pitchFamily="34" charset="0"/>
              <a:cs typeface="Times New Roman" panose="02020603050405020304" pitchFamily="18" charset="0"/>
            </a:endParaRPr>
          </a:p>
          <a:p>
            <a:pPr marL="22860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7231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1C08E-264A-493A-8340-39334135E7F0}"/>
              </a:ext>
            </a:extLst>
          </p:cNvPr>
          <p:cNvSpPr>
            <a:spLocks noGrp="1"/>
          </p:cNvSpPr>
          <p:nvPr>
            <p:ph type="title"/>
          </p:nvPr>
        </p:nvSpPr>
        <p:spPr>
          <a:xfrm>
            <a:off x="838200" y="681038"/>
            <a:ext cx="10515600" cy="668368"/>
          </a:xfrm>
        </p:spPr>
        <p:txBody>
          <a:bodyPr>
            <a:normAutofit fontScale="90000"/>
          </a:bodyPr>
          <a:lstStyle/>
          <a:p>
            <a:r>
              <a:rPr lang="en-GB" dirty="0"/>
              <a:t>Resident’s Level of Understanding</a:t>
            </a:r>
          </a:p>
        </p:txBody>
      </p:sp>
      <p:sp>
        <p:nvSpPr>
          <p:cNvPr id="3" name="Content Placeholder 2">
            <a:extLst>
              <a:ext uri="{FF2B5EF4-FFF2-40B4-BE49-F238E27FC236}">
                <a16:creationId xmlns:a16="http://schemas.microsoft.com/office/drawing/2014/main" id="{91C8F57C-6C6A-458B-8A58-527A0C0B07F1}"/>
              </a:ext>
            </a:extLst>
          </p:cNvPr>
          <p:cNvSpPr>
            <a:spLocks noGrp="1"/>
          </p:cNvSpPr>
          <p:nvPr>
            <p:ph idx="1"/>
          </p:nvPr>
        </p:nvSpPr>
        <p:spPr>
          <a:xfrm>
            <a:off x="838200" y="1349405"/>
            <a:ext cx="10515600" cy="4651899"/>
          </a:xfrm>
        </p:spPr>
        <p:txBody>
          <a:bodyPr>
            <a:normAutofit/>
          </a:bodyPr>
          <a:lstStyle/>
          <a:p>
            <a:pPr marL="228600" indent="0">
              <a:buNone/>
            </a:pPr>
            <a:r>
              <a:rPr lang="en-GB" sz="1100" dirty="0">
                <a:latin typeface="Arial" panose="020B0604020202020204" pitchFamily="34" charset="0"/>
                <a:cs typeface="Arial" panose="020B0604020202020204" pitchFamily="34" charset="0"/>
              </a:rPr>
              <a:t>Betty wears hearing aids in both ears, she is only fully able to understand what is said to her when she is wearing them</a:t>
            </a:r>
          </a:p>
          <a:p>
            <a:pPr marL="228600" indent="0">
              <a:buNone/>
            </a:pPr>
            <a:r>
              <a:rPr lang="en-GB" sz="1100" dirty="0">
                <a:latin typeface="Arial" panose="020B0604020202020204" pitchFamily="34" charset="0"/>
                <a:cs typeface="Arial" panose="020B0604020202020204" pitchFamily="34" charset="0"/>
              </a:rPr>
              <a:t>Due to poor eyesight, Betty is unable to walk unaided or call for help without her call bell, she needs her glasses to be clean and always close to her</a:t>
            </a:r>
          </a:p>
          <a:p>
            <a:pPr marL="228600" indent="0">
              <a:buNone/>
            </a:pPr>
            <a:r>
              <a:rPr lang="en-GB" sz="1100" dirty="0">
                <a:latin typeface="Arial" panose="020B0604020202020204" pitchFamily="34" charset="0"/>
                <a:cs typeface="Arial" panose="020B0604020202020204" pitchFamily="34" charset="0"/>
              </a:rPr>
              <a:t>also., items such as call bell, tv remote, and other small items need to be kept in the same place and within easy reach</a:t>
            </a:r>
          </a:p>
          <a:p>
            <a:pPr marL="228600" indent="0">
              <a:buNone/>
            </a:pPr>
            <a:r>
              <a:rPr lang="en-GB" sz="1100" dirty="0">
                <a:latin typeface="Arial" panose="020B0604020202020204" pitchFamily="34" charset="0"/>
                <a:cs typeface="Arial" panose="020B0604020202020204" pitchFamily="34" charset="0"/>
              </a:rPr>
              <a:t>Betty is new to this place and needs help and guidance to get around</a:t>
            </a:r>
          </a:p>
          <a:p>
            <a:pPr marL="228600" indent="0">
              <a:buNone/>
            </a:pPr>
            <a:r>
              <a:rPr lang="en-GB" sz="1100" dirty="0">
                <a:latin typeface="Arial" panose="020B0604020202020204" pitchFamily="34" charset="0"/>
                <a:cs typeface="Arial" panose="020B0604020202020204" pitchFamily="34" charset="0"/>
              </a:rPr>
              <a:t>Slight memory loss but mainly about recent things- such as names of people she doesn’t know well but can recall things from the past, </a:t>
            </a:r>
          </a:p>
          <a:p>
            <a:pPr marL="228600" indent="0">
              <a:buNone/>
            </a:pPr>
            <a:r>
              <a:rPr lang="en-GB" sz="1100" dirty="0">
                <a:latin typeface="Arial" panose="020B0604020202020204" pitchFamily="34" charset="0"/>
                <a:cs typeface="Arial" panose="020B0604020202020204" pitchFamily="34" charset="0"/>
              </a:rPr>
              <a:t>Betty is capable to make decisions and choices about her care and support and wishes to stay fully involved for as long as she can</a:t>
            </a:r>
          </a:p>
          <a:p>
            <a:pPr marL="228600" indent="0">
              <a:buNone/>
            </a:pPr>
            <a:r>
              <a:rPr lang="en-GB" sz="1100" dirty="0">
                <a:latin typeface="Arial" panose="020B0604020202020204" pitchFamily="34" charset="0"/>
                <a:cs typeface="Arial" panose="020B0604020202020204" pitchFamily="34" charset="0"/>
              </a:rPr>
              <a:t>Betty is aware she can ask for help/support if she needs it </a:t>
            </a:r>
          </a:p>
          <a:p>
            <a:pPr marL="228600" indent="0">
              <a:buNone/>
            </a:pPr>
            <a:endParaRPr lang="en-GB" sz="1100" dirty="0">
              <a:latin typeface="Arial" panose="020B0604020202020204" pitchFamily="34" charset="0"/>
              <a:cs typeface="Arial" panose="020B0604020202020204" pitchFamily="34" charset="0"/>
            </a:endParaRPr>
          </a:p>
          <a:p>
            <a:pPr marL="228600" indent="0">
              <a:buNone/>
            </a:pPr>
            <a:endParaRPr lang="en-GB" sz="1100" dirty="0">
              <a:latin typeface="Arial" panose="020B0604020202020204" pitchFamily="34" charset="0"/>
              <a:cs typeface="Arial" panose="020B0604020202020204" pitchFamily="34" charset="0"/>
            </a:endParaRPr>
          </a:p>
          <a:p>
            <a:pPr marL="228600" indent="0">
              <a:buNone/>
            </a:pPr>
            <a:r>
              <a:rPr lang="en-GB" sz="1100" b="1" dirty="0">
                <a:latin typeface="Arial" panose="020B0604020202020204" pitchFamily="34" charset="0"/>
                <a:cs typeface="Arial" panose="020B0604020202020204" pitchFamily="34" charset="0"/>
              </a:rPr>
              <a:t>How do you want staff to help </a:t>
            </a:r>
            <a:r>
              <a:rPr lang="en-GB" sz="1100" dirty="0">
                <a:latin typeface="Arial" panose="020B0604020202020204" pitchFamily="34" charset="0"/>
                <a:cs typeface="Arial" panose="020B0604020202020204" pitchFamily="34" charset="0"/>
              </a:rPr>
              <a:t>:</a:t>
            </a:r>
          </a:p>
          <a:p>
            <a:pPr marL="228600" indent="0">
              <a:buNone/>
            </a:pPr>
            <a:r>
              <a:rPr lang="en-GB" sz="1100" dirty="0">
                <a:latin typeface="Arial" panose="020B0604020202020204" pitchFamily="34" charset="0"/>
                <a:cs typeface="Arial" panose="020B0604020202020204" pitchFamily="34" charset="0"/>
              </a:rPr>
              <a:t>Please ensure I am wearing both my glasses and hearing aids, especially if talking to me</a:t>
            </a:r>
          </a:p>
          <a:p>
            <a:pPr marL="228600" indent="0">
              <a:buNone/>
            </a:pPr>
            <a:r>
              <a:rPr lang="en-GB" sz="1100" dirty="0">
                <a:latin typeface="Arial" panose="020B0604020202020204" pitchFamily="34" charset="0"/>
                <a:cs typeface="Arial" panose="020B0604020202020204" pitchFamily="34" charset="0"/>
              </a:rPr>
              <a:t>Please remember that I like to make my own choices in everything I can do, so do not assume or make the choices for me</a:t>
            </a:r>
          </a:p>
          <a:p>
            <a:pPr marL="228600" indent="0">
              <a:buNone/>
            </a:pPr>
            <a:r>
              <a:rPr lang="en-GB" sz="1100" dirty="0">
                <a:latin typeface="Arial" panose="020B0604020202020204" pitchFamily="34" charset="0"/>
                <a:cs typeface="Arial" panose="020B0604020202020204" pitchFamily="34" charset="0"/>
              </a:rPr>
              <a:t>Please assist me to make choices by clearly explaining what I am not understanding</a:t>
            </a:r>
          </a:p>
          <a:p>
            <a:pPr marL="228600" indent="0">
              <a:buNone/>
            </a:pPr>
            <a:r>
              <a:rPr lang="en-GB" sz="1100" dirty="0">
                <a:latin typeface="Arial" panose="020B0604020202020204" pitchFamily="34" charset="0"/>
                <a:cs typeface="Arial" panose="020B0604020202020204" pitchFamily="34" charset="0"/>
              </a:rPr>
              <a:t>Please introduce yourself to me if you approach me as I forget easily </a:t>
            </a:r>
          </a:p>
          <a:p>
            <a:pPr marL="228600" indent="0">
              <a:buNone/>
            </a:pPr>
            <a:endParaRPr lang="en-GB" sz="1100" dirty="0">
              <a:latin typeface="Arial" panose="020B0604020202020204" pitchFamily="34" charset="0"/>
              <a:cs typeface="Arial" panose="020B0604020202020204" pitchFamily="34" charset="0"/>
            </a:endParaRPr>
          </a:p>
          <a:p>
            <a:pPr marL="228600" indent="0">
              <a:buNone/>
            </a:pPr>
            <a:endParaRPr lang="en-GB" sz="1100" dirty="0">
              <a:latin typeface="Arial" panose="020B0604020202020204" pitchFamily="34" charset="0"/>
              <a:cs typeface="Arial" panose="020B0604020202020204" pitchFamily="34" charset="0"/>
            </a:endParaRPr>
          </a:p>
          <a:p>
            <a:pPr marL="22860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7220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FE963-F961-4838-AFB1-FF61B41BB3A6}"/>
              </a:ext>
            </a:extLst>
          </p:cNvPr>
          <p:cNvSpPr>
            <a:spLocks noGrp="1"/>
          </p:cNvSpPr>
          <p:nvPr>
            <p:ph type="title"/>
          </p:nvPr>
        </p:nvSpPr>
        <p:spPr>
          <a:xfrm>
            <a:off x="838200" y="681037"/>
            <a:ext cx="10515600" cy="615103"/>
          </a:xfrm>
        </p:spPr>
        <p:txBody>
          <a:bodyPr>
            <a:normAutofit fontScale="90000"/>
          </a:bodyPr>
          <a:lstStyle/>
          <a:p>
            <a:r>
              <a:rPr lang="en-GB" dirty="0"/>
              <a:t>Communication</a:t>
            </a:r>
          </a:p>
        </p:txBody>
      </p:sp>
      <p:sp>
        <p:nvSpPr>
          <p:cNvPr id="3" name="Content Placeholder 2">
            <a:extLst>
              <a:ext uri="{FF2B5EF4-FFF2-40B4-BE49-F238E27FC236}">
                <a16:creationId xmlns:a16="http://schemas.microsoft.com/office/drawing/2014/main" id="{C8091238-9075-4587-AFDB-968263CA88EB}"/>
              </a:ext>
            </a:extLst>
          </p:cNvPr>
          <p:cNvSpPr>
            <a:spLocks noGrp="1"/>
          </p:cNvSpPr>
          <p:nvPr>
            <p:ph idx="1"/>
          </p:nvPr>
        </p:nvSpPr>
        <p:spPr>
          <a:xfrm>
            <a:off x="838200" y="1296140"/>
            <a:ext cx="10515600" cy="4880823"/>
          </a:xfrm>
        </p:spPr>
        <p:txBody>
          <a:bodyPr>
            <a:normAutofit/>
          </a:bodyPr>
          <a:lstStyle/>
          <a:p>
            <a:pPr marL="228600" indent="0">
              <a:buNone/>
            </a:pPr>
            <a:endParaRPr lang="en-GB" sz="1200" dirty="0">
              <a:latin typeface="Arial" panose="020B0604020202020204" pitchFamily="34" charset="0"/>
              <a:cs typeface="Arial" panose="020B0604020202020204" pitchFamily="34" charset="0"/>
            </a:endParaRPr>
          </a:p>
          <a:p>
            <a:pPr marL="228600" indent="0">
              <a:buNone/>
            </a:pPr>
            <a:r>
              <a:rPr lang="en-GB" sz="1200" dirty="0">
                <a:latin typeface="Arial" panose="020B0604020202020204" pitchFamily="34" charset="0"/>
                <a:cs typeface="Arial" panose="020B0604020202020204" pitchFamily="34" charset="0"/>
              </a:rPr>
              <a:t>Betty can speak clearly and make her feelings and needs known without difficulty</a:t>
            </a:r>
          </a:p>
          <a:p>
            <a:pPr marL="228600" indent="0">
              <a:buNone/>
            </a:pPr>
            <a:r>
              <a:rPr lang="en-GB" sz="1200" dirty="0">
                <a:latin typeface="Arial" panose="020B0604020202020204" pitchFamily="34" charset="0"/>
                <a:cs typeface="Arial" panose="020B0604020202020204" pitchFamily="34" charset="0"/>
              </a:rPr>
              <a:t>Able to seek the assistance of staff either by calling out or using the call bell </a:t>
            </a:r>
          </a:p>
          <a:p>
            <a:pPr marL="228600" indent="0">
              <a:buNone/>
            </a:pPr>
            <a:r>
              <a:rPr lang="en-GB" sz="1200" dirty="0">
                <a:latin typeface="Arial" panose="020B0604020202020204" pitchFamily="34" charset="0"/>
                <a:cs typeface="Arial" panose="020B0604020202020204" pitchFamily="34" charset="0"/>
              </a:rPr>
              <a:t>Due to some hearing loss, Betty must always have her hearing aids on, and staff must speak clearly to her</a:t>
            </a: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endParaRPr lang="en-GB" sz="1200" dirty="0">
              <a:latin typeface="Arial" panose="020B0604020202020204" pitchFamily="34" charset="0"/>
              <a:cs typeface="Arial" panose="020B0604020202020204" pitchFamily="34" charset="0"/>
            </a:endParaRPr>
          </a:p>
          <a:p>
            <a:pPr marL="228600" indent="0">
              <a:buNone/>
            </a:pPr>
            <a:r>
              <a:rPr lang="en-GB" sz="1200" b="1" dirty="0">
                <a:latin typeface="Arial" panose="020B0604020202020204" pitchFamily="34" charset="0"/>
                <a:cs typeface="Arial" panose="020B0604020202020204" pitchFamily="34" charset="0"/>
              </a:rPr>
              <a:t>How do you want staff to help/support you?</a:t>
            </a:r>
          </a:p>
          <a:p>
            <a:pPr marL="228600" indent="0">
              <a:buNone/>
            </a:pPr>
            <a:r>
              <a:rPr lang="en-GB" sz="1200" dirty="0">
                <a:latin typeface="Arial" panose="020B0604020202020204" pitchFamily="34" charset="0"/>
                <a:cs typeface="Arial" panose="020B0604020202020204" pitchFamily="34" charset="0"/>
              </a:rPr>
              <a:t>Please speak clearly to me</a:t>
            </a:r>
          </a:p>
          <a:p>
            <a:pPr marL="228600" indent="0">
              <a:buNone/>
            </a:pPr>
            <a:r>
              <a:rPr lang="en-GB" sz="1200" dirty="0">
                <a:latin typeface="Arial" panose="020B0604020202020204" pitchFamily="34" charset="0"/>
                <a:cs typeface="Arial" panose="020B0604020202020204" pitchFamily="34" charset="0"/>
              </a:rPr>
              <a:t>Avoiding any background noise</a:t>
            </a:r>
          </a:p>
          <a:p>
            <a:pPr marL="228600" indent="0">
              <a:buNone/>
            </a:pPr>
            <a:r>
              <a:rPr lang="en-GB" sz="1200" dirty="0">
                <a:latin typeface="Arial" panose="020B0604020202020204" pitchFamily="34" charset="0"/>
                <a:cs typeface="Arial" panose="020B0604020202020204" pitchFamily="34" charset="0"/>
              </a:rPr>
              <a:t>Ensure my hearing aids are working correctly </a:t>
            </a:r>
          </a:p>
          <a:p>
            <a:pPr marL="228600" indent="0">
              <a:buNone/>
            </a:pPr>
            <a:r>
              <a:rPr lang="en-GB" sz="1200" dirty="0">
                <a:latin typeface="Arial" panose="020B0604020202020204" pitchFamily="34" charset="0"/>
                <a:cs typeface="Arial" panose="020B0604020202020204" pitchFamily="34" charset="0"/>
              </a:rPr>
              <a:t>Ensure I have my hearing aids on when speaking to me</a:t>
            </a:r>
          </a:p>
          <a:p>
            <a:pPr marL="22860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9751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C3D72-CD74-4F52-99E1-034EE36E0E37}"/>
              </a:ext>
            </a:extLst>
          </p:cNvPr>
          <p:cNvSpPr>
            <a:spLocks noGrp="1"/>
          </p:cNvSpPr>
          <p:nvPr>
            <p:ph type="title"/>
          </p:nvPr>
        </p:nvSpPr>
        <p:spPr>
          <a:xfrm>
            <a:off x="838200" y="681038"/>
            <a:ext cx="10515600" cy="570714"/>
          </a:xfrm>
        </p:spPr>
        <p:txBody>
          <a:bodyPr>
            <a:normAutofit fontScale="90000"/>
          </a:bodyPr>
          <a:lstStyle/>
          <a:p>
            <a:r>
              <a:rPr lang="en-GB" dirty="0"/>
              <a:t>Health</a:t>
            </a:r>
          </a:p>
        </p:txBody>
      </p:sp>
      <p:sp>
        <p:nvSpPr>
          <p:cNvPr id="3" name="Content Placeholder 2">
            <a:extLst>
              <a:ext uri="{FF2B5EF4-FFF2-40B4-BE49-F238E27FC236}">
                <a16:creationId xmlns:a16="http://schemas.microsoft.com/office/drawing/2014/main" id="{ED85325A-ACCB-4762-B182-2D65ECCA4160}"/>
              </a:ext>
            </a:extLst>
          </p:cNvPr>
          <p:cNvSpPr>
            <a:spLocks noGrp="1"/>
          </p:cNvSpPr>
          <p:nvPr>
            <p:ph idx="1"/>
          </p:nvPr>
        </p:nvSpPr>
        <p:spPr>
          <a:xfrm>
            <a:off x="838200" y="1326399"/>
            <a:ext cx="10515600" cy="4666027"/>
          </a:xfrm>
        </p:spPr>
        <p:txBody>
          <a:bodyPr>
            <a:normAutofit/>
          </a:bodyPr>
          <a:lstStyle/>
          <a:p>
            <a:pPr marL="228600" indent="0">
              <a:lnSpc>
                <a:spcPct val="150000"/>
              </a:lnSpc>
              <a:buNone/>
            </a:pPr>
            <a:r>
              <a:rPr lang="en-GB" sz="1400" b="1" dirty="0">
                <a:latin typeface="Arial" panose="020B0604020202020204" pitchFamily="34" charset="0"/>
                <a:cs typeface="Arial" panose="020B0604020202020204" pitchFamily="34" charset="0"/>
              </a:rPr>
              <a:t>Conditions: </a:t>
            </a:r>
            <a:r>
              <a:rPr lang="en-GB" sz="1400" dirty="0">
                <a:effectLst/>
                <a:latin typeface="Arial" panose="020B0604020202020204" pitchFamily="34" charset="0"/>
                <a:ea typeface="Calibri" panose="020F0502020204030204" pitchFamily="34" charset="0"/>
                <a:cs typeface="Times New Roman" panose="02020603050405020304" pitchFamily="18" charset="0"/>
              </a:rPr>
              <a:t>Arthritis in shoulders, some fingers, elbow, and knee. Needs help with taking lids off containers and opening fidgety things.</a:t>
            </a:r>
            <a:endParaRPr lang="en-GB" sz="1400" dirty="0">
              <a:latin typeface="Arial" panose="020B0604020202020204" pitchFamily="34" charset="0"/>
              <a:cs typeface="Arial" panose="020B0604020202020204" pitchFamily="34" charset="0"/>
            </a:endParaRPr>
          </a:p>
          <a:p>
            <a:pPr marL="228600" indent="0">
              <a:buNone/>
            </a:pPr>
            <a:r>
              <a:rPr lang="en-GB" sz="1400" b="1" dirty="0">
                <a:latin typeface="Arial" panose="020B0604020202020204" pitchFamily="34" charset="0"/>
                <a:cs typeface="Arial" panose="020B0604020202020204" pitchFamily="34" charset="0"/>
              </a:rPr>
              <a:t>Medication: </a:t>
            </a:r>
            <a:r>
              <a:rPr lang="en-GB" sz="1400" dirty="0">
                <a:effectLst/>
                <a:latin typeface="Arial" panose="020B0604020202020204" pitchFamily="34" charset="0"/>
                <a:ea typeface="Calibri" panose="020F0502020204030204" pitchFamily="34" charset="0"/>
                <a:cs typeface="Times New Roman" panose="02020603050405020304" pitchFamily="18" charset="0"/>
              </a:rPr>
              <a:t>pain killers, (assistance needed)</a:t>
            </a:r>
            <a:r>
              <a:rPr lang="en-GB" sz="14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p>
            <a:pPr marL="228600" indent="0">
              <a:buNone/>
            </a:pPr>
            <a:r>
              <a:rPr lang="en-GB" sz="1400" b="1" dirty="0">
                <a:latin typeface="Arial" panose="020B0604020202020204" pitchFamily="34" charset="0"/>
                <a:cs typeface="Arial" panose="020B0604020202020204" pitchFamily="34" charset="0"/>
              </a:rPr>
              <a:t>Allergies: </a:t>
            </a:r>
            <a:r>
              <a:rPr lang="en-GB" sz="1400" dirty="0">
                <a:latin typeface="Arial" panose="020B0604020202020204" pitchFamily="34" charset="0"/>
                <a:cs typeface="Arial" panose="020B0604020202020204" pitchFamily="34" charset="0"/>
              </a:rPr>
              <a:t>none</a:t>
            </a:r>
          </a:p>
          <a:p>
            <a:pPr marL="228600" indent="0">
              <a:buNone/>
            </a:pPr>
            <a:r>
              <a:rPr lang="en-GB" sz="1400" b="1" dirty="0">
                <a:latin typeface="Arial" panose="020B0604020202020204" pitchFamily="34" charset="0"/>
                <a:cs typeface="Arial" panose="020B0604020202020204" pitchFamily="34" charset="0"/>
              </a:rPr>
              <a:t>Sensory: </a:t>
            </a:r>
            <a:r>
              <a:rPr lang="en-GB" sz="1400" dirty="0">
                <a:effectLst/>
                <a:latin typeface="Arial" panose="020B0604020202020204" pitchFamily="34" charset="0"/>
                <a:ea typeface="Calibri" panose="020F0502020204030204" pitchFamily="34" charset="0"/>
                <a:cs typeface="Times New Roman" panose="02020603050405020304" pitchFamily="18" charset="0"/>
              </a:rPr>
              <a:t>wears prescription glasses and wears hearing aid in both ears, both need to be kept by her bedside when not in use. Attends Specsavers annually for both sight and hearing. </a:t>
            </a:r>
            <a:endParaRPr lang="en-GB" sz="1400" b="1" dirty="0">
              <a:latin typeface="Arial" panose="020B0604020202020204" pitchFamily="34" charset="0"/>
              <a:cs typeface="Arial" panose="020B0604020202020204" pitchFamily="34" charset="0"/>
            </a:endParaRPr>
          </a:p>
          <a:p>
            <a:pPr marL="228600" indent="0">
              <a:buNone/>
            </a:pPr>
            <a:r>
              <a:rPr lang="en-GB" sz="1400" b="1" dirty="0">
                <a:latin typeface="Arial" panose="020B0604020202020204" pitchFamily="34" charset="0"/>
                <a:cs typeface="Arial" panose="020B0604020202020204" pitchFamily="34" charset="0"/>
              </a:rPr>
              <a:t>Cognitive: </a:t>
            </a:r>
            <a:r>
              <a:rPr lang="en-GB" sz="1400" dirty="0">
                <a:latin typeface="Arial" panose="020B0604020202020204" pitchFamily="34" charset="0"/>
                <a:cs typeface="Arial" panose="020B0604020202020204" pitchFamily="34" charset="0"/>
              </a:rPr>
              <a:t>slight memory loss</a:t>
            </a:r>
          </a:p>
          <a:p>
            <a:pPr marL="228600" indent="0">
              <a:lnSpc>
                <a:spcPct val="150000"/>
              </a:lnSpc>
              <a:buNone/>
            </a:pPr>
            <a:r>
              <a:rPr lang="en-GB" sz="1400" b="1" dirty="0">
                <a:latin typeface="Arial" panose="020B0604020202020204" pitchFamily="34" charset="0"/>
                <a:cs typeface="Arial" panose="020B0604020202020204" pitchFamily="34" charset="0"/>
              </a:rPr>
              <a:t>Diet: </a:t>
            </a:r>
            <a:r>
              <a:rPr lang="en-GB" sz="1400" dirty="0">
                <a:effectLst/>
                <a:latin typeface="Arial" panose="020B0604020202020204" pitchFamily="34" charset="0"/>
                <a:ea typeface="Calibri" panose="020F0502020204030204" pitchFamily="34" charset="0"/>
                <a:cs typeface="Times New Roman" panose="02020603050405020304" pitchFamily="18" charset="0"/>
              </a:rPr>
              <a:t>Betty has a sweet tooth and can eat spicy foods although her doctor has recommended, she avoids them</a:t>
            </a:r>
            <a:r>
              <a:rPr lang="en-GB" sz="1400" b="1" dirty="0">
                <a:effectLst/>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due to her weight increase, Likes to have strong tea with 2 sugars with custard creams. Prefers to have Ribena than pure juice, needs encouragement to drink water. Prefers to eat breakfast in her room but other meals with everyone else in the dining room. Preferred option for a snack is ripe bananas cut into bite size and some strawberries. Not a fan of tangy fruits. </a:t>
            </a:r>
          </a:p>
          <a:p>
            <a:pPr marL="228600" indent="0">
              <a:lnSpc>
                <a:spcPct val="150000"/>
              </a:lnSpc>
              <a:buNone/>
            </a:pPr>
            <a:r>
              <a:rPr lang="en-GB" sz="1400" b="1" dirty="0">
                <a:latin typeface="Arial" panose="020B0604020202020204" pitchFamily="34" charset="0"/>
                <a:cs typeface="Times New Roman" panose="02020603050405020304" pitchFamily="18" charset="0"/>
              </a:rPr>
              <a:t>Motor skills: </a:t>
            </a:r>
            <a:r>
              <a:rPr lang="en-GB" sz="1400" dirty="0">
                <a:latin typeface="Arial" panose="020B0604020202020204" pitchFamily="34" charset="0"/>
                <a:cs typeface="Times New Roman" panose="02020603050405020304" pitchFamily="18" charset="0"/>
              </a:rPr>
              <a:t>difficulty in gripping or holding full mugs- prefers larger easy grip handles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8868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and person shaking hands&#10;&#10;Description automatically generated with low confidence">
            <a:extLst>
              <a:ext uri="{FF2B5EF4-FFF2-40B4-BE49-F238E27FC236}">
                <a16:creationId xmlns:a16="http://schemas.microsoft.com/office/drawing/2014/main" id="{070A477A-F365-4978-B292-8565E1A538D2}"/>
              </a:ext>
            </a:extLst>
          </p:cNvPr>
          <p:cNvPicPr>
            <a:picLocks noChangeAspect="1"/>
          </p:cNvPicPr>
          <p:nvPr/>
        </p:nvPicPr>
        <p:blipFill rotWithShape="1">
          <a:blip r:embed="rId2">
            <a:alphaModFix amt="90000"/>
          </a:blip>
          <a:srcRect l="19298" r="5" b="5"/>
          <a:stretch/>
        </p:blipFill>
        <p:spPr>
          <a:xfrm>
            <a:off x="490507" y="481579"/>
            <a:ext cx="2804055" cy="2319307"/>
          </a:xfrm>
          <a:prstGeom prst="rect">
            <a:avLst/>
          </a:prstGeom>
        </p:spPr>
      </p:pic>
      <p:pic>
        <p:nvPicPr>
          <p:cNvPr id="13" name="Picture 12" descr="A group of people sitting at tables&#10;&#10;Description automatically generated with medium confidence">
            <a:extLst>
              <a:ext uri="{FF2B5EF4-FFF2-40B4-BE49-F238E27FC236}">
                <a16:creationId xmlns:a16="http://schemas.microsoft.com/office/drawing/2014/main" id="{C7510D48-2D17-44F9-AD12-D6B417F42635}"/>
              </a:ext>
            </a:extLst>
          </p:cNvPr>
          <p:cNvPicPr>
            <a:picLocks noChangeAspect="1"/>
          </p:cNvPicPr>
          <p:nvPr/>
        </p:nvPicPr>
        <p:blipFill rotWithShape="1">
          <a:blip r:embed="rId3">
            <a:alphaModFix amt="90000"/>
          </a:blip>
          <a:srcRect l="17089" r="8256" b="1"/>
          <a:stretch/>
        </p:blipFill>
        <p:spPr>
          <a:xfrm>
            <a:off x="3294561" y="481579"/>
            <a:ext cx="2804055" cy="2319307"/>
          </a:xfrm>
          <a:prstGeom prst="rect">
            <a:avLst/>
          </a:prstGeom>
        </p:spPr>
      </p:pic>
      <p:pic>
        <p:nvPicPr>
          <p:cNvPr id="9" name="Picture 8" descr="A bedroom with a bed and a television&#10;&#10;Description automatically generated with low confidence">
            <a:extLst>
              <a:ext uri="{FF2B5EF4-FFF2-40B4-BE49-F238E27FC236}">
                <a16:creationId xmlns:a16="http://schemas.microsoft.com/office/drawing/2014/main" id="{1A123269-65DC-4B65-B34F-BDEB7B43DBFA}"/>
              </a:ext>
            </a:extLst>
          </p:cNvPr>
          <p:cNvPicPr>
            <a:picLocks noChangeAspect="1"/>
          </p:cNvPicPr>
          <p:nvPr/>
        </p:nvPicPr>
        <p:blipFill rotWithShape="1">
          <a:blip r:embed="rId4">
            <a:alphaModFix amt="90000"/>
          </a:blip>
          <a:srcRect l="11662" r="20331"/>
          <a:stretch/>
        </p:blipFill>
        <p:spPr>
          <a:xfrm>
            <a:off x="6098617" y="481579"/>
            <a:ext cx="2804055" cy="2319307"/>
          </a:xfrm>
          <a:prstGeom prst="rect">
            <a:avLst/>
          </a:prstGeom>
        </p:spPr>
      </p:pic>
      <p:pic>
        <p:nvPicPr>
          <p:cNvPr id="5" name="Picture 4" descr="A room with many exercise equipment&#10;&#10;Description automatically generated with low confidence">
            <a:extLst>
              <a:ext uri="{FF2B5EF4-FFF2-40B4-BE49-F238E27FC236}">
                <a16:creationId xmlns:a16="http://schemas.microsoft.com/office/drawing/2014/main" id="{90351138-5965-4EA2-809E-DA8D59C2D45A}"/>
              </a:ext>
            </a:extLst>
          </p:cNvPr>
          <p:cNvPicPr>
            <a:picLocks noChangeAspect="1"/>
          </p:cNvPicPr>
          <p:nvPr/>
        </p:nvPicPr>
        <p:blipFill rotWithShape="1">
          <a:blip r:embed="rId5">
            <a:alphaModFix amt="90000"/>
          </a:blip>
          <a:srcRect r="9324"/>
          <a:stretch/>
        </p:blipFill>
        <p:spPr>
          <a:xfrm>
            <a:off x="8902671" y="481579"/>
            <a:ext cx="2804055" cy="2319307"/>
          </a:xfrm>
          <a:prstGeom prst="rect">
            <a:avLst/>
          </a:prstGeom>
        </p:spPr>
      </p:pic>
      <p:sp>
        <p:nvSpPr>
          <p:cNvPr id="53" name="Frame 52">
            <a:extLst>
              <a:ext uri="{FF2B5EF4-FFF2-40B4-BE49-F238E27FC236}">
                <a16:creationId xmlns:a16="http://schemas.microsoft.com/office/drawing/2014/main" id="{1566AC62-7AC7-4ED5-A03D-E28AC560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826748-5BCE-410E-8696-68E127E58F1F}"/>
              </a:ext>
            </a:extLst>
          </p:cNvPr>
          <p:cNvSpPr>
            <a:spLocks noGrp="1"/>
          </p:cNvSpPr>
          <p:nvPr>
            <p:ph idx="1"/>
          </p:nvPr>
        </p:nvSpPr>
        <p:spPr>
          <a:xfrm>
            <a:off x="6741113" y="3024090"/>
            <a:ext cx="4762499" cy="3165899"/>
          </a:xfrm>
        </p:spPr>
        <p:txBody>
          <a:bodyPr anchor="t">
            <a:normAutofit/>
          </a:bodyPr>
          <a:lstStyle/>
          <a:p>
            <a:pPr marL="228600" indent="0">
              <a:lnSpc>
                <a:spcPct val="150000"/>
              </a:lnSpc>
              <a:buNone/>
            </a:pPr>
            <a:r>
              <a:rPr lang="en-GB" sz="1100" b="1" dirty="0">
                <a:solidFill>
                  <a:schemeClr val="tx2">
                    <a:alpha val="60000"/>
                  </a:schemeClr>
                </a:solidFill>
                <a:effectLst/>
                <a:latin typeface="Arial" panose="020B0604020202020204" pitchFamily="34" charset="0"/>
                <a:ea typeface="Calibri" panose="020F0502020204030204" pitchFamily="34" charset="0"/>
                <a:cs typeface="Times New Roman" panose="02020603050405020304" pitchFamily="18" charset="0"/>
              </a:rPr>
              <a:t>Environment: </a:t>
            </a:r>
            <a:r>
              <a:rPr lang="en-GB" sz="1100" dirty="0">
                <a:solidFill>
                  <a:schemeClr val="tx2">
                    <a:alpha val="60000"/>
                  </a:schemeClr>
                </a:solidFill>
                <a:effectLst/>
                <a:latin typeface="Arial" panose="020B0604020202020204" pitchFamily="34" charset="0"/>
                <a:ea typeface="Calibri" panose="020F0502020204030204" pitchFamily="34" charset="0"/>
                <a:cs typeface="Times New Roman" panose="02020603050405020304" pitchFamily="18" charset="0"/>
              </a:rPr>
              <a:t>A</a:t>
            </a:r>
            <a:r>
              <a:rPr lang="en-GB" sz="1100" b="1" dirty="0">
                <a:solidFill>
                  <a:schemeClr val="tx2">
                    <a:alpha val="60000"/>
                  </a:schemeClr>
                </a:solidFill>
                <a:latin typeface="Arial" panose="020B0604020202020204" pitchFamily="34" charset="0"/>
                <a:ea typeface="Calibri" panose="020F0502020204030204" pitchFamily="34" charset="0"/>
                <a:cs typeface="Times New Roman" panose="02020603050405020304" pitchFamily="18" charset="0"/>
              </a:rPr>
              <a:t> </a:t>
            </a:r>
            <a:r>
              <a:rPr lang="en-GB" sz="1100" dirty="0">
                <a:solidFill>
                  <a:schemeClr val="tx2">
                    <a:alpha val="60000"/>
                  </a:schemeClr>
                </a:solidFill>
                <a:effectLst/>
                <a:latin typeface="Arial" panose="020B0604020202020204" pitchFamily="34" charset="0"/>
                <a:ea typeface="Calibri" panose="020F0502020204030204" pitchFamily="34" charset="0"/>
                <a:cs typeface="Times New Roman" panose="02020603050405020304" pitchFamily="18" charset="0"/>
              </a:rPr>
              <a:t>new build, private residential care home for the elderly with modern facilities and large gardens, and a pond full of fishes.</a:t>
            </a:r>
          </a:p>
          <a:p>
            <a:pPr marL="228600" indent="0">
              <a:lnSpc>
                <a:spcPct val="150000"/>
              </a:lnSpc>
              <a:buNone/>
            </a:pPr>
            <a:r>
              <a:rPr lang="en-GB" sz="1100" dirty="0">
                <a:solidFill>
                  <a:schemeClr val="tx2">
                    <a:alpha val="60000"/>
                  </a:schemeClr>
                </a:solidFill>
                <a:latin typeface="Arial" panose="020B0604020202020204" pitchFamily="34" charset="0"/>
                <a:ea typeface="Calibri" panose="020F0502020204030204" pitchFamily="34" charset="0"/>
                <a:cs typeface="Times New Roman" panose="02020603050405020304" pitchFamily="18" charset="0"/>
              </a:rPr>
              <a:t>Friendly gym and swimming pool</a:t>
            </a:r>
            <a:endParaRPr lang="en-GB" sz="1100" dirty="0">
              <a:solidFill>
                <a:schemeClr val="tx2">
                  <a:alpha val="60000"/>
                </a:schemeClr>
              </a:solidFill>
              <a:effectLst/>
              <a:latin typeface="Arial" panose="020B0604020202020204" pitchFamily="34" charset="0"/>
              <a:ea typeface="Calibri" panose="020F0502020204030204" pitchFamily="34" charset="0"/>
              <a:cs typeface="Times New Roman" panose="02020603050405020304" pitchFamily="18" charset="0"/>
            </a:endParaRPr>
          </a:p>
          <a:p>
            <a:pPr marL="228600" indent="0">
              <a:lnSpc>
                <a:spcPct val="150000"/>
              </a:lnSpc>
              <a:buNone/>
            </a:pPr>
            <a:r>
              <a:rPr lang="en-GB" sz="1100" dirty="0">
                <a:solidFill>
                  <a:schemeClr val="tx2">
                    <a:alpha val="60000"/>
                  </a:schemeClr>
                </a:solidFill>
                <a:latin typeface="Arial" panose="020B0604020202020204" pitchFamily="34" charset="0"/>
                <a:ea typeface="Calibri" panose="020F0502020204030204" pitchFamily="34" charset="0"/>
                <a:cs typeface="Times New Roman" panose="02020603050405020304" pitchFamily="18" charset="0"/>
              </a:rPr>
              <a:t>Spacious rooms, lounge with tv and fully equipped kitchen</a:t>
            </a:r>
          </a:p>
          <a:p>
            <a:pPr marL="228600" indent="0">
              <a:lnSpc>
                <a:spcPct val="150000"/>
              </a:lnSpc>
              <a:buNone/>
            </a:pPr>
            <a:r>
              <a:rPr lang="en-GB" sz="1100" dirty="0">
                <a:solidFill>
                  <a:schemeClr val="tx2">
                    <a:alpha val="60000"/>
                  </a:schemeClr>
                </a:solidFill>
                <a:latin typeface="Arial" panose="020B0604020202020204" pitchFamily="34" charset="0"/>
                <a:ea typeface="Calibri" panose="020F0502020204030204" pitchFamily="34" charset="0"/>
                <a:cs typeface="Times New Roman" panose="02020603050405020304" pitchFamily="18" charset="0"/>
              </a:rPr>
              <a:t>Security cameras in reception, hallways, dinning/lounge, and front/back gardens</a:t>
            </a:r>
          </a:p>
          <a:p>
            <a:pPr marL="228600" indent="0">
              <a:lnSpc>
                <a:spcPct val="100000"/>
              </a:lnSpc>
              <a:buNone/>
            </a:pPr>
            <a:endParaRPr lang="en-GB" sz="1100" dirty="0">
              <a:solidFill>
                <a:schemeClr val="tx2">
                  <a:alpha val="60000"/>
                </a:schemeClr>
              </a:solidFill>
              <a:effectLst/>
              <a:latin typeface="Arial" panose="020B0604020202020204" pitchFamily="34" charset="0"/>
              <a:ea typeface="Calibri" panose="020F0502020204030204" pitchFamily="34" charset="0"/>
              <a:cs typeface="Arial" panose="020B0604020202020204" pitchFamily="34" charset="0"/>
            </a:endParaRPr>
          </a:p>
          <a:p>
            <a:pPr marL="228600" indent="0">
              <a:lnSpc>
                <a:spcPct val="100000"/>
              </a:lnSpc>
              <a:buNone/>
            </a:pPr>
            <a:endParaRPr lang="en-GB" sz="1100" dirty="0">
              <a:solidFill>
                <a:schemeClr val="tx2">
                  <a:alpha val="60000"/>
                </a:schemeClr>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0835B560-1154-4E9A-9D83-EEF816A0C27A}"/>
              </a:ext>
            </a:extLst>
          </p:cNvPr>
          <p:cNvSpPr>
            <a:spLocks noGrp="1"/>
          </p:cNvSpPr>
          <p:nvPr>
            <p:ph type="title"/>
          </p:nvPr>
        </p:nvSpPr>
        <p:spPr>
          <a:xfrm>
            <a:off x="838200" y="3209483"/>
            <a:ext cx="4612689" cy="678936"/>
          </a:xfrm>
        </p:spPr>
        <p:txBody>
          <a:bodyPr anchor="t">
            <a:normAutofit fontScale="90000"/>
          </a:bodyPr>
          <a:lstStyle/>
          <a:p>
            <a:r>
              <a:rPr lang="en-GB" sz="4400" dirty="0">
                <a:gradFill flip="none" rotWithShape="1">
                  <a:gsLst>
                    <a:gs pos="0">
                      <a:schemeClr val="accent5">
                        <a:alpha val="70000"/>
                      </a:schemeClr>
                    </a:gs>
                    <a:gs pos="100000">
                      <a:schemeClr val="accent1">
                        <a:alpha val="70000"/>
                      </a:schemeClr>
                    </a:gs>
                  </a:gsLst>
                  <a:lin ang="0" scaled="1"/>
                  <a:tileRect/>
                </a:gradFill>
              </a:rPr>
              <a:t>Mobility</a:t>
            </a:r>
            <a:br>
              <a:rPr lang="en-GB" sz="4400" dirty="0">
                <a:gradFill flip="none" rotWithShape="1">
                  <a:gsLst>
                    <a:gs pos="0">
                      <a:schemeClr val="accent5">
                        <a:alpha val="70000"/>
                      </a:schemeClr>
                    </a:gs>
                    <a:gs pos="100000">
                      <a:schemeClr val="accent1">
                        <a:alpha val="70000"/>
                      </a:schemeClr>
                    </a:gs>
                  </a:gsLst>
                  <a:lin ang="0" scaled="1"/>
                  <a:tileRect/>
                </a:gradFill>
              </a:rPr>
            </a:br>
            <a:endParaRPr lang="en-GB" sz="4400" dirty="0">
              <a:gradFill flip="none" rotWithShape="1">
                <a:gsLst>
                  <a:gs pos="0">
                    <a:schemeClr val="accent5">
                      <a:alpha val="70000"/>
                    </a:schemeClr>
                  </a:gs>
                  <a:gs pos="100000">
                    <a:schemeClr val="accent1">
                      <a:alpha val="70000"/>
                    </a:schemeClr>
                  </a:gs>
                </a:gsLst>
                <a:lin ang="0" scaled="1"/>
                <a:tileRect/>
              </a:gradFill>
            </a:endParaRPr>
          </a:p>
        </p:txBody>
      </p:sp>
      <p:sp>
        <p:nvSpPr>
          <p:cNvPr id="29" name="TextBox 28">
            <a:extLst>
              <a:ext uri="{FF2B5EF4-FFF2-40B4-BE49-F238E27FC236}">
                <a16:creationId xmlns:a16="http://schemas.microsoft.com/office/drawing/2014/main" id="{27DFC861-1DAD-4EF1-988A-D69B90E817C3}"/>
              </a:ext>
            </a:extLst>
          </p:cNvPr>
          <p:cNvSpPr txBox="1"/>
          <p:nvPr/>
        </p:nvSpPr>
        <p:spPr>
          <a:xfrm>
            <a:off x="1171852" y="4297016"/>
            <a:ext cx="5104661" cy="1287532"/>
          </a:xfrm>
          <a:prstGeom prst="rect">
            <a:avLst/>
          </a:prstGeom>
          <a:noFill/>
        </p:spPr>
        <p:txBody>
          <a:bodyPr wrap="square" rtlCol="0">
            <a:spAutoFit/>
          </a:bodyPr>
          <a:lstStyle/>
          <a:p>
            <a:pPr marL="228600" indent="0">
              <a:lnSpc>
                <a:spcPct val="150000"/>
              </a:lnSpc>
              <a:buNone/>
            </a:pPr>
            <a:r>
              <a:rPr lang="en-GB" sz="1800">
                <a:solidFill>
                  <a:schemeClr val="tx2">
                    <a:alpha val="60000"/>
                  </a:schemeClr>
                </a:solidFill>
                <a:latin typeface="Arial" panose="020B0604020202020204" pitchFamily="34" charset="0"/>
                <a:ea typeface="Calibri" panose="020F0502020204030204" pitchFamily="34" charset="0"/>
                <a:cs typeface="Times New Roman" panose="02020603050405020304" pitchFamily="18" charset="0"/>
              </a:rPr>
              <a:t>Betty </a:t>
            </a:r>
            <a:r>
              <a:rPr lang="en-GB" sz="1800">
                <a:solidFill>
                  <a:schemeClr val="tx2">
                    <a:alpha val="60000"/>
                  </a:schemeClr>
                </a:solidFill>
                <a:effectLst/>
                <a:latin typeface="Arial" panose="020B0604020202020204" pitchFamily="34" charset="0"/>
                <a:ea typeface="Calibri" panose="020F0502020204030204" pitchFamily="34" charset="0"/>
                <a:cs typeface="Arial" panose="020B0604020202020204" pitchFamily="34" charset="0"/>
              </a:rPr>
              <a:t>can manage to walk slowly unaided but prefers to use a wheeled frame when out in the gardens and like to have company there</a:t>
            </a:r>
            <a:endParaRPr lang="en-GB" sz="1800" dirty="0">
              <a:solidFill>
                <a:schemeClr val="tx2">
                  <a:alpha val="60000"/>
                </a:schemeClr>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41708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EDB13-EF60-4EE4-9B48-E52620494299}"/>
              </a:ext>
            </a:extLst>
          </p:cNvPr>
          <p:cNvSpPr>
            <a:spLocks noGrp="1"/>
          </p:cNvSpPr>
          <p:nvPr>
            <p:ph type="title"/>
          </p:nvPr>
        </p:nvSpPr>
        <p:spPr>
          <a:xfrm>
            <a:off x="838200" y="681038"/>
            <a:ext cx="10515600" cy="686124"/>
          </a:xfrm>
        </p:spPr>
        <p:txBody>
          <a:bodyPr>
            <a:normAutofit fontScale="90000"/>
          </a:bodyPr>
          <a:lstStyle/>
          <a:p>
            <a:r>
              <a:rPr lang="en-GB" dirty="0"/>
              <a:t>Personal Care</a:t>
            </a:r>
          </a:p>
        </p:txBody>
      </p:sp>
      <p:sp>
        <p:nvSpPr>
          <p:cNvPr id="3" name="Content Placeholder 2">
            <a:extLst>
              <a:ext uri="{FF2B5EF4-FFF2-40B4-BE49-F238E27FC236}">
                <a16:creationId xmlns:a16="http://schemas.microsoft.com/office/drawing/2014/main" id="{AD56B1B6-7736-4549-AB5C-737FAE3A63DA}"/>
              </a:ext>
            </a:extLst>
          </p:cNvPr>
          <p:cNvSpPr>
            <a:spLocks noGrp="1"/>
          </p:cNvSpPr>
          <p:nvPr>
            <p:ph idx="1"/>
          </p:nvPr>
        </p:nvSpPr>
        <p:spPr>
          <a:xfrm>
            <a:off x="838200" y="2178656"/>
            <a:ext cx="10515600" cy="3998306"/>
          </a:xfrm>
        </p:spPr>
        <p:txBody>
          <a:bodyPr/>
          <a:lstStyle/>
          <a:p>
            <a:pPr>
              <a:lnSpc>
                <a:spcPct val="107000"/>
              </a:lnSpc>
              <a:spcAft>
                <a:spcPts val="800"/>
              </a:spcAft>
            </a:pPr>
            <a:r>
              <a:rPr lang="en-GB" sz="1400" b="1" dirty="0">
                <a:latin typeface="Arial" panose="020B0604020202020204" pitchFamily="34" charset="0"/>
                <a:cs typeface="Arial" panose="020B0604020202020204" pitchFamily="34" charset="0"/>
              </a:rPr>
              <a:t>Hygiene:</a:t>
            </a:r>
          </a:p>
          <a:p>
            <a:pPr lvl="2">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needs assistance bathing and dressing, can manage to go to the toilet on her own</a:t>
            </a:r>
          </a:p>
          <a:p>
            <a:pPr lvl="2">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Needs help with washing hair, teeth, and foot care</a:t>
            </a:r>
          </a:p>
          <a:p>
            <a:pPr lvl="2">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Strip wash in the mornings   </a:t>
            </a:r>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Continence care:</a:t>
            </a:r>
            <a:r>
              <a:rPr lang="en-GB" sz="1400" b="1" dirty="0">
                <a:effectLst/>
                <a:latin typeface="Arial" panose="020B0604020202020204" pitchFamily="34" charset="0"/>
                <a:ea typeface="Calibri" panose="020F0502020204030204" pitchFamily="34" charset="0"/>
                <a:cs typeface="Arial" panose="020B0604020202020204" pitchFamily="34" charset="0"/>
              </a:rPr>
              <a:t> </a:t>
            </a:r>
          </a:p>
          <a:p>
            <a:pPr lvl="2"/>
            <a:r>
              <a:rPr lang="en-GB" sz="1400" dirty="0">
                <a:effectLst/>
                <a:latin typeface="Arial" panose="020B0604020202020204" pitchFamily="34" charset="0"/>
                <a:ea typeface="Calibri" panose="020F0502020204030204" pitchFamily="34" charset="0"/>
                <a:cs typeface="Arial" panose="020B0604020202020204" pitchFamily="34" charset="0"/>
              </a:rPr>
              <a:t>sometimes can have accidents especially at night or laughs too  much</a:t>
            </a:r>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Oral care:  </a:t>
            </a:r>
          </a:p>
          <a:p>
            <a:pPr lvl="2"/>
            <a:r>
              <a:rPr lang="en-GB" sz="1400" dirty="0">
                <a:latin typeface="Arial" panose="020B0604020202020204" pitchFamily="34" charset="0"/>
                <a:cs typeface="Arial" panose="020B0604020202020204" pitchFamily="34" charset="0"/>
              </a:rPr>
              <a:t>w</a:t>
            </a:r>
            <a:r>
              <a:rPr lang="en-GB" sz="1400" dirty="0">
                <a:effectLst/>
                <a:latin typeface="Arial" panose="020B0604020202020204" pitchFamily="34" charset="0"/>
                <a:ea typeface="Calibri" panose="020F0502020204030204" pitchFamily="34" charset="0"/>
                <a:cs typeface="Arial" panose="020B0604020202020204" pitchFamily="34" charset="0"/>
              </a:rPr>
              <a:t>ears full dentures and needs help cleaning/maintain them</a:t>
            </a: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66455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A5F7F-98F2-41DC-81E6-17B78B2B354B}"/>
              </a:ext>
            </a:extLst>
          </p:cNvPr>
          <p:cNvSpPr>
            <a:spLocks noGrp="1"/>
          </p:cNvSpPr>
          <p:nvPr>
            <p:ph type="title"/>
          </p:nvPr>
        </p:nvSpPr>
        <p:spPr>
          <a:xfrm>
            <a:off x="838200" y="681037"/>
            <a:ext cx="10515600" cy="730513"/>
          </a:xfrm>
        </p:spPr>
        <p:txBody>
          <a:bodyPr>
            <a:normAutofit fontScale="90000"/>
          </a:bodyPr>
          <a:lstStyle/>
          <a:p>
            <a:r>
              <a:rPr lang="en-GB" dirty="0"/>
              <a:t>Personal Support</a:t>
            </a:r>
          </a:p>
        </p:txBody>
      </p:sp>
      <p:sp>
        <p:nvSpPr>
          <p:cNvPr id="3" name="Content Placeholder 2">
            <a:extLst>
              <a:ext uri="{FF2B5EF4-FFF2-40B4-BE49-F238E27FC236}">
                <a16:creationId xmlns:a16="http://schemas.microsoft.com/office/drawing/2014/main" id="{672BA19C-F89A-49C9-BDFD-C734EF8BC4C8}"/>
              </a:ext>
            </a:extLst>
          </p:cNvPr>
          <p:cNvSpPr>
            <a:spLocks noGrp="1"/>
          </p:cNvSpPr>
          <p:nvPr>
            <p:ph idx="1"/>
          </p:nvPr>
        </p:nvSpPr>
        <p:spPr>
          <a:xfrm>
            <a:off x="838200" y="1411550"/>
            <a:ext cx="10515600" cy="4765413"/>
          </a:xfrm>
        </p:spPr>
        <p:txBody>
          <a:bodyPr>
            <a:normAutofit fontScale="85000" lnSpcReduction="10000"/>
          </a:bodyPr>
          <a:lstStyle/>
          <a:p>
            <a:pPr>
              <a:lnSpc>
                <a:spcPct val="160000"/>
              </a:lnSpc>
            </a:pPr>
            <a:r>
              <a:rPr lang="en-GB" sz="1500" b="1" dirty="0">
                <a:latin typeface="Arial" panose="020B0604020202020204" pitchFamily="34" charset="0"/>
                <a:cs typeface="Arial" panose="020B0604020202020204" pitchFamily="34" charset="0"/>
              </a:rPr>
              <a:t>Night-time support: </a:t>
            </a:r>
            <a:r>
              <a:rPr lang="en-GB" sz="1500" dirty="0">
                <a:effectLst/>
                <a:latin typeface="Arial" panose="020B0604020202020204" pitchFamily="34" charset="0"/>
                <a:ea typeface="Calibri" panose="020F0502020204030204" pitchFamily="34" charset="0"/>
                <a:cs typeface="Arial" panose="020B0604020202020204" pitchFamily="34" charset="0"/>
              </a:rPr>
              <a:t>needs help to get in and out of bed due to painful joints from her Arthritis. Would like to be helped to the bathroom for undressing and getting ready for bed. Would like to sleep with the window slightly open and with the night light on. </a:t>
            </a:r>
          </a:p>
          <a:p>
            <a:pPr>
              <a:lnSpc>
                <a:spcPct val="160000"/>
              </a:lnSpc>
            </a:pPr>
            <a:endParaRPr lang="en-GB" sz="1500" dirty="0">
              <a:latin typeface="Arial" panose="020B0604020202020204" pitchFamily="34" charset="0"/>
              <a:cs typeface="Arial" panose="020B0604020202020204" pitchFamily="34" charset="0"/>
            </a:endParaRPr>
          </a:p>
          <a:p>
            <a:pPr>
              <a:lnSpc>
                <a:spcPct val="160000"/>
              </a:lnSpc>
            </a:pPr>
            <a:r>
              <a:rPr lang="en-GB" sz="1500" b="1" dirty="0">
                <a:latin typeface="Arial" panose="020B0604020202020204" pitchFamily="34" charset="0"/>
                <a:cs typeface="Arial" panose="020B0604020202020204" pitchFamily="34" charset="0"/>
              </a:rPr>
              <a:t>Emotional support: </a:t>
            </a:r>
            <a:r>
              <a:rPr lang="en-GB" sz="1500" dirty="0">
                <a:effectLst/>
                <a:latin typeface="Arial" panose="020B0604020202020204" pitchFamily="34" charset="0"/>
                <a:ea typeface="Calibri" panose="020F0502020204030204" pitchFamily="34" charset="0"/>
                <a:cs typeface="Arial" panose="020B0604020202020204" pitchFamily="34" charset="0"/>
              </a:rPr>
              <a:t>needs regular reassurance from staff as Betty can get confused and irritated when she forgets the date or time and mixes up people’s names. Can get emotional when something happens and triggers her memories with her husband. Would like staff to spend time talking to her as she enjoys chatting to people and likes the occasional hugs too.</a:t>
            </a:r>
          </a:p>
          <a:p>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pPr marL="228600" indent="0">
              <a:buNone/>
            </a:pPr>
            <a:endParaRPr lang="en-GB" sz="1400" b="1" dirty="0">
              <a:latin typeface="Arial" panose="020B0604020202020204" pitchFamily="34" charset="0"/>
              <a:cs typeface="Arial" panose="020B0604020202020204" pitchFamily="34" charset="0"/>
            </a:endParaRPr>
          </a:p>
          <a:p>
            <a:pPr marL="228600" indent="0">
              <a:buNone/>
            </a:pPr>
            <a:r>
              <a:rPr lang="en-GB" sz="1400" b="1" dirty="0">
                <a:latin typeface="Arial" panose="020B0604020202020204" pitchFamily="34" charset="0"/>
                <a:cs typeface="Arial" panose="020B0604020202020204" pitchFamily="34" charset="0"/>
              </a:rPr>
              <a:t>ICT: bed sensors, night light, call bell, trip/fall monitors, </a:t>
            </a:r>
          </a:p>
          <a:p>
            <a:endParaRPr lang="en-GB" dirty="0"/>
          </a:p>
          <a:p>
            <a:endParaRPr lang="en-GB" dirty="0"/>
          </a:p>
        </p:txBody>
      </p:sp>
    </p:spTree>
    <p:extLst>
      <p:ext uri="{BB962C8B-B14F-4D97-AF65-F5344CB8AC3E}">
        <p14:creationId xmlns:p14="http://schemas.microsoft.com/office/powerpoint/2010/main" val="2235875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39057-42D8-41F0-8571-226888CE534F}"/>
              </a:ext>
            </a:extLst>
          </p:cNvPr>
          <p:cNvSpPr>
            <a:spLocks noGrp="1"/>
          </p:cNvSpPr>
          <p:nvPr>
            <p:ph type="title"/>
          </p:nvPr>
        </p:nvSpPr>
        <p:spPr>
          <a:xfrm>
            <a:off x="838200" y="681038"/>
            <a:ext cx="10515600" cy="748268"/>
          </a:xfrm>
        </p:spPr>
        <p:txBody>
          <a:bodyPr>
            <a:normAutofit fontScale="90000"/>
          </a:bodyPr>
          <a:lstStyle/>
          <a:p>
            <a:r>
              <a:rPr lang="en-GB" dirty="0"/>
              <a:t>Likes and Dislikes</a:t>
            </a:r>
          </a:p>
        </p:txBody>
      </p:sp>
      <p:sp>
        <p:nvSpPr>
          <p:cNvPr id="3" name="Content Placeholder 2">
            <a:extLst>
              <a:ext uri="{FF2B5EF4-FFF2-40B4-BE49-F238E27FC236}">
                <a16:creationId xmlns:a16="http://schemas.microsoft.com/office/drawing/2014/main" id="{37BED8A0-DDE4-4C1A-95AA-7EF46DBBC149}"/>
              </a:ext>
            </a:extLst>
          </p:cNvPr>
          <p:cNvSpPr>
            <a:spLocks noGrp="1"/>
          </p:cNvSpPr>
          <p:nvPr>
            <p:ph idx="1"/>
          </p:nvPr>
        </p:nvSpPr>
        <p:spPr>
          <a:xfrm>
            <a:off x="838200" y="1429846"/>
            <a:ext cx="10515600" cy="4660235"/>
          </a:xfrm>
        </p:spPr>
        <p:txBody>
          <a:bodyPr>
            <a:normAutofit/>
          </a:bodyPr>
          <a:lstStyle/>
          <a:p>
            <a:pPr marL="228600" indent="0">
              <a:buNone/>
            </a:pPr>
            <a:r>
              <a:rPr lang="en-GB" sz="1400" b="1" dirty="0">
                <a:effectLst/>
                <a:latin typeface="Arial" panose="020B0604020202020204" pitchFamily="34" charset="0"/>
                <a:ea typeface="Calibri" panose="020F0502020204030204" pitchFamily="34" charset="0"/>
                <a:cs typeface="Arial" panose="020B0604020202020204" pitchFamily="34" charset="0"/>
              </a:rPr>
              <a:t>likes-</a:t>
            </a: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228600" indent="0">
              <a:buNone/>
            </a:pPr>
            <a:r>
              <a:rPr lang="en-GB" sz="1400" dirty="0">
                <a:effectLst/>
                <a:latin typeface="Arial" panose="020B0604020202020204" pitchFamily="34" charset="0"/>
                <a:ea typeface="Calibri" panose="020F0502020204030204" pitchFamily="34" charset="0"/>
                <a:cs typeface="Arial" panose="020B0604020202020204" pitchFamily="34" charset="0"/>
              </a:rPr>
              <a:t>finger food such as cupcakes and biscuits and salmon sandwiches.</a:t>
            </a:r>
          </a:p>
          <a:p>
            <a:pPr marL="228600" indent="0">
              <a:buNone/>
            </a:pPr>
            <a:r>
              <a:rPr lang="en-GB" sz="1400" dirty="0">
                <a:effectLst/>
                <a:latin typeface="Arial" panose="020B0604020202020204" pitchFamily="34" charset="0"/>
                <a:ea typeface="Calibri" panose="020F0502020204030204" pitchFamily="34" charset="0"/>
                <a:cs typeface="Arial" panose="020B0604020202020204" pitchFamily="34" charset="0"/>
              </a:rPr>
              <a:t>day trips to art gallery and museums and loves to listen to classical music. </a:t>
            </a:r>
          </a:p>
          <a:p>
            <a:pPr marL="228600" indent="0">
              <a:buNone/>
            </a:pPr>
            <a:r>
              <a:rPr lang="en-GB" sz="1400" b="1" dirty="0">
                <a:latin typeface="Arial" panose="020B0604020202020204" pitchFamily="34" charset="0"/>
                <a:ea typeface="Calibri" panose="020F0502020204030204" pitchFamily="34" charset="0"/>
                <a:cs typeface="Arial" panose="020B0604020202020204" pitchFamily="34" charset="0"/>
              </a:rPr>
              <a:t>D</a:t>
            </a:r>
            <a:r>
              <a:rPr lang="en-GB" sz="1400" b="1" dirty="0">
                <a:effectLst/>
                <a:latin typeface="Arial" panose="020B0604020202020204" pitchFamily="34" charset="0"/>
                <a:ea typeface="Calibri" panose="020F0502020204030204" pitchFamily="34" charset="0"/>
                <a:cs typeface="Arial" panose="020B0604020202020204" pitchFamily="34" charset="0"/>
              </a:rPr>
              <a:t>islikes-</a:t>
            </a: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228600" indent="0">
              <a:buNone/>
            </a:pPr>
            <a:r>
              <a:rPr lang="en-GB" sz="1400" dirty="0">
                <a:effectLst/>
                <a:latin typeface="Arial" panose="020B0604020202020204" pitchFamily="34" charset="0"/>
                <a:ea typeface="Calibri" panose="020F0502020204030204" pitchFamily="34" charset="0"/>
                <a:cs typeface="Arial" panose="020B0604020202020204" pitchFamily="34" charset="0"/>
              </a:rPr>
              <a:t>complex tasks and sky tv,</a:t>
            </a:r>
            <a:r>
              <a:rPr lang="en-GB" sz="1400" b="1" dirty="0">
                <a:effectLst/>
                <a:latin typeface="Arial" panose="020B0604020202020204" pitchFamily="34" charset="0"/>
                <a:ea typeface="Calibri" panose="020F0502020204030204" pitchFamily="34" charset="0"/>
                <a:cs typeface="Arial" panose="020B060402020202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especially news as there is to many distressing stories on.</a:t>
            </a:r>
            <a:endParaRPr lang="en-GB" sz="1400" dirty="0">
              <a:latin typeface="Arial" panose="020B0604020202020204" pitchFamily="34" charset="0"/>
              <a:cs typeface="Arial" panose="020B0604020202020204" pitchFamily="34" charset="0"/>
            </a:endParaRPr>
          </a:p>
          <a:p>
            <a:pPr marL="228600" indent="0">
              <a:lnSpc>
                <a:spcPct val="150000"/>
              </a:lnSpc>
              <a:buNone/>
            </a:pPr>
            <a:endParaRPr lang="en-GB" sz="1400" b="1" dirty="0">
              <a:latin typeface="Arial" panose="020B0604020202020204" pitchFamily="34" charset="0"/>
              <a:cs typeface="Arial" panose="020B0604020202020204" pitchFamily="34" charset="0"/>
            </a:endParaRPr>
          </a:p>
          <a:p>
            <a:pPr marL="228600" indent="0">
              <a:lnSpc>
                <a:spcPct val="150000"/>
              </a:lnSpc>
              <a:buNone/>
            </a:pPr>
            <a:r>
              <a:rPr lang="en-GB" sz="1400" b="1" dirty="0">
                <a:latin typeface="Arial" panose="020B0604020202020204" pitchFamily="34" charset="0"/>
                <a:cs typeface="Arial" panose="020B0604020202020204" pitchFamily="34" charset="0"/>
              </a:rPr>
              <a:t>Daily routine/habits- </a:t>
            </a:r>
          </a:p>
          <a:p>
            <a:pPr marL="228600" indent="0">
              <a:lnSpc>
                <a:spcPct val="150000"/>
              </a:lnSpc>
              <a:buNone/>
            </a:pPr>
            <a:r>
              <a:rPr lang="en-GB" sz="1400" dirty="0">
                <a:effectLst/>
                <a:latin typeface="Arial" panose="020B0604020202020204" pitchFamily="34" charset="0"/>
                <a:ea typeface="Calibri" panose="020F0502020204030204" pitchFamily="34" charset="0"/>
                <a:cs typeface="Arial" panose="020B0604020202020204" pitchFamily="34" charset="0"/>
              </a:rPr>
              <a:t>Betty wakes around 6-6.30 am -likes to wake up with the sun (the earlier the better) and has breakfast in her room, she likes a cold glass of juice with marmalade on brown toast. But every Saturday she insists on a boiled egg too. - Betty spends her afternoon in the sitting room with other residents chatting about her beloved John and she has many stories to tell. - By 7pm Betty is ready to settle down and likes to look at family albums and listen to music just before sleeping. </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950367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22519-94DB-4608-8C5E-B90B97038D0D}"/>
              </a:ext>
            </a:extLst>
          </p:cNvPr>
          <p:cNvSpPr>
            <a:spLocks noGrp="1"/>
          </p:cNvSpPr>
          <p:nvPr>
            <p:ph type="title"/>
          </p:nvPr>
        </p:nvSpPr>
        <p:spPr>
          <a:xfrm>
            <a:off x="838200" y="681037"/>
            <a:ext cx="10515600" cy="837045"/>
          </a:xfrm>
        </p:spPr>
        <p:txBody>
          <a:bodyPr/>
          <a:lstStyle/>
          <a:p>
            <a:r>
              <a:rPr lang="en-GB" dirty="0"/>
              <a:t>Social interests and Activities</a:t>
            </a:r>
          </a:p>
        </p:txBody>
      </p:sp>
      <p:sp>
        <p:nvSpPr>
          <p:cNvPr id="3" name="Content Placeholder 2">
            <a:extLst>
              <a:ext uri="{FF2B5EF4-FFF2-40B4-BE49-F238E27FC236}">
                <a16:creationId xmlns:a16="http://schemas.microsoft.com/office/drawing/2014/main" id="{3D8CE446-1D51-4F0E-82F2-4D73C9386680}"/>
              </a:ext>
            </a:extLst>
          </p:cNvPr>
          <p:cNvSpPr>
            <a:spLocks noGrp="1"/>
          </p:cNvSpPr>
          <p:nvPr>
            <p:ph idx="1"/>
          </p:nvPr>
        </p:nvSpPr>
        <p:spPr>
          <a:xfrm>
            <a:off x="838200" y="1518081"/>
            <a:ext cx="10515600" cy="4658881"/>
          </a:xfrm>
        </p:spPr>
        <p:txBody>
          <a:bodyPr>
            <a:normAutofit lnSpcReduction="10000"/>
          </a:bodyPr>
          <a:lstStyle/>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K</a:t>
            </a:r>
            <a:r>
              <a:rPr lang="en-GB" sz="1400" dirty="0">
                <a:effectLst/>
                <a:latin typeface="Arial" panose="020B0604020202020204" pitchFamily="34" charset="0"/>
                <a:ea typeface="Calibri" panose="020F0502020204030204" pitchFamily="34" charset="0"/>
                <a:cs typeface="Times New Roman" panose="02020603050405020304" pitchFamily="18" charset="0"/>
              </a:rPr>
              <a:t>araoke especially war-time songs, </a:t>
            </a: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W</a:t>
            </a:r>
            <a:r>
              <a:rPr lang="en-GB" sz="1400" dirty="0">
                <a:effectLst/>
                <a:latin typeface="Arial" panose="020B0604020202020204" pitchFamily="34" charset="0"/>
                <a:ea typeface="Calibri" panose="020F0502020204030204" pitchFamily="34" charset="0"/>
                <a:cs typeface="Times New Roman" panose="02020603050405020304" pitchFamily="18" charset="0"/>
              </a:rPr>
              <a:t>alking in the gardens, </a:t>
            </a: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P</a:t>
            </a:r>
            <a:r>
              <a:rPr lang="en-GB" sz="1400" dirty="0">
                <a:effectLst/>
                <a:latin typeface="Arial" panose="020B0604020202020204" pitchFamily="34" charset="0"/>
                <a:ea typeface="Calibri" panose="020F0502020204030204" pitchFamily="34" charset="0"/>
                <a:cs typeface="Times New Roman" panose="02020603050405020304" pitchFamily="18" charset="0"/>
              </a:rPr>
              <a:t>ainting and knitting, but this has become painful due to her arthritis.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a:t>
            </a:r>
            <a:r>
              <a:rPr lang="en-GB" sz="1400" dirty="0">
                <a:latin typeface="Arial" panose="020B0604020202020204" pitchFamily="34" charset="0"/>
                <a:ea typeface="Calibri" panose="020F0502020204030204" pitchFamily="34" charset="0"/>
                <a:cs typeface="Times New Roman" panose="02020603050405020304" pitchFamily="18" charset="0"/>
              </a:rPr>
              <a:t>D</a:t>
            </a:r>
            <a:r>
              <a:rPr lang="en-GB" sz="1400" dirty="0">
                <a:effectLst/>
                <a:latin typeface="Arial" panose="020B0604020202020204" pitchFamily="34" charset="0"/>
                <a:ea typeface="Calibri" panose="020F0502020204030204" pitchFamily="34" charset="0"/>
                <a:cs typeface="Times New Roman" panose="02020603050405020304" pitchFamily="18" charset="0"/>
              </a:rPr>
              <a:t>eveloped a new interest in bingo. And looks forward to it every Tuesday afternoon.</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Love being around people and enjoys a good chat.</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Enjoys watching coronation street and Britain's got talent.</a:t>
            </a:r>
            <a:endParaRPr lang="en-GB" sz="1400" b="1" dirty="0">
              <a:latin typeface="Arial" panose="020B0604020202020204" pitchFamily="34" charset="0"/>
              <a:ea typeface="Calibri" panose="020F0502020204030204" pitchFamily="34" charset="0"/>
              <a:cs typeface="Times New Roman" panose="02020603050405020304" pitchFamily="18" charset="0"/>
            </a:endParaRPr>
          </a:p>
          <a:p>
            <a:pPr marL="228600" indent="0">
              <a:lnSpc>
                <a:spcPct val="107000"/>
              </a:lnSpc>
              <a:spcAft>
                <a:spcPts val="800"/>
              </a:spcAft>
              <a:buNone/>
            </a:pPr>
            <a:endParaRPr lang="en-GB" sz="1400" b="1" dirty="0">
              <a:latin typeface="Arial" panose="020B0604020202020204" pitchFamily="34" charset="0"/>
              <a:ea typeface="Calibri" panose="020F0502020204030204" pitchFamily="34" charset="0"/>
              <a:cs typeface="Times New Roman" panose="02020603050405020304" pitchFamily="18" charset="0"/>
            </a:endParaRPr>
          </a:p>
          <a:p>
            <a:pPr>
              <a:lnSpc>
                <a:spcPct val="160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Life goals: </a:t>
            </a:r>
            <a:r>
              <a:rPr lang="en-GB" sz="1400" dirty="0">
                <a:effectLst/>
                <a:latin typeface="Arial" panose="020B0604020202020204" pitchFamily="34" charset="0"/>
                <a:ea typeface="Calibri" panose="020F0502020204030204" pitchFamily="34" charset="0"/>
                <a:cs typeface="Times New Roman" panose="02020603050405020304" pitchFamily="18" charset="0"/>
              </a:rPr>
              <a:t>would like to make as many friends as possible with whatever time she has left, always wanted to go abroad to America and see new things with her husband, but never got the chance as they could not afford it and her husband was diagnosed with bowel cancer 12 years ago, so to compensate her loss Betty wants to use her time at this new living quarters as her new adventure and get involved in as many activities as she can.</a:t>
            </a:r>
          </a:p>
          <a:p>
            <a:endParaRPr lang="en-GB" dirty="0"/>
          </a:p>
        </p:txBody>
      </p:sp>
    </p:spTree>
    <p:extLst>
      <p:ext uri="{BB962C8B-B14F-4D97-AF65-F5344CB8AC3E}">
        <p14:creationId xmlns:p14="http://schemas.microsoft.com/office/powerpoint/2010/main" val="3088234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0820C-A0F0-4BAF-8F2C-4A1570D099C5}"/>
              </a:ext>
            </a:extLst>
          </p:cNvPr>
          <p:cNvSpPr>
            <a:spLocks noGrp="1"/>
          </p:cNvSpPr>
          <p:nvPr>
            <p:ph type="title"/>
          </p:nvPr>
        </p:nvSpPr>
        <p:spPr>
          <a:xfrm>
            <a:off x="838200" y="681037"/>
            <a:ext cx="10515600" cy="659491"/>
          </a:xfrm>
        </p:spPr>
        <p:txBody>
          <a:bodyPr>
            <a:normAutofit fontScale="90000"/>
          </a:bodyPr>
          <a:lstStyle/>
          <a:p>
            <a:r>
              <a:rPr lang="en-GB" dirty="0"/>
              <a:t>Important dates/events</a:t>
            </a:r>
          </a:p>
        </p:txBody>
      </p:sp>
      <p:sp>
        <p:nvSpPr>
          <p:cNvPr id="3" name="Content Placeholder 2">
            <a:extLst>
              <a:ext uri="{FF2B5EF4-FFF2-40B4-BE49-F238E27FC236}">
                <a16:creationId xmlns:a16="http://schemas.microsoft.com/office/drawing/2014/main" id="{CD1E3624-6E6B-4CA9-9A55-B52A8AACE1E8}"/>
              </a:ext>
            </a:extLst>
          </p:cNvPr>
          <p:cNvSpPr>
            <a:spLocks noGrp="1"/>
          </p:cNvSpPr>
          <p:nvPr>
            <p:ph idx="1"/>
          </p:nvPr>
        </p:nvSpPr>
        <p:spPr>
          <a:xfrm>
            <a:off x="838200" y="1589103"/>
            <a:ext cx="10515600" cy="4721025"/>
          </a:xfrm>
        </p:spPr>
        <p:txBody>
          <a:bodyPr>
            <a:normAutofit/>
          </a:bodyPr>
          <a:lstStyle/>
          <a:p>
            <a:r>
              <a:rPr lang="en-GB" sz="1400" b="1" dirty="0">
                <a:latin typeface="Arial" panose="020B0604020202020204" pitchFamily="34" charset="0"/>
                <a:cs typeface="Arial" panose="020B0604020202020204" pitchFamily="34" charset="0"/>
              </a:rPr>
              <a:t>Important dates:  </a:t>
            </a:r>
          </a:p>
          <a:p>
            <a:r>
              <a:rPr lang="en-GB" sz="1400" b="1" dirty="0">
                <a:effectLst/>
                <a:latin typeface="Arial" panose="020B0604020202020204" pitchFamily="34" charset="0"/>
                <a:ea typeface="Calibri" panose="020F0502020204030204" pitchFamily="34" charset="0"/>
                <a:cs typeface="Arial" panose="020B0604020202020204" pitchFamily="34" charset="0"/>
              </a:rPr>
              <a:t>26</a:t>
            </a:r>
            <a:r>
              <a:rPr lang="en-GB" sz="1400" b="1" baseline="30000" dirty="0">
                <a:effectLst/>
                <a:latin typeface="Arial" panose="020B0604020202020204" pitchFamily="34" charset="0"/>
                <a:ea typeface="Calibri" panose="020F0502020204030204" pitchFamily="34" charset="0"/>
                <a:cs typeface="Arial" panose="020B0604020202020204" pitchFamily="34" charset="0"/>
              </a:rPr>
              <a:t>th</a:t>
            </a:r>
            <a:r>
              <a:rPr lang="en-GB" sz="1400" b="1" dirty="0">
                <a:effectLst/>
                <a:latin typeface="Arial" panose="020B0604020202020204" pitchFamily="34" charset="0"/>
                <a:ea typeface="Calibri" panose="020F0502020204030204" pitchFamily="34" charset="0"/>
                <a:cs typeface="Arial" panose="020B0604020202020204" pitchFamily="34" charset="0"/>
              </a:rPr>
              <a:t> May - </a:t>
            </a:r>
            <a:r>
              <a:rPr lang="en-GB" sz="1400" dirty="0">
                <a:effectLst/>
                <a:latin typeface="Arial" panose="020B0604020202020204" pitchFamily="34" charset="0"/>
                <a:ea typeface="Calibri" panose="020F0502020204030204" pitchFamily="34" charset="0"/>
                <a:cs typeface="Arial" panose="020B0604020202020204" pitchFamily="34" charset="0"/>
              </a:rPr>
              <a:t>B</a:t>
            </a:r>
            <a:r>
              <a:rPr lang="en-GB" sz="1400" dirty="0">
                <a:latin typeface="Arial" panose="020B0604020202020204" pitchFamily="34" charset="0"/>
                <a:ea typeface="Calibri" panose="020F0502020204030204" pitchFamily="34" charset="0"/>
                <a:cs typeface="Arial" panose="020B0604020202020204" pitchFamily="34" charset="0"/>
              </a:rPr>
              <a:t>etty’s </a:t>
            </a:r>
            <a:r>
              <a:rPr lang="en-GB" sz="1400" dirty="0">
                <a:effectLst/>
                <a:latin typeface="Arial" panose="020B0604020202020204" pitchFamily="34" charset="0"/>
                <a:ea typeface="Calibri" panose="020F0502020204030204" pitchFamily="34" charset="0"/>
                <a:cs typeface="Arial" panose="020B0604020202020204" pitchFamily="34" charset="0"/>
              </a:rPr>
              <a:t>birthday</a:t>
            </a:r>
          </a:p>
          <a:p>
            <a:r>
              <a:rPr lang="en-GB" sz="1400" b="1" dirty="0">
                <a:latin typeface="Arial" panose="020B0604020202020204" pitchFamily="34" charset="0"/>
                <a:ea typeface="Calibri" panose="020F0502020204030204" pitchFamily="34" charset="0"/>
                <a:cs typeface="Arial" panose="020B0604020202020204" pitchFamily="34" charset="0"/>
              </a:rPr>
              <a:t>14</a:t>
            </a:r>
            <a:r>
              <a:rPr lang="en-GB" sz="1400" b="1" baseline="30000" dirty="0">
                <a:latin typeface="Arial" panose="020B0604020202020204" pitchFamily="34" charset="0"/>
                <a:ea typeface="Calibri" panose="020F0502020204030204" pitchFamily="34" charset="0"/>
                <a:cs typeface="Arial" panose="020B0604020202020204" pitchFamily="34" charset="0"/>
              </a:rPr>
              <a:t>th</a:t>
            </a:r>
            <a:r>
              <a:rPr lang="en-GB" sz="1400" b="1" dirty="0">
                <a:latin typeface="Arial" panose="020B0604020202020204" pitchFamily="34" charset="0"/>
                <a:ea typeface="Calibri" panose="020F0502020204030204" pitchFamily="34" charset="0"/>
                <a:cs typeface="Arial" panose="020B0604020202020204" pitchFamily="34" charset="0"/>
              </a:rPr>
              <a:t> July – </a:t>
            </a:r>
            <a:r>
              <a:rPr lang="en-GB" sz="1400" dirty="0">
                <a:latin typeface="Arial" panose="020B0604020202020204" pitchFamily="34" charset="0"/>
                <a:ea typeface="Calibri" panose="020F0502020204030204" pitchFamily="34" charset="0"/>
                <a:cs typeface="Arial" panose="020B0604020202020204" pitchFamily="34" charset="0"/>
              </a:rPr>
              <a:t>husband death anniversary</a:t>
            </a:r>
          </a:p>
          <a:p>
            <a:r>
              <a:rPr lang="en-GB" sz="1400" dirty="0">
                <a:effectLst/>
                <a:latin typeface="Arial" panose="020B0604020202020204" pitchFamily="34" charset="0"/>
                <a:ea typeface="Calibri" panose="020F0502020204030204" pitchFamily="34" charset="0"/>
                <a:cs typeface="Arial" panose="020B0604020202020204" pitchFamily="34" charset="0"/>
              </a:rPr>
              <a:t> and family’s birthdays, all are marked on her room calendar  (Betty makes handmade birthday cards for them all) </a:t>
            </a:r>
          </a:p>
          <a:p>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Appointments: (</a:t>
            </a:r>
            <a:r>
              <a:rPr lang="en-GB" sz="1400" dirty="0">
                <a:effectLst/>
                <a:latin typeface="Arial" panose="020B0604020202020204" pitchFamily="34" charset="0"/>
                <a:ea typeface="Calibri" panose="020F0502020204030204" pitchFamily="34" charset="0"/>
                <a:cs typeface="Arial" panose="020B0604020202020204" pitchFamily="34" charset="0"/>
              </a:rPr>
              <a:t>hairdresser's appointments, doctors, chiropodists and bingo</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Every Tuesday Bingo</a:t>
            </a:r>
          </a:p>
          <a:p>
            <a:r>
              <a:rPr lang="en-GB" sz="1400" dirty="0">
                <a:latin typeface="Arial" panose="020B0604020202020204" pitchFamily="34" charset="0"/>
                <a:cs typeface="Arial" panose="020B0604020202020204" pitchFamily="34" charset="0"/>
              </a:rPr>
              <a:t>Every Friday </a:t>
            </a:r>
            <a:r>
              <a:rPr lang="en-GB" sz="1400" dirty="0" err="1">
                <a:latin typeface="Arial" panose="020B0604020202020204" pitchFamily="34" charset="0"/>
                <a:cs typeface="Arial" panose="020B0604020202020204" pitchFamily="34" charset="0"/>
              </a:rPr>
              <a:t>kerri</a:t>
            </a:r>
            <a:r>
              <a:rPr lang="en-GB" sz="1400" dirty="0">
                <a:latin typeface="Arial" panose="020B0604020202020204" pitchFamily="34" charset="0"/>
                <a:cs typeface="Arial" panose="020B0604020202020204" pitchFamily="34" charset="0"/>
              </a:rPr>
              <a:t> the stylist visits </a:t>
            </a:r>
          </a:p>
          <a:p>
            <a:r>
              <a:rPr lang="en-GB" sz="1400" dirty="0">
                <a:latin typeface="Arial" panose="020B0604020202020204" pitchFamily="34" charset="0"/>
                <a:cs typeface="Arial" panose="020B0604020202020204" pitchFamily="34" charset="0"/>
              </a:rPr>
              <a:t>Dental- 6 monthly basis </a:t>
            </a:r>
          </a:p>
          <a:p>
            <a:r>
              <a:rPr lang="en-GB" sz="1400" dirty="0">
                <a:latin typeface="Arial" panose="020B0604020202020204" pitchFamily="34" charset="0"/>
                <a:cs typeface="Arial" panose="020B0604020202020204" pitchFamily="34" charset="0"/>
              </a:rPr>
              <a:t>Chiropodists- every 6 weeks</a:t>
            </a:r>
          </a:p>
          <a:p>
            <a:r>
              <a:rPr lang="en-GB" sz="1400" dirty="0">
                <a:latin typeface="Arial" panose="020B0604020202020204" pitchFamily="34" charset="0"/>
                <a:cs typeface="Arial" panose="020B0604020202020204" pitchFamily="34" charset="0"/>
              </a:rPr>
              <a:t>Eyesight/hearing- annually </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6714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761D3-E51F-4C15-B3BE-360A7859B65C}"/>
              </a:ext>
            </a:extLst>
          </p:cNvPr>
          <p:cNvSpPr>
            <a:spLocks noGrp="1"/>
          </p:cNvSpPr>
          <p:nvPr>
            <p:ph type="title"/>
          </p:nvPr>
        </p:nvSpPr>
        <p:spPr>
          <a:xfrm>
            <a:off x="838200" y="681037"/>
            <a:ext cx="10515600" cy="881433"/>
          </a:xfrm>
        </p:spPr>
        <p:txBody>
          <a:bodyPr/>
          <a:lstStyle/>
          <a:p>
            <a:r>
              <a:rPr lang="en-GB" dirty="0"/>
              <a:t>What is important to you?</a:t>
            </a:r>
          </a:p>
        </p:txBody>
      </p:sp>
      <p:sp>
        <p:nvSpPr>
          <p:cNvPr id="3" name="Content Placeholder 2">
            <a:extLst>
              <a:ext uri="{FF2B5EF4-FFF2-40B4-BE49-F238E27FC236}">
                <a16:creationId xmlns:a16="http://schemas.microsoft.com/office/drawing/2014/main" id="{7E00BC8F-45F2-46F6-ADEB-3764EB33884F}"/>
              </a:ext>
            </a:extLst>
          </p:cNvPr>
          <p:cNvSpPr>
            <a:spLocks noGrp="1"/>
          </p:cNvSpPr>
          <p:nvPr>
            <p:ph idx="1"/>
          </p:nvPr>
        </p:nvSpPr>
        <p:spPr>
          <a:xfrm>
            <a:off x="838200" y="1997476"/>
            <a:ext cx="10515600" cy="4179487"/>
          </a:xfrm>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To have her daughter visit her every weekend and sons phone her weekly, she understands the sons are too far away to visit so she insists her daughter brings her twins along.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Betty can not stand her hair being messy so never misses her weekly appointments with her personal stylist.</a:t>
            </a:r>
            <a:endParaRPr lang="en-GB" dirty="0"/>
          </a:p>
        </p:txBody>
      </p:sp>
    </p:spTree>
    <p:extLst>
      <p:ext uri="{BB962C8B-B14F-4D97-AF65-F5344CB8AC3E}">
        <p14:creationId xmlns:p14="http://schemas.microsoft.com/office/powerpoint/2010/main" val="1467571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49FF2-C08C-4C82-9749-316B05486FD7}"/>
              </a:ext>
            </a:extLst>
          </p:cNvPr>
          <p:cNvSpPr>
            <a:spLocks noGrp="1"/>
          </p:cNvSpPr>
          <p:nvPr>
            <p:ph type="title"/>
          </p:nvPr>
        </p:nvSpPr>
        <p:spPr>
          <a:xfrm>
            <a:off x="838200" y="681038"/>
            <a:ext cx="10515600" cy="677246"/>
          </a:xfrm>
        </p:spPr>
        <p:txBody>
          <a:bodyPr>
            <a:normAutofit fontScale="90000"/>
          </a:bodyPr>
          <a:lstStyle/>
          <a:p>
            <a:r>
              <a:rPr lang="en-GB" dirty="0"/>
              <a:t>Risk assessments/management</a:t>
            </a:r>
          </a:p>
        </p:txBody>
      </p:sp>
      <p:sp>
        <p:nvSpPr>
          <p:cNvPr id="3" name="Content Placeholder 2">
            <a:extLst>
              <a:ext uri="{FF2B5EF4-FFF2-40B4-BE49-F238E27FC236}">
                <a16:creationId xmlns:a16="http://schemas.microsoft.com/office/drawing/2014/main" id="{0998AB1B-7162-48C2-AD76-E57B83032ABB}"/>
              </a:ext>
            </a:extLst>
          </p:cNvPr>
          <p:cNvSpPr>
            <a:spLocks noGrp="1"/>
          </p:cNvSpPr>
          <p:nvPr>
            <p:ph idx="1"/>
          </p:nvPr>
        </p:nvSpPr>
        <p:spPr>
          <a:xfrm>
            <a:off x="838200" y="1628241"/>
            <a:ext cx="10515600" cy="3998306"/>
          </a:xfrm>
        </p:spPr>
        <p: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risk of falling from bed and tripping due to poor eyesight</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Will need assistant when getting into and out of bed, bath, and around gardens</a:t>
            </a:r>
          </a:p>
          <a:p>
            <a:pPr>
              <a:lnSpc>
                <a:spcPct val="107000"/>
              </a:lnSpc>
              <a:spcAft>
                <a:spcPts val="800"/>
              </a:spcAft>
            </a:pPr>
            <a:endParaRPr lang="en-GB" sz="14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b="1" dirty="0">
                <a:latin typeface="Arial" panose="020B0604020202020204" pitchFamily="34" charset="0"/>
                <a:ea typeface="Calibri" panose="020F0502020204030204" pitchFamily="34" charset="0"/>
                <a:cs typeface="Times New Roman" panose="02020603050405020304" pitchFamily="18" charset="0"/>
              </a:rPr>
              <a:t>ICT:</a:t>
            </a:r>
            <a:r>
              <a:rPr lang="en-GB" sz="1400" b="1" dirty="0">
                <a:effectLst/>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Bed sensors, call bell, trip and fall monitors, security cameras</a:t>
            </a:r>
          </a:p>
          <a:p>
            <a:pPr marL="228600" indent="0">
              <a:lnSpc>
                <a:spcPct val="107000"/>
              </a:lnSpc>
              <a:spcAft>
                <a:spcPts val="800"/>
              </a:spcAft>
              <a:buNone/>
            </a:pPr>
            <a:endParaRPr lang="en-GB" sz="1400" b="1"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553464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9D950-26BF-40EC-BB33-A6DD89AB82AA}"/>
              </a:ext>
            </a:extLst>
          </p:cNvPr>
          <p:cNvSpPr>
            <a:spLocks noGrp="1"/>
          </p:cNvSpPr>
          <p:nvPr>
            <p:ph type="title"/>
          </p:nvPr>
        </p:nvSpPr>
        <p:spPr>
          <a:xfrm>
            <a:off x="838200" y="681037"/>
            <a:ext cx="10515600" cy="730513"/>
          </a:xfrm>
        </p:spPr>
        <p:txBody>
          <a:bodyPr>
            <a:normAutofit fontScale="90000"/>
          </a:bodyPr>
          <a:lstStyle/>
          <a:p>
            <a:r>
              <a:rPr lang="en-GB" dirty="0"/>
              <a:t>Expressing sexuality </a:t>
            </a:r>
          </a:p>
        </p:txBody>
      </p:sp>
      <p:sp>
        <p:nvSpPr>
          <p:cNvPr id="3" name="Content Placeholder 2">
            <a:extLst>
              <a:ext uri="{FF2B5EF4-FFF2-40B4-BE49-F238E27FC236}">
                <a16:creationId xmlns:a16="http://schemas.microsoft.com/office/drawing/2014/main" id="{8F2E81C0-186C-41F5-ACC1-D7793CDA3788}"/>
              </a:ext>
            </a:extLst>
          </p:cNvPr>
          <p:cNvSpPr>
            <a:spLocks noGrp="1"/>
          </p:cNvSpPr>
          <p:nvPr>
            <p:ph idx="1"/>
          </p:nvPr>
        </p:nvSpPr>
        <p:spPr>
          <a:xfrm>
            <a:off x="838200" y="2050742"/>
            <a:ext cx="10515600" cy="1606858"/>
          </a:xfrm>
        </p:spPr>
        <p:txBody>
          <a:bodyPr>
            <a:normAutofit/>
          </a:bodyPr>
          <a:lstStyle/>
          <a:p>
            <a:pPr>
              <a:lnSpc>
                <a:spcPct val="150000"/>
              </a:lnSpc>
            </a:pPr>
            <a:r>
              <a:rPr lang="en-GB" sz="1400" b="1" dirty="0">
                <a:effectLst/>
                <a:latin typeface="Arial" panose="020B0604020202020204" pitchFamily="34" charset="0"/>
                <a:ea typeface="Calibri" panose="020F0502020204030204" pitchFamily="34" charset="0"/>
                <a:cs typeface="Arial" panose="020B0604020202020204" pitchFamily="34" charset="0"/>
              </a:rPr>
              <a:t>loves to dress in smart long skirts and floral blouses with her pearl neckless. Betty takes pride in her appearance and always telling everyone that her John always use to buy her beautiful skirts and blouses. Likes to wear make up and perfume. Does not like to be seen without her dentures in.</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95105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DD298-170F-4D47-AEEA-17B584D4DECC}"/>
              </a:ext>
            </a:extLst>
          </p:cNvPr>
          <p:cNvSpPr>
            <a:spLocks noGrp="1"/>
          </p:cNvSpPr>
          <p:nvPr>
            <p:ph type="title"/>
          </p:nvPr>
        </p:nvSpPr>
        <p:spPr>
          <a:xfrm>
            <a:off x="838200" y="681037"/>
            <a:ext cx="10515600" cy="597347"/>
          </a:xfrm>
        </p:spPr>
        <p:txBody>
          <a:bodyPr>
            <a:normAutofit fontScale="90000"/>
          </a:bodyPr>
          <a:lstStyle/>
          <a:p>
            <a:r>
              <a:rPr lang="en-GB" dirty="0"/>
              <a:t>Mental Health</a:t>
            </a:r>
          </a:p>
        </p:txBody>
      </p:sp>
      <p:sp>
        <p:nvSpPr>
          <p:cNvPr id="3" name="Content Placeholder 2">
            <a:extLst>
              <a:ext uri="{FF2B5EF4-FFF2-40B4-BE49-F238E27FC236}">
                <a16:creationId xmlns:a16="http://schemas.microsoft.com/office/drawing/2014/main" id="{B9061CD1-1FA8-4BD6-A456-7646F3EB1F03}"/>
              </a:ext>
            </a:extLst>
          </p:cNvPr>
          <p:cNvSpPr>
            <a:spLocks noGrp="1"/>
          </p:cNvSpPr>
          <p:nvPr>
            <p:ph idx="1"/>
          </p:nvPr>
        </p:nvSpPr>
        <p:spPr>
          <a:xfrm>
            <a:off x="838200" y="2166151"/>
            <a:ext cx="10515600" cy="1633492"/>
          </a:xfrm>
        </p:spPr>
        <p:txBody>
          <a:bodyPr/>
          <a:lstStyle/>
          <a:p>
            <a:pPr marL="228600" indent="0">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most of the time Betty is happy but can easily become stressed over slight things for example if she can not find her tv remote because it has fallen. Betty feels sad around the time of her husband's death anniversary and it helps her to speak to her children during this painful time. Betty would like to see her family more as this makes her happy.</a:t>
            </a:r>
            <a:endParaRPr lang="en-GB" dirty="0"/>
          </a:p>
        </p:txBody>
      </p:sp>
    </p:spTree>
    <p:extLst>
      <p:ext uri="{BB962C8B-B14F-4D97-AF65-F5344CB8AC3E}">
        <p14:creationId xmlns:p14="http://schemas.microsoft.com/office/powerpoint/2010/main" val="3681509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4529E-C0F1-4563-831F-1EC8BFBF0C12}"/>
              </a:ext>
            </a:extLst>
          </p:cNvPr>
          <p:cNvSpPr>
            <a:spLocks noGrp="1"/>
          </p:cNvSpPr>
          <p:nvPr>
            <p:ph type="title"/>
          </p:nvPr>
        </p:nvSpPr>
        <p:spPr>
          <a:xfrm>
            <a:off x="838200" y="681037"/>
            <a:ext cx="10515600" cy="668369"/>
          </a:xfrm>
        </p:spPr>
        <p:txBody>
          <a:bodyPr>
            <a:normAutofit/>
          </a:bodyPr>
          <a:lstStyle/>
          <a:p>
            <a:r>
              <a:rPr lang="en-GB" sz="3600" dirty="0"/>
              <a:t>Individual’s preferences and support needs</a:t>
            </a:r>
          </a:p>
        </p:txBody>
      </p:sp>
      <p:sp>
        <p:nvSpPr>
          <p:cNvPr id="3" name="Content Placeholder 2">
            <a:extLst>
              <a:ext uri="{FF2B5EF4-FFF2-40B4-BE49-F238E27FC236}">
                <a16:creationId xmlns:a16="http://schemas.microsoft.com/office/drawing/2014/main" id="{226205B6-2C27-444D-8E87-0AB6D531293E}"/>
              </a:ext>
            </a:extLst>
          </p:cNvPr>
          <p:cNvSpPr>
            <a:spLocks noGrp="1"/>
          </p:cNvSpPr>
          <p:nvPr>
            <p:ph idx="1"/>
          </p:nvPr>
        </p:nvSpPr>
        <p:spPr/>
        <p:txBody>
          <a:bodyPr>
            <a:normAutofit/>
          </a:bodyPr>
          <a:lstStyle/>
          <a:p>
            <a:pPr marL="228600" indent="0">
              <a:lnSpc>
                <a:spcPct val="107000"/>
              </a:lnSpc>
              <a:spcAft>
                <a:spcPts val="800"/>
              </a:spcAft>
              <a:buNone/>
            </a:pPr>
            <a:r>
              <a:rPr lang="en-GB" sz="1200" b="1" dirty="0">
                <a:effectLst/>
                <a:latin typeface="Arial" panose="020B0604020202020204" pitchFamily="34" charset="0"/>
                <a:ea typeface="Calibri" panose="020F0502020204030204" pitchFamily="34" charset="0"/>
                <a:cs typeface="Times New Roman" panose="02020603050405020304" pitchFamily="18" charset="0"/>
              </a:rPr>
              <a:t>Desired goals:</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To remain happy and feel safe</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To continue to see and spend time with my family as much as possible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Would like to be involved in as many decisions as possible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To continue to do things independently as much as I can and be able to ask for help when I want to.</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I would like the opportunity to be able to join in with things and activities in the home</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Be able to spend my time as I wish even if that means I want to be alone for some time, let me be.</a:t>
            </a:r>
          </a:p>
          <a:p>
            <a:pPr marL="22860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6330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D4A6F-BFB8-4AF3-B41E-83E51B2D3FA8}"/>
              </a:ext>
            </a:extLst>
          </p:cNvPr>
          <p:cNvSpPr>
            <a:spLocks noGrp="1"/>
          </p:cNvSpPr>
          <p:nvPr>
            <p:ph type="title"/>
          </p:nvPr>
        </p:nvSpPr>
        <p:spPr>
          <a:xfrm>
            <a:off x="838200" y="681037"/>
            <a:ext cx="10515600" cy="348773"/>
          </a:xfrm>
        </p:spPr>
        <p:txBody>
          <a:bodyPr>
            <a:normAutofit/>
          </a:bodyPr>
          <a:lstStyle/>
          <a:p>
            <a:r>
              <a:rPr lang="en-GB" sz="1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D6EDE55-0309-497A-8DBC-EF1D9CCD8338}"/>
              </a:ext>
            </a:extLst>
          </p:cNvPr>
          <p:cNvSpPr>
            <a:spLocks noGrp="1"/>
          </p:cNvSpPr>
          <p:nvPr>
            <p:ph idx="1"/>
          </p:nvPr>
        </p:nvSpPr>
        <p:spPr>
          <a:xfrm>
            <a:off x="838200" y="1216241"/>
            <a:ext cx="10515600" cy="4960722"/>
          </a:xfrm>
        </p:spPr>
        <p:txBody>
          <a:bodyPr>
            <a:normAutofit/>
          </a:bodyPr>
          <a:lstStyle/>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AgeUK, (2020) </a:t>
            </a:r>
            <a:r>
              <a:rPr lang="en-US" sz="1100" i="1" dirty="0">
                <a:effectLst/>
                <a:latin typeface="Arial" panose="020B0604020202020204" pitchFamily="34" charset="0"/>
                <a:ea typeface="Calibri" panose="020F0502020204030204" pitchFamily="34" charset="0"/>
                <a:cs typeface="Times New Roman" panose="02020603050405020304" pitchFamily="18" charset="0"/>
              </a:rPr>
              <a:t>Human Rights. </a:t>
            </a:r>
            <a:r>
              <a:rPr lang="en-US" sz="11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100" u="sng" dirty="0">
                <a:effectLst/>
                <a:latin typeface="Arial" panose="020B0604020202020204" pitchFamily="34" charset="0"/>
                <a:ea typeface="Calibri" panose="020F0502020204030204" pitchFamily="34" charset="0"/>
                <a:cs typeface="Times New Roman" panose="02020603050405020304" pitchFamily="18" charset="0"/>
              </a:rPr>
              <a:t>https://www.ageuk.org.uk/information-advice/work-learning/discrimination-rights/human-rights/</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(Accessed 20 February 2021).</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AgeUk, (2020) </a:t>
            </a:r>
            <a:r>
              <a:rPr lang="en-US" sz="1100" i="1" dirty="0">
                <a:effectLst/>
                <a:latin typeface="Arial" panose="020B0604020202020204" pitchFamily="34" charset="0"/>
                <a:ea typeface="Calibri" panose="020F0502020204030204" pitchFamily="34" charset="0"/>
                <a:cs typeface="Times New Roman" panose="02020603050405020304" pitchFamily="18" charset="0"/>
              </a:rPr>
              <a:t>The Equality Act. </a:t>
            </a:r>
            <a:r>
              <a:rPr lang="en-US" sz="11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100" u="sng" dirty="0">
                <a:effectLst/>
                <a:latin typeface="Arial" panose="020B0604020202020204" pitchFamily="34" charset="0"/>
                <a:ea typeface="Calibri" panose="020F0502020204030204" pitchFamily="34" charset="0"/>
                <a:cs typeface="Times New Roman" panose="02020603050405020304" pitchFamily="18" charset="0"/>
              </a:rPr>
              <a:t>https://www.ageuk.org.uk/information-advice/work-learning/discrimination-rights/the-equality-act/</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(Accessed 20 February 2021).</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Ayalon, L. and Tesch-Romer, C., (2018) </a:t>
            </a:r>
            <a:r>
              <a:rPr lang="en-US" sz="1100" i="1" dirty="0">
                <a:effectLst/>
                <a:latin typeface="Arial" panose="020B0604020202020204" pitchFamily="34" charset="0"/>
                <a:ea typeface="Calibri" panose="020F0502020204030204" pitchFamily="34" charset="0"/>
                <a:cs typeface="Times New Roman" panose="02020603050405020304" pitchFamily="18" charset="0"/>
              </a:rPr>
              <a:t>Contempory Perspectives on Ageism. </a:t>
            </a:r>
            <a:r>
              <a:rPr lang="en-US" sz="1100" dirty="0">
                <a:effectLst/>
                <a:latin typeface="Arial" panose="020B0604020202020204" pitchFamily="34" charset="0"/>
                <a:ea typeface="Calibri" panose="020F0502020204030204" pitchFamily="34" charset="0"/>
                <a:cs typeface="Times New Roman" panose="02020603050405020304" pitchFamily="18" charset="0"/>
              </a:rPr>
              <a:t>Cham: Springer Nature.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Bodner, E., Palgi, Y. and Wyman, M. F., (2018) 241© The Author(s) 2018 L. Ayalon, C. Tesch-</a:t>
            </a:r>
            <a:r>
              <a:rPr lang="en-US" sz="1100" dirty="0" err="1">
                <a:effectLst/>
                <a:latin typeface="Arial" panose="020B0604020202020204" pitchFamily="34" charset="0"/>
                <a:ea typeface="Calibri" panose="020F0502020204030204" pitchFamily="34" charset="0"/>
                <a:cs typeface="Times New Roman" panose="02020603050405020304" pitchFamily="18" charset="0"/>
              </a:rPr>
              <a:t>Römer</a:t>
            </a:r>
            <a:r>
              <a:rPr lang="en-US" sz="1100" dirty="0">
                <a:effectLst/>
                <a:latin typeface="Arial" panose="020B0604020202020204" pitchFamily="34" charset="0"/>
                <a:ea typeface="Calibri" panose="020F0502020204030204" pitchFamily="34" charset="0"/>
                <a:cs typeface="Times New Roman" panose="02020603050405020304" pitchFamily="18" charset="0"/>
              </a:rPr>
              <a:t> (eds.), Contemporary Perspectives on Ageism, International Perspectives on Aging 19, https://doi.org/10.1007/978-3-319-73820-8_15Chapter 15Ageism in Mental Health Assessment and Treatment of Older Adults. In: </a:t>
            </a:r>
            <a:r>
              <a:rPr lang="en-US" sz="1100" i="1" dirty="0">
                <a:effectLst/>
                <a:latin typeface="Arial" panose="020B0604020202020204" pitchFamily="34" charset="0"/>
                <a:ea typeface="Calibri" panose="020F0502020204030204" pitchFamily="34" charset="0"/>
                <a:cs typeface="Times New Roman" panose="02020603050405020304" pitchFamily="18" charset="0"/>
              </a:rPr>
              <a:t>Contemporary Perspectives on Ageism. </a:t>
            </a:r>
            <a:r>
              <a:rPr lang="en-US" sz="1100" dirty="0">
                <a:effectLst/>
                <a:latin typeface="Arial" panose="020B0604020202020204" pitchFamily="34" charset="0"/>
                <a:ea typeface="Calibri" panose="020F0502020204030204" pitchFamily="34" charset="0"/>
                <a:cs typeface="Times New Roman" panose="02020603050405020304" pitchFamily="18" charset="0"/>
              </a:rPr>
              <a:t>Cham: Springer Nature, pp. 241-257.</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Carpiac-Claver, M. and Levy-Storms, L., (2007) ‘In a manner of speaking: communication between nurse aides and older adults in long-term care settings’, </a:t>
            </a:r>
            <a:r>
              <a:rPr lang="en-US" sz="1100" i="1" dirty="0">
                <a:effectLst/>
                <a:latin typeface="Arial" panose="020B0604020202020204" pitchFamily="34" charset="0"/>
                <a:ea typeface="Calibri" panose="020F0502020204030204" pitchFamily="34" charset="0"/>
                <a:cs typeface="Times New Roman" panose="02020603050405020304" pitchFamily="18" charset="0"/>
              </a:rPr>
              <a:t>Health Communication, </a:t>
            </a:r>
            <a:r>
              <a:rPr lang="en-US" sz="1100" dirty="0">
                <a:effectLst/>
                <a:latin typeface="Arial" panose="020B0604020202020204" pitchFamily="34" charset="0"/>
                <a:ea typeface="Calibri" panose="020F0502020204030204" pitchFamily="34" charset="0"/>
                <a:cs typeface="Times New Roman" panose="02020603050405020304" pitchFamily="18" charset="0"/>
              </a:rPr>
              <a:t>22(1), pp. 59-67.</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24576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C43584-D5E5-4961-BFF1-016ACD8DAEEF}"/>
              </a:ext>
            </a:extLst>
          </p:cNvPr>
          <p:cNvSpPr>
            <a:spLocks noGrp="1"/>
          </p:cNvSpPr>
          <p:nvPr>
            <p:ph idx="1"/>
          </p:nvPr>
        </p:nvSpPr>
        <p:spPr>
          <a:xfrm>
            <a:off x="838200" y="816746"/>
            <a:ext cx="10515600" cy="5360217"/>
          </a:xfrm>
        </p:spPr>
        <p:txBody>
          <a:bodyPr>
            <a:normAutofit/>
          </a:bodyPr>
          <a:lstStyle/>
          <a:p>
            <a:pPr marL="228600" indent="0">
              <a:buNone/>
            </a:pPr>
            <a:r>
              <a:rPr lang="en-GB" sz="1100" b="1" dirty="0">
                <a:latin typeface="Arial" panose="020B0604020202020204" pitchFamily="34" charset="0"/>
                <a:cs typeface="Arial" panose="020B0604020202020204" pitchFamily="34" charset="0"/>
              </a:rPr>
              <a:t>Reference </a:t>
            </a: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Dimova, M., Milcheva, H. and Andova, A., (2016) </a:t>
            </a:r>
            <a:r>
              <a:rPr lang="en-US" sz="1100" i="1" dirty="0">
                <a:effectLst/>
                <a:latin typeface="Arial" panose="020B0604020202020204" pitchFamily="34" charset="0"/>
                <a:ea typeface="Calibri" panose="020F0502020204030204" pitchFamily="34" charset="0"/>
                <a:cs typeface="Times New Roman" panose="02020603050405020304" pitchFamily="18" charset="0"/>
              </a:rPr>
              <a:t>TRAINING OF GERIATRIC SPECIALISTS FOR BUILDING OF COMMUNICATION SKILLS FOR WORK WITH ELDERLY PEOPLE WITH DISABILITIES. </a:t>
            </a:r>
            <a:r>
              <a:rPr lang="en-US" sz="1100" dirty="0">
                <a:effectLst/>
                <a:latin typeface="Arial" panose="020B0604020202020204" pitchFamily="34" charset="0"/>
                <a:ea typeface="Calibri" panose="020F0502020204030204" pitchFamily="34" charset="0"/>
                <a:cs typeface="Times New Roman" panose="02020603050405020304" pitchFamily="18" charset="0"/>
              </a:rPr>
              <a:t>Prague, Central Bohemia University, p. 848.</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GOV.UK, (2020) </a:t>
            </a:r>
            <a:r>
              <a:rPr lang="en-US" sz="1100" i="1" dirty="0">
                <a:effectLst/>
                <a:latin typeface="Arial" panose="020B0604020202020204" pitchFamily="34" charset="0"/>
                <a:ea typeface="Calibri" panose="020F0502020204030204" pitchFamily="34" charset="0"/>
                <a:cs typeface="Times New Roman" panose="02020603050405020304" pitchFamily="18" charset="0"/>
              </a:rPr>
              <a:t>Care and support statutory guidance. </a:t>
            </a:r>
            <a:r>
              <a:rPr lang="en-US" sz="11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100" u="sng" dirty="0">
                <a:effectLst/>
                <a:latin typeface="Arial" panose="020B0604020202020204" pitchFamily="34" charset="0"/>
                <a:ea typeface="Calibri" panose="020F0502020204030204" pitchFamily="34" charset="0"/>
                <a:cs typeface="Times New Roman" panose="02020603050405020304" pitchFamily="18" charset="0"/>
              </a:rPr>
              <a:t>https://www.gov.uk/government/publications/care-act-statutory-guidance/care-and-support-statutory-guidance</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(Accessed 25 February 2021)</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Health Research Funding, (2020) </a:t>
            </a:r>
            <a:r>
              <a:rPr lang="en-US" sz="1100" i="1" dirty="0">
                <a:effectLst/>
                <a:latin typeface="Arial" panose="020B0604020202020204" pitchFamily="34" charset="0"/>
                <a:ea typeface="Calibri" panose="020F0502020204030204" pitchFamily="34" charset="0"/>
                <a:cs typeface="Times New Roman" panose="02020603050405020304" pitchFamily="18" charset="0"/>
              </a:rPr>
              <a:t>The Activity Theory of Aging Explained. </a:t>
            </a:r>
            <a:r>
              <a:rPr lang="en-US" sz="11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100" u="sng" dirty="0">
                <a:effectLst/>
                <a:latin typeface="Arial" panose="020B0604020202020204" pitchFamily="34" charset="0"/>
                <a:ea typeface="Calibri" panose="020F0502020204030204" pitchFamily="34" charset="0"/>
                <a:cs typeface="Times New Roman" panose="02020603050405020304" pitchFamily="18" charset="0"/>
              </a:rPr>
              <a:t>https://healthresearchfunding.org/the-activity-theory-of-aging-explained/</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(Accessed 21 February 2021)</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Hughes, S. and Burch, S., (2020) ‘I'm not just a number on a sheet, I’m a person’: Domiciliary care, self and getting older’, </a:t>
            </a:r>
            <a:r>
              <a:rPr lang="en-US" sz="1100" i="1" dirty="0">
                <a:effectLst/>
                <a:latin typeface="Arial" panose="020B0604020202020204" pitchFamily="34" charset="0"/>
                <a:ea typeface="Calibri" panose="020F0502020204030204" pitchFamily="34" charset="0"/>
                <a:cs typeface="Times New Roman" panose="02020603050405020304" pitchFamily="18" charset="0"/>
              </a:rPr>
              <a:t>Health and Social Care Community, </a:t>
            </a:r>
            <a:r>
              <a:rPr lang="en-US" sz="1100" dirty="0">
                <a:effectLst/>
                <a:latin typeface="Arial" panose="020B0604020202020204" pitchFamily="34" charset="0"/>
                <a:ea typeface="Calibri" panose="020F0502020204030204" pitchFamily="34" charset="0"/>
                <a:cs typeface="Times New Roman" panose="02020603050405020304" pitchFamily="18" charset="0"/>
              </a:rPr>
              <a:t>Volume 28, pp. 903-912.</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Marley, C., (2017) ‘BOOK Review: Person-Centered Thinking with Older People: 6 Essential Practices’, </a:t>
            </a:r>
            <a:r>
              <a:rPr lang="en-US" sz="1100" i="1" dirty="0">
                <a:effectLst/>
                <a:latin typeface="Arial" panose="020B0604020202020204" pitchFamily="34" charset="0"/>
                <a:ea typeface="Calibri" panose="020F0502020204030204" pitchFamily="34" charset="0"/>
                <a:cs typeface="Times New Roman" panose="02020603050405020304" pitchFamily="18" charset="0"/>
              </a:rPr>
              <a:t>Ageing and Society, </a:t>
            </a:r>
            <a:r>
              <a:rPr lang="en-US" sz="1100" dirty="0">
                <a:effectLst/>
                <a:latin typeface="Arial" panose="020B0604020202020204" pitchFamily="34" charset="0"/>
                <a:ea typeface="Calibri" panose="020F0502020204030204" pitchFamily="34" charset="0"/>
                <a:cs typeface="Times New Roman" panose="02020603050405020304" pitchFamily="18" charset="0"/>
              </a:rPr>
              <a:t>37(1), pp. 215-216.</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Martin, P., (2019) </a:t>
            </a:r>
            <a:r>
              <a:rPr lang="en-US" sz="1100" i="1" dirty="0">
                <a:effectLst/>
                <a:latin typeface="Arial" panose="020B0604020202020204" pitchFamily="34" charset="0"/>
                <a:ea typeface="Calibri" panose="020F0502020204030204" pitchFamily="34" charset="0"/>
                <a:cs typeface="Times New Roman" panose="02020603050405020304" pitchFamily="18" charset="0"/>
              </a:rPr>
              <a:t>11 Geriatric Nursing Care Plans (Older Adult). </a:t>
            </a:r>
            <a:r>
              <a:rPr lang="en-US" sz="11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100" u="sng" dirty="0">
                <a:effectLst/>
                <a:latin typeface="Arial" panose="020B0604020202020204" pitchFamily="34" charset="0"/>
                <a:ea typeface="Calibri" panose="020F0502020204030204" pitchFamily="34" charset="0"/>
                <a:cs typeface="Times New Roman" panose="02020603050405020304" pitchFamily="18" charset="0"/>
              </a:rPr>
              <a:t>https://nurseslabs.com/geriatric-nursing-care-plans/</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(Accessed 19 February 2021)</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22860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8447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385003-7921-4084-8D93-F2978D743ECB}"/>
              </a:ext>
            </a:extLst>
          </p:cNvPr>
          <p:cNvSpPr>
            <a:spLocks noGrp="1"/>
          </p:cNvSpPr>
          <p:nvPr>
            <p:ph idx="1"/>
          </p:nvPr>
        </p:nvSpPr>
        <p:spPr>
          <a:xfrm>
            <a:off x="838200" y="745724"/>
            <a:ext cx="10515600" cy="5431239"/>
          </a:xfrm>
        </p:spPr>
        <p:txBody>
          <a:bodyPr>
            <a:normAutofit/>
          </a:bodyPr>
          <a:lstStyle/>
          <a:p>
            <a:r>
              <a:rPr lang="en-GB" sz="1100" b="1" dirty="0">
                <a:latin typeface="Arial" panose="020B0604020202020204" pitchFamily="34" charset="0"/>
                <a:cs typeface="Arial" panose="020B0604020202020204" pitchFamily="34" charset="0"/>
              </a:rPr>
              <a:t>References</a:t>
            </a: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Means, R., Richards, S. and Smith, R., (2008) ‘Public Policy and Politics. In: revised, ed.’, </a:t>
            </a:r>
            <a:r>
              <a:rPr lang="en-US" sz="1100" i="1" dirty="0">
                <a:effectLst/>
                <a:latin typeface="Arial" panose="020B0604020202020204" pitchFamily="34" charset="0"/>
                <a:ea typeface="Calibri" panose="020F0502020204030204" pitchFamily="34" charset="0"/>
                <a:cs typeface="Times New Roman" panose="02020603050405020304" pitchFamily="18" charset="0"/>
              </a:rPr>
              <a:t>Community Care: Policy and Practice: </a:t>
            </a:r>
            <a:r>
              <a:rPr lang="en-US" sz="1100" dirty="0">
                <a:effectLst/>
                <a:latin typeface="Arial" panose="020B0604020202020204" pitchFamily="34" charset="0"/>
                <a:ea typeface="Calibri" panose="020F0502020204030204" pitchFamily="34" charset="0"/>
                <a:cs typeface="Times New Roman" panose="02020603050405020304" pitchFamily="18" charset="0"/>
              </a:rPr>
              <a:t>revised ed. UK: Macmillan International Higher Education, pp. 145-47.</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Mind, (2018) </a:t>
            </a:r>
            <a:r>
              <a:rPr lang="en-US" sz="1100" i="1" dirty="0">
                <a:effectLst/>
                <a:latin typeface="Arial" panose="020B0604020202020204" pitchFamily="34" charset="0"/>
                <a:ea typeface="Calibri" panose="020F0502020204030204" pitchFamily="34" charset="0"/>
                <a:cs typeface="Times New Roman" panose="02020603050405020304" pitchFamily="18" charset="0"/>
              </a:rPr>
              <a:t>Advocacy in mental health. </a:t>
            </a:r>
            <a:r>
              <a:rPr lang="en-US" sz="11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100" u="sng" dirty="0">
                <a:effectLst/>
                <a:latin typeface="Arial" panose="020B0604020202020204" pitchFamily="34" charset="0"/>
                <a:ea typeface="Calibri" panose="020F0502020204030204" pitchFamily="34" charset="0"/>
                <a:cs typeface="Times New Roman" panose="02020603050405020304" pitchFamily="18" charset="0"/>
              </a:rPr>
              <a:t>https://www.mind.org.uk/media-a/2901/advocacy-2018.pdf</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(Accessed 20 February 2021)</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Nursing &amp; Midwifery Council, (2020) </a:t>
            </a:r>
            <a:r>
              <a:rPr lang="en-US" sz="1100" i="1" dirty="0">
                <a:effectLst/>
                <a:latin typeface="Arial" panose="020B0604020202020204" pitchFamily="34" charset="0"/>
                <a:ea typeface="Calibri" panose="020F0502020204030204" pitchFamily="34" charset="0"/>
                <a:cs typeface="Times New Roman" panose="02020603050405020304" pitchFamily="18" charset="0"/>
              </a:rPr>
              <a:t>Person-Centered Care. </a:t>
            </a:r>
            <a:r>
              <a:rPr lang="en-US" sz="11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100" u="sng" dirty="0">
                <a:effectLst/>
                <a:latin typeface="Arial" panose="020B0604020202020204" pitchFamily="34" charset="0"/>
                <a:ea typeface="Calibri" panose="020F0502020204030204" pitchFamily="34" charset="0"/>
                <a:cs typeface="Times New Roman" panose="02020603050405020304" pitchFamily="18" charset="0"/>
              </a:rPr>
              <a:t>https://www.nmc.org.uk/standards/code/code-in-action/person-centred-care/</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(Accessed 22 February 2021)</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Pope, T., (2012) ‘How person-centered care can improve nurses' attitudes to hospitalised older patients’, </a:t>
            </a:r>
            <a:r>
              <a:rPr lang="en-US" sz="1100" i="1" dirty="0">
                <a:effectLst/>
                <a:latin typeface="Arial" panose="020B0604020202020204" pitchFamily="34" charset="0"/>
                <a:ea typeface="Calibri" panose="020F0502020204030204" pitchFamily="34" charset="0"/>
                <a:cs typeface="Times New Roman" panose="02020603050405020304" pitchFamily="18" charset="0"/>
              </a:rPr>
              <a:t>Nursing Older People (through 2013), </a:t>
            </a:r>
            <a:r>
              <a:rPr lang="en-US" sz="1100" dirty="0">
                <a:effectLst/>
                <a:latin typeface="Arial" panose="020B0604020202020204" pitchFamily="34" charset="0"/>
                <a:ea typeface="Calibri" panose="020F0502020204030204" pitchFamily="34" charset="0"/>
                <a:cs typeface="Times New Roman" panose="02020603050405020304" pitchFamily="18" charset="0"/>
              </a:rPr>
              <a:t>24(1), pp. 32-36.</a:t>
            </a:r>
          </a:p>
          <a:p>
            <a:pPr>
              <a:lnSpc>
                <a:spcPct val="107000"/>
              </a:lnSpc>
              <a:spcAft>
                <a:spcPts val="800"/>
              </a:spcAft>
            </a:pPr>
            <a:r>
              <a:rPr lang="en-US" sz="1100" b="1" u="sng" dirty="0">
                <a:latin typeface="Arial" panose="020B0604020202020204" pitchFamily="34" charset="0"/>
                <a:ea typeface="Calibri" panose="020F0502020204030204" pitchFamily="34" charset="0"/>
                <a:cs typeface="Times New Roman" panose="02020603050405020304" pitchFamily="18" charset="0"/>
              </a:rPr>
              <a:t>Image 1:</a:t>
            </a: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CommonAge, (2016) </a:t>
            </a:r>
            <a:r>
              <a:rPr lang="en-US" sz="1100" i="1" dirty="0">
                <a:effectLst/>
                <a:latin typeface="Arial" panose="020B0604020202020204" pitchFamily="34" charset="0"/>
                <a:ea typeface="Calibri" panose="020F0502020204030204" pitchFamily="34" charset="0"/>
                <a:cs typeface="Times New Roman" panose="02020603050405020304" pitchFamily="18" charset="0"/>
              </a:rPr>
              <a:t>CURAVIVA’s 2030 Residential and Care Model for Elderly People (80+). </a:t>
            </a:r>
            <a:r>
              <a:rPr lang="en-US" sz="11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100" u="sng" dirty="0">
                <a:effectLst/>
                <a:latin typeface="Arial" panose="020B0604020202020204" pitchFamily="34" charset="0"/>
                <a:ea typeface="Calibri" panose="020F0502020204030204" pitchFamily="34" charset="0"/>
                <a:cs typeface="Times New Roman" panose="02020603050405020304" pitchFamily="18" charset="0"/>
              </a:rPr>
              <a:t>http://www.commage.org/curavivas-2030-residential-care-model-elderly-people-80/</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(Accessed 19 February 2021)</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7392148"/>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13" ma:contentTypeDescription="Create a new document." ma:contentTypeScope="" ma:versionID="761ef3dbc671d3ab365f1da93ed147be">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3277504fb76a04acfda56dc5fd2b0300"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C070C75-8D99-4510-9182-0CB8795698B8}">
  <ds:schemaRefs>
    <ds:schemaRef ds:uri="http://schemas.microsoft.com/sharepoint/v3/contenttype/forms"/>
  </ds:schemaRefs>
</ds:datastoreItem>
</file>

<file path=customXml/itemProps2.xml><?xml version="1.0" encoding="utf-8"?>
<ds:datastoreItem xmlns:ds="http://schemas.openxmlformats.org/officeDocument/2006/customXml" ds:itemID="{382E60E8-9AFF-4601-AA41-820211570E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32177b-cee5-4987-b7ff-4c3bf7b94693"/>
    <ds:schemaRef ds:uri="3f49fdf5-e317-45d2-ba65-50e9f4d179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449FB56-E5F5-426C-9E4B-6A5C8B904ACD}">
  <ds:schemaRefs>
    <ds:schemaRef ds:uri="http://purl.org/dc/dcmitype/"/>
    <ds:schemaRef ds:uri="3f49fdf5-e317-45d2-ba65-50e9f4d179a3"/>
    <ds:schemaRef ds:uri="http://schemas.microsoft.com/office/2006/metadata/properties"/>
    <ds:schemaRef ds:uri="http://www.w3.org/XML/1998/namespace"/>
    <ds:schemaRef ds:uri="http://purl.org/dc/elements/1.1/"/>
    <ds:schemaRef ds:uri="http://purl.org/dc/terms/"/>
    <ds:schemaRef ds:uri="http://schemas.openxmlformats.org/package/2006/metadata/core-properties"/>
    <ds:schemaRef ds:uri="ae32177b-cee5-4987-b7ff-4c3bf7b94693"/>
    <ds:schemaRef ds:uri="http://schemas.microsoft.com/office/2006/documentManagement/typ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1306</TotalTime>
  <Words>2734</Words>
  <Application>Microsoft Office PowerPoint</Application>
  <PresentationFormat>Widescreen</PresentationFormat>
  <Paragraphs>204</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Arial Narrow</vt:lpstr>
      <vt:lpstr>Avenir Next LT Pro</vt:lpstr>
      <vt:lpstr>Sabon Next LT</vt:lpstr>
      <vt:lpstr>Wingdings</vt:lpstr>
      <vt:lpstr>LuminousVTI</vt:lpstr>
      <vt:lpstr>Care plan</vt:lpstr>
      <vt:lpstr>Asha Homes…………..for senior living</vt:lpstr>
      <vt:lpstr>Welcome to Asha Residential Nursing Home  </vt:lpstr>
      <vt:lpstr>PowerPoint Presentation</vt:lpstr>
      <vt:lpstr>Personal information</vt:lpstr>
      <vt:lpstr>PowerPoint Presentation</vt:lpstr>
      <vt:lpstr>Personal History</vt:lpstr>
      <vt:lpstr>Resident’s Level of Understanding</vt:lpstr>
      <vt:lpstr>Communication</vt:lpstr>
      <vt:lpstr>Health</vt:lpstr>
      <vt:lpstr>Mobility </vt:lpstr>
      <vt:lpstr>Personal Care</vt:lpstr>
      <vt:lpstr>Personal Support</vt:lpstr>
      <vt:lpstr>Likes and Dislikes</vt:lpstr>
      <vt:lpstr>Social interests and Activities</vt:lpstr>
      <vt:lpstr>Important dates/events</vt:lpstr>
      <vt:lpstr>What is important to you?</vt:lpstr>
      <vt:lpstr>Risk assessments/management</vt:lpstr>
      <vt:lpstr>Expressing sexuality </vt:lpstr>
      <vt:lpstr>Mental Health</vt:lpstr>
      <vt:lpstr>Individual’s preferences and support needs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dc:title>
  <dc:creator>Kushba Begum (1713328)</dc:creator>
  <cp:lastModifiedBy>Kushba Begum (1713328)</cp:lastModifiedBy>
  <cp:revision>3</cp:revision>
  <dcterms:created xsi:type="dcterms:W3CDTF">2021-02-12T00:52:10Z</dcterms:created>
  <dcterms:modified xsi:type="dcterms:W3CDTF">2021-02-25T18:32:41Z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0x0101000AA92A5A8C53394E8A86FC9284950E83</vt:lpwstr>
  </property>
</Properties>
</file>