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60"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4" r:id="rId21"/>
    <p:sldId id="275"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72" autoAdjust="0"/>
    <p:restoredTop sz="82876" autoAdjust="0"/>
  </p:normalViewPr>
  <p:slideViewPr>
    <p:cSldViewPr snapToGrid="0">
      <p:cViewPr varScale="1">
        <p:scale>
          <a:sx n="64" d="100"/>
          <a:sy n="64" d="100"/>
        </p:scale>
        <p:origin x="7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1E3FC4-9C5A-4C9B-9B67-B29C2215E97C}"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9C55E2-7444-47E6-9994-2CEC1BF88D8A}" type="slidenum">
              <a:rPr lang="en-IN" smtClean="0"/>
              <a:t>‹#›</a:t>
            </a:fld>
            <a:endParaRPr lang="en-IN"/>
          </a:p>
        </p:txBody>
      </p:sp>
    </p:spTree>
    <p:extLst>
      <p:ext uri="{BB962C8B-B14F-4D97-AF65-F5344CB8AC3E}">
        <p14:creationId xmlns:p14="http://schemas.microsoft.com/office/powerpoint/2010/main" val="2921353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social and economic disruption caused by the outbreak is devastating: 10 of million of individuals are in danger of falling into extreme poverty. </a:t>
            </a:r>
          </a:p>
          <a:p>
            <a:pPr algn="just"/>
            <a:r>
              <a:rPr lang="en-IN" dirty="0"/>
              <a:t>Digital technologies shielded productivity and </a:t>
            </a:r>
            <a:r>
              <a:rPr lang="en-IN" dirty="0" err="1"/>
              <a:t>labor</a:t>
            </a:r>
            <a:r>
              <a:rPr lang="en-IN" dirty="0"/>
              <a:t> from the outbreak, whereas lagging nations augmented the adoption of technology. </a:t>
            </a:r>
          </a:p>
          <a:p>
            <a:endParaRPr lang="en-IN" dirty="0"/>
          </a:p>
          <a:p>
            <a:r>
              <a:rPr lang="en-IN" dirty="0"/>
              <a:t>Digital technologies have formed an opportunity for preventing the pandemic effects, assisting to deal with the virus and confirming continuity of services including health services. The presentation will examine digital tools that gained significance after and during the pandemic, reflect on how communities relied on these tools when-person contact become rare, merits and demerits of each tools, their role, and real-life examples where these technologies have made a difference in community building. </a:t>
            </a:r>
          </a:p>
        </p:txBody>
      </p:sp>
      <p:sp>
        <p:nvSpPr>
          <p:cNvPr id="4" name="Slide Number Placeholder 3"/>
          <p:cNvSpPr>
            <a:spLocks noGrp="1"/>
          </p:cNvSpPr>
          <p:nvPr>
            <p:ph type="sldNum" sz="quarter" idx="5"/>
          </p:nvPr>
        </p:nvSpPr>
        <p:spPr/>
        <p:txBody>
          <a:bodyPr/>
          <a:lstStyle/>
          <a:p>
            <a:fld id="{019C55E2-7444-47E6-9994-2CEC1BF88D8A}" type="slidenum">
              <a:rPr lang="en-IN" smtClean="0"/>
              <a:t>2</a:t>
            </a:fld>
            <a:endParaRPr lang="en-IN"/>
          </a:p>
        </p:txBody>
      </p:sp>
    </p:spTree>
    <p:extLst>
      <p:ext uri="{BB962C8B-B14F-4D97-AF65-F5344CB8AC3E}">
        <p14:creationId xmlns:p14="http://schemas.microsoft.com/office/powerpoint/2010/main" val="1254155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Adopting digital technology to give support, track the virus spread, deliver healthcare services, medical consultations, among others has been recognised as a significant solution to assist to mitigate the transmission of the virus and ease to connect with other people in the tough time. The outbreak has been a robust trigger for increasing the implementation and use of digital technologies to prevent the dissemination of the virus. </a:t>
            </a:r>
          </a:p>
        </p:txBody>
      </p:sp>
      <p:sp>
        <p:nvSpPr>
          <p:cNvPr id="4" name="Slide Number Placeholder 3"/>
          <p:cNvSpPr>
            <a:spLocks noGrp="1"/>
          </p:cNvSpPr>
          <p:nvPr>
            <p:ph type="sldNum" sz="quarter" idx="5"/>
          </p:nvPr>
        </p:nvSpPr>
        <p:spPr/>
        <p:txBody>
          <a:bodyPr/>
          <a:lstStyle/>
          <a:p>
            <a:fld id="{019C55E2-7444-47E6-9994-2CEC1BF88D8A}" type="slidenum">
              <a:rPr lang="en-IN" smtClean="0"/>
              <a:t>3</a:t>
            </a:fld>
            <a:endParaRPr lang="en-IN"/>
          </a:p>
        </p:txBody>
      </p:sp>
    </p:spTree>
    <p:extLst>
      <p:ext uri="{BB962C8B-B14F-4D97-AF65-F5344CB8AC3E}">
        <p14:creationId xmlns:p14="http://schemas.microsoft.com/office/powerpoint/2010/main" val="2858291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Robot deliveries and online shopping: the pandemic has transformed online shopping from a nice-to-have to a must-have across the globe. People purchases products online to prevent to spread of the virus. Robot deliveries are also one of the trend emerging where robots deliver products and services to customers. </a:t>
            </a:r>
          </a:p>
          <a:p>
            <a:r>
              <a:rPr lang="en-GB" dirty="0"/>
              <a:t>Remote work: It is allowed by technologies such as work collaboration tools, cloud technology, virtual meetings, voice over internet protocols, virtual private networks, and even facial recognition technologies that allow an individual to depict prior to a virtual background to sustain the privacy of the home. It also permits flexibility, and saves commute time during and after the pandemic. </a:t>
            </a:r>
          </a:p>
          <a:p>
            <a:r>
              <a:rPr lang="en-GB" dirty="0"/>
              <a:t>Digital and contactless payments: Cash may carry the virus, so contactless digital payments have been adopted to disseminate the virus. Digital payments allows individuals to make online purchases and payments of services, goods, and utility payments, and also to get stimulus funds faster. Although this tool heavily relies on internet accessibility. </a:t>
            </a:r>
          </a:p>
          <a:p>
            <a:r>
              <a:rPr lang="en-GB" dirty="0"/>
              <a:t>Supply Chain 4.0: the pandemic hugely disrupted the worldwide supply chain. But with the adoption of Internet of Things, cloud computing, and big data are boosting more resilient system of supply chain management for the future by improving the data accuracy and supporting data sharing. </a:t>
            </a:r>
            <a:endParaRPr lang="en-IN" dirty="0"/>
          </a:p>
          <a:p>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4</a:t>
            </a:fld>
            <a:endParaRPr lang="en-IN"/>
          </a:p>
        </p:txBody>
      </p:sp>
    </p:spTree>
    <p:extLst>
      <p:ext uri="{BB962C8B-B14F-4D97-AF65-F5344CB8AC3E}">
        <p14:creationId xmlns:p14="http://schemas.microsoft.com/office/powerpoint/2010/main" val="3407356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Telehealth: As per Fisk et al., (2020), telehealth refers to the means whereby technologies and connected services regard their well-being and health are accessed by individuals or give to them irrespective of location (Fisk et al., 2020). It could be used to supervise patients recovering from coronavirus after their discharge from the hospital. It also gives a method to reach populations that have no or low access to care (Ali and Khoja, 2020). </a:t>
            </a:r>
          </a:p>
          <a:p>
            <a:r>
              <a:rPr lang="en-GB" dirty="0"/>
              <a:t>Online Entertainment: Individuals have adopted messaging apps, social media, online gaming, and other virtual platforms to connect with people. These tools have assisted individuals in staying in touch and dealing with isolation feelings during social distancing steps and lockdowns. For example, SVOD (Streaming video on demand) services have also depicted a rise in usage, with above 80 percent of respondents in a survey saying regard the usage it (Deloitte, 2022). </a:t>
            </a:r>
          </a:p>
          <a:p>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5</a:t>
            </a:fld>
            <a:endParaRPr lang="en-IN"/>
          </a:p>
        </p:txBody>
      </p:sp>
    </p:spTree>
    <p:extLst>
      <p:ext uri="{BB962C8B-B14F-4D97-AF65-F5344CB8AC3E}">
        <p14:creationId xmlns:p14="http://schemas.microsoft.com/office/powerpoint/2010/main" val="2548284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Mental health tools: In the view of Li, (2023), Digital technologies hold promise in connecting the mental health-care gap after and during the outbreak and call for more severe studies to recognise apparent aspects that are probably to accomplish more efficient mental health outcomes (Li, 2023). Further, digital therapy programs that may offer courses of evidence-based therapies also have a role in the pandemic, provided their distinct probable for scalability. Although concerns of real-globe involvement with these programs and huge risk of bias in several studies (Li, 2020). </a:t>
            </a:r>
          </a:p>
          <a:p>
            <a:r>
              <a:rPr lang="en-GB" dirty="0"/>
              <a:t>Distance learning: With universities and schools closed, online education has become the norm. This has resulted in a rise in the use of video conferencing tools, online learning platforms, and other digital resources. It has been also found that the inclusion of digital technologies in education raises collaborative and socialisation work, and gives swift access to pre-written ready-made material and information on every subject through the internet. Nevertheless, the swift access to information results distracts them from creativity causing people to be lazy as everything is prepared for them (</a:t>
            </a:r>
            <a:r>
              <a:rPr lang="en-IN" b="0" i="0" dirty="0" err="1">
                <a:solidFill>
                  <a:srgbClr val="222222"/>
                </a:solidFill>
                <a:effectLst/>
                <a:latin typeface="Arial" panose="020B0604020202020204" pitchFamily="34" charset="0"/>
              </a:rPr>
              <a:t>Kasımoğlu</a:t>
            </a:r>
            <a:r>
              <a:rPr lang="en-IN" b="0" i="0" dirty="0">
                <a:solidFill>
                  <a:srgbClr val="222222"/>
                </a:solidFill>
                <a:effectLst/>
                <a:latin typeface="Arial" panose="020B0604020202020204" pitchFamily="34" charset="0"/>
              </a:rPr>
              <a:t> et al., 2022)</a:t>
            </a:r>
            <a:r>
              <a:rPr lang="en-GB" dirty="0"/>
              <a:t>. </a:t>
            </a:r>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6</a:t>
            </a:fld>
            <a:endParaRPr lang="en-IN"/>
          </a:p>
        </p:txBody>
      </p:sp>
    </p:spTree>
    <p:extLst>
      <p:ext uri="{BB962C8B-B14F-4D97-AF65-F5344CB8AC3E}">
        <p14:creationId xmlns:p14="http://schemas.microsoft.com/office/powerpoint/2010/main" val="1703585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However, in-person interactions are still the “gold standard” of social encounter. While interacting virtually during the outbreak is preferably to not integrating at all, several individuals have been keen to get back to their in-person interactions. This may infer that digital interactions are merely contingently suitable, for example, for complying with lockdown measures, convenience, or physical distance, but that they are not inherently valuable among communities (Osler and Zahavi, 2022) </a:t>
            </a:r>
          </a:p>
        </p:txBody>
      </p:sp>
      <p:sp>
        <p:nvSpPr>
          <p:cNvPr id="4" name="Slide Number Placeholder 3"/>
          <p:cNvSpPr>
            <a:spLocks noGrp="1"/>
          </p:cNvSpPr>
          <p:nvPr>
            <p:ph type="sldNum" sz="quarter" idx="5"/>
          </p:nvPr>
        </p:nvSpPr>
        <p:spPr/>
        <p:txBody>
          <a:bodyPr/>
          <a:lstStyle/>
          <a:p>
            <a:fld id="{019C55E2-7444-47E6-9994-2CEC1BF88D8A}" type="slidenum">
              <a:rPr lang="en-IN" smtClean="0"/>
              <a:t>7</a:t>
            </a:fld>
            <a:endParaRPr lang="en-IN"/>
          </a:p>
        </p:txBody>
      </p:sp>
    </p:spTree>
    <p:extLst>
      <p:ext uri="{BB962C8B-B14F-4D97-AF65-F5344CB8AC3E}">
        <p14:creationId xmlns:p14="http://schemas.microsoft.com/office/powerpoint/2010/main" val="3684831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Work: Several firms shifted to remote working, adopting virtual technologies like integration platforms, video conferencing, and other technologies, in order to stay linked and productive. </a:t>
            </a:r>
          </a:p>
          <a:p>
            <a:r>
              <a:rPr lang="en-IN" dirty="0"/>
              <a:t>Education: The educational sector transitioned to distance learning, adopting virtual learning management systems, audio and video conferencing apps, etc to give guidance and support to students. </a:t>
            </a:r>
          </a:p>
          <a:p>
            <a:r>
              <a:rPr lang="en-IN" dirty="0"/>
              <a:t>Agencies of public health: They adopted digital tools to track the virus dissemination, give support and resources, and integrate with the public. For instance, several nations established digital contact tracing apps to assist recognise individuals who could have been exposed to the virus.</a:t>
            </a:r>
          </a:p>
          <a:p>
            <a:r>
              <a:rPr lang="en-IN" dirty="0"/>
              <a:t>Healthcare: Telehealth services have become more extensively adopted, permitting patients to access healthcare remotely. In addition, several healthcare providers adopted digital tools to contact a patient and handle his/her care.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Social connection: Digital tools assisted individuals in staying connected with their friends and family during lockdowns. Social media platforms like Instagram and What's app assisted individuals in staying informed and associated with their communities, whereas video conferencing platforms such as WhatsApp calling became robust methods for individuals to connect face-to-face. </a:t>
            </a:r>
          </a:p>
          <a:p>
            <a:endParaRPr lang="en-IN" dirty="0"/>
          </a:p>
          <a:p>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8</a:t>
            </a:fld>
            <a:endParaRPr lang="en-IN"/>
          </a:p>
        </p:txBody>
      </p:sp>
    </p:spTree>
    <p:extLst>
      <p:ext uri="{BB962C8B-B14F-4D97-AF65-F5344CB8AC3E}">
        <p14:creationId xmlns:p14="http://schemas.microsoft.com/office/powerpoint/2010/main" val="3799634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Additionally, it was not possible to organize traditional protests and advocacy opportunities, so digital platforms were leveraged as a strong means of organizing and disseminating awareness. Digital events and social media platforms are adopted to organize and engage communities on important political and social concerns. Besides, the COVID-19 also outlined the digital divide because not all people had impartial access to virtual tools and internet of huge speed. Initiatives to lessen this gap became more significant to confirm that deprived and vulnerable populations may access significant services and stay linked. </a:t>
            </a:r>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9</a:t>
            </a:fld>
            <a:endParaRPr lang="en-IN"/>
          </a:p>
        </p:txBody>
      </p:sp>
    </p:spTree>
    <p:extLst>
      <p:ext uri="{BB962C8B-B14F-4D97-AF65-F5344CB8AC3E}">
        <p14:creationId xmlns:p14="http://schemas.microsoft.com/office/powerpoint/2010/main" val="1087578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However, there are certain disadvantages of these tools. Robots are electric and have to be recharged continuously, they move at a slow pace and usually stay within limited radius. Online shopping and robot delivers lack the human interactions that certain consumers could prefer when shopping, Job displacement and lack of internet access are also certain disadvantages. </a:t>
            </a:r>
          </a:p>
          <a:p>
            <a:r>
              <a:rPr lang="en-IN" dirty="0"/>
              <a:t>Remote work</a:t>
            </a:r>
          </a:p>
          <a:p>
            <a:r>
              <a:rPr lang="en-IN" dirty="0"/>
              <a:t>As per Ipsen et al., (2021), There are usually 3 factors represent the chief advantages of remote work such as greater work control, enhanced work efficiency, and work-life balance. The chief demerits were inadequate tools, work uncertainties, and home office constraints (Ipsen et al., 2021). Other advantages are greater pool for probable talent, higher autonomy and less office interruptions, and lower carbon footprint (decreases the employees need to travel to the office). Other disadvantages are heat and electric bills at staff’s homes could rise, fewer networking occasions for staff, and tougher to boost team spirit and peer-to-peer connections and handle individuals.  </a:t>
            </a:r>
          </a:p>
        </p:txBody>
      </p:sp>
      <p:sp>
        <p:nvSpPr>
          <p:cNvPr id="4" name="Slide Number Placeholder 3"/>
          <p:cNvSpPr>
            <a:spLocks noGrp="1"/>
          </p:cNvSpPr>
          <p:nvPr>
            <p:ph type="sldNum" sz="quarter" idx="5"/>
          </p:nvPr>
        </p:nvSpPr>
        <p:spPr/>
        <p:txBody>
          <a:bodyPr/>
          <a:lstStyle/>
          <a:p>
            <a:fld id="{019C55E2-7444-47E6-9994-2CEC1BF88D8A}" type="slidenum">
              <a:rPr lang="en-IN" smtClean="0"/>
              <a:t>10</a:t>
            </a:fld>
            <a:endParaRPr lang="en-IN"/>
          </a:p>
        </p:txBody>
      </p:sp>
    </p:spTree>
    <p:extLst>
      <p:ext uri="{BB962C8B-B14F-4D97-AF65-F5344CB8AC3E}">
        <p14:creationId xmlns:p14="http://schemas.microsoft.com/office/powerpoint/2010/main" val="2617864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Disadvantages</a:t>
            </a:r>
          </a:p>
          <a:p>
            <a:r>
              <a:rPr lang="en-IN" dirty="0"/>
              <a:t>They need stable functioning devices and a stable internet connection. If any of these connections fail, it may disturb the payment process. Besides, there is still a fraud risk like stolen account information or unauthorised transactions. Further, uneducated people may find difficult to complete the transaction and not every business accepts contactless or digital payments.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Supply Chain 4.0: Supply Chain 4.0 could directly affect on the resilience of supply chain, forming more robustness amid high, sudden, and emergency magnitude events like COVID-19 occurrence (</a:t>
            </a:r>
            <a:r>
              <a:rPr lang="en-GB" dirty="0" err="1"/>
              <a:t>Frederico</a:t>
            </a:r>
            <a:r>
              <a:rPr lang="en-GB" dirty="0"/>
              <a:t>, 2021). These technologies may assist firms transform their operations, resulting in enhancements in production effectiveness, service effectiveness and speed to market. However, there are certain disadvantages of Supply Chain 4.0 such as they could be expensive, which could be a constraint for some firms. The outbreak has formed critical disruptions in supply chains, which could form it tough for firms to implement novel technologies. </a:t>
            </a:r>
            <a:endParaRPr lang="en-IN" dirty="0"/>
          </a:p>
          <a:p>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11</a:t>
            </a:fld>
            <a:endParaRPr lang="en-IN"/>
          </a:p>
        </p:txBody>
      </p:sp>
    </p:spTree>
    <p:extLst>
      <p:ext uri="{BB962C8B-B14F-4D97-AF65-F5344CB8AC3E}">
        <p14:creationId xmlns:p14="http://schemas.microsoft.com/office/powerpoint/2010/main" val="4098258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IN" dirty="0"/>
              <a:t>Disadvantages </a:t>
            </a:r>
          </a:p>
          <a:p>
            <a:r>
              <a:rPr lang="en-IN" dirty="0"/>
              <a:t>Telehealth could form it tough for healthcare providers to perform thorough physical examination, which could restrict the diagnosis accuracy. This tool needs reliable internet access and proper technology. Besides, it has been found that telehealth raises issues regard patient privacy and personal health information security (</a:t>
            </a:r>
            <a:r>
              <a:rPr lang="en-IN" dirty="0" err="1"/>
              <a:t>Abugabah</a:t>
            </a:r>
            <a:r>
              <a:rPr lang="en-IN" dirty="0"/>
              <a:t> et al., 2020). </a:t>
            </a:r>
            <a:br>
              <a:rPr lang="en-IN" dirty="0"/>
            </a:br>
            <a:r>
              <a:rPr lang="en-IN" dirty="0"/>
              <a:t>Online entertainment tools</a:t>
            </a:r>
          </a:p>
          <a:p>
            <a:pPr marL="171450" indent="-171450">
              <a:buFont typeface="Arial" panose="020B0604020202020204" pitchFamily="34" charset="0"/>
              <a:buChar char="•"/>
            </a:pPr>
            <a:r>
              <a:rPr lang="en-IN" dirty="0"/>
              <a:t>They provide a source of distraction and amusement during times of isolation and stress. </a:t>
            </a:r>
          </a:p>
          <a:p>
            <a:pPr marL="171450" indent="-171450">
              <a:buFont typeface="Arial" panose="020B0604020202020204" pitchFamily="34" charset="0"/>
              <a:buChar char="•"/>
            </a:pPr>
            <a:r>
              <a:rPr lang="en-IN" dirty="0"/>
              <a:t>Faster spread of information such as preventive measures, significant information regard the virus, etc.</a:t>
            </a:r>
          </a:p>
          <a:p>
            <a:pPr marL="171450" indent="-171450">
              <a:buFont typeface="Arial" panose="020B0604020202020204" pitchFamily="34" charset="0"/>
              <a:buChar char="•"/>
            </a:pPr>
            <a:r>
              <a:rPr lang="en-IN" dirty="0"/>
              <a:t>Stay connected with communities, family, and friends.</a:t>
            </a:r>
          </a:p>
          <a:p>
            <a:pPr marL="171450" indent="-171450">
              <a:buFont typeface="Arial" panose="020B0604020202020204" pitchFamily="34" charset="0"/>
              <a:buChar char="•"/>
            </a:pPr>
            <a:r>
              <a:rPr lang="en-IN" dirty="0"/>
              <a:t>Enjoyed from the comfort of one’s home. </a:t>
            </a:r>
          </a:p>
          <a:p>
            <a:pPr marL="0" indent="0">
              <a:buFont typeface="Arial" panose="020B0604020202020204" pitchFamily="34" charset="0"/>
              <a:buNone/>
            </a:pPr>
            <a:r>
              <a:rPr lang="en-IN" dirty="0"/>
              <a:t>Disadvantages</a:t>
            </a:r>
          </a:p>
          <a:p>
            <a:pPr marL="171450" indent="-171450">
              <a:buFont typeface="Arial" panose="020B0604020202020204" pitchFamily="34" charset="0"/>
              <a:buChar char="•"/>
            </a:pPr>
            <a:r>
              <a:rPr lang="en-IN" dirty="0"/>
              <a:t>Social media and other online entertainment tools may result in feelings of loneliness, depression, and anxiety. </a:t>
            </a:r>
          </a:p>
          <a:p>
            <a:pPr marL="171450" indent="-171450">
              <a:buFont typeface="Arial" panose="020B0604020202020204" pitchFamily="34" charset="0"/>
              <a:buChar char="•"/>
            </a:pPr>
            <a:r>
              <a:rPr lang="en-IN" dirty="0"/>
              <a:t>May result in misinformation and fake news</a:t>
            </a:r>
          </a:p>
          <a:p>
            <a:pPr marL="171450" indent="-171450">
              <a:buFont typeface="Arial" panose="020B0604020202020204" pitchFamily="34" charset="0"/>
              <a:buChar char="•"/>
            </a:pPr>
            <a:r>
              <a:rPr lang="en-IN" dirty="0"/>
              <a:t>Augmented reliance on the internet and digital tools could result in concerns like disrupted sleep patters and eye strain. </a:t>
            </a:r>
          </a:p>
          <a:p>
            <a:pPr marL="171450" indent="-171450">
              <a:buFont typeface="Arial" panose="020B0604020202020204" pitchFamily="34" charset="0"/>
              <a:buChar char="•"/>
            </a:pPr>
            <a:r>
              <a:rPr lang="en-IN" dirty="0"/>
              <a:t>Social disconnection and polarisation are also concerns. </a:t>
            </a:r>
          </a:p>
        </p:txBody>
      </p:sp>
      <p:sp>
        <p:nvSpPr>
          <p:cNvPr id="4" name="Slide Number Placeholder 3"/>
          <p:cNvSpPr>
            <a:spLocks noGrp="1"/>
          </p:cNvSpPr>
          <p:nvPr>
            <p:ph type="sldNum" sz="quarter" idx="5"/>
          </p:nvPr>
        </p:nvSpPr>
        <p:spPr/>
        <p:txBody>
          <a:bodyPr/>
          <a:lstStyle/>
          <a:p>
            <a:fld id="{019C55E2-7444-47E6-9994-2CEC1BF88D8A}" type="slidenum">
              <a:rPr lang="en-IN" smtClean="0"/>
              <a:t>12</a:t>
            </a:fld>
            <a:endParaRPr lang="en-IN"/>
          </a:p>
        </p:txBody>
      </p:sp>
    </p:spTree>
    <p:extLst>
      <p:ext uri="{BB962C8B-B14F-4D97-AF65-F5344CB8AC3E}">
        <p14:creationId xmlns:p14="http://schemas.microsoft.com/office/powerpoint/2010/main" val="1752635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Disadvantages </a:t>
            </a:r>
          </a:p>
          <a:p>
            <a:pPr marL="171450" indent="-171450">
              <a:buFont typeface="Arial" panose="020B0604020202020204" pitchFamily="34" charset="0"/>
              <a:buChar char="•"/>
            </a:pPr>
            <a:r>
              <a:rPr lang="en-IN" dirty="0"/>
              <a:t>Lack of human interactions as the mental health tools do not give the same level of human interaction as in-person therapy. </a:t>
            </a:r>
          </a:p>
          <a:p>
            <a:pPr marL="171450" indent="-171450">
              <a:buFont typeface="Arial" panose="020B0604020202020204" pitchFamily="34" charset="0"/>
              <a:buChar char="•"/>
            </a:pPr>
            <a:r>
              <a:rPr lang="en-IN" dirty="0"/>
              <a:t>Restricted access to technology may form disparities in access to mental health care.</a:t>
            </a:r>
          </a:p>
          <a:p>
            <a:pPr marL="171450" indent="-171450">
              <a:buFont typeface="Arial" panose="020B0604020202020204" pitchFamily="34" charset="0"/>
              <a:buChar char="•"/>
            </a:pPr>
            <a:r>
              <a:rPr lang="en-IN" dirty="0"/>
              <a:t>May raise concerns regard data security and privacy.</a:t>
            </a:r>
          </a:p>
          <a:p>
            <a:pPr marL="171450" indent="-171450">
              <a:buFont typeface="Arial" panose="020B0604020202020204" pitchFamily="34" charset="0"/>
              <a:buChar char="•"/>
            </a:pPr>
            <a:r>
              <a:rPr lang="en-IN" dirty="0"/>
              <a:t>Not every digital mental health tool could be effective or evidence-based. </a:t>
            </a:r>
          </a:p>
          <a:p>
            <a:pPr marL="0" indent="0">
              <a:buFont typeface="Arial" panose="020B0604020202020204" pitchFamily="34" charset="0"/>
              <a:buNone/>
            </a:pPr>
            <a:r>
              <a:rPr lang="en-IN" dirty="0"/>
              <a:t>Distance learning </a:t>
            </a:r>
          </a:p>
          <a:p>
            <a:pPr marL="171450" indent="-171450">
              <a:buFont typeface="Arial" panose="020B0604020202020204" pitchFamily="34" charset="0"/>
              <a:buChar char="•"/>
            </a:pPr>
            <a:r>
              <a:rPr lang="en-IN" dirty="0"/>
              <a:t>Online learning permits students to learn from anywhere as in-person classes could impossible during the pandemic. </a:t>
            </a:r>
          </a:p>
          <a:p>
            <a:pPr marL="171450" indent="-171450">
              <a:buFont typeface="Arial" panose="020B0604020202020204" pitchFamily="34" charset="0"/>
              <a:buChar char="•"/>
            </a:pPr>
            <a:r>
              <a:rPr lang="en-IN" dirty="0"/>
              <a:t>Permitting people to learn at their own schedule and place.</a:t>
            </a:r>
          </a:p>
          <a:p>
            <a:pPr marL="171450" indent="-171450">
              <a:buFont typeface="Arial" panose="020B0604020202020204" pitchFamily="34" charset="0"/>
              <a:buChar char="•"/>
            </a:pPr>
            <a:r>
              <a:rPr lang="en-IN" dirty="0"/>
              <a:t>More affordable as it mitigates meals and transportation cost.</a:t>
            </a:r>
          </a:p>
          <a:p>
            <a:pPr marL="171450" indent="-171450">
              <a:buFont typeface="Arial" panose="020B0604020202020204" pitchFamily="34" charset="0"/>
              <a:buChar char="•"/>
            </a:pPr>
            <a:r>
              <a:rPr lang="en-IN" dirty="0"/>
              <a:t>May enhance student attendance as it mitigates the students’ needs to physically attend classes. </a:t>
            </a:r>
          </a:p>
          <a:p>
            <a:pPr marL="0" indent="0">
              <a:buFont typeface="Arial" panose="020B0604020202020204" pitchFamily="34" charset="0"/>
              <a:buNone/>
            </a:pPr>
            <a:r>
              <a:rPr lang="en-IN" dirty="0"/>
              <a:t>Disadvantages </a:t>
            </a:r>
          </a:p>
          <a:p>
            <a:pPr marL="171450" indent="-171450">
              <a:buFont typeface="Arial" panose="020B0604020202020204" pitchFamily="34" charset="0"/>
              <a:buChar char="•"/>
            </a:pPr>
            <a:r>
              <a:rPr lang="en-IN" dirty="0"/>
              <a:t>Needs to reliable internet and technology which could be unavailable to every student.</a:t>
            </a:r>
          </a:p>
          <a:p>
            <a:pPr marL="171450" indent="-171450">
              <a:buFont typeface="Arial" panose="020B0604020202020204" pitchFamily="34" charset="0"/>
              <a:buChar char="•"/>
            </a:pPr>
            <a:r>
              <a:rPr lang="en-IN" dirty="0"/>
              <a:t>Less-efficient as it more tough to manage student interaction and engagement.</a:t>
            </a:r>
          </a:p>
          <a:p>
            <a:pPr marL="171450" indent="-171450">
              <a:buFont typeface="Arial" panose="020B0604020202020204" pitchFamily="34" charset="0"/>
              <a:buChar char="•"/>
            </a:pPr>
            <a:r>
              <a:rPr lang="en-IN" dirty="0"/>
              <a:t>Online learning could be isolating compared to in-person learning.</a:t>
            </a:r>
          </a:p>
          <a:p>
            <a:pPr marL="171450" indent="-171450">
              <a:buFont typeface="Arial" panose="020B0604020202020204" pitchFamily="34" charset="0"/>
              <a:buChar char="•"/>
            </a:pPr>
            <a:r>
              <a:rPr lang="en-IN" dirty="0"/>
              <a:t>Adverse affect on mental health and absence of social interaction. </a:t>
            </a:r>
          </a:p>
        </p:txBody>
      </p:sp>
      <p:sp>
        <p:nvSpPr>
          <p:cNvPr id="4" name="Slide Number Placeholder 3"/>
          <p:cNvSpPr>
            <a:spLocks noGrp="1"/>
          </p:cNvSpPr>
          <p:nvPr>
            <p:ph type="sldNum" sz="quarter" idx="5"/>
          </p:nvPr>
        </p:nvSpPr>
        <p:spPr/>
        <p:txBody>
          <a:bodyPr/>
          <a:lstStyle/>
          <a:p>
            <a:fld id="{019C55E2-7444-47E6-9994-2CEC1BF88D8A}" type="slidenum">
              <a:rPr lang="en-IN" smtClean="0"/>
              <a:t>13</a:t>
            </a:fld>
            <a:endParaRPr lang="en-IN"/>
          </a:p>
        </p:txBody>
      </p:sp>
    </p:spTree>
    <p:extLst>
      <p:ext uri="{BB962C8B-B14F-4D97-AF65-F5344CB8AC3E}">
        <p14:creationId xmlns:p14="http://schemas.microsoft.com/office/powerpoint/2010/main" val="29649220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During the outbreak, communities have gradually dependent upon home deliveries and virtual shopping to prevent crowded places and decrease the danger of infection. </a:t>
            </a:r>
          </a:p>
          <a:p>
            <a:pPr algn="just"/>
            <a:r>
              <a:rPr lang="en-IN" dirty="0"/>
              <a:t>This trend is probably to remain in the future because an individual has become accustomed to the convenience of these tools. As per McKinsey survey, the pandemic has </a:t>
            </a:r>
            <a:r>
              <a:rPr lang="en-IN" dirty="0" err="1"/>
              <a:t>augemented</a:t>
            </a:r>
            <a:r>
              <a:rPr lang="en-IN" dirty="0"/>
              <a:t> the digitalisation of consumer interactions by numerous years (McKinsey, 2020). </a:t>
            </a:r>
          </a:p>
          <a:p>
            <a:r>
              <a:rPr lang="en-IN" dirty="0"/>
              <a:t>Further, the outbreak has forced several firms to adopt remote working policing to obey social distancing guidelines. This has resulted in a vital raise in the digital tools use like instant messaging and video conferencing. Remote work is probably to remain in the future because several firms have realised the advantages of decrease offline space and augmented flexibility for manpower. </a:t>
            </a:r>
          </a:p>
          <a:p>
            <a:r>
              <a:rPr lang="en-IN" dirty="0"/>
              <a:t>The COVID-19 has also augmented the usage of contactless and digital payment approaches, as individuals have become more aware of the probable danger of managing cash and touching payment terminals. This kind of trend us probably remain in the future because an individual has become accustomed to the safety and convenience of these tools. As per Statista, total transaction value in the digital payments market is estimated to reach US 9.46tn dollars in 2023 (Statista, 2023). </a:t>
            </a:r>
          </a:p>
        </p:txBody>
      </p:sp>
      <p:sp>
        <p:nvSpPr>
          <p:cNvPr id="4" name="Slide Number Placeholder 3"/>
          <p:cNvSpPr>
            <a:spLocks noGrp="1"/>
          </p:cNvSpPr>
          <p:nvPr>
            <p:ph type="sldNum" sz="quarter" idx="5"/>
          </p:nvPr>
        </p:nvSpPr>
        <p:spPr/>
        <p:txBody>
          <a:bodyPr/>
          <a:lstStyle/>
          <a:p>
            <a:fld id="{019C55E2-7444-47E6-9994-2CEC1BF88D8A}" type="slidenum">
              <a:rPr lang="en-IN" smtClean="0"/>
              <a:t>14</a:t>
            </a:fld>
            <a:endParaRPr lang="en-IN"/>
          </a:p>
        </p:txBody>
      </p:sp>
    </p:spTree>
    <p:extLst>
      <p:ext uri="{BB962C8B-B14F-4D97-AF65-F5344CB8AC3E}">
        <p14:creationId xmlns:p14="http://schemas.microsoft.com/office/powerpoint/2010/main" val="3720980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Further, telehealth has assisted in preventing unessential exposure to the pandemic and has permitted healthcare professionals to give care to a patient who is not able to visit clinics. It is also an effective way for healthcare providers to supervise their patients’ chronic conditions such as lung or heart disease. Although this tool also increases the gaps among disadvantaged groups. In the future, telehealth models and workflows that recognise social determinants of health and supervise patient steps of populations that are deprived of negative outcomes may enhance patient safety. </a:t>
            </a:r>
          </a:p>
        </p:txBody>
      </p:sp>
      <p:sp>
        <p:nvSpPr>
          <p:cNvPr id="4" name="Slide Number Placeholder 3"/>
          <p:cNvSpPr>
            <a:spLocks noGrp="1"/>
          </p:cNvSpPr>
          <p:nvPr>
            <p:ph type="sldNum" sz="quarter" idx="5"/>
          </p:nvPr>
        </p:nvSpPr>
        <p:spPr/>
        <p:txBody>
          <a:bodyPr/>
          <a:lstStyle/>
          <a:p>
            <a:fld id="{019C55E2-7444-47E6-9994-2CEC1BF88D8A}" type="slidenum">
              <a:rPr lang="en-IN" smtClean="0"/>
              <a:t>15</a:t>
            </a:fld>
            <a:endParaRPr lang="en-IN"/>
          </a:p>
        </p:txBody>
      </p:sp>
    </p:spTree>
    <p:extLst>
      <p:ext uri="{BB962C8B-B14F-4D97-AF65-F5344CB8AC3E}">
        <p14:creationId xmlns:p14="http://schemas.microsoft.com/office/powerpoint/2010/main" val="26765911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 the future, they have the probable to give a sense of social association and support. Although it is necessary to manage healthy use of online entertainment and understand the probable adverse consequences of extreme screen time on mental wellbeing. </a:t>
            </a:r>
          </a:p>
          <a:p>
            <a:r>
              <a:rPr lang="en-IN" dirty="0"/>
              <a:t> </a:t>
            </a:r>
          </a:p>
        </p:txBody>
      </p:sp>
      <p:sp>
        <p:nvSpPr>
          <p:cNvPr id="4" name="Slide Number Placeholder 3"/>
          <p:cNvSpPr>
            <a:spLocks noGrp="1"/>
          </p:cNvSpPr>
          <p:nvPr>
            <p:ph type="sldNum" sz="quarter" idx="5"/>
          </p:nvPr>
        </p:nvSpPr>
        <p:spPr/>
        <p:txBody>
          <a:bodyPr/>
          <a:lstStyle/>
          <a:p>
            <a:fld id="{019C55E2-7444-47E6-9994-2CEC1BF88D8A}" type="slidenum">
              <a:rPr lang="en-IN" smtClean="0"/>
              <a:t>16</a:t>
            </a:fld>
            <a:endParaRPr lang="en-IN"/>
          </a:p>
        </p:txBody>
      </p:sp>
    </p:spTree>
    <p:extLst>
      <p:ext uri="{BB962C8B-B14F-4D97-AF65-F5344CB8AC3E}">
        <p14:creationId xmlns:p14="http://schemas.microsoft.com/office/powerpoint/2010/main" val="11664412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They may also improve present mental health services by giving extra resources and support. Besides, digital learning tools have changed the way educators teach and they abridge lesson plan formation while easing social interaction and communication between students. They have allowed students at their own pace, learn from anywhere, and involve in conversation with tutors and other students to customise their learning experience. In the future, these tools may remain to be adopted to give students with convenience and flexibility, allowing them to take courses at their own pace. </a:t>
            </a:r>
          </a:p>
        </p:txBody>
      </p:sp>
      <p:sp>
        <p:nvSpPr>
          <p:cNvPr id="4" name="Slide Number Placeholder 3"/>
          <p:cNvSpPr>
            <a:spLocks noGrp="1"/>
          </p:cNvSpPr>
          <p:nvPr>
            <p:ph type="sldNum" sz="quarter" idx="5"/>
          </p:nvPr>
        </p:nvSpPr>
        <p:spPr/>
        <p:txBody>
          <a:bodyPr/>
          <a:lstStyle/>
          <a:p>
            <a:fld id="{019C55E2-7444-47E6-9994-2CEC1BF88D8A}" type="slidenum">
              <a:rPr lang="en-IN" smtClean="0"/>
              <a:t>17</a:t>
            </a:fld>
            <a:endParaRPr lang="en-IN"/>
          </a:p>
        </p:txBody>
      </p:sp>
    </p:spTree>
    <p:extLst>
      <p:ext uri="{BB962C8B-B14F-4D97-AF65-F5344CB8AC3E}">
        <p14:creationId xmlns:p14="http://schemas.microsoft.com/office/powerpoint/2010/main" val="42815214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According to  </a:t>
            </a:r>
            <a:r>
              <a:rPr lang="en-IN" dirty="0" err="1"/>
              <a:t>Pani</a:t>
            </a:r>
            <a:r>
              <a:rPr lang="en-IN" dirty="0"/>
              <a:t> et al., (2020), ADR (Autonomous Delivery Robots) technology for deliveries of last-mile freight is identified as a valuable measure towards low-carbon logistics. During the COVID-19 outbreak, the demand for contactless delivery has augment ADRs deployment in nations (</a:t>
            </a:r>
            <a:r>
              <a:rPr lang="en-IN" dirty="0" err="1"/>
              <a:t>Pani</a:t>
            </a:r>
            <a:r>
              <a:rPr lang="en-IN" dirty="0"/>
              <a:t> et al., 2020).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 2021, online sales had emerged by 74 percent annually, a regular increase over the 12 months earlier, majorly spent under the pandemic restrictions. Britons spent an astonishing £93 billion online in the latest figure depicted that during January 2021 (Statista, 2023). This shift to </a:t>
            </a:r>
            <a:r>
              <a:rPr lang="en-IN" dirty="0" err="1"/>
              <a:t>virtial</a:t>
            </a:r>
            <a:r>
              <a:rPr lang="en-IN" dirty="0"/>
              <a:t> shopping assisted small firms reach a large number of audience and boost novel consumer relationships.</a:t>
            </a:r>
          </a:p>
          <a:p>
            <a:r>
              <a:rPr lang="en-IN" dirty="0"/>
              <a:t>Further, as per the Home Office Life, 40.9 percent of homeworkers reported that were able to get as much work completed in 2020 June as they were 6 months before. It was also found in the survey that several manpower have found remote working helpful for their level of productivity and wish to remain working from home in the future (The Home Office Life, 2023). This example shows the effectiveness of remote working on people and organisations. </a:t>
            </a:r>
          </a:p>
        </p:txBody>
      </p:sp>
      <p:sp>
        <p:nvSpPr>
          <p:cNvPr id="4" name="Slide Number Placeholder 3"/>
          <p:cNvSpPr>
            <a:spLocks noGrp="1"/>
          </p:cNvSpPr>
          <p:nvPr>
            <p:ph type="sldNum" sz="quarter" idx="5"/>
          </p:nvPr>
        </p:nvSpPr>
        <p:spPr/>
        <p:txBody>
          <a:bodyPr/>
          <a:lstStyle/>
          <a:p>
            <a:fld id="{019C55E2-7444-47E6-9994-2CEC1BF88D8A}" type="slidenum">
              <a:rPr lang="en-IN" smtClean="0"/>
              <a:t>18</a:t>
            </a:fld>
            <a:endParaRPr lang="en-IN"/>
          </a:p>
        </p:txBody>
      </p:sp>
    </p:spTree>
    <p:extLst>
      <p:ext uri="{BB962C8B-B14F-4D97-AF65-F5344CB8AC3E}">
        <p14:creationId xmlns:p14="http://schemas.microsoft.com/office/powerpoint/2010/main" val="2733147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Digital Transformation: Shaping the future of European Healthcare report – found that because of the pandemic, 78 percent of UK clinicians surveyed demonstrate their institution has augmented the digital technologies adoption to support ways of working of clinicians. Meanwhile, 80 percent say their institution has augmented digital technology adoption to give virtual support and more efficient methods of involvement with patients (Deloitte, 2020). This shows the telehealth technology leading to enhanced convenience and patient care. </a:t>
            </a:r>
          </a:p>
        </p:txBody>
      </p:sp>
      <p:sp>
        <p:nvSpPr>
          <p:cNvPr id="4" name="Slide Number Placeholder 3"/>
          <p:cNvSpPr>
            <a:spLocks noGrp="1"/>
          </p:cNvSpPr>
          <p:nvPr>
            <p:ph type="sldNum" sz="quarter" idx="5"/>
          </p:nvPr>
        </p:nvSpPr>
        <p:spPr/>
        <p:txBody>
          <a:bodyPr/>
          <a:lstStyle/>
          <a:p>
            <a:fld id="{019C55E2-7444-47E6-9994-2CEC1BF88D8A}" type="slidenum">
              <a:rPr lang="en-IN" smtClean="0"/>
              <a:t>19</a:t>
            </a:fld>
            <a:endParaRPr lang="en-IN"/>
          </a:p>
        </p:txBody>
      </p:sp>
    </p:spTree>
    <p:extLst>
      <p:ext uri="{BB962C8B-B14F-4D97-AF65-F5344CB8AC3E}">
        <p14:creationId xmlns:p14="http://schemas.microsoft.com/office/powerpoint/2010/main" val="3489330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Online entertainment technologies have also assisted in boost communities. For instance the Tax Cloud Portal is an effective and simple method for individuals to support the entertainment and arts sector via the pandemic. The portal permits individuals to donate to the sector and encourage performers and artists who have been impacted by the COVID-19 outbreak (Accounting WEB, 2021). The outbreak has also resulted in an rise in virtual learning. For instance, the </a:t>
            </a:r>
            <a:r>
              <a:rPr lang="en-IN" dirty="0" err="1"/>
              <a:t>KeDaGaoXin</a:t>
            </a:r>
            <a:r>
              <a:rPr lang="en-IN" dirty="0"/>
              <a:t> and the University of Kent established an online exchange program that took place in 2021-2022 and 2020-2021 between the 2 universities to ease intercultural communication and adoption of novel language skills competence via a digital exchange that will prevent the affect of restrictions imposed on social life and travelling (Fiorucci et al., 2023). </a:t>
            </a:r>
          </a:p>
        </p:txBody>
      </p:sp>
      <p:sp>
        <p:nvSpPr>
          <p:cNvPr id="4" name="Slide Number Placeholder 3"/>
          <p:cNvSpPr>
            <a:spLocks noGrp="1"/>
          </p:cNvSpPr>
          <p:nvPr>
            <p:ph type="sldNum" sz="quarter" idx="5"/>
          </p:nvPr>
        </p:nvSpPr>
        <p:spPr/>
        <p:txBody>
          <a:bodyPr/>
          <a:lstStyle/>
          <a:p>
            <a:fld id="{019C55E2-7444-47E6-9994-2CEC1BF88D8A}" type="slidenum">
              <a:rPr lang="en-IN" smtClean="0"/>
              <a:t>20</a:t>
            </a:fld>
            <a:endParaRPr lang="en-IN"/>
          </a:p>
        </p:txBody>
      </p:sp>
    </p:spTree>
    <p:extLst>
      <p:ext uri="{BB962C8B-B14F-4D97-AF65-F5344CB8AC3E}">
        <p14:creationId xmlns:p14="http://schemas.microsoft.com/office/powerpoint/2010/main" val="8689069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Further, the chief role of digital technologies has been adopted to prevent the transmission of the virus. </a:t>
            </a:r>
            <a:r>
              <a:rPr lang="en-US" dirty="0"/>
              <a:t>Health experts are using digital technologies to engage communities and undertake pandemic interventions. Digital technology could not replace grassroots outreach's human-based encounters that can affect health behavior, especially in underprivileged communities. Real-life examples have also been given in the presentation. It can be concluded that digital tools plays a great role during the pandemic and in the future also to connect people across the globe. </a:t>
            </a:r>
            <a:endParaRPr lang="en-IN" dirty="0"/>
          </a:p>
        </p:txBody>
      </p:sp>
      <p:sp>
        <p:nvSpPr>
          <p:cNvPr id="4" name="Slide Number Placeholder 3"/>
          <p:cNvSpPr>
            <a:spLocks noGrp="1"/>
          </p:cNvSpPr>
          <p:nvPr>
            <p:ph type="sldNum" sz="quarter" idx="5"/>
          </p:nvPr>
        </p:nvSpPr>
        <p:spPr/>
        <p:txBody>
          <a:bodyPr/>
          <a:lstStyle/>
          <a:p>
            <a:fld id="{019C55E2-7444-47E6-9994-2CEC1BF88D8A}" type="slidenum">
              <a:rPr lang="en-IN" smtClean="0"/>
              <a:t>21</a:t>
            </a:fld>
            <a:endParaRPr lang="en-IN"/>
          </a:p>
        </p:txBody>
      </p:sp>
    </p:spTree>
    <p:extLst>
      <p:ext uri="{BB962C8B-B14F-4D97-AF65-F5344CB8AC3E}">
        <p14:creationId xmlns:p14="http://schemas.microsoft.com/office/powerpoint/2010/main" val="2879381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87291A-C49F-48D1-9EF2-167BC82077CE}"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330036584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87291A-C49F-48D1-9EF2-167BC82077CE}"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2795005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187291A-C49F-48D1-9EF2-167BC82077CE}" type="datetimeFigureOut">
              <a:rPr lang="en-IN" smtClean="0"/>
              <a:t>12-11-2023</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ADECD77-E4BB-4E93-BA4D-7E112FCAA061}" type="slidenum">
              <a:rPr lang="en-IN" smtClean="0"/>
              <a:t>‹#›</a:t>
            </a:fld>
            <a:endParaRPr lang="en-IN"/>
          </a:p>
        </p:txBody>
      </p:sp>
    </p:spTree>
    <p:extLst>
      <p:ext uri="{BB962C8B-B14F-4D97-AF65-F5344CB8AC3E}">
        <p14:creationId xmlns:p14="http://schemas.microsoft.com/office/powerpoint/2010/main" val="341965407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87291A-C49F-48D1-9EF2-167BC82077CE}"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50441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87291A-C49F-48D1-9EF2-167BC82077CE}" type="datetimeFigureOut">
              <a:rPr lang="en-IN" smtClean="0"/>
              <a:t>12-11-2023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986805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87291A-C49F-48D1-9EF2-167BC82077CE}" type="datetimeFigureOut">
              <a:rPr lang="en-IN" smtClean="0"/>
              <a:t>12-11-2023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2863780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87291A-C49F-48D1-9EF2-167BC82077CE}" type="datetimeFigureOut">
              <a:rPr lang="en-IN" smtClean="0"/>
              <a:t>12-11-2023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1237017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87291A-C49F-48D1-9EF2-167BC82077CE}"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3547714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87291A-C49F-48D1-9EF2-167BC82077CE}"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1059025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87291A-C49F-48D1-9EF2-167BC82077CE}"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4214350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E187291A-C49F-48D1-9EF2-167BC82077CE}" type="datetimeFigureOut">
              <a:rPr lang="en-IN" smtClean="0"/>
              <a:t>12-11-2023</a:t>
            </a:fld>
            <a:endParaRPr lang="en-IN"/>
          </a:p>
        </p:txBody>
      </p:sp>
      <p:sp>
        <p:nvSpPr>
          <p:cNvPr id="5" name="Footer Placeholder 4"/>
          <p:cNvSpPr>
            <a:spLocks noGrp="1"/>
          </p:cNvSpPr>
          <p:nvPr>
            <p:ph type="ftr" sz="quarter" idx="11"/>
          </p:nvPr>
        </p:nvSpPr>
        <p:spPr>
          <a:xfrm>
            <a:off x="3776135" y="6422854"/>
            <a:ext cx="4279669" cy="365125"/>
          </a:xfrm>
        </p:spPr>
        <p:txBody>
          <a:bodyPr/>
          <a:lstStyle/>
          <a:p>
            <a:endParaRPr lang="en-IN"/>
          </a:p>
        </p:txBody>
      </p:sp>
      <p:sp>
        <p:nvSpPr>
          <p:cNvPr id="6" name="Slide Number Placeholder 5"/>
          <p:cNvSpPr>
            <a:spLocks noGrp="1"/>
          </p:cNvSpPr>
          <p:nvPr>
            <p:ph type="sldNum" sz="quarter" idx="12"/>
          </p:nvPr>
        </p:nvSpPr>
        <p:spPr>
          <a:xfrm>
            <a:off x="8073048" y="6422854"/>
            <a:ext cx="879759" cy="365125"/>
          </a:xfrm>
        </p:spPr>
        <p:txBody>
          <a:bodyPr/>
          <a:lstStyle/>
          <a:p>
            <a:fld id="{0ADECD77-E4BB-4E93-BA4D-7E112FCAA061}" type="slidenum">
              <a:rPr lang="en-IN" smtClean="0"/>
              <a:t>‹#›</a:t>
            </a:fld>
            <a:endParaRPr lang="en-IN"/>
          </a:p>
        </p:txBody>
      </p:sp>
    </p:spTree>
    <p:extLst>
      <p:ext uri="{BB962C8B-B14F-4D97-AF65-F5344CB8AC3E}">
        <p14:creationId xmlns:p14="http://schemas.microsoft.com/office/powerpoint/2010/main" val="863814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187291A-C49F-48D1-9EF2-167BC82077CE}" type="datetimeFigureOut">
              <a:rPr lang="en-IN" smtClean="0"/>
              <a:t>12-11-2023</a:t>
            </a:fld>
            <a:endParaRPr lang="en-IN"/>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IN"/>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ADECD77-E4BB-4E93-BA4D-7E112FCAA061}" type="slidenum">
              <a:rPr lang="en-IN" smtClean="0"/>
              <a:t>‹#›</a:t>
            </a:fld>
            <a:endParaRPr lang="en-IN"/>
          </a:p>
        </p:txBody>
      </p:sp>
    </p:spTree>
    <p:extLst>
      <p:ext uri="{BB962C8B-B14F-4D97-AF65-F5344CB8AC3E}">
        <p14:creationId xmlns:p14="http://schemas.microsoft.com/office/powerpoint/2010/main" val="162835727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617FC-6532-E9BD-246B-C9D7E69D3364}"/>
              </a:ext>
            </a:extLst>
          </p:cNvPr>
          <p:cNvSpPr>
            <a:spLocks noGrp="1"/>
          </p:cNvSpPr>
          <p:nvPr>
            <p:ph type="ctrTitle"/>
          </p:nvPr>
        </p:nvSpPr>
        <p:spPr/>
        <p:txBody>
          <a:bodyPr>
            <a:noAutofit/>
          </a:bodyPr>
          <a:lstStyle/>
          <a:p>
            <a:r>
              <a:rPr lang="en-GB" sz="4000" dirty="0"/>
              <a:t>Critically evaluate digital innovations that could develop communities in the present and future </a:t>
            </a:r>
            <a:endParaRPr lang="en-IN" sz="4000" dirty="0"/>
          </a:p>
        </p:txBody>
      </p:sp>
      <p:sp>
        <p:nvSpPr>
          <p:cNvPr id="3" name="Subtitle 2">
            <a:extLst>
              <a:ext uri="{FF2B5EF4-FFF2-40B4-BE49-F238E27FC236}">
                <a16:creationId xmlns:a16="http://schemas.microsoft.com/office/drawing/2014/main" id="{84DDA712-EF15-136C-E994-9C07E80F1A0F}"/>
              </a:ext>
            </a:extLst>
          </p:cNvPr>
          <p:cNvSpPr>
            <a:spLocks noGrp="1"/>
          </p:cNvSpPr>
          <p:nvPr>
            <p:ph type="subTitle" idx="1"/>
          </p:nvPr>
        </p:nvSpPr>
        <p:spPr/>
        <p:txBody>
          <a:bodyPr>
            <a:normAutofit fontScale="85000" lnSpcReduction="20000"/>
          </a:bodyPr>
          <a:lstStyle/>
          <a:p>
            <a:r>
              <a:rPr lang="en-IN" dirty="0"/>
              <a:t>Student </a:t>
            </a:r>
            <a:r>
              <a:rPr lang="en-IN" dirty="0" err="1"/>
              <a:t>Name:Ololade</a:t>
            </a:r>
            <a:r>
              <a:rPr lang="en-IN" dirty="0"/>
              <a:t> </a:t>
            </a:r>
            <a:r>
              <a:rPr lang="en-IN" dirty="0" err="1"/>
              <a:t>Adediran</a:t>
            </a:r>
            <a:endParaRPr lang="en-IN" dirty="0"/>
          </a:p>
          <a:p>
            <a:r>
              <a:rPr lang="en-IN" dirty="0"/>
              <a:t>Student ID: 1903205</a:t>
            </a:r>
          </a:p>
          <a:p>
            <a:endParaRPr lang="en-IN" dirty="0"/>
          </a:p>
        </p:txBody>
      </p:sp>
    </p:spTree>
    <p:extLst>
      <p:ext uri="{BB962C8B-B14F-4D97-AF65-F5344CB8AC3E}">
        <p14:creationId xmlns:p14="http://schemas.microsoft.com/office/powerpoint/2010/main" val="2373722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543AA-86E3-D867-87F8-1A09BEA9FD72}"/>
              </a:ext>
            </a:extLst>
          </p:cNvPr>
          <p:cNvSpPr>
            <a:spLocks noGrp="1"/>
          </p:cNvSpPr>
          <p:nvPr>
            <p:ph type="title"/>
          </p:nvPr>
        </p:nvSpPr>
        <p:spPr/>
        <p:txBody>
          <a:bodyPr/>
          <a:lstStyle/>
          <a:p>
            <a:r>
              <a:rPr lang="en-GB" dirty="0"/>
              <a:t>Introduction </a:t>
            </a:r>
            <a:endParaRPr lang="en-IN" dirty="0"/>
          </a:p>
        </p:txBody>
      </p:sp>
      <p:sp>
        <p:nvSpPr>
          <p:cNvPr id="3" name="Content Placeholder 2">
            <a:extLst>
              <a:ext uri="{FF2B5EF4-FFF2-40B4-BE49-F238E27FC236}">
                <a16:creationId xmlns:a16="http://schemas.microsoft.com/office/drawing/2014/main" id="{1AFB1C38-E836-97DC-2810-B4EEA0A6DE50}"/>
              </a:ext>
            </a:extLst>
          </p:cNvPr>
          <p:cNvSpPr>
            <a:spLocks noGrp="1"/>
          </p:cNvSpPr>
          <p:nvPr>
            <p:ph idx="1"/>
          </p:nvPr>
        </p:nvSpPr>
        <p:spPr/>
        <p:txBody>
          <a:bodyPr/>
          <a:lstStyle/>
          <a:p>
            <a:pPr algn="just"/>
            <a:r>
              <a:rPr lang="en-IN" dirty="0"/>
              <a:t>COVID-19 is described as disease caused by a new coronavirus know as SARC-CoV-2 (severe acute respiratory syndrome coronavirus 2, which was initial recognised amid of respiratory illness cases’ outbreak in China. </a:t>
            </a:r>
          </a:p>
          <a:p>
            <a:pPr algn="just"/>
            <a:r>
              <a:rPr lang="en-IN" dirty="0"/>
              <a:t>The aim of this assessment is to examine digital technology that may develop communities in the present and future as well. </a:t>
            </a:r>
          </a:p>
          <a:p>
            <a:pPr algn="just"/>
            <a:r>
              <a:rPr lang="en-IN" dirty="0"/>
              <a:t>The objective is to describe the advantages and disadvantages of digital innovations and their role in present community interactions. </a:t>
            </a:r>
          </a:p>
        </p:txBody>
      </p:sp>
    </p:spTree>
    <p:extLst>
      <p:ext uri="{BB962C8B-B14F-4D97-AF65-F5344CB8AC3E}">
        <p14:creationId xmlns:p14="http://schemas.microsoft.com/office/powerpoint/2010/main" val="3495555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3D91E-A750-F2DE-D6B7-E4D1CE052ABE}"/>
              </a:ext>
            </a:extLst>
          </p:cNvPr>
          <p:cNvSpPr>
            <a:spLocks noGrp="1"/>
          </p:cNvSpPr>
          <p:nvPr>
            <p:ph type="title"/>
          </p:nvPr>
        </p:nvSpPr>
        <p:spPr/>
        <p:txBody>
          <a:bodyPr/>
          <a:lstStyle/>
          <a:p>
            <a:r>
              <a:rPr lang="en-GB" dirty="0"/>
              <a:t>Importance of digital tools during and after covid-19</a:t>
            </a:r>
            <a:endParaRPr lang="en-IN" dirty="0"/>
          </a:p>
        </p:txBody>
      </p:sp>
      <p:sp>
        <p:nvSpPr>
          <p:cNvPr id="3" name="Content Placeholder 2">
            <a:extLst>
              <a:ext uri="{FF2B5EF4-FFF2-40B4-BE49-F238E27FC236}">
                <a16:creationId xmlns:a16="http://schemas.microsoft.com/office/drawing/2014/main" id="{D4987E25-D207-355E-7C96-A5F60573F0AD}"/>
              </a:ext>
            </a:extLst>
          </p:cNvPr>
          <p:cNvSpPr>
            <a:spLocks noGrp="1"/>
          </p:cNvSpPr>
          <p:nvPr>
            <p:ph idx="1"/>
          </p:nvPr>
        </p:nvSpPr>
        <p:spPr>
          <a:xfrm>
            <a:off x="1202919" y="2011680"/>
            <a:ext cx="7130853" cy="4206240"/>
          </a:xfrm>
        </p:spPr>
        <p:txBody>
          <a:bodyPr/>
          <a:lstStyle/>
          <a:p>
            <a:pPr algn="just"/>
            <a:r>
              <a:rPr lang="en-GB" dirty="0"/>
              <a:t>With the COVID-19 outbreak spread in nearly every nation of the globe, a large number of individuals locked down in homes are depending upon means of digital to argue, work, meet, talk, share their hopes, express their concerns, and read about the world. </a:t>
            </a:r>
          </a:p>
          <a:p>
            <a:pPr algn="just"/>
            <a:r>
              <a:rPr lang="en-GB" dirty="0"/>
              <a:t>The COVID-19 outbreak has resulted in an unavoidable rise in the digital technologies adopted because of the nationwide lockdowns and social distancing norms (Pandey and Pal, 2020). </a:t>
            </a:r>
          </a:p>
          <a:p>
            <a:pPr algn="just"/>
            <a:r>
              <a:rPr lang="en-GB" dirty="0"/>
              <a:t>Organisations and people  across the globe have had to manage ways of life and work. </a:t>
            </a:r>
            <a:endParaRPr lang="en-IN" dirty="0"/>
          </a:p>
        </p:txBody>
      </p:sp>
      <p:pic>
        <p:nvPicPr>
          <p:cNvPr id="1026" name="Picture 2" descr="Applications of Digital Tools for Precision Public Health in the COVID-19  Era: Where Are We? | Blogs | CDC">
            <a:extLst>
              <a:ext uri="{FF2B5EF4-FFF2-40B4-BE49-F238E27FC236}">
                <a16:creationId xmlns:a16="http://schemas.microsoft.com/office/drawing/2014/main" id="{9A3F9B59-D64B-BC68-8FCC-45DF4EF8EB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010" y="2154337"/>
            <a:ext cx="2857500" cy="3320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422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146E-7A69-5D2D-4C06-340275654CCF}"/>
              </a:ext>
            </a:extLst>
          </p:cNvPr>
          <p:cNvSpPr>
            <a:spLocks noGrp="1"/>
          </p:cNvSpPr>
          <p:nvPr>
            <p:ph type="title"/>
          </p:nvPr>
        </p:nvSpPr>
        <p:spPr/>
        <p:txBody>
          <a:bodyPr>
            <a:normAutofit fontScale="90000"/>
          </a:bodyPr>
          <a:lstStyle/>
          <a:p>
            <a:r>
              <a:rPr lang="en-GB" dirty="0"/>
              <a:t>Digital tools that gained importance during and after the covid-19 pandemic </a:t>
            </a:r>
            <a:endParaRPr lang="en-IN" dirty="0"/>
          </a:p>
        </p:txBody>
      </p:sp>
      <p:sp>
        <p:nvSpPr>
          <p:cNvPr id="3" name="Content Placeholder 2">
            <a:extLst>
              <a:ext uri="{FF2B5EF4-FFF2-40B4-BE49-F238E27FC236}">
                <a16:creationId xmlns:a16="http://schemas.microsoft.com/office/drawing/2014/main" id="{6FB9EFFD-BB69-5D16-B2E5-12A9350558F7}"/>
              </a:ext>
            </a:extLst>
          </p:cNvPr>
          <p:cNvSpPr>
            <a:spLocks noGrp="1"/>
          </p:cNvSpPr>
          <p:nvPr>
            <p:ph idx="1"/>
          </p:nvPr>
        </p:nvSpPr>
        <p:spPr>
          <a:xfrm>
            <a:off x="1202919" y="2011680"/>
            <a:ext cx="6644716" cy="4206240"/>
          </a:xfrm>
        </p:spPr>
        <p:txBody>
          <a:bodyPr/>
          <a:lstStyle/>
          <a:p>
            <a:r>
              <a:rPr lang="en-GB" dirty="0"/>
              <a:t>Robot deliveries and online shopping</a:t>
            </a:r>
          </a:p>
          <a:p>
            <a:r>
              <a:rPr lang="en-GB" dirty="0"/>
              <a:t>Remote work</a:t>
            </a:r>
          </a:p>
          <a:p>
            <a:r>
              <a:rPr lang="en-GB" dirty="0"/>
              <a:t>Digital and contactless payments (Ofosu-</a:t>
            </a:r>
            <a:r>
              <a:rPr lang="en-GB" dirty="0" err="1"/>
              <a:t>Ampong</a:t>
            </a:r>
            <a:r>
              <a:rPr lang="en-GB" dirty="0"/>
              <a:t> and Acheampong, 2020)</a:t>
            </a:r>
          </a:p>
          <a:p>
            <a:r>
              <a:rPr lang="en-GB" dirty="0"/>
              <a:t>Supply Chain 4.0</a:t>
            </a:r>
            <a:endParaRPr lang="en-IN" dirty="0"/>
          </a:p>
        </p:txBody>
      </p:sp>
      <p:pic>
        <p:nvPicPr>
          <p:cNvPr id="2050" name="Picture 2" descr="Role of Digital Payments in living through COVID-19 pandemic">
            <a:extLst>
              <a:ext uri="{FF2B5EF4-FFF2-40B4-BE49-F238E27FC236}">
                <a16:creationId xmlns:a16="http://schemas.microsoft.com/office/drawing/2014/main" id="{9413A9E5-154A-6244-E216-E4571F9EF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5321" y="215433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47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04A95-8A56-2FB5-6028-6FAE5459F0E1}"/>
              </a:ext>
            </a:extLst>
          </p:cNvPr>
          <p:cNvSpPr>
            <a:spLocks noGrp="1"/>
          </p:cNvSpPr>
          <p:nvPr>
            <p:ph type="title"/>
          </p:nvPr>
        </p:nvSpPr>
        <p:spPr/>
        <p:txBody>
          <a:bodyPr/>
          <a:lstStyle/>
          <a:p>
            <a:r>
              <a:rPr lang="en-GB" dirty="0"/>
              <a:t>Continue </a:t>
            </a:r>
            <a:endParaRPr lang="en-IN" dirty="0"/>
          </a:p>
        </p:txBody>
      </p:sp>
      <p:sp>
        <p:nvSpPr>
          <p:cNvPr id="3" name="Content Placeholder 2">
            <a:extLst>
              <a:ext uri="{FF2B5EF4-FFF2-40B4-BE49-F238E27FC236}">
                <a16:creationId xmlns:a16="http://schemas.microsoft.com/office/drawing/2014/main" id="{E6DE8B1C-B11A-F1FC-14DA-BA71C7D0CD81}"/>
              </a:ext>
            </a:extLst>
          </p:cNvPr>
          <p:cNvSpPr>
            <a:spLocks noGrp="1"/>
          </p:cNvSpPr>
          <p:nvPr>
            <p:ph idx="1"/>
          </p:nvPr>
        </p:nvSpPr>
        <p:spPr>
          <a:xfrm>
            <a:off x="1202919" y="2011680"/>
            <a:ext cx="5927086" cy="4206240"/>
          </a:xfrm>
        </p:spPr>
        <p:txBody>
          <a:bodyPr/>
          <a:lstStyle/>
          <a:p>
            <a:r>
              <a:rPr lang="en-GB" dirty="0"/>
              <a:t>Telehealth</a:t>
            </a:r>
          </a:p>
          <a:p>
            <a:r>
              <a:rPr lang="en-GB" dirty="0"/>
              <a:t>Online Entertainment </a:t>
            </a:r>
          </a:p>
          <a:p>
            <a:endParaRPr lang="en-IN" dirty="0"/>
          </a:p>
        </p:txBody>
      </p:sp>
      <p:pic>
        <p:nvPicPr>
          <p:cNvPr id="3074" name="Picture 2" descr="Emerging Telemedicine Tools for Remote COVID-19 Diagnosis, Monitoring, and  Management | ACS Nano">
            <a:extLst>
              <a:ext uri="{FF2B5EF4-FFF2-40B4-BE49-F238E27FC236}">
                <a16:creationId xmlns:a16="http://schemas.microsoft.com/office/drawing/2014/main" id="{4033BA48-C036-3493-4C1A-81F3753BB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686" y="2011680"/>
            <a:ext cx="4457580" cy="3926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429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C72A-BA78-CB81-A091-FDBEF6BD5625}"/>
              </a:ext>
            </a:extLst>
          </p:cNvPr>
          <p:cNvSpPr>
            <a:spLocks noGrp="1"/>
          </p:cNvSpPr>
          <p:nvPr>
            <p:ph type="title"/>
          </p:nvPr>
        </p:nvSpPr>
        <p:spPr/>
        <p:txBody>
          <a:bodyPr/>
          <a:lstStyle/>
          <a:p>
            <a:r>
              <a:rPr lang="en-IN" dirty="0"/>
              <a:t>Continue </a:t>
            </a:r>
          </a:p>
        </p:txBody>
      </p:sp>
      <p:sp>
        <p:nvSpPr>
          <p:cNvPr id="3" name="Content Placeholder 2">
            <a:extLst>
              <a:ext uri="{FF2B5EF4-FFF2-40B4-BE49-F238E27FC236}">
                <a16:creationId xmlns:a16="http://schemas.microsoft.com/office/drawing/2014/main" id="{B0942ADF-01C4-BB77-72F1-5D39C2F8DD3A}"/>
              </a:ext>
            </a:extLst>
          </p:cNvPr>
          <p:cNvSpPr>
            <a:spLocks noGrp="1"/>
          </p:cNvSpPr>
          <p:nvPr>
            <p:ph idx="1"/>
          </p:nvPr>
        </p:nvSpPr>
        <p:spPr>
          <a:xfrm>
            <a:off x="1202919" y="2011680"/>
            <a:ext cx="5174732" cy="4206240"/>
          </a:xfrm>
        </p:spPr>
        <p:txBody>
          <a:bodyPr/>
          <a:lstStyle/>
          <a:p>
            <a:r>
              <a:rPr lang="en-GB" dirty="0"/>
              <a:t>Digital Mental health tools</a:t>
            </a:r>
          </a:p>
          <a:p>
            <a:r>
              <a:rPr lang="en-GB" dirty="0"/>
              <a:t>Distance learning </a:t>
            </a:r>
          </a:p>
          <a:p>
            <a:endParaRPr lang="en-IN" dirty="0"/>
          </a:p>
        </p:txBody>
      </p:sp>
      <p:pic>
        <p:nvPicPr>
          <p:cNvPr id="4098" name="Picture 2" descr="Digital Health Tools Need a New Benchmark | WIRED UK">
            <a:extLst>
              <a:ext uri="{FF2B5EF4-FFF2-40B4-BE49-F238E27FC236}">
                <a16:creationId xmlns:a16="http://schemas.microsoft.com/office/drawing/2014/main" id="{3908D5D1-B9FC-BE32-EAB6-2FCD4B944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4399" y="2011680"/>
            <a:ext cx="4334538" cy="3613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234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ADE83-737C-A25E-3B90-5CCA3FB5A3D1}"/>
              </a:ext>
            </a:extLst>
          </p:cNvPr>
          <p:cNvSpPr>
            <a:spLocks noGrp="1"/>
          </p:cNvSpPr>
          <p:nvPr>
            <p:ph type="title"/>
          </p:nvPr>
        </p:nvSpPr>
        <p:spPr/>
        <p:txBody>
          <a:bodyPr>
            <a:normAutofit fontScale="90000"/>
          </a:bodyPr>
          <a:lstStyle/>
          <a:p>
            <a:r>
              <a:rPr lang="en-IN" dirty="0"/>
              <a:t>Communities relied on digital tools when in-person contact become rare</a:t>
            </a:r>
          </a:p>
        </p:txBody>
      </p:sp>
      <p:sp>
        <p:nvSpPr>
          <p:cNvPr id="3" name="Content Placeholder 2">
            <a:extLst>
              <a:ext uri="{FF2B5EF4-FFF2-40B4-BE49-F238E27FC236}">
                <a16:creationId xmlns:a16="http://schemas.microsoft.com/office/drawing/2014/main" id="{CFB15B32-5604-01D0-8B24-5AB2937D04BB}"/>
              </a:ext>
            </a:extLst>
          </p:cNvPr>
          <p:cNvSpPr>
            <a:spLocks noGrp="1"/>
          </p:cNvSpPr>
          <p:nvPr>
            <p:ph idx="1"/>
          </p:nvPr>
        </p:nvSpPr>
        <p:spPr/>
        <p:txBody>
          <a:bodyPr/>
          <a:lstStyle/>
          <a:p>
            <a:pPr algn="just"/>
            <a:r>
              <a:rPr lang="en-IN" dirty="0"/>
              <a:t>During the outbreak, people gradually turned to digital technologies to stay connected to colleagues, friends, and family. </a:t>
            </a:r>
          </a:p>
          <a:p>
            <a:pPr algn="just"/>
            <a:r>
              <a:rPr lang="en-IN" dirty="0"/>
              <a:t>Even as restrictions and lockdowns ease several are supporting embracing the replacement to in-person encounters with technologically mediated ones. </a:t>
            </a:r>
          </a:p>
          <a:p>
            <a:pPr algn="just"/>
            <a:r>
              <a:rPr lang="en-IN" dirty="0"/>
              <a:t>Rejecting the replacement notion permits to conceive of virtual communication </a:t>
            </a:r>
            <a:r>
              <a:rPr lang="en-IN" dirty="0" err="1"/>
              <a:t>beyong</a:t>
            </a:r>
            <a:r>
              <a:rPr lang="en-IN" dirty="0"/>
              <a:t> substitution: pushing to design and demand several digital tools that do not simulate offline interaction’s forms but encourage new methods of meeting each other. </a:t>
            </a:r>
          </a:p>
        </p:txBody>
      </p:sp>
    </p:spTree>
    <p:extLst>
      <p:ext uri="{BB962C8B-B14F-4D97-AF65-F5344CB8AC3E}">
        <p14:creationId xmlns:p14="http://schemas.microsoft.com/office/powerpoint/2010/main" val="1147832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321CF-52A7-D27A-1CFA-BA661B64B7D1}"/>
              </a:ext>
            </a:extLst>
          </p:cNvPr>
          <p:cNvSpPr>
            <a:spLocks noGrp="1"/>
          </p:cNvSpPr>
          <p:nvPr>
            <p:ph type="title"/>
          </p:nvPr>
        </p:nvSpPr>
        <p:spPr/>
        <p:txBody>
          <a:bodyPr/>
          <a:lstStyle/>
          <a:p>
            <a:r>
              <a:rPr lang="en-IN" dirty="0"/>
              <a:t>Continue</a:t>
            </a:r>
          </a:p>
        </p:txBody>
      </p:sp>
      <p:sp>
        <p:nvSpPr>
          <p:cNvPr id="3" name="Content Placeholder 2">
            <a:extLst>
              <a:ext uri="{FF2B5EF4-FFF2-40B4-BE49-F238E27FC236}">
                <a16:creationId xmlns:a16="http://schemas.microsoft.com/office/drawing/2014/main" id="{42B72104-C854-CEA1-12EA-BC56B4143B7F}"/>
              </a:ext>
            </a:extLst>
          </p:cNvPr>
          <p:cNvSpPr>
            <a:spLocks noGrp="1"/>
          </p:cNvSpPr>
          <p:nvPr>
            <p:ph idx="1"/>
          </p:nvPr>
        </p:nvSpPr>
        <p:spPr>
          <a:xfrm>
            <a:off x="1202919" y="2011680"/>
            <a:ext cx="6158580" cy="4206240"/>
          </a:xfrm>
        </p:spPr>
        <p:txBody>
          <a:bodyPr/>
          <a:lstStyle/>
          <a:p>
            <a:pPr marL="0" indent="0">
              <a:buNone/>
            </a:pPr>
            <a:r>
              <a:rPr lang="en-IN" dirty="0"/>
              <a:t>Certain instances of how communities relied on these tools</a:t>
            </a:r>
          </a:p>
          <a:p>
            <a:r>
              <a:rPr lang="en-IN" dirty="0"/>
              <a:t>Work </a:t>
            </a:r>
          </a:p>
          <a:p>
            <a:r>
              <a:rPr lang="en-IN" dirty="0"/>
              <a:t>Education</a:t>
            </a:r>
          </a:p>
          <a:p>
            <a:r>
              <a:rPr lang="en-IN" dirty="0"/>
              <a:t>Agencies of public health</a:t>
            </a:r>
          </a:p>
          <a:p>
            <a:r>
              <a:rPr lang="en-IN" dirty="0"/>
              <a:t>Healthcare </a:t>
            </a:r>
          </a:p>
          <a:p>
            <a:r>
              <a:rPr lang="en-IN" dirty="0"/>
              <a:t>Social connection </a:t>
            </a:r>
          </a:p>
        </p:txBody>
      </p:sp>
      <p:pic>
        <p:nvPicPr>
          <p:cNvPr id="5122" name="Picture 2" descr="COVID-19: How companies are responding | World Economic Forum">
            <a:extLst>
              <a:ext uri="{FF2B5EF4-FFF2-40B4-BE49-F238E27FC236}">
                <a16:creationId xmlns:a16="http://schemas.microsoft.com/office/drawing/2014/main" id="{4F785E4E-1CE1-5CF9-9748-FB793F2B5D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125" y="2208051"/>
            <a:ext cx="4121191" cy="2988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816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C5A55-D76B-052F-5D4F-74F15EE7FC45}"/>
              </a:ext>
            </a:extLst>
          </p:cNvPr>
          <p:cNvSpPr>
            <a:spLocks noGrp="1"/>
          </p:cNvSpPr>
          <p:nvPr>
            <p:ph type="title"/>
          </p:nvPr>
        </p:nvSpPr>
        <p:spPr/>
        <p:txBody>
          <a:bodyPr/>
          <a:lstStyle/>
          <a:p>
            <a:r>
              <a:rPr lang="en-IN" dirty="0"/>
              <a:t>Continue </a:t>
            </a:r>
          </a:p>
        </p:txBody>
      </p:sp>
      <p:sp>
        <p:nvSpPr>
          <p:cNvPr id="3" name="Content Placeholder 2">
            <a:extLst>
              <a:ext uri="{FF2B5EF4-FFF2-40B4-BE49-F238E27FC236}">
                <a16:creationId xmlns:a16="http://schemas.microsoft.com/office/drawing/2014/main" id="{39764291-116A-EA2F-4C09-599FD86152FA}"/>
              </a:ext>
            </a:extLst>
          </p:cNvPr>
          <p:cNvSpPr>
            <a:spLocks noGrp="1"/>
          </p:cNvSpPr>
          <p:nvPr>
            <p:ph idx="1"/>
          </p:nvPr>
        </p:nvSpPr>
        <p:spPr/>
        <p:txBody>
          <a:bodyPr/>
          <a:lstStyle/>
          <a:p>
            <a:pPr algn="just"/>
            <a:r>
              <a:rPr lang="en-IN" dirty="0"/>
              <a:t>After the lockdown within nations, electronic commerce and food </a:t>
            </a:r>
            <a:r>
              <a:rPr lang="en-IN" dirty="0" err="1"/>
              <a:t>delievery</a:t>
            </a:r>
            <a:r>
              <a:rPr lang="en-IN" dirty="0"/>
              <a:t> applications faced vital development and growth. Individuals opted platforms such as Just Eat, Food Hub, </a:t>
            </a:r>
            <a:r>
              <a:rPr lang="en-IN" dirty="0" err="1"/>
              <a:t>UpMenu</a:t>
            </a:r>
            <a:r>
              <a:rPr lang="en-IN" dirty="0"/>
              <a:t>, etc to </a:t>
            </a:r>
            <a:r>
              <a:rPr lang="en-IN" dirty="0" err="1"/>
              <a:t>fulfull</a:t>
            </a:r>
            <a:r>
              <a:rPr lang="en-IN" dirty="0"/>
              <a:t> their dinning and shopping necessities, emerging the retail and food sectors across the globe. </a:t>
            </a:r>
          </a:p>
          <a:p>
            <a:pPr algn="just"/>
            <a:r>
              <a:rPr lang="en-IN" dirty="0"/>
              <a:t>With in-person assembly or groups unsupported or not possible, individuals used social media platforms to stay linked with their loved ones. Platforms such as </a:t>
            </a:r>
            <a:r>
              <a:rPr lang="en-IN" dirty="0" err="1"/>
              <a:t>Whats</a:t>
            </a:r>
            <a:r>
              <a:rPr lang="en-IN" dirty="0"/>
              <a:t> app and Snapchat given a means for individuals to share their experiences and stay involved with their communities (Chakraborty et al., 2021). </a:t>
            </a:r>
          </a:p>
        </p:txBody>
      </p:sp>
    </p:spTree>
    <p:extLst>
      <p:ext uri="{BB962C8B-B14F-4D97-AF65-F5344CB8AC3E}">
        <p14:creationId xmlns:p14="http://schemas.microsoft.com/office/powerpoint/2010/main" val="4292568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CE6CC-C229-5640-7358-41C8F5E5BDFB}"/>
              </a:ext>
            </a:extLst>
          </p:cNvPr>
          <p:cNvSpPr>
            <a:spLocks noGrp="1"/>
          </p:cNvSpPr>
          <p:nvPr>
            <p:ph type="title"/>
          </p:nvPr>
        </p:nvSpPr>
        <p:spPr/>
        <p:txBody>
          <a:bodyPr/>
          <a:lstStyle/>
          <a:p>
            <a:r>
              <a:rPr lang="en-IN" dirty="0"/>
              <a:t>Advantages and disadvantages of each tools </a:t>
            </a:r>
          </a:p>
        </p:txBody>
      </p:sp>
      <p:sp>
        <p:nvSpPr>
          <p:cNvPr id="3" name="Content Placeholder 2">
            <a:extLst>
              <a:ext uri="{FF2B5EF4-FFF2-40B4-BE49-F238E27FC236}">
                <a16:creationId xmlns:a16="http://schemas.microsoft.com/office/drawing/2014/main" id="{F3343DB7-D152-A67C-E68D-B05EF1E61631}"/>
              </a:ext>
            </a:extLst>
          </p:cNvPr>
          <p:cNvSpPr>
            <a:spLocks noGrp="1"/>
          </p:cNvSpPr>
          <p:nvPr>
            <p:ph idx="1"/>
          </p:nvPr>
        </p:nvSpPr>
        <p:spPr>
          <a:xfrm>
            <a:off x="1202919" y="2011679"/>
            <a:ext cx="6737314" cy="4736361"/>
          </a:xfrm>
        </p:spPr>
        <p:txBody>
          <a:bodyPr/>
          <a:lstStyle/>
          <a:p>
            <a:pPr marL="0" indent="0" algn="just">
              <a:buNone/>
            </a:pPr>
            <a:r>
              <a:rPr lang="en-GB" dirty="0"/>
              <a:t>Online shopping and remote deliveries </a:t>
            </a:r>
          </a:p>
          <a:p>
            <a:pPr algn="just"/>
            <a:r>
              <a:rPr lang="en-GB" dirty="0"/>
              <a:t>Robot deliveries and online shopping: They give a contactless delivery choice, which is specifically significant during the outbreak to decrease the transmission risk. </a:t>
            </a:r>
          </a:p>
          <a:p>
            <a:pPr algn="just"/>
            <a:r>
              <a:rPr lang="en-GB" dirty="0"/>
              <a:t>Robots could form order fulfilment more accurate and quicker, which could assist retailers keep pace with demand and decrease expenditures. </a:t>
            </a:r>
          </a:p>
          <a:p>
            <a:pPr algn="just"/>
            <a:r>
              <a:rPr lang="en-GB" dirty="0"/>
              <a:t>They also provide comfort of their own homes by delivering products to their doorsteps. </a:t>
            </a:r>
          </a:p>
          <a:p>
            <a:pPr algn="just"/>
            <a:r>
              <a:rPr lang="en-GB" dirty="0"/>
              <a:t>Disabled people have toughness driving or walking to stores so these tools are beneficial for them. </a:t>
            </a:r>
          </a:p>
          <a:p>
            <a:pPr algn="just"/>
            <a:endParaRPr lang="en-IN" dirty="0"/>
          </a:p>
        </p:txBody>
      </p:sp>
      <p:pic>
        <p:nvPicPr>
          <p:cNvPr id="6146" name="Picture 2" descr="Best UK supermarket delivery services and how to get Christmas delivery  slots from Tesco to Waitrose">
            <a:extLst>
              <a:ext uri="{FF2B5EF4-FFF2-40B4-BE49-F238E27FC236}">
                <a16:creationId xmlns:a16="http://schemas.microsoft.com/office/drawing/2014/main" id="{54F18330-CA41-652B-E285-1F3C58ABFF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1898" y="2261947"/>
            <a:ext cx="3443255" cy="3814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5985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827FC-7341-82AB-584A-24AC08AAF0F3}"/>
              </a:ext>
            </a:extLst>
          </p:cNvPr>
          <p:cNvSpPr>
            <a:spLocks noGrp="1"/>
          </p:cNvSpPr>
          <p:nvPr>
            <p:ph type="title"/>
          </p:nvPr>
        </p:nvSpPr>
        <p:spPr/>
        <p:txBody>
          <a:bodyPr/>
          <a:lstStyle/>
          <a:p>
            <a:r>
              <a:rPr lang="en-IN" dirty="0"/>
              <a:t>Advantages and disadvantages of each tools </a:t>
            </a:r>
          </a:p>
        </p:txBody>
      </p:sp>
      <p:sp>
        <p:nvSpPr>
          <p:cNvPr id="3" name="Content Placeholder 2">
            <a:extLst>
              <a:ext uri="{FF2B5EF4-FFF2-40B4-BE49-F238E27FC236}">
                <a16:creationId xmlns:a16="http://schemas.microsoft.com/office/drawing/2014/main" id="{ED2CB462-7B4E-F70E-7093-1F78701C66A3}"/>
              </a:ext>
            </a:extLst>
          </p:cNvPr>
          <p:cNvSpPr>
            <a:spLocks noGrp="1"/>
          </p:cNvSpPr>
          <p:nvPr>
            <p:ph idx="1"/>
          </p:nvPr>
        </p:nvSpPr>
        <p:spPr>
          <a:xfrm>
            <a:off x="1202919" y="2011680"/>
            <a:ext cx="7154003" cy="4206240"/>
          </a:xfrm>
        </p:spPr>
        <p:txBody>
          <a:bodyPr/>
          <a:lstStyle/>
          <a:p>
            <a:pPr marL="0" indent="0">
              <a:buNone/>
            </a:pPr>
            <a:r>
              <a:rPr lang="en-GB" dirty="0"/>
              <a:t>Digital and contactless payments</a:t>
            </a:r>
          </a:p>
          <a:p>
            <a:r>
              <a:rPr lang="en-IN" dirty="0"/>
              <a:t>Digital and contactless payment tools mitigate the necessity to carry cards or cash, and the transactions could be done swiftly with merely a click or tap after and during the pandemic. </a:t>
            </a:r>
          </a:p>
          <a:p>
            <a:r>
              <a:rPr lang="en-IN" dirty="0"/>
              <a:t>They may assist shorten queues at checkout and decrease waiting times. </a:t>
            </a:r>
          </a:p>
          <a:p>
            <a:r>
              <a:rPr lang="en-IN" dirty="0"/>
              <a:t>They decrease the danger of disseminating germs or virus via physical contact with payment terminals or cash. </a:t>
            </a:r>
          </a:p>
          <a:p>
            <a:r>
              <a:rPr lang="en-IN" dirty="0"/>
              <a:t>Not entice any extra processing fee for firms. </a:t>
            </a:r>
          </a:p>
        </p:txBody>
      </p:sp>
      <p:pic>
        <p:nvPicPr>
          <p:cNvPr id="7170" name="Picture 2" descr="UK Contactless Payments Continues to Surpass Rest of World">
            <a:extLst>
              <a:ext uri="{FF2B5EF4-FFF2-40B4-BE49-F238E27FC236}">
                <a16:creationId xmlns:a16="http://schemas.microsoft.com/office/drawing/2014/main" id="{964BF067-5E3F-1836-E401-24C21CE224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7469" y="2301373"/>
            <a:ext cx="3028950" cy="3416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060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29D1-FC8C-D116-BDE0-03C7B9997398}"/>
              </a:ext>
            </a:extLst>
          </p:cNvPr>
          <p:cNvSpPr>
            <a:spLocks noGrp="1"/>
          </p:cNvSpPr>
          <p:nvPr>
            <p:ph type="title"/>
          </p:nvPr>
        </p:nvSpPr>
        <p:spPr/>
        <p:txBody>
          <a:bodyPr/>
          <a:lstStyle/>
          <a:p>
            <a:r>
              <a:rPr lang="en-IN" dirty="0"/>
              <a:t>Advantages and disadvantages of each tools </a:t>
            </a:r>
          </a:p>
        </p:txBody>
      </p:sp>
      <p:sp>
        <p:nvSpPr>
          <p:cNvPr id="3" name="Content Placeholder 2">
            <a:extLst>
              <a:ext uri="{FF2B5EF4-FFF2-40B4-BE49-F238E27FC236}">
                <a16:creationId xmlns:a16="http://schemas.microsoft.com/office/drawing/2014/main" id="{8FDEB1C1-10C2-180C-5DAD-BBC493A90C40}"/>
              </a:ext>
            </a:extLst>
          </p:cNvPr>
          <p:cNvSpPr>
            <a:spLocks noGrp="1"/>
          </p:cNvSpPr>
          <p:nvPr>
            <p:ph idx="1"/>
          </p:nvPr>
        </p:nvSpPr>
        <p:spPr>
          <a:xfrm>
            <a:off x="1202919" y="2011680"/>
            <a:ext cx="7316048" cy="4206240"/>
          </a:xfrm>
        </p:spPr>
        <p:txBody>
          <a:bodyPr/>
          <a:lstStyle/>
          <a:p>
            <a:pPr marL="0" indent="0" algn="just">
              <a:buNone/>
            </a:pPr>
            <a:r>
              <a:rPr lang="en-IN" dirty="0"/>
              <a:t>Telehealth </a:t>
            </a:r>
          </a:p>
          <a:p>
            <a:pPr algn="just"/>
            <a:r>
              <a:rPr lang="en-IN" dirty="0"/>
              <a:t>It may save money for healthcare providers and patients by decreasing the need for in-person visits during the pandemic. </a:t>
            </a:r>
          </a:p>
          <a:p>
            <a:pPr algn="just"/>
            <a:r>
              <a:rPr lang="en-IN" dirty="0"/>
              <a:t>Beneficial for people with mobility restrictions or who live in rural areas with restricted access to hospital or doctors.</a:t>
            </a:r>
          </a:p>
          <a:p>
            <a:pPr algn="just"/>
            <a:r>
              <a:rPr lang="en-IN" dirty="0"/>
              <a:t>Confirm patients get ongoing care, regardless of they are not able to visit their health provider in-person. </a:t>
            </a:r>
          </a:p>
          <a:p>
            <a:pPr algn="just"/>
            <a:r>
              <a:rPr lang="en-IN" dirty="0"/>
              <a:t>Decrease the dissemination of infectious virus by permitting patients to get care without leaving their homes. </a:t>
            </a:r>
          </a:p>
        </p:txBody>
      </p:sp>
      <p:pic>
        <p:nvPicPr>
          <p:cNvPr id="8194" name="Picture 2" descr="UK found to be most established market for telemedicine">
            <a:extLst>
              <a:ext uri="{FF2B5EF4-FFF2-40B4-BE49-F238E27FC236}">
                <a16:creationId xmlns:a16="http://schemas.microsoft.com/office/drawing/2014/main" id="{BBB30D83-7A40-6ED5-AD02-DF58A95A7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1539" y="2628899"/>
            <a:ext cx="2857500" cy="3216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118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B38A2-74EB-C2A5-FA83-177DD3F9186D}"/>
              </a:ext>
            </a:extLst>
          </p:cNvPr>
          <p:cNvSpPr>
            <a:spLocks noGrp="1"/>
          </p:cNvSpPr>
          <p:nvPr>
            <p:ph type="title"/>
          </p:nvPr>
        </p:nvSpPr>
        <p:spPr/>
        <p:txBody>
          <a:bodyPr/>
          <a:lstStyle/>
          <a:p>
            <a:r>
              <a:rPr lang="en-IN" dirty="0"/>
              <a:t>Advantages and disadvantages of each tools </a:t>
            </a:r>
          </a:p>
        </p:txBody>
      </p:sp>
      <p:sp>
        <p:nvSpPr>
          <p:cNvPr id="3" name="Content Placeholder 2">
            <a:extLst>
              <a:ext uri="{FF2B5EF4-FFF2-40B4-BE49-F238E27FC236}">
                <a16:creationId xmlns:a16="http://schemas.microsoft.com/office/drawing/2014/main" id="{7029DA83-6B8A-1A8D-EA6F-444DF8675DDC}"/>
              </a:ext>
            </a:extLst>
          </p:cNvPr>
          <p:cNvSpPr>
            <a:spLocks noGrp="1"/>
          </p:cNvSpPr>
          <p:nvPr>
            <p:ph idx="1"/>
          </p:nvPr>
        </p:nvSpPr>
        <p:spPr>
          <a:xfrm>
            <a:off x="1202919" y="2011680"/>
            <a:ext cx="7072980" cy="4206240"/>
          </a:xfrm>
        </p:spPr>
        <p:txBody>
          <a:bodyPr/>
          <a:lstStyle/>
          <a:p>
            <a:pPr marL="0" indent="0" algn="just">
              <a:buNone/>
            </a:pPr>
            <a:r>
              <a:rPr lang="en-GB" dirty="0"/>
              <a:t>Digital Mental health tools</a:t>
            </a:r>
          </a:p>
          <a:p>
            <a:pPr algn="just"/>
            <a:r>
              <a:rPr lang="en-IN" dirty="0"/>
              <a:t>Easily scaled up to reach a huge number of individuals, which is particularly significant during the COVID-19 when lockdown mitigate in-person visits. </a:t>
            </a:r>
          </a:p>
          <a:p>
            <a:pPr algn="just"/>
            <a:r>
              <a:rPr lang="en-IN" dirty="0"/>
              <a:t>Accessed from </a:t>
            </a:r>
            <a:r>
              <a:rPr lang="en-IN" dirty="0" err="1"/>
              <a:t>anythere</a:t>
            </a:r>
            <a:r>
              <a:rPr lang="en-IN" dirty="0"/>
              <a:t>, forming more accessible to individuals who are unable to access traditional services of mental health.</a:t>
            </a:r>
          </a:p>
          <a:p>
            <a:pPr algn="just"/>
            <a:r>
              <a:rPr lang="en-IN" dirty="0"/>
              <a:t>Convenient for individuals with busy schedules </a:t>
            </a:r>
          </a:p>
          <a:p>
            <a:pPr algn="just"/>
            <a:r>
              <a:rPr lang="en-IN" dirty="0"/>
              <a:t>May give a level of privacy or confidentiality that could not be probable with in-person visits. </a:t>
            </a:r>
          </a:p>
        </p:txBody>
      </p:sp>
      <p:pic>
        <p:nvPicPr>
          <p:cNvPr id="9218" name="Picture 2" descr="MHRA and NICE receive funding to explore digital mental health tools">
            <a:extLst>
              <a:ext uri="{FF2B5EF4-FFF2-40B4-BE49-F238E27FC236}">
                <a16:creationId xmlns:a16="http://schemas.microsoft.com/office/drawing/2014/main" id="{175B0913-856A-56A3-D446-A27B9FB1E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5424" y="2304146"/>
            <a:ext cx="3091224" cy="3610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9427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B06ED-1754-F221-B51D-48A62E8DD59B}"/>
              </a:ext>
            </a:extLst>
          </p:cNvPr>
          <p:cNvSpPr>
            <a:spLocks noGrp="1"/>
          </p:cNvSpPr>
          <p:nvPr>
            <p:ph type="title"/>
          </p:nvPr>
        </p:nvSpPr>
        <p:spPr/>
        <p:txBody>
          <a:bodyPr>
            <a:normAutofit fontScale="90000"/>
          </a:bodyPr>
          <a:lstStyle/>
          <a:p>
            <a:r>
              <a:rPr lang="en-IN" dirty="0"/>
              <a:t>Digital tools role in present community interactions and their potential future impact </a:t>
            </a:r>
          </a:p>
        </p:txBody>
      </p:sp>
      <p:sp>
        <p:nvSpPr>
          <p:cNvPr id="3" name="Content Placeholder 2">
            <a:extLst>
              <a:ext uri="{FF2B5EF4-FFF2-40B4-BE49-F238E27FC236}">
                <a16:creationId xmlns:a16="http://schemas.microsoft.com/office/drawing/2014/main" id="{719E75AE-0344-4410-3E07-7A6F70FF973F}"/>
              </a:ext>
            </a:extLst>
          </p:cNvPr>
          <p:cNvSpPr>
            <a:spLocks noGrp="1"/>
          </p:cNvSpPr>
          <p:nvPr>
            <p:ph idx="1"/>
          </p:nvPr>
        </p:nvSpPr>
        <p:spPr/>
        <p:txBody>
          <a:bodyPr>
            <a:normAutofit lnSpcReduction="10000"/>
          </a:bodyPr>
          <a:lstStyle/>
          <a:p>
            <a:pPr algn="just"/>
            <a:r>
              <a:rPr lang="en-IN" dirty="0"/>
              <a:t>A community is a land division in Wales that makes the local government’s lowest tier in Wales. Welsh communities refers to the analogous to civil parishes in the UK. The WIMD (Welsh Index of Multiple Deprivation) refers to the official measures of the Welsh government of relative deprivation for small areas. It recognises areas in Wales with the hugest focus on numerous distinct kinds of deprivation. </a:t>
            </a:r>
          </a:p>
          <a:p>
            <a:pPr algn="just"/>
            <a:r>
              <a:rPr lang="en-IN" dirty="0"/>
              <a:t>A community indicates a geographic area. It is a common word showing the individuals to the locality itself or living in a locality. </a:t>
            </a:r>
          </a:p>
          <a:p>
            <a:pPr algn="just"/>
            <a:r>
              <a:rPr lang="en-IN" dirty="0"/>
              <a:t>Health is the social, physical, and mental well-being of a person, whereas community health is regard maintaining and enhancing the health of the complete community. A stronger sense of community belonging is connected to better self-rated mental and general health. Further, community involvement is a fundamental practice and robust value of public health. </a:t>
            </a:r>
          </a:p>
          <a:p>
            <a:pPr algn="just"/>
            <a:endParaRPr lang="en-IN" dirty="0"/>
          </a:p>
        </p:txBody>
      </p:sp>
    </p:spTree>
    <p:extLst>
      <p:ext uri="{BB962C8B-B14F-4D97-AF65-F5344CB8AC3E}">
        <p14:creationId xmlns:p14="http://schemas.microsoft.com/office/powerpoint/2010/main" val="1385392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F19E3-7707-8C33-3453-CF9D91B1BCF4}"/>
              </a:ext>
            </a:extLst>
          </p:cNvPr>
          <p:cNvSpPr>
            <a:spLocks noGrp="1"/>
          </p:cNvSpPr>
          <p:nvPr>
            <p:ph type="title"/>
          </p:nvPr>
        </p:nvSpPr>
        <p:spPr/>
        <p:txBody>
          <a:bodyPr/>
          <a:lstStyle/>
          <a:p>
            <a:r>
              <a:rPr lang="en-IN" dirty="0"/>
              <a:t>Continue</a:t>
            </a:r>
          </a:p>
        </p:txBody>
      </p:sp>
      <p:sp>
        <p:nvSpPr>
          <p:cNvPr id="3" name="Content Placeholder 2">
            <a:extLst>
              <a:ext uri="{FF2B5EF4-FFF2-40B4-BE49-F238E27FC236}">
                <a16:creationId xmlns:a16="http://schemas.microsoft.com/office/drawing/2014/main" id="{3F4E4899-9E7F-6A67-82B7-0C7D7AE9C309}"/>
              </a:ext>
            </a:extLst>
          </p:cNvPr>
          <p:cNvSpPr>
            <a:spLocks noGrp="1"/>
          </p:cNvSpPr>
          <p:nvPr>
            <p:ph idx="1"/>
          </p:nvPr>
        </p:nvSpPr>
        <p:spPr>
          <a:xfrm>
            <a:off x="1202919" y="2011680"/>
            <a:ext cx="6818337" cy="4206240"/>
          </a:xfrm>
        </p:spPr>
        <p:txBody>
          <a:bodyPr/>
          <a:lstStyle/>
          <a:p>
            <a:pPr algn="just"/>
            <a:r>
              <a:rPr lang="en-IN" dirty="0"/>
              <a:t>During the pandemic, smart manufactory technologies of Industry 4.0 has sufficient probable for services of demand-driven supply chain.</a:t>
            </a:r>
          </a:p>
          <a:p>
            <a:pPr algn="just"/>
            <a:r>
              <a:rPr lang="en-IN" dirty="0"/>
              <a:t>Industry 4.0 technologies may assist resilience of supply chain by giving better virtual solutions for day-to-day lives during the COVID-19.</a:t>
            </a:r>
          </a:p>
          <a:p>
            <a:pPr algn="just"/>
            <a:r>
              <a:rPr lang="en-IN" dirty="0"/>
              <a:t>They would be applicable to store confidential information of healthcare system that may be adopted for another alike outbreak in the future. </a:t>
            </a:r>
          </a:p>
          <a:p>
            <a:pPr algn="just"/>
            <a:endParaRPr lang="en-IN" dirty="0"/>
          </a:p>
        </p:txBody>
      </p:sp>
      <p:pic>
        <p:nvPicPr>
          <p:cNvPr id="10242" name="Picture 2" descr="The application of industry 4.0 technologies in pandemic management:  Literature review and case study - ScienceDirect">
            <a:extLst>
              <a:ext uri="{FF2B5EF4-FFF2-40B4-BE49-F238E27FC236}">
                <a16:creationId xmlns:a16="http://schemas.microsoft.com/office/drawing/2014/main" id="{3BF31480-7B04-F924-FD72-5230D5596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4324" y="2122387"/>
            <a:ext cx="3773347" cy="3132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437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0B08D-B5DF-F755-0039-05ADAFBA05D1}"/>
              </a:ext>
            </a:extLst>
          </p:cNvPr>
          <p:cNvSpPr>
            <a:spLocks noGrp="1"/>
          </p:cNvSpPr>
          <p:nvPr>
            <p:ph type="title"/>
          </p:nvPr>
        </p:nvSpPr>
        <p:spPr/>
        <p:txBody>
          <a:bodyPr/>
          <a:lstStyle/>
          <a:p>
            <a:r>
              <a:rPr lang="en-IN" dirty="0"/>
              <a:t>Continue</a:t>
            </a:r>
          </a:p>
        </p:txBody>
      </p:sp>
      <p:sp>
        <p:nvSpPr>
          <p:cNvPr id="3" name="Content Placeholder 2">
            <a:extLst>
              <a:ext uri="{FF2B5EF4-FFF2-40B4-BE49-F238E27FC236}">
                <a16:creationId xmlns:a16="http://schemas.microsoft.com/office/drawing/2014/main" id="{4564112E-BD08-5E64-A184-C43F6654B19F}"/>
              </a:ext>
            </a:extLst>
          </p:cNvPr>
          <p:cNvSpPr>
            <a:spLocks noGrp="1"/>
          </p:cNvSpPr>
          <p:nvPr>
            <p:ph idx="1"/>
          </p:nvPr>
        </p:nvSpPr>
        <p:spPr>
          <a:xfrm>
            <a:off x="1202919" y="2011680"/>
            <a:ext cx="6505820" cy="4206240"/>
          </a:xfrm>
        </p:spPr>
        <p:txBody>
          <a:bodyPr/>
          <a:lstStyle/>
          <a:p>
            <a:pPr algn="just"/>
            <a:r>
              <a:rPr lang="en-IN" dirty="0"/>
              <a:t>Online entertainment tools present nowadays permit individuals to stay connected with other people in innovative ways to religious services from digital happy hours with online gaming and friends. </a:t>
            </a:r>
          </a:p>
          <a:p>
            <a:pPr algn="just"/>
            <a:r>
              <a:rPr lang="en-IN" dirty="0"/>
              <a:t>As per Pandya and Lodha, (2021), it has been suggested that screen time of communities has augmented drastically during the pandemic, and this has both adverse and positive outcomes on mental health (Pandya and Lodha, 2021). </a:t>
            </a:r>
          </a:p>
        </p:txBody>
      </p:sp>
      <p:pic>
        <p:nvPicPr>
          <p:cNvPr id="11266" name="Picture 2" descr="Entertainment Sector: Rapid developments of online platforms augurs well  for the industry">
            <a:extLst>
              <a:ext uri="{FF2B5EF4-FFF2-40B4-BE49-F238E27FC236}">
                <a16:creationId xmlns:a16="http://schemas.microsoft.com/office/drawing/2014/main" id="{60C20F5D-5E8A-CD66-859C-C95B4EAA2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9499" y="2177486"/>
            <a:ext cx="2857500" cy="2996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0159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E92B0-4EE3-572A-8058-45ED867F5EDA}"/>
              </a:ext>
            </a:extLst>
          </p:cNvPr>
          <p:cNvSpPr>
            <a:spLocks noGrp="1"/>
          </p:cNvSpPr>
          <p:nvPr>
            <p:ph type="title"/>
          </p:nvPr>
        </p:nvSpPr>
        <p:spPr/>
        <p:txBody>
          <a:bodyPr/>
          <a:lstStyle/>
          <a:p>
            <a:r>
              <a:rPr lang="en-IN" dirty="0"/>
              <a:t>Continue</a:t>
            </a:r>
          </a:p>
        </p:txBody>
      </p:sp>
      <p:sp>
        <p:nvSpPr>
          <p:cNvPr id="3" name="Content Placeholder 2">
            <a:extLst>
              <a:ext uri="{FF2B5EF4-FFF2-40B4-BE49-F238E27FC236}">
                <a16:creationId xmlns:a16="http://schemas.microsoft.com/office/drawing/2014/main" id="{FC7CEC10-1A07-8DB5-B701-7E1BAE3AD86C}"/>
              </a:ext>
            </a:extLst>
          </p:cNvPr>
          <p:cNvSpPr>
            <a:spLocks noGrp="1"/>
          </p:cNvSpPr>
          <p:nvPr>
            <p:ph idx="1"/>
          </p:nvPr>
        </p:nvSpPr>
        <p:spPr>
          <a:xfrm>
            <a:off x="1202919" y="2011680"/>
            <a:ext cx="6274327" cy="4206240"/>
          </a:xfrm>
        </p:spPr>
        <p:txBody>
          <a:bodyPr/>
          <a:lstStyle/>
          <a:p>
            <a:pPr algn="just"/>
            <a:r>
              <a:rPr lang="en-IN" dirty="0"/>
              <a:t>Further, potential impacts of digital mental health tools on community integrations are augmented access to mental health resources, community interaction, and novel methods to involve in therapy. In the future, digital mental health tools may assist gather information on users’ </a:t>
            </a:r>
            <a:r>
              <a:rPr lang="en-IN" dirty="0" err="1"/>
              <a:t>behaviors</a:t>
            </a:r>
            <a:r>
              <a:rPr lang="en-IN" dirty="0"/>
              <a:t> and symptoms, which may be adopted to modify treatment to their individual necessities (Martinez-Martin et al., 2020).</a:t>
            </a:r>
          </a:p>
        </p:txBody>
      </p:sp>
      <p:pic>
        <p:nvPicPr>
          <p:cNvPr id="12290" name="Picture 2" descr="Digital Mental Health Tools Are Revolutionizing Mental Health Care">
            <a:extLst>
              <a:ext uri="{FF2B5EF4-FFF2-40B4-BE49-F238E27FC236}">
                <a16:creationId xmlns:a16="http://schemas.microsoft.com/office/drawing/2014/main" id="{EB22C40F-5CC6-8A7F-AE87-2E5F7D2BE4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3002" y="2011679"/>
            <a:ext cx="3162300" cy="3053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21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BAD22-2D9E-B2AB-7D0A-6BB27FCFF070}"/>
              </a:ext>
            </a:extLst>
          </p:cNvPr>
          <p:cNvSpPr>
            <a:spLocks noGrp="1"/>
          </p:cNvSpPr>
          <p:nvPr>
            <p:ph type="title"/>
          </p:nvPr>
        </p:nvSpPr>
        <p:spPr/>
        <p:txBody>
          <a:bodyPr>
            <a:normAutofit fontScale="90000"/>
          </a:bodyPr>
          <a:lstStyle/>
          <a:p>
            <a:r>
              <a:rPr lang="en-IN" dirty="0"/>
              <a:t>Real-life examples where these technologies have made a difference in community building </a:t>
            </a:r>
          </a:p>
        </p:txBody>
      </p:sp>
      <p:sp>
        <p:nvSpPr>
          <p:cNvPr id="3" name="Content Placeholder 2">
            <a:extLst>
              <a:ext uri="{FF2B5EF4-FFF2-40B4-BE49-F238E27FC236}">
                <a16:creationId xmlns:a16="http://schemas.microsoft.com/office/drawing/2014/main" id="{DE8ABA8A-18FF-452A-D937-4774818AEE39}"/>
              </a:ext>
            </a:extLst>
          </p:cNvPr>
          <p:cNvSpPr>
            <a:spLocks noGrp="1"/>
          </p:cNvSpPr>
          <p:nvPr>
            <p:ph idx="1"/>
          </p:nvPr>
        </p:nvSpPr>
        <p:spPr/>
        <p:txBody>
          <a:bodyPr>
            <a:normAutofit fontScale="85000" lnSpcReduction="20000"/>
          </a:bodyPr>
          <a:lstStyle/>
          <a:p>
            <a:pPr algn="just"/>
            <a:r>
              <a:rPr lang="en-IN" dirty="0"/>
              <a:t>Differentiation of communities could be one the basis of a range of aspects. </a:t>
            </a:r>
            <a:r>
              <a:rPr lang="en-IN" dirty="0" err="1"/>
              <a:t>Georgraphic</a:t>
            </a:r>
            <a:r>
              <a:rPr lang="en-IN" dirty="0"/>
              <a:t> communities are on the basis of proximity to a specific area, e.g., village. Ethnic communities are on the basis of </a:t>
            </a:r>
            <a:r>
              <a:rPr lang="en-IN" dirty="0" err="1"/>
              <a:t>communcal</a:t>
            </a:r>
            <a:r>
              <a:rPr lang="en-IN" dirty="0"/>
              <a:t> ethnic and cultural heritage. Religious communities are on the basis of communal religious beliefs. General aspects of communities are communal purpose, communal values, and communal sense of identity.</a:t>
            </a:r>
          </a:p>
          <a:p>
            <a:pPr algn="just"/>
            <a:r>
              <a:rPr lang="en-IN" dirty="0"/>
              <a:t>Digital communities are the communities of place or interest that depend on digital technologies like e-mail, the Internet, and phones to disseminate, network, and communicate information. Digital communities provide anonymity, promote interactions, permit individuals to use 24 hours daily, shared interests to connect worldwide, and provide valuable resources and information that could be easily found elsewhere. However, digital communities needs knowledge of writing and reading and typing, absence of physical cues, and may create a time lag. </a:t>
            </a:r>
          </a:p>
          <a:p>
            <a:pPr algn="just"/>
            <a:r>
              <a:rPr lang="en-IN" dirty="0"/>
              <a:t>Development in local communities because of technologies is the procedure of enhancing the quality of life and social unites among members of cultural or historical heritage communities to deal with their aspirations and needs. The digital technology role in community development is to provide a </a:t>
            </a:r>
            <a:r>
              <a:rPr lang="en-IN" dirty="0" err="1"/>
              <a:t>voise</a:t>
            </a:r>
            <a:r>
              <a:rPr lang="en-IN" dirty="0"/>
              <a:t> and power to individuals within the larger ecosystem. </a:t>
            </a:r>
            <a:r>
              <a:rPr lang="en-IN" dirty="0" err="1"/>
              <a:t>Vistor</a:t>
            </a:r>
            <a:r>
              <a:rPr lang="en-IN" dirty="0"/>
              <a:t> involvements, economic occasions, access to information, and increased connectivity are development in local communities. </a:t>
            </a:r>
          </a:p>
        </p:txBody>
      </p:sp>
    </p:spTree>
    <p:extLst>
      <p:ext uri="{BB962C8B-B14F-4D97-AF65-F5344CB8AC3E}">
        <p14:creationId xmlns:p14="http://schemas.microsoft.com/office/powerpoint/2010/main" val="1694392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7CB93-E7EA-F1B9-9DF5-EBFB83E81CFA}"/>
              </a:ext>
            </a:extLst>
          </p:cNvPr>
          <p:cNvSpPr>
            <a:spLocks noGrp="1"/>
          </p:cNvSpPr>
          <p:nvPr>
            <p:ph type="title"/>
          </p:nvPr>
        </p:nvSpPr>
        <p:spPr/>
        <p:txBody>
          <a:bodyPr/>
          <a:lstStyle/>
          <a:p>
            <a:r>
              <a:rPr lang="en-IN" dirty="0"/>
              <a:t>Continue</a:t>
            </a:r>
          </a:p>
        </p:txBody>
      </p:sp>
      <p:sp>
        <p:nvSpPr>
          <p:cNvPr id="3" name="Content Placeholder 2">
            <a:extLst>
              <a:ext uri="{FF2B5EF4-FFF2-40B4-BE49-F238E27FC236}">
                <a16:creationId xmlns:a16="http://schemas.microsoft.com/office/drawing/2014/main" id="{66FBF525-FEA9-A21E-BDDC-719C1D2D2E52}"/>
              </a:ext>
            </a:extLst>
          </p:cNvPr>
          <p:cNvSpPr>
            <a:spLocks noGrp="1"/>
          </p:cNvSpPr>
          <p:nvPr>
            <p:ph idx="1"/>
          </p:nvPr>
        </p:nvSpPr>
        <p:spPr>
          <a:xfrm>
            <a:off x="1202919" y="2011680"/>
            <a:ext cx="7420220" cy="4206240"/>
          </a:xfrm>
        </p:spPr>
        <p:txBody>
          <a:bodyPr/>
          <a:lstStyle/>
          <a:p>
            <a:pPr algn="just"/>
            <a:r>
              <a:rPr lang="en-IN" dirty="0"/>
              <a:t>The COVID-19 outbreak has interrupted the supply chain of PPE (Personal Protective Equipment) and other necessary healthcare resources. Industry 4.0 has assisted boost a more robust supply chain by giving better virtual resolutions for tracking probable wellbeing issues and anticipated recovery options (</a:t>
            </a:r>
            <a:r>
              <a:rPr lang="en-IN" dirty="0" err="1"/>
              <a:t>Dadash</a:t>
            </a:r>
            <a:r>
              <a:rPr lang="en-IN" dirty="0"/>
              <a:t> Pour et al., 2022). </a:t>
            </a:r>
          </a:p>
          <a:p>
            <a:pPr algn="just"/>
            <a:r>
              <a:rPr lang="en-IN" dirty="0"/>
              <a:t>Industry 4.0 adopts procedures of smart manufacturing for the necessary disposable things’ manufacturing to complete the shortage of the outbreak. </a:t>
            </a:r>
          </a:p>
          <a:p>
            <a:pPr algn="just"/>
            <a:endParaRPr lang="en-IN" dirty="0"/>
          </a:p>
          <a:p>
            <a:pPr algn="just"/>
            <a:endParaRPr lang="en-IN" dirty="0"/>
          </a:p>
        </p:txBody>
      </p:sp>
      <p:pic>
        <p:nvPicPr>
          <p:cNvPr id="13314" name="Picture 2" descr="What is the future for Industry 4.0 in the post Covid-19 paradigm? - The  Manufacturer">
            <a:extLst>
              <a:ext uri="{FF2B5EF4-FFF2-40B4-BE49-F238E27FC236}">
                <a16:creationId xmlns:a16="http://schemas.microsoft.com/office/drawing/2014/main" id="{E77C25AE-4C20-D35D-7693-0E63901F4F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1576" y="2213478"/>
            <a:ext cx="3037752" cy="3053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805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C1FBF-599E-DF76-D3E8-8CEFCAD65531}"/>
              </a:ext>
            </a:extLst>
          </p:cNvPr>
          <p:cNvSpPr>
            <a:spLocks noGrp="1"/>
          </p:cNvSpPr>
          <p:nvPr>
            <p:ph type="title"/>
          </p:nvPr>
        </p:nvSpPr>
        <p:spPr/>
        <p:txBody>
          <a:bodyPr/>
          <a:lstStyle/>
          <a:p>
            <a:r>
              <a:rPr lang="en-IN" dirty="0"/>
              <a:t>Continue </a:t>
            </a:r>
          </a:p>
        </p:txBody>
      </p:sp>
      <p:sp>
        <p:nvSpPr>
          <p:cNvPr id="3" name="Content Placeholder 2">
            <a:extLst>
              <a:ext uri="{FF2B5EF4-FFF2-40B4-BE49-F238E27FC236}">
                <a16:creationId xmlns:a16="http://schemas.microsoft.com/office/drawing/2014/main" id="{0139BFF0-0715-0DDB-838D-8E40EF26A165}"/>
              </a:ext>
            </a:extLst>
          </p:cNvPr>
          <p:cNvSpPr>
            <a:spLocks noGrp="1"/>
          </p:cNvSpPr>
          <p:nvPr>
            <p:ph idx="1"/>
          </p:nvPr>
        </p:nvSpPr>
        <p:spPr>
          <a:xfrm>
            <a:off x="1202919" y="2011680"/>
            <a:ext cx="6563694" cy="4206240"/>
          </a:xfrm>
        </p:spPr>
        <p:txBody>
          <a:bodyPr/>
          <a:lstStyle/>
          <a:p>
            <a:pPr algn="just"/>
            <a:r>
              <a:rPr lang="en-IN" dirty="0"/>
              <a:t>Further, digital mental health technology has also made a distinct in community building. For example, Digital Mentality in the UK form and establish apps particularly framed to encourage young individuals and children’s mental health, whereas in Australia, Digital Dog is establishing a suite of virtual mobile apps, games and websites to assist lower suicide risk, lower depression, promote wellbeing, and reduce stress (OECD, 2022). </a:t>
            </a:r>
          </a:p>
        </p:txBody>
      </p:sp>
      <p:pic>
        <p:nvPicPr>
          <p:cNvPr id="14338" name="Picture 2" descr="TV and Media Mental Health Experts | Digital mentality | England">
            <a:extLst>
              <a:ext uri="{FF2B5EF4-FFF2-40B4-BE49-F238E27FC236}">
                <a16:creationId xmlns:a16="http://schemas.microsoft.com/office/drawing/2014/main" id="{FCC72003-5676-C9E7-58C1-781C8664DF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7432" y="2188579"/>
            <a:ext cx="3258274" cy="2568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640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AE49-12EC-690D-3C40-9A59F5CCB82C}"/>
              </a:ext>
            </a:extLst>
          </p:cNvPr>
          <p:cNvSpPr>
            <a:spLocks noGrp="1"/>
          </p:cNvSpPr>
          <p:nvPr>
            <p:ph type="title"/>
          </p:nvPr>
        </p:nvSpPr>
        <p:spPr/>
        <p:txBody>
          <a:bodyPr/>
          <a:lstStyle/>
          <a:p>
            <a:r>
              <a:rPr lang="en-IN" dirty="0"/>
              <a:t>Conclusion </a:t>
            </a:r>
          </a:p>
        </p:txBody>
      </p:sp>
      <p:sp>
        <p:nvSpPr>
          <p:cNvPr id="3" name="Content Placeholder 2">
            <a:extLst>
              <a:ext uri="{FF2B5EF4-FFF2-40B4-BE49-F238E27FC236}">
                <a16:creationId xmlns:a16="http://schemas.microsoft.com/office/drawing/2014/main" id="{FD6609B4-965F-C672-54A2-4631E19E91DF}"/>
              </a:ext>
            </a:extLst>
          </p:cNvPr>
          <p:cNvSpPr>
            <a:spLocks noGrp="1"/>
          </p:cNvSpPr>
          <p:nvPr>
            <p:ph idx="1"/>
          </p:nvPr>
        </p:nvSpPr>
        <p:spPr/>
        <p:txBody>
          <a:bodyPr/>
          <a:lstStyle/>
          <a:p>
            <a:pPr algn="just"/>
            <a:r>
              <a:rPr lang="en-GB" dirty="0"/>
              <a:t>Adopting digital technology to give support, track the virus spread, deliver healthcare services, medical consultations, among others has been recognised as a significant solution to assist to mitigate the transmission of the virus and ease to connect with other people in the tough time.</a:t>
            </a:r>
          </a:p>
          <a:p>
            <a:pPr algn="just"/>
            <a:r>
              <a:rPr lang="en-GB" dirty="0"/>
              <a:t>Several digital technologies have been adopted (remote work, telehealth, online entertainment, etc.) when in-person contact was not frequent. </a:t>
            </a:r>
          </a:p>
          <a:p>
            <a:pPr algn="just"/>
            <a:r>
              <a:rPr lang="en-GB" dirty="0"/>
              <a:t>Each digital tool has its own merits and demerits and accordingly they have to be adopted.</a:t>
            </a:r>
          </a:p>
          <a:p>
            <a:pPr algn="just"/>
            <a:endParaRPr lang="en-IN" dirty="0"/>
          </a:p>
        </p:txBody>
      </p:sp>
    </p:spTree>
    <p:extLst>
      <p:ext uri="{BB962C8B-B14F-4D97-AF65-F5344CB8AC3E}">
        <p14:creationId xmlns:p14="http://schemas.microsoft.com/office/powerpoint/2010/main" val="4206151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9BBBA-FF70-117C-5086-A2B7A9BB4B9A}"/>
              </a:ext>
            </a:extLst>
          </p:cNvPr>
          <p:cNvSpPr>
            <a:spLocks noGrp="1"/>
          </p:cNvSpPr>
          <p:nvPr>
            <p:ph type="title"/>
          </p:nvPr>
        </p:nvSpPr>
        <p:spPr/>
        <p:txBody>
          <a:bodyPr/>
          <a:lstStyle/>
          <a:p>
            <a:r>
              <a:rPr lang="en-IN" dirty="0"/>
              <a:t>References </a:t>
            </a:r>
          </a:p>
        </p:txBody>
      </p:sp>
      <p:sp>
        <p:nvSpPr>
          <p:cNvPr id="3" name="Content Placeholder 2">
            <a:extLst>
              <a:ext uri="{FF2B5EF4-FFF2-40B4-BE49-F238E27FC236}">
                <a16:creationId xmlns:a16="http://schemas.microsoft.com/office/drawing/2014/main" id="{A9432620-27E7-B76F-A752-6F7604C3EDDE}"/>
              </a:ext>
            </a:extLst>
          </p:cNvPr>
          <p:cNvSpPr>
            <a:spLocks noGrp="1"/>
          </p:cNvSpPr>
          <p:nvPr>
            <p:ph idx="1"/>
          </p:nvPr>
        </p:nvSpPr>
        <p:spPr>
          <a:xfrm>
            <a:off x="1202919" y="2011679"/>
            <a:ext cx="9784080" cy="4470143"/>
          </a:xfrm>
        </p:spPr>
        <p:txBody>
          <a:bodyPr>
            <a:normAutofit lnSpcReduction="10000"/>
          </a:bodyPr>
          <a:lstStyle/>
          <a:p>
            <a:pPr algn="just"/>
            <a:r>
              <a:rPr lang="en-IN" sz="800" b="0" i="0" dirty="0" err="1">
                <a:solidFill>
                  <a:srgbClr val="222222"/>
                </a:solidFill>
                <a:effectLst/>
                <a:latin typeface="+mj-lt"/>
              </a:rPr>
              <a:t>Abugabah</a:t>
            </a:r>
            <a:r>
              <a:rPr lang="en-IN" sz="800" b="0" i="0" dirty="0">
                <a:solidFill>
                  <a:srgbClr val="222222"/>
                </a:solidFill>
                <a:effectLst/>
                <a:latin typeface="+mj-lt"/>
              </a:rPr>
              <a:t>, A., Nizamuddin, N. and </a:t>
            </a:r>
            <a:r>
              <a:rPr lang="en-IN" sz="800" b="0" i="0" dirty="0" err="1">
                <a:solidFill>
                  <a:srgbClr val="222222"/>
                </a:solidFill>
                <a:effectLst/>
                <a:latin typeface="+mj-lt"/>
              </a:rPr>
              <a:t>Alzubi</a:t>
            </a:r>
            <a:r>
              <a:rPr lang="en-IN" sz="800" b="0" i="0" dirty="0">
                <a:solidFill>
                  <a:srgbClr val="222222"/>
                </a:solidFill>
                <a:effectLst/>
                <a:latin typeface="+mj-lt"/>
              </a:rPr>
              <a:t>, A.A., 2020. Decentralized telemedicine framework for a smart healthcare ecosystem. </a:t>
            </a:r>
            <a:r>
              <a:rPr lang="en-IN" sz="800" b="0" i="1" dirty="0">
                <a:solidFill>
                  <a:srgbClr val="222222"/>
                </a:solidFill>
                <a:effectLst/>
                <a:latin typeface="+mj-lt"/>
              </a:rPr>
              <a:t>IEEE Access</a:t>
            </a:r>
            <a:r>
              <a:rPr lang="en-IN" sz="800" b="0" i="0" dirty="0">
                <a:solidFill>
                  <a:srgbClr val="222222"/>
                </a:solidFill>
                <a:effectLst/>
                <a:latin typeface="+mj-lt"/>
              </a:rPr>
              <a:t>, </a:t>
            </a:r>
            <a:r>
              <a:rPr lang="en-IN" sz="800" b="0" i="1" dirty="0">
                <a:solidFill>
                  <a:srgbClr val="222222"/>
                </a:solidFill>
                <a:effectLst/>
                <a:latin typeface="+mj-lt"/>
              </a:rPr>
              <a:t>8</a:t>
            </a:r>
            <a:r>
              <a:rPr lang="en-IN" sz="800" b="0" i="0" dirty="0">
                <a:solidFill>
                  <a:srgbClr val="222222"/>
                </a:solidFill>
                <a:effectLst/>
                <a:latin typeface="+mj-lt"/>
              </a:rPr>
              <a:t>, pp.166575-166588.</a:t>
            </a:r>
            <a:endParaRPr lang="en-US" sz="800" b="0" i="0" dirty="0">
              <a:solidFill>
                <a:srgbClr val="222222"/>
              </a:solidFill>
              <a:effectLst/>
              <a:latin typeface="+mj-lt"/>
            </a:endParaRPr>
          </a:p>
          <a:p>
            <a:pPr algn="just"/>
            <a:r>
              <a:rPr lang="en-US" sz="800" b="0" i="0" dirty="0">
                <a:solidFill>
                  <a:srgbClr val="222222"/>
                </a:solidFill>
                <a:effectLst/>
                <a:latin typeface="+mj-lt"/>
              </a:rPr>
              <a:t>Accounting WEB, 2021. Supporting the arts and entertainment industry through COVID-19. Available at: https://www.accountingweb.co.uk/community/industry-insights/supporting-the-arts-and-entertainment-industry-through-covid-19 (Accessed 29 October 2023).</a:t>
            </a:r>
          </a:p>
          <a:p>
            <a:pPr algn="just"/>
            <a:r>
              <a:rPr lang="en-US" sz="800" b="0" i="0" dirty="0">
                <a:solidFill>
                  <a:srgbClr val="222222"/>
                </a:solidFill>
                <a:effectLst/>
                <a:latin typeface="+mj-lt"/>
              </a:rPr>
              <a:t>Ali, N.A. and Khoja, A., 2020. Telehealth: An important player during the COVID-19 pandemic. </a:t>
            </a:r>
            <a:r>
              <a:rPr lang="en-US" sz="800" b="0" i="1" dirty="0">
                <a:solidFill>
                  <a:srgbClr val="222222"/>
                </a:solidFill>
                <a:effectLst/>
                <a:latin typeface="+mj-lt"/>
              </a:rPr>
              <a:t>The Ochsner Journal</a:t>
            </a:r>
            <a:r>
              <a:rPr lang="en-US" sz="800" b="0" i="0" dirty="0">
                <a:solidFill>
                  <a:srgbClr val="222222"/>
                </a:solidFill>
                <a:effectLst/>
                <a:latin typeface="+mj-lt"/>
              </a:rPr>
              <a:t>, </a:t>
            </a:r>
            <a:r>
              <a:rPr lang="en-US" sz="800" b="0" i="1" dirty="0">
                <a:solidFill>
                  <a:srgbClr val="222222"/>
                </a:solidFill>
                <a:effectLst/>
                <a:latin typeface="+mj-lt"/>
              </a:rPr>
              <a:t>20</a:t>
            </a:r>
            <a:r>
              <a:rPr lang="en-US" sz="800" b="0" i="0" dirty="0">
                <a:solidFill>
                  <a:srgbClr val="222222"/>
                </a:solidFill>
                <a:effectLst/>
                <a:latin typeface="+mj-lt"/>
              </a:rPr>
              <a:t>(2), p.113.</a:t>
            </a:r>
          </a:p>
          <a:p>
            <a:pPr algn="just"/>
            <a:r>
              <a:rPr lang="en-IN" sz="800" b="0" i="0" dirty="0">
                <a:solidFill>
                  <a:srgbClr val="222222"/>
                </a:solidFill>
                <a:effectLst/>
                <a:latin typeface="+mj-lt"/>
              </a:rPr>
              <a:t>Chakraborty, T., Kumar, A., Upadhyay, P. and Dwivedi, Y.K., 2021. Link between social distancing, cognitive dissonance, and social networking site usage intensity: a country-level study during the COVID-19 outbreak. </a:t>
            </a:r>
            <a:r>
              <a:rPr lang="en-IN" sz="800" b="0" i="1" dirty="0">
                <a:solidFill>
                  <a:srgbClr val="222222"/>
                </a:solidFill>
                <a:effectLst/>
                <a:latin typeface="+mj-lt"/>
              </a:rPr>
              <a:t>Internet Research</a:t>
            </a:r>
            <a:r>
              <a:rPr lang="en-IN" sz="800" b="0" i="0" dirty="0">
                <a:solidFill>
                  <a:srgbClr val="222222"/>
                </a:solidFill>
                <a:effectLst/>
                <a:latin typeface="+mj-lt"/>
              </a:rPr>
              <a:t>, </a:t>
            </a:r>
            <a:r>
              <a:rPr lang="en-IN" sz="800" b="0" i="1" dirty="0">
                <a:solidFill>
                  <a:srgbClr val="222222"/>
                </a:solidFill>
                <a:effectLst/>
                <a:latin typeface="+mj-lt"/>
              </a:rPr>
              <a:t>31</a:t>
            </a:r>
            <a:r>
              <a:rPr lang="en-IN" sz="800" b="0" i="0" dirty="0">
                <a:solidFill>
                  <a:srgbClr val="222222"/>
                </a:solidFill>
                <a:effectLst/>
                <a:latin typeface="+mj-lt"/>
              </a:rPr>
              <a:t>(2), pp.419-456.</a:t>
            </a:r>
          </a:p>
          <a:p>
            <a:pPr algn="just"/>
            <a:r>
              <a:rPr lang="en-US" sz="800" b="0" i="0" dirty="0" err="1">
                <a:solidFill>
                  <a:srgbClr val="222222"/>
                </a:solidFill>
                <a:effectLst/>
                <a:latin typeface="+mj-lt"/>
              </a:rPr>
              <a:t>Dadash</a:t>
            </a:r>
            <a:r>
              <a:rPr lang="en-US" sz="800" b="0" i="0" dirty="0">
                <a:solidFill>
                  <a:srgbClr val="222222"/>
                </a:solidFill>
                <a:effectLst/>
                <a:latin typeface="+mj-lt"/>
              </a:rPr>
              <a:t> Pour, P., </a:t>
            </a:r>
            <a:r>
              <a:rPr lang="en-US" sz="800" b="0" i="0" dirty="0" err="1">
                <a:solidFill>
                  <a:srgbClr val="222222"/>
                </a:solidFill>
                <a:effectLst/>
                <a:latin typeface="+mj-lt"/>
              </a:rPr>
              <a:t>Nazzal</a:t>
            </a:r>
            <a:r>
              <a:rPr lang="en-US" sz="800" b="0" i="0" dirty="0">
                <a:solidFill>
                  <a:srgbClr val="222222"/>
                </a:solidFill>
                <a:effectLst/>
                <a:latin typeface="+mj-lt"/>
              </a:rPr>
              <a:t>, M.A. and Darras, B.M., 2022. The role of industry 4.0 technologies in overcoming pandemic challenges for the manufacturing sector. </a:t>
            </a:r>
            <a:r>
              <a:rPr lang="en-US" sz="800" b="0" i="1" dirty="0">
                <a:solidFill>
                  <a:srgbClr val="222222"/>
                </a:solidFill>
                <a:effectLst/>
                <a:latin typeface="+mj-lt"/>
              </a:rPr>
              <a:t>Concurrent Engineering</a:t>
            </a:r>
            <a:r>
              <a:rPr lang="en-US" sz="800" b="0" i="0" dirty="0">
                <a:solidFill>
                  <a:srgbClr val="222222"/>
                </a:solidFill>
                <a:effectLst/>
                <a:latin typeface="+mj-lt"/>
              </a:rPr>
              <a:t>, </a:t>
            </a:r>
            <a:r>
              <a:rPr lang="en-US" sz="800" b="0" i="1" dirty="0">
                <a:solidFill>
                  <a:srgbClr val="222222"/>
                </a:solidFill>
                <a:effectLst/>
                <a:latin typeface="+mj-lt"/>
              </a:rPr>
              <a:t>30</a:t>
            </a:r>
            <a:r>
              <a:rPr lang="en-US" sz="800" b="0" i="0" dirty="0">
                <a:solidFill>
                  <a:srgbClr val="222222"/>
                </a:solidFill>
                <a:effectLst/>
                <a:latin typeface="+mj-lt"/>
              </a:rPr>
              <a:t>(2), pp.190-205.</a:t>
            </a:r>
          </a:p>
          <a:p>
            <a:pPr algn="just"/>
            <a:r>
              <a:rPr lang="en-US" sz="800" b="0" i="0" dirty="0">
                <a:solidFill>
                  <a:srgbClr val="222222"/>
                </a:solidFill>
                <a:effectLst/>
                <a:latin typeface="+mj-lt"/>
              </a:rPr>
              <a:t>Deloitte, 2022. COVID-19 forces adoption of digital technologies for UK healthcare clinicians.. Available at: https://www2.deloitte.com/uk/en/pages/press-releases/articles/covid-19-forces-adoption-of-digital-technologies-for-uk-healthcare-clinicians.html (Accessed 29 October 2023).</a:t>
            </a:r>
          </a:p>
          <a:p>
            <a:pPr algn="just"/>
            <a:r>
              <a:rPr lang="en-US" sz="800" b="0" i="0" dirty="0">
                <a:solidFill>
                  <a:srgbClr val="222222"/>
                </a:solidFill>
                <a:effectLst/>
                <a:latin typeface="+mj-lt"/>
              </a:rPr>
              <a:t>Deloitte, 2022. Digital media trends: Online entertainment usage up. Available at: https://deloitte.wsj.com/cmo/digital-media-trends-online-entertainment-usage-up-01638474446 (Accessed 29 October 2023).</a:t>
            </a:r>
          </a:p>
          <a:p>
            <a:pPr algn="just"/>
            <a:r>
              <a:rPr lang="en-IN" sz="800" b="0" i="0" dirty="0">
                <a:solidFill>
                  <a:srgbClr val="333333"/>
                </a:solidFill>
                <a:effectLst/>
                <a:latin typeface="+mj-lt"/>
              </a:rPr>
              <a:t>Fiorucci, W., Su, R., </a:t>
            </a:r>
            <a:r>
              <a:rPr lang="en-IN" sz="800" b="0" i="0" dirty="0" err="1">
                <a:solidFill>
                  <a:srgbClr val="333333"/>
                </a:solidFill>
                <a:effectLst/>
                <a:latin typeface="+mj-lt"/>
              </a:rPr>
              <a:t>Tarabochia</a:t>
            </a:r>
            <a:r>
              <a:rPr lang="en-IN" sz="800" b="0" i="0" dirty="0">
                <a:solidFill>
                  <a:srgbClr val="333333"/>
                </a:solidFill>
                <a:effectLst/>
                <a:latin typeface="+mj-lt"/>
              </a:rPr>
              <a:t>, A.S. 2023. Developing an Online Community and Intercultural Competence: Travelling Virtually to China. In: Fiorucci, W. (eds) Language Education During the Pandemic. Palgrave Macmillan, Cham.</a:t>
            </a:r>
            <a:endParaRPr lang="en-US" sz="800" b="0" i="0" dirty="0">
              <a:solidFill>
                <a:srgbClr val="222222"/>
              </a:solidFill>
              <a:effectLst/>
              <a:latin typeface="+mj-lt"/>
            </a:endParaRPr>
          </a:p>
          <a:p>
            <a:pPr algn="just"/>
            <a:r>
              <a:rPr lang="en-US" sz="800" b="0" i="0" dirty="0">
                <a:solidFill>
                  <a:srgbClr val="222222"/>
                </a:solidFill>
                <a:effectLst/>
                <a:latin typeface="+mj-lt"/>
              </a:rPr>
              <a:t>Fisk, M., Livingstone, A. and Pit, S.W., 2020. Telehealth in the context of COVID-19: changing perspectives in Australia, the United Kingdom, and the United States. </a:t>
            </a:r>
            <a:r>
              <a:rPr lang="en-US" sz="800" b="0" i="1" dirty="0">
                <a:solidFill>
                  <a:srgbClr val="222222"/>
                </a:solidFill>
                <a:effectLst/>
                <a:latin typeface="+mj-lt"/>
              </a:rPr>
              <a:t>Journal of medical Internet research</a:t>
            </a:r>
            <a:r>
              <a:rPr lang="en-US" sz="800" b="0" i="0" dirty="0">
                <a:solidFill>
                  <a:srgbClr val="222222"/>
                </a:solidFill>
                <a:effectLst/>
                <a:latin typeface="+mj-lt"/>
              </a:rPr>
              <a:t>, </a:t>
            </a:r>
            <a:r>
              <a:rPr lang="en-US" sz="800" b="0" i="1" dirty="0">
                <a:solidFill>
                  <a:srgbClr val="222222"/>
                </a:solidFill>
                <a:effectLst/>
                <a:latin typeface="+mj-lt"/>
              </a:rPr>
              <a:t>22</a:t>
            </a:r>
            <a:r>
              <a:rPr lang="en-US" sz="800" b="0" i="0" dirty="0">
                <a:solidFill>
                  <a:srgbClr val="222222"/>
                </a:solidFill>
                <a:effectLst/>
                <a:latin typeface="+mj-lt"/>
              </a:rPr>
              <a:t>(6), p.e19264.</a:t>
            </a:r>
          </a:p>
          <a:p>
            <a:pPr algn="just"/>
            <a:r>
              <a:rPr lang="en-US" sz="800" b="0" i="0" dirty="0" err="1">
                <a:solidFill>
                  <a:srgbClr val="222222"/>
                </a:solidFill>
                <a:effectLst/>
                <a:latin typeface="+mj-lt"/>
              </a:rPr>
              <a:t>Frederico</a:t>
            </a:r>
            <a:r>
              <a:rPr lang="en-US" sz="800" b="0" i="0" dirty="0">
                <a:solidFill>
                  <a:srgbClr val="222222"/>
                </a:solidFill>
                <a:effectLst/>
                <a:latin typeface="+mj-lt"/>
              </a:rPr>
              <a:t>, G.F., 2021. Towards a supply chain 4.0 on the post-COVID-19 pandemic: a conceptual and strategic discussion for more resilient supply chains. </a:t>
            </a:r>
            <a:r>
              <a:rPr lang="en-US" sz="800" b="0" i="1" dirty="0" err="1">
                <a:solidFill>
                  <a:srgbClr val="222222"/>
                </a:solidFill>
                <a:effectLst/>
                <a:latin typeface="+mj-lt"/>
              </a:rPr>
              <a:t>Rajagiri</a:t>
            </a:r>
            <a:r>
              <a:rPr lang="en-US" sz="800" b="0" i="1" dirty="0">
                <a:solidFill>
                  <a:srgbClr val="222222"/>
                </a:solidFill>
                <a:effectLst/>
                <a:latin typeface="+mj-lt"/>
              </a:rPr>
              <a:t> Management Journal</a:t>
            </a:r>
            <a:r>
              <a:rPr lang="en-US" sz="800" b="0" i="0" dirty="0">
                <a:solidFill>
                  <a:srgbClr val="222222"/>
                </a:solidFill>
                <a:effectLst/>
                <a:latin typeface="+mj-lt"/>
              </a:rPr>
              <a:t>, </a:t>
            </a:r>
            <a:r>
              <a:rPr lang="en-US" sz="800" b="0" i="1" dirty="0">
                <a:solidFill>
                  <a:srgbClr val="222222"/>
                </a:solidFill>
                <a:effectLst/>
                <a:latin typeface="+mj-lt"/>
              </a:rPr>
              <a:t>15</a:t>
            </a:r>
            <a:r>
              <a:rPr lang="en-US" sz="800" b="0" i="0" dirty="0">
                <a:solidFill>
                  <a:srgbClr val="222222"/>
                </a:solidFill>
                <a:effectLst/>
                <a:latin typeface="+mj-lt"/>
              </a:rPr>
              <a:t>(2), pp.94-104.</a:t>
            </a:r>
          </a:p>
          <a:p>
            <a:pPr algn="just"/>
            <a:r>
              <a:rPr lang="en-IN" sz="800" b="0" i="0" dirty="0" err="1">
                <a:solidFill>
                  <a:srgbClr val="222222"/>
                </a:solidFill>
                <a:effectLst/>
                <a:latin typeface="+mj-lt"/>
              </a:rPr>
              <a:t>Kasımoğlu</a:t>
            </a:r>
            <a:r>
              <a:rPr lang="en-IN" sz="800" b="0" i="0" dirty="0">
                <a:solidFill>
                  <a:srgbClr val="222222"/>
                </a:solidFill>
                <a:effectLst/>
                <a:latin typeface="+mj-lt"/>
              </a:rPr>
              <a:t>, S., </a:t>
            </a:r>
            <a:r>
              <a:rPr lang="en-IN" sz="800" b="0" i="0" dirty="0" err="1">
                <a:solidFill>
                  <a:srgbClr val="222222"/>
                </a:solidFill>
                <a:effectLst/>
                <a:latin typeface="+mj-lt"/>
              </a:rPr>
              <a:t>Bahçelerli</a:t>
            </a:r>
            <a:r>
              <a:rPr lang="en-IN" sz="800" b="0" i="0" dirty="0">
                <a:solidFill>
                  <a:srgbClr val="222222"/>
                </a:solidFill>
                <a:effectLst/>
                <a:latin typeface="+mj-lt"/>
              </a:rPr>
              <a:t>, N.M. and </a:t>
            </a:r>
            <a:r>
              <a:rPr lang="en-IN" sz="800" b="0" i="0" dirty="0" err="1">
                <a:solidFill>
                  <a:srgbClr val="222222"/>
                </a:solidFill>
                <a:effectLst/>
                <a:latin typeface="+mj-lt"/>
              </a:rPr>
              <a:t>Çelik</a:t>
            </a:r>
            <a:r>
              <a:rPr lang="en-IN" sz="800" b="0" i="0" dirty="0">
                <a:solidFill>
                  <a:srgbClr val="222222"/>
                </a:solidFill>
                <a:effectLst/>
                <a:latin typeface="+mj-lt"/>
              </a:rPr>
              <a:t>, M.U., 2022. Digital literacy during COVID-19 distance education; evaluation of communication-based problems in line with student opinions. </a:t>
            </a:r>
            <a:r>
              <a:rPr lang="en-IN" sz="800" b="0" i="1" dirty="0">
                <a:solidFill>
                  <a:srgbClr val="222222"/>
                </a:solidFill>
                <a:effectLst/>
                <a:latin typeface="+mj-lt"/>
              </a:rPr>
              <a:t>Frontiers in Psychology</a:t>
            </a:r>
            <a:r>
              <a:rPr lang="en-IN" sz="800" b="0" i="0" dirty="0">
                <a:solidFill>
                  <a:srgbClr val="222222"/>
                </a:solidFill>
                <a:effectLst/>
                <a:latin typeface="+mj-lt"/>
              </a:rPr>
              <a:t>, </a:t>
            </a:r>
            <a:r>
              <a:rPr lang="en-IN" sz="800" b="0" i="1" dirty="0">
                <a:solidFill>
                  <a:srgbClr val="222222"/>
                </a:solidFill>
                <a:effectLst/>
                <a:latin typeface="+mj-lt"/>
              </a:rPr>
              <a:t>13</a:t>
            </a:r>
            <a:r>
              <a:rPr lang="en-IN" sz="800" b="0" i="0" dirty="0">
                <a:solidFill>
                  <a:srgbClr val="222222"/>
                </a:solidFill>
                <a:effectLst/>
                <a:latin typeface="+mj-lt"/>
              </a:rPr>
              <a:t>, p.809171.</a:t>
            </a:r>
            <a:endParaRPr lang="en-US" sz="800" b="0" i="0" dirty="0">
              <a:solidFill>
                <a:srgbClr val="222222"/>
              </a:solidFill>
              <a:effectLst/>
              <a:latin typeface="+mj-lt"/>
            </a:endParaRPr>
          </a:p>
          <a:p>
            <a:pPr algn="just"/>
            <a:r>
              <a:rPr lang="en-US" sz="800" b="0" i="0" dirty="0">
                <a:solidFill>
                  <a:srgbClr val="222222"/>
                </a:solidFill>
                <a:effectLst/>
                <a:latin typeface="+mj-lt"/>
              </a:rPr>
              <a:t>Li, J., 2023. Digital technologies for mental health improvements in the COVID-19 pandemic: a scoping review. </a:t>
            </a:r>
            <a:r>
              <a:rPr lang="en-US" sz="800" b="0" i="1" dirty="0">
                <a:solidFill>
                  <a:srgbClr val="222222"/>
                </a:solidFill>
                <a:effectLst/>
                <a:latin typeface="+mj-lt"/>
              </a:rPr>
              <a:t>BMC Public Health</a:t>
            </a:r>
            <a:r>
              <a:rPr lang="en-US" sz="800" b="0" i="0" dirty="0">
                <a:solidFill>
                  <a:srgbClr val="222222"/>
                </a:solidFill>
                <a:effectLst/>
                <a:latin typeface="+mj-lt"/>
              </a:rPr>
              <a:t>, </a:t>
            </a:r>
            <a:r>
              <a:rPr lang="en-US" sz="800" b="0" i="1" dirty="0">
                <a:solidFill>
                  <a:srgbClr val="222222"/>
                </a:solidFill>
                <a:effectLst/>
                <a:latin typeface="+mj-lt"/>
              </a:rPr>
              <a:t>23</a:t>
            </a:r>
            <a:r>
              <a:rPr lang="en-US" sz="800" b="0" i="0" dirty="0">
                <a:solidFill>
                  <a:srgbClr val="222222"/>
                </a:solidFill>
                <a:effectLst/>
                <a:latin typeface="+mj-lt"/>
              </a:rPr>
              <a:t>(1), pp.1-10.</a:t>
            </a:r>
          </a:p>
          <a:p>
            <a:pPr algn="just"/>
            <a:r>
              <a:rPr lang="en-US" sz="800" b="0" i="0" dirty="0">
                <a:solidFill>
                  <a:srgbClr val="222222"/>
                </a:solidFill>
                <a:effectLst/>
                <a:latin typeface="+mj-lt"/>
              </a:rPr>
              <a:t>Ipsen, C., van </a:t>
            </a:r>
            <a:r>
              <a:rPr lang="en-US" sz="800" b="0" i="0" dirty="0" err="1">
                <a:solidFill>
                  <a:srgbClr val="222222"/>
                </a:solidFill>
                <a:effectLst/>
                <a:latin typeface="+mj-lt"/>
              </a:rPr>
              <a:t>Veldhoven</a:t>
            </a:r>
            <a:r>
              <a:rPr lang="en-US" sz="800" b="0" i="0" dirty="0">
                <a:solidFill>
                  <a:srgbClr val="222222"/>
                </a:solidFill>
                <a:effectLst/>
                <a:latin typeface="+mj-lt"/>
              </a:rPr>
              <a:t>, M., Kirchner, K. and Hansen, J.P., 2021. Six key advantages and disadvantages of working from home in Europe during COVID-19. </a:t>
            </a:r>
            <a:r>
              <a:rPr lang="en-US" sz="800" b="0" i="1" dirty="0">
                <a:solidFill>
                  <a:srgbClr val="222222"/>
                </a:solidFill>
                <a:effectLst/>
                <a:latin typeface="+mj-lt"/>
              </a:rPr>
              <a:t>International journal of environmental research and public health</a:t>
            </a:r>
            <a:r>
              <a:rPr lang="en-US" sz="800" b="0" i="0" dirty="0">
                <a:solidFill>
                  <a:srgbClr val="222222"/>
                </a:solidFill>
                <a:effectLst/>
                <a:latin typeface="+mj-lt"/>
              </a:rPr>
              <a:t>, </a:t>
            </a:r>
            <a:r>
              <a:rPr lang="en-US" sz="800" b="0" i="1" dirty="0">
                <a:solidFill>
                  <a:srgbClr val="222222"/>
                </a:solidFill>
                <a:effectLst/>
                <a:latin typeface="+mj-lt"/>
              </a:rPr>
              <a:t>18</a:t>
            </a:r>
            <a:r>
              <a:rPr lang="en-US" sz="800" b="0" i="0" dirty="0">
                <a:solidFill>
                  <a:srgbClr val="222222"/>
                </a:solidFill>
                <a:effectLst/>
                <a:latin typeface="+mj-lt"/>
              </a:rPr>
              <a:t>(4), p.1826.</a:t>
            </a:r>
          </a:p>
          <a:p>
            <a:pPr algn="just"/>
            <a:r>
              <a:rPr lang="en-IN" sz="800" b="0" i="0" dirty="0">
                <a:solidFill>
                  <a:srgbClr val="222222"/>
                </a:solidFill>
                <a:effectLst/>
                <a:latin typeface="+mj-lt"/>
              </a:rPr>
              <a:t>Martinez-Martin, N., Dasgupta, I., Carter, A., Chandler, J.A., </a:t>
            </a:r>
            <a:r>
              <a:rPr lang="en-IN" sz="800" b="0" i="0" dirty="0" err="1">
                <a:solidFill>
                  <a:srgbClr val="222222"/>
                </a:solidFill>
                <a:effectLst/>
                <a:latin typeface="+mj-lt"/>
              </a:rPr>
              <a:t>Kellmeyer</a:t>
            </a:r>
            <a:r>
              <a:rPr lang="en-IN" sz="800" b="0" i="0" dirty="0">
                <a:solidFill>
                  <a:srgbClr val="222222"/>
                </a:solidFill>
                <a:effectLst/>
                <a:latin typeface="+mj-lt"/>
              </a:rPr>
              <a:t>, P., </a:t>
            </a:r>
            <a:r>
              <a:rPr lang="en-IN" sz="800" b="0" i="0" dirty="0" err="1">
                <a:solidFill>
                  <a:srgbClr val="222222"/>
                </a:solidFill>
                <a:effectLst/>
                <a:latin typeface="+mj-lt"/>
              </a:rPr>
              <a:t>Kreitmair</a:t>
            </a:r>
            <a:r>
              <a:rPr lang="en-IN" sz="800" b="0" i="0" dirty="0">
                <a:solidFill>
                  <a:srgbClr val="222222"/>
                </a:solidFill>
                <a:effectLst/>
                <a:latin typeface="+mj-lt"/>
              </a:rPr>
              <a:t>, K., Weiss, A. and Cabrera, L.Y., 2020. Ethics of digital mental health during COVID-19: crisis and opportunities. </a:t>
            </a:r>
            <a:r>
              <a:rPr lang="en-IN" sz="800" b="0" i="1" dirty="0">
                <a:solidFill>
                  <a:srgbClr val="222222"/>
                </a:solidFill>
                <a:effectLst/>
                <a:latin typeface="+mj-lt"/>
              </a:rPr>
              <a:t>JMIR Mental Health</a:t>
            </a:r>
            <a:r>
              <a:rPr lang="en-IN" sz="800" b="0" i="0" dirty="0">
                <a:solidFill>
                  <a:srgbClr val="222222"/>
                </a:solidFill>
                <a:effectLst/>
                <a:latin typeface="+mj-lt"/>
              </a:rPr>
              <a:t>, </a:t>
            </a:r>
            <a:r>
              <a:rPr lang="en-IN" sz="800" b="0" i="1" dirty="0">
                <a:solidFill>
                  <a:srgbClr val="222222"/>
                </a:solidFill>
                <a:effectLst/>
                <a:latin typeface="+mj-lt"/>
              </a:rPr>
              <a:t>7</a:t>
            </a:r>
            <a:r>
              <a:rPr lang="en-IN" sz="800" b="0" i="0" dirty="0">
                <a:solidFill>
                  <a:srgbClr val="222222"/>
                </a:solidFill>
                <a:effectLst/>
                <a:latin typeface="+mj-lt"/>
              </a:rPr>
              <a:t>(12), p.e23776.</a:t>
            </a:r>
            <a:endParaRPr lang="en-US" sz="800" b="0" i="0" dirty="0">
              <a:solidFill>
                <a:srgbClr val="222222"/>
              </a:solidFill>
              <a:effectLst/>
              <a:latin typeface="+mj-lt"/>
            </a:endParaRPr>
          </a:p>
          <a:p>
            <a:pPr algn="just"/>
            <a:endParaRPr lang="en-US" sz="800" b="0" i="0" dirty="0">
              <a:solidFill>
                <a:srgbClr val="222222"/>
              </a:solidFill>
              <a:effectLst/>
              <a:latin typeface="+mj-lt"/>
            </a:endParaRPr>
          </a:p>
          <a:p>
            <a:pPr algn="just"/>
            <a:endParaRPr lang="en-IN" sz="800" dirty="0">
              <a:latin typeface="+mj-lt"/>
            </a:endParaRPr>
          </a:p>
        </p:txBody>
      </p:sp>
    </p:spTree>
    <p:extLst>
      <p:ext uri="{BB962C8B-B14F-4D97-AF65-F5344CB8AC3E}">
        <p14:creationId xmlns:p14="http://schemas.microsoft.com/office/powerpoint/2010/main" val="3196232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69C2C-E2B4-B861-E8AC-57DBBA59FC95}"/>
              </a:ext>
            </a:extLst>
          </p:cNvPr>
          <p:cNvSpPr>
            <a:spLocks noGrp="1"/>
          </p:cNvSpPr>
          <p:nvPr>
            <p:ph type="title"/>
          </p:nvPr>
        </p:nvSpPr>
        <p:spPr/>
        <p:txBody>
          <a:bodyPr/>
          <a:lstStyle/>
          <a:p>
            <a:r>
              <a:rPr lang="en-IN" dirty="0"/>
              <a:t>References </a:t>
            </a:r>
          </a:p>
        </p:txBody>
      </p:sp>
      <p:sp>
        <p:nvSpPr>
          <p:cNvPr id="3" name="Content Placeholder 2">
            <a:extLst>
              <a:ext uri="{FF2B5EF4-FFF2-40B4-BE49-F238E27FC236}">
                <a16:creationId xmlns:a16="http://schemas.microsoft.com/office/drawing/2014/main" id="{46459C21-C046-4084-FD03-D6E5E04B0F05}"/>
              </a:ext>
            </a:extLst>
          </p:cNvPr>
          <p:cNvSpPr>
            <a:spLocks noGrp="1"/>
          </p:cNvSpPr>
          <p:nvPr>
            <p:ph idx="1"/>
          </p:nvPr>
        </p:nvSpPr>
        <p:spPr/>
        <p:txBody>
          <a:bodyPr>
            <a:normAutofit fontScale="47500" lnSpcReduction="20000"/>
          </a:bodyPr>
          <a:lstStyle/>
          <a:p>
            <a:pPr algn="just"/>
            <a:r>
              <a:rPr lang="en-US" dirty="0">
                <a:solidFill>
                  <a:srgbClr val="222222"/>
                </a:solidFill>
                <a:latin typeface="+mj-lt"/>
              </a:rPr>
              <a:t>McKinsey, 2020. How COVID-19 has pushed companies over the technology tipping point- and transformed business forever. Available at: https://www.mckinsey.com/capabilities/strategy-and-corporate-finance/our-insights/how-covid-19-has-pushed-companies-over-the-technology-tipping-point-and-transformed-business-forever (Accessed 29 October 2023).</a:t>
            </a:r>
          </a:p>
          <a:p>
            <a:pPr algn="just"/>
            <a:r>
              <a:rPr lang="en-US" b="0" i="0" dirty="0">
                <a:solidFill>
                  <a:srgbClr val="222222"/>
                </a:solidFill>
                <a:effectLst/>
                <a:latin typeface="+mj-lt"/>
              </a:rPr>
              <a:t>OECD, 2022. Children &amp; Young People’s Mental Health in the Digital Age. </a:t>
            </a:r>
            <a:r>
              <a:rPr lang="en-US" dirty="0">
                <a:solidFill>
                  <a:srgbClr val="222222"/>
                </a:solidFill>
                <a:latin typeface="+mj-lt"/>
              </a:rPr>
              <a:t>Available at: https://www.oecd.org/els/health-systems/Children-and-Young-People-Mental-Health-in-the-Digital-Age.pdf (Accessed 29 October 2023).</a:t>
            </a:r>
            <a:endParaRPr lang="en-US" b="0" i="0" dirty="0">
              <a:solidFill>
                <a:srgbClr val="222222"/>
              </a:solidFill>
              <a:effectLst/>
              <a:latin typeface="+mj-lt"/>
            </a:endParaRPr>
          </a:p>
          <a:p>
            <a:pPr algn="just"/>
            <a:r>
              <a:rPr lang="en-US" b="0" i="0" dirty="0">
                <a:solidFill>
                  <a:srgbClr val="222222"/>
                </a:solidFill>
                <a:effectLst/>
                <a:latin typeface="+mj-lt"/>
              </a:rPr>
              <a:t>Ofosu-</a:t>
            </a:r>
            <a:r>
              <a:rPr lang="en-US" b="0" i="0" dirty="0" err="1">
                <a:solidFill>
                  <a:srgbClr val="222222"/>
                </a:solidFill>
                <a:effectLst/>
                <a:latin typeface="+mj-lt"/>
              </a:rPr>
              <a:t>Ampong</a:t>
            </a:r>
            <a:r>
              <a:rPr lang="en-US" b="0" i="0" dirty="0">
                <a:solidFill>
                  <a:srgbClr val="222222"/>
                </a:solidFill>
                <a:effectLst/>
                <a:latin typeface="+mj-lt"/>
              </a:rPr>
              <a:t>, K. and Acheampong, B., 2022. Adoption of contactless technologies for remote work in Ghana post-Covid-19: Insights from technology-</a:t>
            </a:r>
            <a:r>
              <a:rPr lang="en-US" b="0" i="0" dirty="0" err="1">
                <a:solidFill>
                  <a:srgbClr val="222222"/>
                </a:solidFill>
                <a:effectLst/>
                <a:latin typeface="+mj-lt"/>
              </a:rPr>
              <a:t>organisation</a:t>
            </a:r>
            <a:r>
              <a:rPr lang="en-US" b="0" i="0" dirty="0">
                <a:solidFill>
                  <a:srgbClr val="222222"/>
                </a:solidFill>
                <a:effectLst/>
                <a:latin typeface="+mj-lt"/>
              </a:rPr>
              <a:t>-environment framework. </a:t>
            </a:r>
            <a:r>
              <a:rPr lang="en-US" b="0" i="1" dirty="0">
                <a:solidFill>
                  <a:srgbClr val="222222"/>
                </a:solidFill>
                <a:effectLst/>
                <a:latin typeface="+mj-lt"/>
              </a:rPr>
              <a:t>Digital Business</a:t>
            </a:r>
            <a:r>
              <a:rPr lang="en-US" b="0" i="0" dirty="0">
                <a:solidFill>
                  <a:srgbClr val="222222"/>
                </a:solidFill>
                <a:effectLst/>
                <a:latin typeface="+mj-lt"/>
              </a:rPr>
              <a:t>, </a:t>
            </a:r>
            <a:r>
              <a:rPr lang="en-US" b="0" i="1" dirty="0">
                <a:solidFill>
                  <a:srgbClr val="222222"/>
                </a:solidFill>
                <a:effectLst/>
                <a:latin typeface="+mj-lt"/>
              </a:rPr>
              <a:t>2</a:t>
            </a:r>
            <a:r>
              <a:rPr lang="en-US" b="0" i="0" dirty="0">
                <a:solidFill>
                  <a:srgbClr val="222222"/>
                </a:solidFill>
                <a:effectLst/>
                <a:latin typeface="+mj-lt"/>
              </a:rPr>
              <a:t>(2), p.100023.</a:t>
            </a:r>
          </a:p>
          <a:p>
            <a:pPr algn="just"/>
            <a:r>
              <a:rPr lang="en-US" b="0" i="0" dirty="0">
                <a:solidFill>
                  <a:srgbClr val="222222"/>
                </a:solidFill>
                <a:effectLst/>
                <a:latin typeface="+mj-lt"/>
              </a:rPr>
              <a:t>Osler, L. and Zahavi, D., 2022. Sociality and embodiment: Online communication during and after Covid-19. </a:t>
            </a:r>
            <a:r>
              <a:rPr lang="en-US" b="0" i="1" dirty="0">
                <a:solidFill>
                  <a:srgbClr val="222222"/>
                </a:solidFill>
                <a:effectLst/>
                <a:latin typeface="+mj-lt"/>
              </a:rPr>
              <a:t>Foundations of Science</a:t>
            </a:r>
            <a:r>
              <a:rPr lang="en-US" b="0" i="0" dirty="0">
                <a:solidFill>
                  <a:srgbClr val="222222"/>
                </a:solidFill>
                <a:effectLst/>
                <a:latin typeface="+mj-lt"/>
              </a:rPr>
              <a:t>, pp.1-18.</a:t>
            </a:r>
          </a:p>
          <a:p>
            <a:pPr algn="just"/>
            <a:r>
              <a:rPr lang="en-US" b="0" i="0" dirty="0" err="1">
                <a:solidFill>
                  <a:srgbClr val="222222"/>
                </a:solidFill>
                <a:effectLst/>
                <a:latin typeface="+mj-lt"/>
              </a:rPr>
              <a:t>Pani</a:t>
            </a:r>
            <a:r>
              <a:rPr lang="en-US" b="0" i="0" dirty="0">
                <a:solidFill>
                  <a:srgbClr val="222222"/>
                </a:solidFill>
                <a:effectLst/>
                <a:latin typeface="+mj-lt"/>
              </a:rPr>
              <a:t>, A., Mishra, S., </a:t>
            </a:r>
            <a:r>
              <a:rPr lang="en-US" b="0" i="0" dirty="0" err="1">
                <a:solidFill>
                  <a:srgbClr val="222222"/>
                </a:solidFill>
                <a:effectLst/>
                <a:latin typeface="+mj-lt"/>
              </a:rPr>
              <a:t>Golias</a:t>
            </a:r>
            <a:r>
              <a:rPr lang="en-US" b="0" i="0" dirty="0">
                <a:solidFill>
                  <a:srgbClr val="222222"/>
                </a:solidFill>
                <a:effectLst/>
                <a:latin typeface="+mj-lt"/>
              </a:rPr>
              <a:t>, M. and </a:t>
            </a:r>
            <a:r>
              <a:rPr lang="en-US" b="0" i="0" dirty="0" err="1">
                <a:solidFill>
                  <a:srgbClr val="222222"/>
                </a:solidFill>
                <a:effectLst/>
                <a:latin typeface="+mj-lt"/>
              </a:rPr>
              <a:t>Figliozzi</a:t>
            </a:r>
            <a:r>
              <a:rPr lang="en-US" b="0" i="0" dirty="0">
                <a:solidFill>
                  <a:srgbClr val="222222"/>
                </a:solidFill>
                <a:effectLst/>
                <a:latin typeface="+mj-lt"/>
              </a:rPr>
              <a:t>, M., 2020. Evaluating public acceptance of autonomous delivery robots during COVID-19 pandemic. </a:t>
            </a:r>
            <a:r>
              <a:rPr lang="en-US" b="0" i="1" dirty="0">
                <a:solidFill>
                  <a:srgbClr val="222222"/>
                </a:solidFill>
                <a:effectLst/>
                <a:latin typeface="+mj-lt"/>
              </a:rPr>
              <a:t>Transportation research part D: transport and environment</a:t>
            </a:r>
            <a:r>
              <a:rPr lang="en-US" b="0" i="0" dirty="0">
                <a:solidFill>
                  <a:srgbClr val="222222"/>
                </a:solidFill>
                <a:effectLst/>
                <a:latin typeface="+mj-lt"/>
              </a:rPr>
              <a:t>, </a:t>
            </a:r>
            <a:r>
              <a:rPr lang="en-US" b="0" i="1" dirty="0">
                <a:solidFill>
                  <a:srgbClr val="222222"/>
                </a:solidFill>
                <a:effectLst/>
                <a:latin typeface="+mj-lt"/>
              </a:rPr>
              <a:t>89</a:t>
            </a:r>
            <a:r>
              <a:rPr lang="en-US" b="0" i="0" dirty="0">
                <a:solidFill>
                  <a:srgbClr val="222222"/>
                </a:solidFill>
                <a:effectLst/>
                <a:latin typeface="+mj-lt"/>
              </a:rPr>
              <a:t>, p.102600.</a:t>
            </a:r>
          </a:p>
          <a:p>
            <a:pPr algn="just"/>
            <a:r>
              <a:rPr lang="en-US" b="0" i="0" dirty="0">
                <a:solidFill>
                  <a:srgbClr val="222222"/>
                </a:solidFill>
                <a:effectLst/>
                <a:latin typeface="+mj-lt"/>
              </a:rPr>
              <a:t>Pandya, A. and Lodha, P., 2021. Social connectedness, excessive screen time during COVID-19 and mental health: a review of current evidence. </a:t>
            </a:r>
            <a:r>
              <a:rPr lang="en-US" b="0" i="1" dirty="0">
                <a:solidFill>
                  <a:srgbClr val="222222"/>
                </a:solidFill>
                <a:effectLst/>
                <a:latin typeface="+mj-lt"/>
              </a:rPr>
              <a:t>Frontiers in Human Dynamics</a:t>
            </a:r>
            <a:r>
              <a:rPr lang="en-US" b="0" i="0" dirty="0">
                <a:solidFill>
                  <a:srgbClr val="222222"/>
                </a:solidFill>
                <a:effectLst/>
                <a:latin typeface="+mj-lt"/>
              </a:rPr>
              <a:t>, </a:t>
            </a:r>
            <a:r>
              <a:rPr lang="en-US" b="0" i="1" dirty="0">
                <a:solidFill>
                  <a:srgbClr val="222222"/>
                </a:solidFill>
                <a:effectLst/>
                <a:latin typeface="+mj-lt"/>
              </a:rPr>
              <a:t>3</a:t>
            </a:r>
            <a:r>
              <a:rPr lang="en-US" b="0" i="0" dirty="0">
                <a:solidFill>
                  <a:srgbClr val="222222"/>
                </a:solidFill>
                <a:effectLst/>
                <a:latin typeface="+mj-lt"/>
              </a:rPr>
              <a:t>, p.45.</a:t>
            </a:r>
          </a:p>
          <a:p>
            <a:pPr algn="just"/>
            <a:r>
              <a:rPr lang="en-US" b="0" i="0" dirty="0">
                <a:solidFill>
                  <a:srgbClr val="222222"/>
                </a:solidFill>
                <a:effectLst/>
                <a:latin typeface="+mj-lt"/>
              </a:rPr>
              <a:t>Pandey, N. and Pal, A., 2020. Impact of digital surge during Covid-19 pandemic: A viewpoint on research and practice. </a:t>
            </a:r>
            <a:r>
              <a:rPr lang="en-US" b="0" i="1" dirty="0">
                <a:solidFill>
                  <a:srgbClr val="222222"/>
                </a:solidFill>
                <a:effectLst/>
                <a:latin typeface="+mj-lt"/>
              </a:rPr>
              <a:t>International journal of information management</a:t>
            </a:r>
            <a:r>
              <a:rPr lang="en-US" b="0" i="0" dirty="0">
                <a:solidFill>
                  <a:srgbClr val="222222"/>
                </a:solidFill>
                <a:effectLst/>
                <a:latin typeface="+mj-lt"/>
              </a:rPr>
              <a:t>, </a:t>
            </a:r>
            <a:r>
              <a:rPr lang="en-US" b="0" i="1" dirty="0">
                <a:solidFill>
                  <a:srgbClr val="222222"/>
                </a:solidFill>
                <a:effectLst/>
                <a:latin typeface="+mj-lt"/>
              </a:rPr>
              <a:t>55</a:t>
            </a:r>
            <a:r>
              <a:rPr lang="en-US" b="0" i="0" dirty="0">
                <a:solidFill>
                  <a:srgbClr val="222222"/>
                </a:solidFill>
                <a:effectLst/>
                <a:latin typeface="+mj-lt"/>
              </a:rPr>
              <a:t>, p.102171.</a:t>
            </a:r>
          </a:p>
          <a:p>
            <a:pPr algn="just"/>
            <a:r>
              <a:rPr lang="en-US" b="0" i="0" dirty="0">
                <a:solidFill>
                  <a:srgbClr val="222222"/>
                </a:solidFill>
                <a:effectLst/>
                <a:latin typeface="+mj-lt"/>
              </a:rPr>
              <a:t>Statista, 2023. Digital payments – Worldwide. </a:t>
            </a:r>
            <a:r>
              <a:rPr lang="en-US" dirty="0">
                <a:solidFill>
                  <a:srgbClr val="222222"/>
                </a:solidFill>
                <a:latin typeface="+mj-lt"/>
              </a:rPr>
              <a:t>Available at: https://www.statista.com/outlook/dmo/fintech/digital-payments/worldwide (Accessed 29 October 2023).</a:t>
            </a:r>
          </a:p>
          <a:p>
            <a:pPr algn="just"/>
            <a:r>
              <a:rPr lang="en-US" b="0" i="0" dirty="0">
                <a:solidFill>
                  <a:srgbClr val="222222"/>
                </a:solidFill>
                <a:effectLst/>
                <a:latin typeface="+mj-lt"/>
              </a:rPr>
              <a:t>Statista, 2023. </a:t>
            </a:r>
            <a:r>
              <a:rPr lang="en-US" dirty="0">
                <a:solidFill>
                  <a:srgbClr val="222222"/>
                </a:solidFill>
                <a:latin typeface="+mj-lt"/>
              </a:rPr>
              <a:t>Value of online retail sales in the United Kingdom (UK) from 2012 to 2022.</a:t>
            </a:r>
            <a:r>
              <a:rPr lang="en-US" b="0" i="0" dirty="0">
                <a:solidFill>
                  <a:srgbClr val="222222"/>
                </a:solidFill>
                <a:effectLst/>
                <a:latin typeface="+mj-lt"/>
              </a:rPr>
              <a:t>. </a:t>
            </a:r>
            <a:r>
              <a:rPr lang="en-US" dirty="0">
                <a:solidFill>
                  <a:srgbClr val="222222"/>
                </a:solidFill>
                <a:latin typeface="+mj-lt"/>
              </a:rPr>
              <a:t>Available at: https://www.statista.com/statistics/315506/online-retail-sales-in-the-united-kingdom/ (Accessed 29 October 2023).</a:t>
            </a:r>
          </a:p>
          <a:p>
            <a:pPr algn="just"/>
            <a:r>
              <a:rPr lang="en-US" b="0" i="0" dirty="0">
                <a:solidFill>
                  <a:srgbClr val="222222"/>
                </a:solidFill>
                <a:effectLst/>
                <a:latin typeface="+mj-lt"/>
              </a:rPr>
              <a:t>The Home Office Life, 2023. Working from home UK statistics 203. </a:t>
            </a:r>
            <a:r>
              <a:rPr lang="en-US" dirty="0">
                <a:solidFill>
                  <a:srgbClr val="222222"/>
                </a:solidFill>
                <a:latin typeface="+mj-lt"/>
              </a:rPr>
              <a:t>Available at: https://thehomeofficelife.com/blog/work-from-home-statistics (Accessed 29 October 2023).</a:t>
            </a:r>
            <a:endParaRPr lang="en-US" b="0" i="0" dirty="0">
              <a:solidFill>
                <a:srgbClr val="222222"/>
              </a:solidFill>
              <a:effectLst/>
              <a:latin typeface="+mj-lt"/>
            </a:endParaRPr>
          </a:p>
          <a:p>
            <a:pPr algn="just"/>
            <a:endParaRPr lang="en-US" b="0" i="0" dirty="0">
              <a:solidFill>
                <a:srgbClr val="222222"/>
              </a:solidFill>
              <a:effectLst/>
              <a:latin typeface="+mj-lt"/>
            </a:endParaRPr>
          </a:p>
          <a:p>
            <a:pPr algn="just"/>
            <a:endParaRPr lang="en-US" b="0" i="0" dirty="0">
              <a:solidFill>
                <a:srgbClr val="222222"/>
              </a:solidFill>
              <a:effectLst/>
              <a:latin typeface="+mj-lt"/>
            </a:endParaRPr>
          </a:p>
          <a:p>
            <a:pPr algn="just"/>
            <a:endParaRPr lang="en-IN" dirty="0">
              <a:latin typeface="+mj-lt"/>
            </a:endParaRPr>
          </a:p>
        </p:txBody>
      </p:sp>
    </p:spTree>
    <p:extLst>
      <p:ext uri="{BB962C8B-B14F-4D97-AF65-F5344CB8AC3E}">
        <p14:creationId xmlns:p14="http://schemas.microsoft.com/office/powerpoint/2010/main" val="1720829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FD09E3-1C55-9C2A-11C8-48800D6AFDFA}"/>
              </a:ext>
            </a:extLst>
          </p:cNvPr>
          <p:cNvSpPr>
            <a:spLocks noGrp="1"/>
          </p:cNvSpPr>
          <p:nvPr>
            <p:ph idx="1"/>
          </p:nvPr>
        </p:nvSpPr>
        <p:spPr>
          <a:xfrm>
            <a:off x="1202919" y="3252486"/>
            <a:ext cx="9784080" cy="1713053"/>
          </a:xfrm>
        </p:spPr>
        <p:txBody>
          <a:bodyPr>
            <a:normAutofit/>
          </a:bodyPr>
          <a:lstStyle/>
          <a:p>
            <a:pPr marL="0" indent="0" algn="ctr">
              <a:buNone/>
            </a:pPr>
            <a:r>
              <a:rPr lang="en-IN" sz="11500" b="1" dirty="0"/>
              <a:t>Thank You</a:t>
            </a:r>
          </a:p>
        </p:txBody>
      </p:sp>
    </p:spTree>
    <p:extLst>
      <p:ext uri="{BB962C8B-B14F-4D97-AF65-F5344CB8AC3E}">
        <p14:creationId xmlns:p14="http://schemas.microsoft.com/office/powerpoint/2010/main" val="400547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5513</Words>
  <Application>Microsoft Office PowerPoint</Application>
  <PresentationFormat>Widescreen</PresentationFormat>
  <Paragraphs>200</Paragraphs>
  <Slides>24</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Corbel</vt:lpstr>
      <vt:lpstr>Wingdings</vt:lpstr>
      <vt:lpstr>Banded</vt:lpstr>
      <vt:lpstr>Critically evaluate digital innovations that could develop communities in the present and future </vt:lpstr>
      <vt:lpstr>Introduction </vt:lpstr>
      <vt:lpstr>Importance of digital tools during and after covid-19</vt:lpstr>
      <vt:lpstr>Digital tools that gained importance during and after the covid-19 pandemic </vt:lpstr>
      <vt:lpstr>Continue </vt:lpstr>
      <vt:lpstr>Continue </vt:lpstr>
      <vt:lpstr>Communities relied on digital tools when in-person contact become rare</vt:lpstr>
      <vt:lpstr>Continue</vt:lpstr>
      <vt:lpstr>Continue </vt:lpstr>
      <vt:lpstr>Advantages and disadvantages of each tools </vt:lpstr>
      <vt:lpstr>Advantages and disadvantages of each tools </vt:lpstr>
      <vt:lpstr>Advantages and disadvantages of each tools </vt:lpstr>
      <vt:lpstr>Advantages and disadvantages of each tools </vt:lpstr>
      <vt:lpstr>Digital tools role in present community interactions and their potential future impact </vt:lpstr>
      <vt:lpstr>Continue</vt:lpstr>
      <vt:lpstr>Continue</vt:lpstr>
      <vt:lpstr>Continue</vt:lpstr>
      <vt:lpstr>Real-life examples where these technologies have made a difference in community building </vt:lpstr>
      <vt:lpstr>Continue</vt:lpstr>
      <vt:lpstr>Continue </vt:lpstr>
      <vt:lpstr>Conclusion </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evaluate digital innovations that could develop communities in the present and future </dc:title>
  <cp:lastModifiedBy>Kayode Ayinde</cp:lastModifiedBy>
  <cp:revision>3</cp:revision>
  <dcterms:modified xsi:type="dcterms:W3CDTF">2023-11-12T15:52:20Z</dcterms:modified>
</cp:coreProperties>
</file>