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handoutMasterIdLst>
    <p:handoutMasterId r:id="rId21"/>
  </p:handoutMasterIdLst>
  <p:sldIdLst>
    <p:sldId id="256" r:id="rId2"/>
    <p:sldId id="260" r:id="rId3"/>
    <p:sldId id="265" r:id="rId4"/>
    <p:sldId id="262" r:id="rId5"/>
    <p:sldId id="266" r:id="rId6"/>
    <p:sldId id="258" r:id="rId7"/>
    <p:sldId id="285" r:id="rId8"/>
    <p:sldId id="277" r:id="rId9"/>
    <p:sldId id="283" r:id="rId10"/>
    <p:sldId id="257" r:id="rId11"/>
    <p:sldId id="261" r:id="rId12"/>
    <p:sldId id="284" r:id="rId13"/>
    <p:sldId id="282" r:id="rId14"/>
    <p:sldId id="279" r:id="rId15"/>
    <p:sldId id="278" r:id="rId16"/>
    <p:sldId id="268" r:id="rId17"/>
    <p:sldId id="275" r:id="rId18"/>
    <p:sldId id="276" r:id="rId19"/>
    <p:sldId id="286" r:id="rId2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p:scale>
          <a:sx n="57" d="100"/>
          <a:sy n="57" d="100"/>
        </p:scale>
        <p:origin x="-1932" y="-720"/>
      </p:cViewPr>
      <p:guideLst>
        <p:guide orient="horz" pos="2160"/>
        <p:guide pos="2880"/>
      </p:guideLst>
    </p:cSldViewPr>
  </p:slideViewPr>
  <p:notesTextViewPr>
    <p:cViewPr>
      <p:scale>
        <a:sx n="100" d="100"/>
        <a:sy n="100" d="100"/>
      </p:scale>
      <p:origin x="0" y="0"/>
    </p:cViewPr>
  </p:notesTextViewPr>
  <p:sorterViewPr>
    <p:cViewPr>
      <p:scale>
        <a:sx n="87" d="100"/>
        <a:sy n="87" d="100"/>
      </p:scale>
      <p:origin x="0" y="3288"/>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E45F1B53-118F-4A31-AEA3-1FF9FA644C65}" type="datetimeFigureOut">
              <a:rPr lang="en-GB" smtClean="0"/>
              <a:pPr/>
              <a:t>18/03/2014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F37525D6-AF02-473B-A04D-9E9652989F48}" type="slidenum">
              <a:rPr lang="en-GB" smtClean="0"/>
              <a:pPr/>
              <a:t>‹#›</a:t>
            </a:fld>
            <a:endParaRPr lang="en-GB"/>
          </a:p>
        </p:txBody>
      </p:sp>
    </p:spTree>
    <p:extLst>
      <p:ext uri="{BB962C8B-B14F-4D97-AF65-F5344CB8AC3E}">
        <p14:creationId xmlns:p14="http://schemas.microsoft.com/office/powerpoint/2010/main" xmlns="" val="1830587698"/>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F7C0C3EA-806A-6E4B-8EB7-4258715F72E3}" type="datetimeFigureOut">
              <a:rPr lang="en-US" smtClean="0"/>
              <a:pPr/>
              <a:t>3/18/2014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4E3A958-D6FD-614F-B73D-5B8BA4662CF5}" type="slidenum">
              <a:rPr lang="en-US" smtClean="0"/>
              <a:pPr/>
              <a:t>‹#›</a:t>
            </a:fld>
            <a:endParaRPr lang="en-US"/>
          </a:p>
        </p:txBody>
      </p:sp>
    </p:spTree>
    <p:extLst>
      <p:ext uri="{BB962C8B-B14F-4D97-AF65-F5344CB8AC3E}">
        <p14:creationId xmlns:p14="http://schemas.microsoft.com/office/powerpoint/2010/main" xmlns="" val="2702019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F7C0C3EA-806A-6E4B-8EB7-4258715F72E3}" type="datetimeFigureOut">
              <a:rPr lang="en-US" smtClean="0"/>
              <a:pPr/>
              <a:t>3/18/2014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4E3A958-D6FD-614F-B73D-5B8BA4662CF5}" type="slidenum">
              <a:rPr lang="en-US" smtClean="0"/>
              <a:pPr/>
              <a:t>‹#›</a:t>
            </a:fld>
            <a:endParaRPr lang="en-US"/>
          </a:p>
        </p:txBody>
      </p:sp>
    </p:spTree>
    <p:extLst>
      <p:ext uri="{BB962C8B-B14F-4D97-AF65-F5344CB8AC3E}">
        <p14:creationId xmlns:p14="http://schemas.microsoft.com/office/powerpoint/2010/main" xmlns="" val="2275933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F7C0C3EA-806A-6E4B-8EB7-4258715F72E3}" type="datetimeFigureOut">
              <a:rPr lang="en-US" smtClean="0"/>
              <a:pPr/>
              <a:t>3/18/2014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4E3A958-D6FD-614F-B73D-5B8BA4662CF5}" type="slidenum">
              <a:rPr lang="en-US" smtClean="0"/>
              <a:pPr/>
              <a:t>‹#›</a:t>
            </a:fld>
            <a:endParaRPr lang="en-US"/>
          </a:p>
        </p:txBody>
      </p:sp>
    </p:spTree>
    <p:extLst>
      <p:ext uri="{BB962C8B-B14F-4D97-AF65-F5344CB8AC3E}">
        <p14:creationId xmlns:p14="http://schemas.microsoft.com/office/powerpoint/2010/main" xmlns="" val="1798952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F7C0C3EA-806A-6E4B-8EB7-4258715F72E3}" type="datetimeFigureOut">
              <a:rPr lang="en-US" smtClean="0"/>
              <a:pPr/>
              <a:t>3/18/2014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4E3A958-D6FD-614F-B73D-5B8BA4662CF5}" type="slidenum">
              <a:rPr lang="en-US" smtClean="0"/>
              <a:pPr/>
              <a:t>‹#›</a:t>
            </a:fld>
            <a:endParaRPr lang="en-US"/>
          </a:p>
        </p:txBody>
      </p:sp>
    </p:spTree>
    <p:extLst>
      <p:ext uri="{BB962C8B-B14F-4D97-AF65-F5344CB8AC3E}">
        <p14:creationId xmlns:p14="http://schemas.microsoft.com/office/powerpoint/2010/main" xmlns="" val="1034301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F7C0C3EA-806A-6E4B-8EB7-4258715F72E3}" type="datetimeFigureOut">
              <a:rPr lang="en-US" smtClean="0"/>
              <a:pPr/>
              <a:t>3/18/2014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4E3A958-D6FD-614F-B73D-5B8BA4662CF5}" type="slidenum">
              <a:rPr lang="en-US" smtClean="0"/>
              <a:pPr/>
              <a:t>‹#›</a:t>
            </a:fld>
            <a:endParaRPr lang="en-US"/>
          </a:p>
        </p:txBody>
      </p:sp>
    </p:spTree>
    <p:extLst>
      <p:ext uri="{BB962C8B-B14F-4D97-AF65-F5344CB8AC3E}">
        <p14:creationId xmlns:p14="http://schemas.microsoft.com/office/powerpoint/2010/main" xmlns="" val="1417940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F7C0C3EA-806A-6E4B-8EB7-4258715F72E3}" type="datetimeFigureOut">
              <a:rPr lang="en-US" smtClean="0"/>
              <a:pPr/>
              <a:t>3/18/2014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4E3A958-D6FD-614F-B73D-5B8BA4662CF5}" type="slidenum">
              <a:rPr lang="en-US" smtClean="0"/>
              <a:pPr/>
              <a:t>‹#›</a:t>
            </a:fld>
            <a:endParaRPr lang="en-US"/>
          </a:p>
        </p:txBody>
      </p:sp>
    </p:spTree>
    <p:extLst>
      <p:ext uri="{BB962C8B-B14F-4D97-AF65-F5344CB8AC3E}">
        <p14:creationId xmlns:p14="http://schemas.microsoft.com/office/powerpoint/2010/main" xmlns="" val="656067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7C0C3EA-806A-6E4B-8EB7-4258715F72E3}" type="datetimeFigureOut">
              <a:rPr lang="en-US" smtClean="0"/>
              <a:pPr/>
              <a:t>3/18/2014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4E3A958-D6FD-614F-B73D-5B8BA4662CF5}" type="slidenum">
              <a:rPr lang="en-US" smtClean="0"/>
              <a:pPr/>
              <a:t>‹#›</a:t>
            </a:fld>
            <a:endParaRPr lang="en-US"/>
          </a:p>
        </p:txBody>
      </p:sp>
    </p:spTree>
    <p:extLst>
      <p:ext uri="{BB962C8B-B14F-4D97-AF65-F5344CB8AC3E}">
        <p14:creationId xmlns:p14="http://schemas.microsoft.com/office/powerpoint/2010/main" xmlns="" val="1249128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F7C0C3EA-806A-6E4B-8EB7-4258715F72E3}" type="datetimeFigureOut">
              <a:rPr lang="en-US" smtClean="0"/>
              <a:pPr/>
              <a:t>3/18/2014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4E3A958-D6FD-614F-B73D-5B8BA4662CF5}" type="slidenum">
              <a:rPr lang="en-US" smtClean="0"/>
              <a:pPr/>
              <a:t>‹#›</a:t>
            </a:fld>
            <a:endParaRPr lang="en-US"/>
          </a:p>
        </p:txBody>
      </p:sp>
    </p:spTree>
    <p:extLst>
      <p:ext uri="{BB962C8B-B14F-4D97-AF65-F5344CB8AC3E}">
        <p14:creationId xmlns:p14="http://schemas.microsoft.com/office/powerpoint/2010/main" xmlns="" val="2730116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F7C0C3EA-806A-6E4B-8EB7-4258715F72E3}" type="datetimeFigureOut">
              <a:rPr lang="en-US" smtClean="0"/>
              <a:pPr/>
              <a:t>3/18/2014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4E3A958-D6FD-614F-B73D-5B8BA4662CF5}" type="slidenum">
              <a:rPr lang="en-US" smtClean="0"/>
              <a:pPr/>
              <a:t>‹#›</a:t>
            </a:fld>
            <a:endParaRPr lang="en-US"/>
          </a:p>
        </p:txBody>
      </p:sp>
    </p:spTree>
    <p:extLst>
      <p:ext uri="{BB962C8B-B14F-4D97-AF65-F5344CB8AC3E}">
        <p14:creationId xmlns:p14="http://schemas.microsoft.com/office/powerpoint/2010/main" xmlns="" val="506574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F7C0C3EA-806A-6E4B-8EB7-4258715F72E3}" type="datetimeFigureOut">
              <a:rPr lang="en-US" smtClean="0"/>
              <a:pPr/>
              <a:t>3/18/2014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4E3A958-D6FD-614F-B73D-5B8BA4662CF5}" type="slidenum">
              <a:rPr lang="en-US" smtClean="0"/>
              <a:pPr/>
              <a:t>‹#›</a:t>
            </a:fld>
            <a:endParaRPr lang="en-US"/>
          </a:p>
        </p:txBody>
      </p:sp>
    </p:spTree>
    <p:extLst>
      <p:ext uri="{BB962C8B-B14F-4D97-AF65-F5344CB8AC3E}">
        <p14:creationId xmlns:p14="http://schemas.microsoft.com/office/powerpoint/2010/main" xmlns="" val="2949498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F7C0C3EA-806A-6E4B-8EB7-4258715F72E3}" type="datetimeFigureOut">
              <a:rPr lang="en-US" smtClean="0"/>
              <a:pPr/>
              <a:t>3/18/2014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4E3A958-D6FD-614F-B73D-5B8BA4662CF5}" type="slidenum">
              <a:rPr lang="en-US" smtClean="0"/>
              <a:pPr/>
              <a:t>‹#›</a:t>
            </a:fld>
            <a:endParaRPr lang="en-US"/>
          </a:p>
        </p:txBody>
      </p:sp>
    </p:spTree>
    <p:extLst>
      <p:ext uri="{BB962C8B-B14F-4D97-AF65-F5344CB8AC3E}">
        <p14:creationId xmlns:p14="http://schemas.microsoft.com/office/powerpoint/2010/main" xmlns="" val="14279412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7C0C3EA-806A-6E4B-8EB7-4258715F72E3}" type="datetimeFigureOut">
              <a:rPr lang="en-US" smtClean="0"/>
              <a:pPr/>
              <a:t>3/18/2014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4E3A958-D6FD-614F-B73D-5B8BA4662CF5}" type="slidenum">
              <a:rPr lang="en-US" smtClean="0"/>
              <a:pPr/>
              <a:t>‹#›</a:t>
            </a:fld>
            <a:endParaRPr lang="en-US"/>
          </a:p>
        </p:txBody>
      </p:sp>
    </p:spTree>
    <p:extLst>
      <p:ext uri="{BB962C8B-B14F-4D97-AF65-F5344CB8AC3E}">
        <p14:creationId xmlns:p14="http://schemas.microsoft.com/office/powerpoint/2010/main" xmlns="" val="255771123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hyperlink" Target="http://www.bing.com/videos/search?q=the+gods+must+be+crazy+film&amp;docid=5052076434522447&amp;mid=C0D73D932AE00A280675C0D73D932AE00A280675&amp;view=detail&amp;FORM=VIRE3" TargetMode="Externa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email"/>
          <a:stretch>
            <a:fillRect/>
          </a:stretch>
        </p:blipFill>
        <p:spPr>
          <a:xfrm>
            <a:off x="2032000" y="1524000"/>
            <a:ext cx="5080000" cy="3810000"/>
          </a:xfrm>
          <a:prstGeom prst="rect">
            <a:avLst/>
          </a:prstGeom>
        </p:spPr>
      </p:pic>
      <p:sp>
        <p:nvSpPr>
          <p:cNvPr id="2" name="Title 1"/>
          <p:cNvSpPr>
            <a:spLocks noGrp="1"/>
          </p:cNvSpPr>
          <p:nvPr>
            <p:ph type="ctrTitle"/>
          </p:nvPr>
        </p:nvSpPr>
        <p:spPr>
          <a:xfrm>
            <a:off x="685800" y="54708"/>
            <a:ext cx="7772400" cy="1470025"/>
          </a:xfrm>
        </p:spPr>
        <p:txBody>
          <a:bodyPr/>
          <a:lstStyle/>
          <a:p>
            <a:r>
              <a:rPr lang="en-US" dirty="0" smtClean="0"/>
              <a:t>Hunter-gatherers </a:t>
            </a:r>
            <a:endParaRPr lang="en-US" dirty="0"/>
          </a:p>
        </p:txBody>
      </p:sp>
      <p:sp>
        <p:nvSpPr>
          <p:cNvPr id="3" name="Subtitle 2"/>
          <p:cNvSpPr>
            <a:spLocks noGrp="1"/>
          </p:cNvSpPr>
          <p:nvPr>
            <p:ph type="subTitle" idx="1"/>
          </p:nvPr>
        </p:nvSpPr>
        <p:spPr>
          <a:xfrm>
            <a:off x="1371600" y="5630985"/>
            <a:ext cx="6400800" cy="1752600"/>
          </a:xfrm>
        </p:spPr>
        <p:txBody>
          <a:bodyPr/>
          <a:lstStyle/>
          <a:p>
            <a:r>
              <a:rPr lang="en-US" dirty="0" smtClean="0"/>
              <a:t>Are they a category?</a:t>
            </a:r>
            <a:endParaRPr lang="en-US" dirty="0"/>
          </a:p>
        </p:txBody>
      </p:sp>
    </p:spTree>
    <p:extLst>
      <p:ext uri="{BB962C8B-B14F-4D97-AF65-F5344CB8AC3E}">
        <p14:creationId xmlns:p14="http://schemas.microsoft.com/office/powerpoint/2010/main" xmlns="" val="229511645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h/</a:t>
            </a:r>
            <a:r>
              <a:rPr lang="en-US" dirty="0" err="1" smtClean="0"/>
              <a:t>gs</a:t>
            </a:r>
            <a:r>
              <a:rPr lang="en-US" dirty="0" smtClean="0"/>
              <a:t>, foragers – general info</a:t>
            </a:r>
            <a:endParaRPr lang="en-US" dirty="0"/>
          </a:p>
        </p:txBody>
      </p:sp>
      <p:sp>
        <p:nvSpPr>
          <p:cNvPr id="3" name="Content Placeholder 2"/>
          <p:cNvSpPr>
            <a:spLocks noGrp="1"/>
          </p:cNvSpPr>
          <p:nvPr>
            <p:ph sz="half" idx="1"/>
          </p:nvPr>
        </p:nvSpPr>
        <p:spPr/>
        <p:txBody>
          <a:bodyPr>
            <a:normAutofit lnSpcReduction="10000"/>
          </a:bodyPr>
          <a:lstStyle/>
          <a:p>
            <a:r>
              <a:rPr lang="en-US" dirty="0" smtClean="0"/>
              <a:t>Africa, cradle of humanity</a:t>
            </a:r>
          </a:p>
          <a:p>
            <a:pPr lvl="1"/>
            <a:r>
              <a:rPr lang="en-US" dirty="0" smtClean="0"/>
              <a:t>2 main h/g groups remaining</a:t>
            </a:r>
          </a:p>
          <a:p>
            <a:pPr lvl="2"/>
            <a:r>
              <a:rPr lang="en-US" dirty="0" smtClean="0"/>
              <a:t>San and Aka</a:t>
            </a:r>
          </a:p>
          <a:p>
            <a:pPr lvl="3"/>
            <a:r>
              <a:rPr lang="en-US" dirty="0" smtClean="0"/>
              <a:t>20,000 subsist as h/</a:t>
            </a:r>
            <a:r>
              <a:rPr lang="en-US" dirty="0" err="1" smtClean="0"/>
              <a:t>gs</a:t>
            </a:r>
            <a:r>
              <a:rPr lang="en-US" dirty="0" smtClean="0"/>
              <a:t> (but ½ million remain)</a:t>
            </a:r>
          </a:p>
          <a:p>
            <a:pPr lvl="3"/>
            <a:r>
              <a:rPr lang="en-US" dirty="0" smtClean="0"/>
              <a:t>Record shows San presence for 50,000 years</a:t>
            </a:r>
          </a:p>
          <a:p>
            <a:r>
              <a:rPr lang="en-US" dirty="0" smtClean="0"/>
              <a:t>Original method of subsistence – foraging</a:t>
            </a:r>
          </a:p>
        </p:txBody>
      </p:sp>
      <p:pic>
        <p:nvPicPr>
          <p:cNvPr id="13" name="Content Placeholder 12"/>
          <p:cNvPicPr>
            <a:picLocks noGrp="1" noChangeAspect="1"/>
          </p:cNvPicPr>
          <p:nvPr>
            <p:ph sz="half" idx="2"/>
          </p:nvPr>
        </p:nvPicPr>
        <p:blipFill>
          <a:blip r:embed="rId2" cstate="email">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216751664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Common features</a:t>
            </a:r>
            <a:endParaRPr lang="en-US" dirty="0"/>
          </a:p>
        </p:txBody>
      </p:sp>
      <p:sp>
        <p:nvSpPr>
          <p:cNvPr id="3" name="Content Placeholder 2"/>
          <p:cNvSpPr>
            <a:spLocks noGrp="1"/>
          </p:cNvSpPr>
          <p:nvPr>
            <p:ph sz="half" idx="1"/>
          </p:nvPr>
        </p:nvSpPr>
        <p:spPr/>
        <p:txBody>
          <a:bodyPr/>
          <a:lstStyle/>
          <a:p>
            <a:r>
              <a:rPr lang="en-US" dirty="0" smtClean="0">
                <a:solidFill>
                  <a:srgbClr val="FFFFFF"/>
                </a:solidFill>
              </a:rPr>
              <a:t>Nomadic/mobile</a:t>
            </a:r>
          </a:p>
          <a:p>
            <a:r>
              <a:rPr lang="en-US" dirty="0"/>
              <a:t>Little property</a:t>
            </a:r>
          </a:p>
          <a:p>
            <a:r>
              <a:rPr lang="en-US" dirty="0" smtClean="0"/>
              <a:t>Form temporary settlements</a:t>
            </a:r>
          </a:p>
          <a:p>
            <a:r>
              <a:rPr lang="en-US" dirty="0" smtClean="0"/>
              <a:t>Bands of 50-ish</a:t>
            </a:r>
          </a:p>
          <a:p>
            <a:r>
              <a:rPr lang="en-US" dirty="0" smtClean="0"/>
              <a:t>Egalitarian </a:t>
            </a:r>
          </a:p>
          <a:p>
            <a:r>
              <a:rPr lang="en-US" dirty="0" smtClean="0"/>
              <a:t>Ethos of sharing</a:t>
            </a:r>
          </a:p>
          <a:p>
            <a:r>
              <a:rPr lang="en-US" dirty="0" smtClean="0"/>
              <a:t>Belief: Animated landscape/shamanism</a:t>
            </a:r>
            <a:endParaRPr lang="en-US" dirty="0"/>
          </a:p>
        </p:txBody>
      </p:sp>
      <p:pic>
        <p:nvPicPr>
          <p:cNvPr id="5" name="Content Placeholder 4"/>
          <p:cNvPicPr>
            <a:picLocks noGrp="1" noChangeAspect="1"/>
          </p:cNvPicPr>
          <p:nvPr>
            <p:ph sz="half" idx="2"/>
          </p:nvPr>
        </p:nvPicPr>
        <p:blipFill>
          <a:blip r:embed="rId2" cstate="email">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425054616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Subsistence method = primarily foraging </a:t>
            </a:r>
            <a:endParaRPr lang="en-US" dirty="0"/>
          </a:p>
        </p:txBody>
      </p:sp>
      <p:sp>
        <p:nvSpPr>
          <p:cNvPr id="3" name="Content Placeholder 2"/>
          <p:cNvSpPr>
            <a:spLocks noGrp="1"/>
          </p:cNvSpPr>
          <p:nvPr>
            <p:ph sz="half" idx="1"/>
          </p:nvPr>
        </p:nvSpPr>
        <p:spPr/>
        <p:txBody>
          <a:bodyPr>
            <a:normAutofit/>
          </a:bodyPr>
          <a:lstStyle/>
          <a:p>
            <a:r>
              <a:rPr lang="en-GB" dirty="0"/>
              <a:t>Foragers </a:t>
            </a:r>
            <a:r>
              <a:rPr lang="en-GB" dirty="0" smtClean="0"/>
              <a:t>gather </a:t>
            </a:r>
            <a:r>
              <a:rPr lang="en-GB" dirty="0"/>
              <a:t>or find </a:t>
            </a:r>
            <a:r>
              <a:rPr lang="en-GB" dirty="0" smtClean="0"/>
              <a:t>food</a:t>
            </a:r>
          </a:p>
          <a:p>
            <a:r>
              <a:rPr lang="en-GB" dirty="0" smtClean="0"/>
              <a:t>Rely </a:t>
            </a:r>
            <a:r>
              <a:rPr lang="en-GB" dirty="0"/>
              <a:t>on </a:t>
            </a:r>
            <a:r>
              <a:rPr lang="en-GB" dirty="0" smtClean="0"/>
              <a:t>ecology/environment</a:t>
            </a:r>
          </a:p>
          <a:p>
            <a:r>
              <a:rPr lang="en-GB" dirty="0" smtClean="0"/>
              <a:t>Virtually no tools</a:t>
            </a:r>
          </a:p>
          <a:p>
            <a:r>
              <a:rPr lang="en-GB" dirty="0" smtClean="0"/>
              <a:t>Assumed unskilled, circumstantial  </a:t>
            </a:r>
          </a:p>
          <a:p>
            <a:r>
              <a:rPr lang="en-GB" dirty="0" smtClean="0"/>
              <a:t>Characteristically small roaming bands</a:t>
            </a:r>
          </a:p>
        </p:txBody>
      </p:sp>
      <p:pic>
        <p:nvPicPr>
          <p:cNvPr id="7" name="Content Placeholder 6"/>
          <p:cNvPicPr>
            <a:picLocks noGrp="1" noChangeAspect="1"/>
          </p:cNvPicPr>
          <p:nvPr>
            <p:ph sz="half" idx="2"/>
          </p:nvPr>
        </p:nvPicPr>
        <p:blipFill>
          <a:blip r:embed="rId2" cstate="email">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260275167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4 ways of understanding </a:t>
            </a:r>
            <a:r>
              <a:rPr lang="en-GB" dirty="0" smtClean="0"/>
              <a:t>h/g’s </a:t>
            </a:r>
            <a:r>
              <a:rPr lang="en-GB" dirty="0"/>
              <a:t>(adapted from Lee and Daly, 1999:11):</a:t>
            </a:r>
            <a:br>
              <a:rPr lang="en-GB" dirty="0"/>
            </a:br>
            <a:endParaRPr lang="en-US" dirty="0"/>
          </a:p>
        </p:txBody>
      </p:sp>
      <p:sp>
        <p:nvSpPr>
          <p:cNvPr id="3" name="Content Placeholder 2"/>
          <p:cNvSpPr>
            <a:spLocks noGrp="1"/>
          </p:cNvSpPr>
          <p:nvPr>
            <p:ph sz="half" idx="1"/>
          </p:nvPr>
        </p:nvSpPr>
        <p:spPr/>
        <p:txBody>
          <a:bodyPr>
            <a:normAutofit fontScale="92500" lnSpcReduction="20000"/>
          </a:bodyPr>
          <a:lstStyle/>
          <a:p>
            <a:pPr lvl="0"/>
            <a:r>
              <a:rPr lang="en-GB" dirty="0" smtClean="0"/>
              <a:t>Classic</a:t>
            </a:r>
          </a:p>
          <a:p>
            <a:pPr lvl="1"/>
            <a:r>
              <a:rPr lang="en-GB" dirty="0" smtClean="0"/>
              <a:t> </a:t>
            </a:r>
            <a:r>
              <a:rPr lang="en-GB" dirty="0"/>
              <a:t>using a</a:t>
            </a:r>
            <a:r>
              <a:rPr lang="en-GB" dirty="0" smtClean="0"/>
              <a:t> </a:t>
            </a:r>
            <a:r>
              <a:rPr lang="en-GB" dirty="0"/>
              <a:t>social </a:t>
            </a:r>
            <a:r>
              <a:rPr lang="en-GB" dirty="0" smtClean="0"/>
              <a:t>model: past/present </a:t>
            </a:r>
          </a:p>
          <a:p>
            <a:pPr lvl="0"/>
            <a:r>
              <a:rPr lang="en-GB" dirty="0" err="1" smtClean="0"/>
              <a:t>Adaptionist</a:t>
            </a:r>
            <a:r>
              <a:rPr lang="en-GB" dirty="0" smtClean="0"/>
              <a:t>  </a:t>
            </a:r>
          </a:p>
          <a:p>
            <a:pPr lvl="1"/>
            <a:r>
              <a:rPr lang="en-GB" dirty="0" smtClean="0"/>
              <a:t>scientific method; optimal </a:t>
            </a:r>
            <a:r>
              <a:rPr lang="en-GB" dirty="0"/>
              <a:t>foraging theories. Uses quantitative models to study behaviour </a:t>
            </a:r>
            <a:endParaRPr lang="en-GB" dirty="0" smtClean="0"/>
          </a:p>
          <a:p>
            <a:pPr lvl="0"/>
            <a:r>
              <a:rPr lang="en-GB" dirty="0" smtClean="0"/>
              <a:t>Revisionist  </a:t>
            </a:r>
          </a:p>
          <a:p>
            <a:pPr lvl="1"/>
            <a:r>
              <a:rPr lang="en-GB" dirty="0" smtClean="0"/>
              <a:t>h/g’s </a:t>
            </a:r>
            <a:r>
              <a:rPr lang="en-GB" dirty="0"/>
              <a:t>are quite different from </a:t>
            </a:r>
            <a:r>
              <a:rPr lang="en-GB" dirty="0" smtClean="0"/>
              <a:t>others</a:t>
            </a:r>
          </a:p>
          <a:p>
            <a:pPr lvl="0"/>
            <a:r>
              <a:rPr lang="en-GB" dirty="0" err="1" smtClean="0"/>
              <a:t>Indigenist</a:t>
            </a:r>
            <a:r>
              <a:rPr lang="en-GB" dirty="0" smtClean="0"/>
              <a:t> </a:t>
            </a:r>
          </a:p>
          <a:p>
            <a:pPr lvl="1"/>
            <a:r>
              <a:rPr lang="en-GB" dirty="0" err="1" smtClean="0"/>
              <a:t>emic</a:t>
            </a:r>
            <a:r>
              <a:rPr lang="en-GB" dirty="0" smtClean="0"/>
              <a:t>, anthropological</a:t>
            </a:r>
            <a:endParaRPr lang="en-GB" dirty="0"/>
          </a:p>
          <a:p>
            <a:endParaRPr lang="en-US" dirty="0"/>
          </a:p>
        </p:txBody>
      </p:sp>
      <p:pic>
        <p:nvPicPr>
          <p:cNvPr id="5" name="Content Placeholder 4"/>
          <p:cNvPicPr>
            <a:picLocks noGrp="1" noChangeAspect="1"/>
          </p:cNvPicPr>
          <p:nvPr>
            <p:ph sz="half" idx="2"/>
          </p:nvPr>
        </p:nvPicPr>
        <p:blipFill>
          <a:blip r:embed="rId2" cstate="email">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327793456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When the label became popular</a:t>
            </a:r>
            <a:endParaRPr lang="en-US" dirty="0"/>
          </a:p>
        </p:txBody>
      </p:sp>
      <p:sp>
        <p:nvSpPr>
          <p:cNvPr id="3" name="Content Placeholder 2"/>
          <p:cNvSpPr>
            <a:spLocks noGrp="1"/>
          </p:cNvSpPr>
          <p:nvPr>
            <p:ph sz="half" idx="1"/>
          </p:nvPr>
        </p:nvSpPr>
        <p:spPr/>
        <p:txBody>
          <a:bodyPr>
            <a:normAutofit fontScale="92500" lnSpcReduction="20000"/>
          </a:bodyPr>
          <a:lstStyle/>
          <a:p>
            <a:r>
              <a:rPr lang="en-US" dirty="0"/>
              <a:t>Interest sparked after 1966 conference, and following publications (</a:t>
            </a:r>
            <a:r>
              <a:rPr lang="en-US" i="1" dirty="0"/>
              <a:t>Man the hunter</a:t>
            </a:r>
            <a:r>
              <a:rPr lang="en-US" dirty="0"/>
              <a:t>)</a:t>
            </a:r>
          </a:p>
          <a:p>
            <a:r>
              <a:rPr lang="en-US" dirty="0" smtClean="0"/>
              <a:t>Depicted as a homogenous system</a:t>
            </a:r>
          </a:p>
          <a:p>
            <a:r>
              <a:rPr lang="en-US" dirty="0" smtClean="0"/>
              <a:t>Linked to </a:t>
            </a:r>
          </a:p>
          <a:p>
            <a:pPr lvl="1"/>
            <a:r>
              <a:rPr lang="en-US" dirty="0" smtClean="0"/>
              <a:t>environmental </a:t>
            </a:r>
            <a:r>
              <a:rPr lang="en-US" dirty="0" err="1" smtClean="0"/>
              <a:t>possibilism</a:t>
            </a:r>
            <a:r>
              <a:rPr lang="en-US" dirty="0" smtClean="0"/>
              <a:t> </a:t>
            </a:r>
          </a:p>
          <a:p>
            <a:pPr lvl="1"/>
            <a:r>
              <a:rPr lang="en-US" dirty="0" smtClean="0"/>
              <a:t> Steward’s cultural ecology</a:t>
            </a:r>
          </a:p>
          <a:p>
            <a:pPr lvl="1"/>
            <a:r>
              <a:rPr lang="en-US" dirty="0" smtClean="0"/>
              <a:t> Social evolutionism’s problems accounting for lack of development in some areas</a:t>
            </a:r>
          </a:p>
        </p:txBody>
      </p:sp>
      <p:pic>
        <p:nvPicPr>
          <p:cNvPr id="5" name="Content Placeholder 4"/>
          <p:cNvPicPr>
            <a:picLocks noGrp="1" noChangeAspect="1"/>
          </p:cNvPicPr>
          <p:nvPr>
            <p:ph sz="half" idx="2"/>
          </p:nvPr>
        </p:nvPicPr>
        <p:blipFill>
          <a:blip r:embed="rId2" cstate="email">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250411142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Noble savage?</a:t>
            </a:r>
            <a:endParaRPr lang="en-US" dirty="0"/>
          </a:p>
        </p:txBody>
      </p:sp>
      <p:sp>
        <p:nvSpPr>
          <p:cNvPr id="3" name="Content Placeholder 2"/>
          <p:cNvSpPr>
            <a:spLocks noGrp="1"/>
          </p:cNvSpPr>
          <p:nvPr>
            <p:ph sz="half" idx="1"/>
          </p:nvPr>
        </p:nvSpPr>
        <p:spPr>
          <a:xfrm>
            <a:off x="457200" y="1600200"/>
            <a:ext cx="4038600" cy="4783975"/>
          </a:xfrm>
        </p:spPr>
        <p:txBody>
          <a:bodyPr>
            <a:normAutofit fontScale="92500"/>
          </a:bodyPr>
          <a:lstStyle/>
          <a:p>
            <a:r>
              <a:rPr lang="en-GB" dirty="0" smtClean="0"/>
              <a:t>Rousseau’s ideas: the </a:t>
            </a:r>
            <a:r>
              <a:rPr lang="en-GB" dirty="0"/>
              <a:t>creation of civil society moves people away </a:t>
            </a:r>
            <a:r>
              <a:rPr lang="en-GB" dirty="0" smtClean="0"/>
              <a:t>from true nature.</a:t>
            </a:r>
          </a:p>
          <a:p>
            <a:r>
              <a:rPr lang="en-GB" dirty="0" smtClean="0"/>
              <a:t>Eurocentric valorisation = mixing religious notions (such as: Garden of </a:t>
            </a:r>
            <a:r>
              <a:rPr lang="en-GB" dirty="0"/>
              <a:t>E</a:t>
            </a:r>
            <a:r>
              <a:rPr lang="en-GB" dirty="0" smtClean="0"/>
              <a:t>den) and critique of Enlightenment thinking’s consequences</a:t>
            </a:r>
            <a:endParaRPr lang="en-US" dirty="0"/>
          </a:p>
        </p:txBody>
      </p:sp>
      <p:pic>
        <p:nvPicPr>
          <p:cNvPr id="9" name="Content Placeholder 8" descr="adam and eve.png"/>
          <p:cNvPicPr>
            <a:picLocks noGrp="1" noChangeAspect="1"/>
          </p:cNvPicPr>
          <p:nvPr>
            <p:ph sz="half" idx="2"/>
          </p:nvPr>
        </p:nvPicPr>
        <p:blipFill>
          <a:blip r:embed="rId2" cstate="email">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196182619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labels and categories</a:t>
            </a:r>
            <a:endParaRPr lang="en-GB" dirty="0"/>
          </a:p>
        </p:txBody>
      </p:sp>
      <p:sp>
        <p:nvSpPr>
          <p:cNvPr id="3" name="Content Placeholder 2"/>
          <p:cNvSpPr>
            <a:spLocks noGrp="1"/>
          </p:cNvSpPr>
          <p:nvPr>
            <p:ph sz="half" idx="1"/>
          </p:nvPr>
        </p:nvSpPr>
        <p:spPr>
          <a:xfrm>
            <a:off x="457200" y="1600200"/>
            <a:ext cx="4038600" cy="4811617"/>
          </a:xfrm>
        </p:spPr>
        <p:txBody>
          <a:bodyPr>
            <a:normAutofit fontScale="92500"/>
          </a:bodyPr>
          <a:lstStyle/>
          <a:p>
            <a:r>
              <a:rPr lang="en-GB" dirty="0" smtClean="0"/>
              <a:t>Just </a:t>
            </a:r>
            <a:r>
              <a:rPr lang="en-GB" dirty="0" err="1" smtClean="0"/>
              <a:t>Structuralist</a:t>
            </a:r>
            <a:r>
              <a:rPr lang="en-GB" dirty="0" smtClean="0"/>
              <a:t> pursuit?</a:t>
            </a:r>
          </a:p>
          <a:p>
            <a:r>
              <a:rPr lang="en-GB" dirty="0" smtClean="0"/>
              <a:t>Creates abstracted perceptual boundaries</a:t>
            </a:r>
          </a:p>
          <a:p>
            <a:r>
              <a:rPr lang="en-GB" dirty="0" smtClean="0"/>
              <a:t>Category as researcher’s construct</a:t>
            </a:r>
          </a:p>
          <a:p>
            <a:r>
              <a:rPr lang="en-GB" dirty="0" smtClean="0"/>
              <a:t>A category suggests </a:t>
            </a:r>
          </a:p>
          <a:p>
            <a:pPr lvl="1"/>
            <a:r>
              <a:rPr lang="en-GB" dirty="0" smtClean="0"/>
              <a:t>shared ideas and concerns</a:t>
            </a:r>
          </a:p>
          <a:p>
            <a:pPr lvl="1"/>
            <a:r>
              <a:rPr lang="en-GB" dirty="0"/>
              <a:t>s</a:t>
            </a:r>
            <a:r>
              <a:rPr lang="en-GB" dirty="0" smtClean="0"/>
              <a:t>ocial equilibrium</a:t>
            </a:r>
          </a:p>
          <a:p>
            <a:pPr lvl="1"/>
            <a:r>
              <a:rPr lang="en-GB" dirty="0"/>
              <a:t>t</a:t>
            </a:r>
            <a:r>
              <a:rPr lang="en-GB" dirty="0" smtClean="0"/>
              <a:t>he ‘basic human’(Myers, 1988:264) </a:t>
            </a:r>
          </a:p>
          <a:p>
            <a:pPr lvl="1"/>
            <a:r>
              <a:rPr lang="en-GB" dirty="0"/>
              <a:t>t</a:t>
            </a:r>
            <a:r>
              <a:rPr lang="en-GB" dirty="0" smtClean="0"/>
              <a:t>he past as a line</a:t>
            </a:r>
          </a:p>
          <a:p>
            <a:endParaRPr lang="en-GB" dirty="0" smtClean="0"/>
          </a:p>
          <a:p>
            <a:endParaRPr lang="en-GB" dirty="0"/>
          </a:p>
        </p:txBody>
      </p:sp>
      <p:sp>
        <p:nvSpPr>
          <p:cNvPr id="4" name="Content Placeholder 3"/>
          <p:cNvSpPr>
            <a:spLocks noGrp="1"/>
          </p:cNvSpPr>
          <p:nvPr>
            <p:ph sz="half" idx="2"/>
          </p:nvPr>
        </p:nvSpPr>
        <p:spPr/>
        <p:txBody>
          <a:bodyPr>
            <a:normAutofit fontScale="92500"/>
          </a:bodyPr>
          <a:lstStyle/>
          <a:p>
            <a:endParaRPr lang="en-GB"/>
          </a:p>
        </p:txBody>
      </p:sp>
      <p:pic>
        <p:nvPicPr>
          <p:cNvPr id="2052" name="Picture 4" descr="http://upload.wikimedia.org/wikipedia/commons/9/9c/Cryptic_clothing_label.jpg"/>
          <p:cNvPicPr>
            <a:picLocks noChangeAspect="1" noChangeArrowheads="1"/>
          </p:cNvPicPr>
          <p:nvPr/>
        </p:nvPicPr>
        <p:blipFill>
          <a:blip r:embed="rId2" cstate="screen"/>
          <a:srcRect/>
          <a:stretch>
            <a:fillRect/>
          </a:stretch>
        </p:blipFill>
        <p:spPr bwMode="auto">
          <a:xfrm>
            <a:off x="4340646" y="1600200"/>
            <a:ext cx="4671152" cy="4572000"/>
          </a:xfrm>
          <a:prstGeom prst="rect">
            <a:avLst/>
          </a:prstGeom>
          <a:noFill/>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Ideological construct?</a:t>
            </a:r>
            <a:endParaRPr lang="en-GB" dirty="0"/>
          </a:p>
        </p:txBody>
      </p:sp>
      <p:sp>
        <p:nvSpPr>
          <p:cNvPr id="3" name="Content Placeholder 2"/>
          <p:cNvSpPr>
            <a:spLocks noGrp="1"/>
          </p:cNvSpPr>
          <p:nvPr>
            <p:ph sz="half" idx="1"/>
          </p:nvPr>
        </p:nvSpPr>
        <p:spPr/>
        <p:txBody>
          <a:bodyPr/>
          <a:lstStyle/>
          <a:p>
            <a:r>
              <a:rPr lang="en-GB" dirty="0" smtClean="0"/>
              <a:t>‘h/g’ believed to be a construct – abstraction of lived reality</a:t>
            </a:r>
          </a:p>
          <a:p>
            <a:r>
              <a:rPr lang="en-GB" dirty="0" smtClean="0"/>
              <a:t>Representing Engel’s primitive communism</a:t>
            </a:r>
          </a:p>
          <a:p>
            <a:r>
              <a:rPr lang="en-GB" dirty="0" smtClean="0"/>
              <a:t>A basic (even ideal) human unit</a:t>
            </a:r>
          </a:p>
          <a:p>
            <a:r>
              <a:rPr lang="en-GB" dirty="0" smtClean="0"/>
              <a:t>A unit - useful for comparison</a:t>
            </a:r>
            <a:endParaRPr lang="en-GB" dirty="0"/>
          </a:p>
        </p:txBody>
      </p:sp>
      <p:pic>
        <p:nvPicPr>
          <p:cNvPr id="5" name="Content Placeholder 4" descr="ideology.jpg"/>
          <p:cNvPicPr>
            <a:picLocks noGrp="1" noChangeAspect="1"/>
          </p:cNvPicPr>
          <p:nvPr>
            <p:ph sz="half" idx="2"/>
          </p:nvPr>
        </p:nvPicPr>
        <p:blipFill>
          <a:blip r:embed="rId2" cstate="screen"/>
          <a:stretch>
            <a:fillRect/>
          </a:stretch>
        </p:blipFill>
        <p:spPr>
          <a:xfrm>
            <a:off x="5461202" y="1600200"/>
            <a:ext cx="2452515" cy="4664031"/>
          </a:xfrm>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label suggests a unity BUT</a:t>
            </a:r>
            <a:endParaRPr lang="en-US" dirty="0"/>
          </a:p>
        </p:txBody>
      </p:sp>
      <p:sp>
        <p:nvSpPr>
          <p:cNvPr id="3" name="Content Placeholder 2"/>
          <p:cNvSpPr>
            <a:spLocks noGrp="1"/>
          </p:cNvSpPr>
          <p:nvPr>
            <p:ph sz="half" idx="1"/>
          </p:nvPr>
        </p:nvSpPr>
        <p:spPr/>
        <p:txBody>
          <a:bodyPr>
            <a:normAutofit/>
          </a:bodyPr>
          <a:lstStyle/>
          <a:p>
            <a:pPr>
              <a:buNone/>
            </a:pPr>
            <a:r>
              <a:rPr lang="en-US" dirty="0" smtClean="0"/>
              <a:t>Be aware:</a:t>
            </a:r>
          </a:p>
          <a:p>
            <a:r>
              <a:rPr lang="en-US" dirty="0" smtClean="0"/>
              <a:t>A subsistence method does not determine culture </a:t>
            </a:r>
          </a:p>
          <a:p>
            <a:pPr lvl="1"/>
            <a:r>
              <a:rPr lang="en-US" dirty="0" smtClean="0"/>
              <a:t>Culture is not a method of getting dinner</a:t>
            </a:r>
          </a:p>
          <a:p>
            <a:r>
              <a:rPr lang="en-US" dirty="0" smtClean="0"/>
              <a:t>Ellen (and others) cautions - ethnographic info shows significant variation</a:t>
            </a:r>
          </a:p>
          <a:p>
            <a:endParaRPr lang="en-US" dirty="0" smtClean="0"/>
          </a:p>
        </p:txBody>
      </p:sp>
      <p:pic>
        <p:nvPicPr>
          <p:cNvPr id="5" name="Content Placeholder 4"/>
          <p:cNvPicPr>
            <a:picLocks noGrp="1" noChangeAspect="1"/>
          </p:cNvPicPr>
          <p:nvPr>
            <p:ph sz="half" idx="2"/>
          </p:nvPr>
        </p:nvPicPr>
        <p:blipFill>
          <a:blip r:embed="rId2" cstate="email">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367979375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Furthermore </a:t>
            </a:r>
            <a:endParaRPr lang="en-US" dirty="0"/>
          </a:p>
        </p:txBody>
      </p:sp>
      <p:sp>
        <p:nvSpPr>
          <p:cNvPr id="3" name="Content Placeholder 2"/>
          <p:cNvSpPr>
            <a:spLocks noGrp="1"/>
          </p:cNvSpPr>
          <p:nvPr>
            <p:ph sz="half" idx="1"/>
          </p:nvPr>
        </p:nvSpPr>
        <p:spPr/>
        <p:txBody>
          <a:bodyPr/>
          <a:lstStyle/>
          <a:p>
            <a:r>
              <a:rPr lang="en-US" dirty="0"/>
              <a:t>h/</a:t>
            </a:r>
            <a:r>
              <a:rPr lang="en-US" dirty="0" err="1"/>
              <a:t>gs</a:t>
            </a:r>
            <a:r>
              <a:rPr lang="en-US" dirty="0"/>
              <a:t> aren’t pristine (untouched) </a:t>
            </a:r>
          </a:p>
          <a:p>
            <a:pPr lvl="1"/>
            <a:r>
              <a:rPr lang="en-US" dirty="0" smtClean="0"/>
              <a:t>Have, and have had, contact </a:t>
            </a:r>
            <a:r>
              <a:rPr lang="en-US" dirty="0"/>
              <a:t>with </a:t>
            </a:r>
            <a:r>
              <a:rPr lang="en-US" dirty="0" smtClean="0"/>
              <a:t>others</a:t>
            </a:r>
          </a:p>
          <a:p>
            <a:pPr lvl="1"/>
            <a:r>
              <a:rPr lang="en-US" dirty="0" smtClean="0"/>
              <a:t>Diffusion of ideas (remember Boas?)</a:t>
            </a:r>
            <a:endParaRPr lang="en-US" dirty="0"/>
          </a:p>
          <a:p>
            <a:r>
              <a:rPr lang="en-US" dirty="0" smtClean="0"/>
              <a:t>Not living fossils</a:t>
            </a:r>
          </a:p>
          <a:p>
            <a:r>
              <a:rPr lang="en-US" dirty="0" smtClean="0"/>
              <a:t>Don’t live in continual stability</a:t>
            </a:r>
          </a:p>
          <a:p>
            <a:endParaRPr lang="en-US" dirty="0"/>
          </a:p>
        </p:txBody>
      </p:sp>
      <p:pic>
        <p:nvPicPr>
          <p:cNvPr id="5" name="Content Placeholder 4"/>
          <p:cNvPicPr>
            <a:picLocks noGrp="1" noChangeAspect="1"/>
          </p:cNvPicPr>
          <p:nvPr>
            <p:ph sz="half" idx="2"/>
          </p:nvPr>
        </p:nvPicPr>
        <p:blipFill>
          <a:blip r:embed="rId2" cstate="email">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196836872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Foraging = less advanced (pre-tools</a:t>
            </a:r>
            <a:r>
              <a:rPr lang="en-US" dirty="0" smtClean="0"/>
              <a:t>)?</a:t>
            </a:r>
            <a:endParaRPr lang="en-US" dirty="0"/>
          </a:p>
        </p:txBody>
      </p:sp>
      <p:sp>
        <p:nvSpPr>
          <p:cNvPr id="3" name="Content Placeholder 2"/>
          <p:cNvSpPr>
            <a:spLocks noGrp="1"/>
          </p:cNvSpPr>
          <p:nvPr>
            <p:ph sz="half" idx="1"/>
          </p:nvPr>
        </p:nvSpPr>
        <p:spPr/>
        <p:txBody>
          <a:bodyPr>
            <a:normAutofit/>
          </a:bodyPr>
          <a:lstStyle/>
          <a:p>
            <a:r>
              <a:rPr lang="en-GB" dirty="0"/>
              <a:t>Engels (1875</a:t>
            </a:r>
            <a:r>
              <a:rPr lang="en-GB" dirty="0" smtClean="0"/>
              <a:t>) - </a:t>
            </a:r>
            <a:r>
              <a:rPr lang="en-GB" dirty="0"/>
              <a:t>essential distinction between humans and other animals is animals can only </a:t>
            </a:r>
            <a:r>
              <a:rPr lang="en-GB" dirty="0" smtClean="0"/>
              <a:t>collect, humans can also produce</a:t>
            </a:r>
          </a:p>
          <a:p>
            <a:r>
              <a:rPr lang="en-GB" dirty="0" smtClean="0"/>
              <a:t>Gender issues:</a:t>
            </a:r>
          </a:p>
          <a:p>
            <a:pPr lvl="1"/>
            <a:r>
              <a:rPr lang="en-US" dirty="0" smtClean="0"/>
              <a:t>Woman the hunter?</a:t>
            </a:r>
          </a:p>
          <a:p>
            <a:pPr lvl="1"/>
            <a:r>
              <a:rPr lang="en-US" dirty="0" smtClean="0"/>
              <a:t>Woman the gatherer?</a:t>
            </a:r>
            <a:endParaRPr lang="en-US" dirty="0"/>
          </a:p>
        </p:txBody>
      </p:sp>
      <p:sp>
        <p:nvSpPr>
          <p:cNvPr id="6" name="Content Placeholder 5"/>
          <p:cNvSpPr>
            <a:spLocks noGrp="1"/>
          </p:cNvSpPr>
          <p:nvPr>
            <p:ph sz="half" idx="2"/>
          </p:nvPr>
        </p:nvSpPr>
        <p:spPr/>
        <p:txBody>
          <a:bodyPr/>
          <a:lstStyle/>
          <a:p>
            <a:endParaRPr lang="en-GB"/>
          </a:p>
        </p:txBody>
      </p:sp>
      <p:pic>
        <p:nvPicPr>
          <p:cNvPr id="8194" name="Picture 2" descr="http://blogs.waggeneredstrom.com/work-shoe-blisters/files/2010/07/foraging1_large1.jpg?w=300"/>
          <p:cNvPicPr>
            <a:picLocks noChangeAspect="1" noChangeArrowheads="1"/>
          </p:cNvPicPr>
          <p:nvPr/>
        </p:nvPicPr>
        <p:blipFill>
          <a:blip r:embed="rId2"/>
          <a:srcRect l="40177"/>
          <a:stretch>
            <a:fillRect/>
          </a:stretch>
        </p:blipFill>
        <p:spPr bwMode="auto">
          <a:xfrm>
            <a:off x="4648200" y="1417638"/>
            <a:ext cx="4038600" cy="5010150"/>
          </a:xfrm>
          <a:prstGeom prst="rect">
            <a:avLst/>
          </a:prstGeom>
          <a:noFill/>
        </p:spPr>
      </p:pic>
    </p:spTree>
    <p:extLst>
      <p:ext uri="{BB962C8B-B14F-4D97-AF65-F5344CB8AC3E}">
        <p14:creationId xmlns:p14="http://schemas.microsoft.com/office/powerpoint/2010/main" xmlns="" val="84214170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h/g studies, some more issues</a:t>
            </a:r>
            <a:endParaRPr lang="en-GB" dirty="0"/>
          </a:p>
        </p:txBody>
      </p:sp>
      <p:sp>
        <p:nvSpPr>
          <p:cNvPr id="3" name="Content Placeholder 2"/>
          <p:cNvSpPr>
            <a:spLocks noGrp="1"/>
          </p:cNvSpPr>
          <p:nvPr>
            <p:ph sz="half" idx="1"/>
          </p:nvPr>
        </p:nvSpPr>
        <p:spPr/>
        <p:txBody>
          <a:bodyPr/>
          <a:lstStyle/>
          <a:p>
            <a:r>
              <a:rPr lang="en-GB" dirty="0" smtClean="0"/>
              <a:t>Studies such as Lee and </a:t>
            </a:r>
            <a:r>
              <a:rPr lang="en-GB" dirty="0" err="1" smtClean="0"/>
              <a:t>DeVore’s</a:t>
            </a:r>
            <a:r>
              <a:rPr lang="en-GB" dirty="0" smtClean="0"/>
              <a:t> </a:t>
            </a:r>
            <a:r>
              <a:rPr lang="en-GB" dirty="0" smtClean="0"/>
              <a:t>criticised for </a:t>
            </a:r>
          </a:p>
          <a:p>
            <a:pPr lvl="1"/>
            <a:r>
              <a:rPr lang="en-GB" dirty="0" smtClean="0"/>
              <a:t>ignoring histories of interaction and </a:t>
            </a:r>
          </a:p>
          <a:p>
            <a:pPr lvl="1"/>
            <a:r>
              <a:rPr lang="en-GB" dirty="0" smtClean="0"/>
              <a:t>trade with neighbours</a:t>
            </a:r>
          </a:p>
          <a:p>
            <a:r>
              <a:rPr lang="en-GB" dirty="0" smtClean="0"/>
              <a:t>Suggested reason?</a:t>
            </a:r>
          </a:p>
          <a:p>
            <a:pPr lvl="1"/>
            <a:r>
              <a:rPr lang="en-GB" dirty="0" smtClean="0"/>
              <a:t>To make studies ‘fit’ with category</a:t>
            </a:r>
            <a:endParaRPr lang="en-GB" dirty="0"/>
          </a:p>
        </p:txBody>
      </p:sp>
      <p:pic>
        <p:nvPicPr>
          <p:cNvPr id="5" name="Content Placeholder 4" descr="gods-must-be-crazy-cover.jpg">
            <a:hlinkClick r:id="rId2"/>
          </p:cNvPr>
          <p:cNvPicPr>
            <a:picLocks noGrp="1" noChangeAspect="1"/>
          </p:cNvPicPr>
          <p:nvPr>
            <p:ph sz="half" idx="2"/>
          </p:nvPr>
        </p:nvPicPr>
        <p:blipFill>
          <a:blip r:embed="rId3" cstate="screen"/>
          <a:stretch>
            <a:fillRect/>
          </a:stretch>
        </p:blipFill>
        <p:spPr>
          <a:xfrm>
            <a:off x="5119687" y="1600994"/>
            <a:ext cx="3095625" cy="4524375"/>
          </a:xfrm>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Keene in Myers, 1988 </a:t>
            </a:r>
            <a:br>
              <a:rPr lang="en-GB" dirty="0" smtClean="0"/>
            </a:br>
            <a:r>
              <a:rPr lang="en-GB" i="1" dirty="0" smtClean="0"/>
              <a:t>Critical trends in the study of h/</a:t>
            </a:r>
            <a:r>
              <a:rPr lang="en-GB" i="1" dirty="0" err="1" smtClean="0"/>
              <a:t>gs</a:t>
            </a:r>
            <a:r>
              <a:rPr lang="en-GB" i="1" dirty="0" smtClean="0"/>
              <a:t> </a:t>
            </a:r>
            <a:endParaRPr lang="en-GB" i="1" dirty="0"/>
          </a:p>
        </p:txBody>
      </p:sp>
      <p:sp>
        <p:nvSpPr>
          <p:cNvPr id="3" name="Content Placeholder 2"/>
          <p:cNvSpPr>
            <a:spLocks noGrp="1"/>
          </p:cNvSpPr>
          <p:nvPr>
            <p:ph sz="half" idx="1"/>
          </p:nvPr>
        </p:nvSpPr>
        <p:spPr/>
        <p:txBody>
          <a:bodyPr>
            <a:normAutofit fontScale="92500" lnSpcReduction="10000"/>
          </a:bodyPr>
          <a:lstStyle/>
          <a:p>
            <a:r>
              <a:rPr lang="en-GB" dirty="0" smtClean="0"/>
              <a:t>Explores the issue of h/</a:t>
            </a:r>
            <a:r>
              <a:rPr lang="en-GB" dirty="0" err="1" smtClean="0"/>
              <a:t>gs</a:t>
            </a:r>
            <a:r>
              <a:rPr lang="en-GB" dirty="0" smtClean="0"/>
              <a:t> having not changed</a:t>
            </a:r>
          </a:p>
          <a:p>
            <a:pPr lvl="1"/>
            <a:r>
              <a:rPr lang="en-GB" dirty="0" smtClean="0"/>
              <a:t>Also questions artificial linearity of seeing technology as the major source of change (264)</a:t>
            </a:r>
          </a:p>
          <a:p>
            <a:pPr lvl="1"/>
            <a:r>
              <a:rPr lang="en-GB" dirty="0" smtClean="0"/>
              <a:t>Critical of dominant narrative  concerning  tool use (calls it ideological)</a:t>
            </a:r>
          </a:p>
          <a:p>
            <a:r>
              <a:rPr lang="en-GB" dirty="0" smtClean="0"/>
              <a:t>Myers - wonders if h/</a:t>
            </a:r>
            <a:r>
              <a:rPr lang="en-GB" dirty="0" err="1" smtClean="0"/>
              <a:t>gs</a:t>
            </a:r>
            <a:r>
              <a:rPr lang="en-GB" dirty="0" smtClean="0"/>
              <a:t> may have resisted change – chose not to change?</a:t>
            </a:r>
            <a:endParaRPr lang="en-GB" dirty="0"/>
          </a:p>
        </p:txBody>
      </p:sp>
      <p:pic>
        <p:nvPicPr>
          <p:cNvPr id="7" name="Content Placeholder 6" descr="sorry_no_change.jpg"/>
          <p:cNvPicPr>
            <a:picLocks noGrp="1" noChangeAspect="1"/>
          </p:cNvPicPr>
          <p:nvPr>
            <p:ph sz="half" idx="2"/>
          </p:nvPr>
        </p:nvPicPr>
        <p:blipFill>
          <a:blip r:embed="rId2" cstate="screen"/>
          <a:stretch>
            <a:fillRect/>
          </a:stretch>
        </p:blipFill>
        <p:spPr>
          <a:xfrm>
            <a:off x="4648200" y="2520268"/>
            <a:ext cx="4038600" cy="2685827"/>
          </a:xfrm>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smtClean="0"/>
              <a:t>Subjectivity/perspective and rose coloured specs</a:t>
            </a:r>
            <a:endParaRPr lang="en-GB" dirty="0"/>
          </a:p>
        </p:txBody>
      </p:sp>
      <p:sp>
        <p:nvSpPr>
          <p:cNvPr id="6" name="Content Placeholder 5"/>
          <p:cNvSpPr>
            <a:spLocks noGrp="1"/>
          </p:cNvSpPr>
          <p:nvPr>
            <p:ph sz="half" idx="1"/>
          </p:nvPr>
        </p:nvSpPr>
        <p:spPr/>
        <p:txBody>
          <a:bodyPr>
            <a:normAutofit lnSpcReduction="10000"/>
          </a:bodyPr>
          <a:lstStyle/>
          <a:p>
            <a:r>
              <a:rPr lang="en-GB" dirty="0" smtClean="0"/>
              <a:t>‘when we seek to show that they are freer, less violent, more egalitarian or less territorial than ourselves, we distort their reality, defining it largely in terms immediately meaningful to our own debates’ (Myers, 1988:264)</a:t>
            </a:r>
          </a:p>
        </p:txBody>
      </p:sp>
      <p:sp>
        <p:nvSpPr>
          <p:cNvPr id="4" name="Content Placeholder 3"/>
          <p:cNvSpPr>
            <a:spLocks noGrp="1"/>
          </p:cNvSpPr>
          <p:nvPr>
            <p:ph sz="half" idx="2"/>
          </p:nvPr>
        </p:nvSpPr>
        <p:spPr/>
        <p:txBody>
          <a:bodyPr>
            <a:normAutofit lnSpcReduction="10000"/>
          </a:bodyPr>
          <a:lstStyle/>
          <a:p>
            <a:endParaRPr lang="en-GB"/>
          </a:p>
        </p:txBody>
      </p:sp>
      <p:pic>
        <p:nvPicPr>
          <p:cNvPr id="7" name="Content Placeholder 4" descr="the-gods-must-be-crazy-2-1-1.jpg"/>
          <p:cNvPicPr>
            <a:picLocks noChangeAspect="1"/>
          </p:cNvPicPr>
          <p:nvPr/>
        </p:nvPicPr>
        <p:blipFill>
          <a:blip r:embed="rId2" cstate="screen"/>
          <a:stretch>
            <a:fillRect/>
          </a:stretch>
        </p:blipFill>
        <p:spPr>
          <a:xfrm>
            <a:off x="4648200" y="2348706"/>
            <a:ext cx="4038600" cy="3028950"/>
          </a:xfrm>
          <a:prstGeom prst="rect">
            <a:avLst/>
          </a:prstGeom>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Eco-primitive myth</a:t>
            </a:r>
            <a:endParaRPr lang="en-US" dirty="0"/>
          </a:p>
        </p:txBody>
      </p:sp>
      <p:sp>
        <p:nvSpPr>
          <p:cNvPr id="3" name="Content Placeholder 2"/>
          <p:cNvSpPr>
            <a:spLocks noGrp="1"/>
          </p:cNvSpPr>
          <p:nvPr>
            <p:ph sz="half" idx="1"/>
          </p:nvPr>
        </p:nvSpPr>
        <p:spPr/>
        <p:txBody>
          <a:bodyPr>
            <a:normAutofit lnSpcReduction="10000"/>
          </a:bodyPr>
          <a:lstStyle/>
          <a:p>
            <a:r>
              <a:rPr lang="en-GB" dirty="0" smtClean="0"/>
              <a:t>Milton </a:t>
            </a:r>
            <a:r>
              <a:rPr lang="en-GB" dirty="0"/>
              <a:t>thinks </a:t>
            </a:r>
            <a:r>
              <a:rPr lang="en-GB" dirty="0" smtClean="0"/>
              <a:t>this </a:t>
            </a:r>
            <a:r>
              <a:rPr lang="en-GB" dirty="0"/>
              <a:t>characterisation is </a:t>
            </a:r>
            <a:r>
              <a:rPr lang="en-GB" dirty="0" smtClean="0"/>
              <a:t>revitalised/promoted </a:t>
            </a:r>
            <a:r>
              <a:rPr lang="en-GB" dirty="0"/>
              <a:t>to help the eco movement show the problems with capitalistic individualistic </a:t>
            </a:r>
            <a:r>
              <a:rPr lang="en-GB" dirty="0" err="1"/>
              <a:t>ontologies</a:t>
            </a:r>
            <a:r>
              <a:rPr lang="en-GB" dirty="0" smtClean="0"/>
              <a:t>.</a:t>
            </a:r>
          </a:p>
          <a:p>
            <a:r>
              <a:rPr lang="en-GB" dirty="0" smtClean="0"/>
              <a:t>h/</a:t>
            </a:r>
            <a:r>
              <a:rPr lang="en-GB" dirty="0" err="1" smtClean="0"/>
              <a:t>gs</a:t>
            </a:r>
            <a:r>
              <a:rPr lang="en-GB" dirty="0" smtClean="0"/>
              <a:t> affect environment (kill, burn etc), just smaller scale</a:t>
            </a:r>
            <a:endParaRPr lang="en-GB" dirty="0"/>
          </a:p>
          <a:p>
            <a:endParaRPr lang="en-US" dirty="0"/>
          </a:p>
        </p:txBody>
      </p:sp>
      <p:pic>
        <p:nvPicPr>
          <p:cNvPr id="7" name="Content Placeholder 6"/>
          <p:cNvPicPr>
            <a:picLocks noGrp="1" noChangeAspect="1"/>
          </p:cNvPicPr>
          <p:nvPr>
            <p:ph sz="half" idx="2"/>
          </p:nvPr>
        </p:nvPicPr>
        <p:blipFill>
          <a:blip r:embed="rId2" cstate="email">
            <a:extLst>
              <a:ext uri="{28A0092B-C50C-407E-A947-70E740481C1C}">
                <a14:useLocalDpi xmlns:a14="http://schemas.microsoft.com/office/drawing/2010/main" xmlns=""/>
              </a:ext>
            </a:extLst>
          </a:blip>
          <a:srcRect/>
          <a:stretch>
            <a:fillRect/>
          </a:stretch>
        </p:blipFill>
        <p:spPr>
          <a:xfrm>
            <a:off x="4648200" y="1619738"/>
            <a:ext cx="4038600" cy="4525963"/>
          </a:xfrm>
        </p:spPr>
      </p:pic>
      <p:sp>
        <p:nvSpPr>
          <p:cNvPr id="5" name="TextBox 4"/>
          <p:cNvSpPr txBox="1"/>
          <p:nvPr/>
        </p:nvSpPr>
        <p:spPr>
          <a:xfrm>
            <a:off x="3062463" y="6282636"/>
            <a:ext cx="6081537" cy="369332"/>
          </a:xfrm>
          <a:prstGeom prst="rect">
            <a:avLst/>
          </a:prstGeom>
          <a:noFill/>
        </p:spPr>
        <p:txBody>
          <a:bodyPr wrap="none" rtlCol="0">
            <a:spAutoFit/>
          </a:bodyPr>
          <a:lstStyle/>
          <a:p>
            <a:r>
              <a:rPr lang="en-GB" dirty="0" err="1" smtClean="0"/>
              <a:t>Kogi</a:t>
            </a:r>
            <a:r>
              <a:rPr lang="en-GB" dirty="0" smtClean="0"/>
              <a:t> farmers, Columbia – used by Milton to illustrate her points</a:t>
            </a:r>
            <a:endParaRPr lang="en-GB" dirty="0"/>
          </a:p>
        </p:txBody>
      </p:sp>
    </p:spTree>
    <p:extLst>
      <p:ext uri="{BB962C8B-B14F-4D97-AF65-F5344CB8AC3E}">
        <p14:creationId xmlns:p14="http://schemas.microsoft.com/office/powerpoint/2010/main" xmlns="" val="52828400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‘stone age tribe’</a:t>
            </a:r>
            <a:endParaRPr lang="en-US" dirty="0"/>
          </a:p>
        </p:txBody>
      </p:sp>
      <p:pic>
        <p:nvPicPr>
          <p:cNvPr id="4" name="Content Placeholder 3"/>
          <p:cNvPicPr>
            <a:picLocks noGrp="1" noChangeAspect="1"/>
          </p:cNvPicPr>
          <p:nvPr>
            <p:ph idx="1"/>
          </p:nvPr>
        </p:nvPicPr>
        <p:blipFill>
          <a:blip r:embed="rId2" cstate="email">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285262125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cstate="email">
            <a:extLst>
              <a:ext uri="{28A0092B-C50C-407E-A947-70E740481C1C}">
                <a14:useLocalDpi xmlns:a14="http://schemas.microsoft.com/office/drawing/2010/main" xmlns=""/>
              </a:ext>
            </a:extLst>
          </a:blip>
          <a:srcRect/>
          <a:stretch>
            <a:fillRect/>
          </a:stretch>
        </p:blipFill>
        <p:spPr/>
      </p:pic>
      <p:sp>
        <p:nvSpPr>
          <p:cNvPr id="4" name="Rectangle 3"/>
          <p:cNvSpPr/>
          <p:nvPr/>
        </p:nvSpPr>
        <p:spPr>
          <a:xfrm>
            <a:off x="2286000" y="492488"/>
            <a:ext cx="4572000" cy="923330"/>
          </a:xfrm>
          <a:prstGeom prst="rect">
            <a:avLst/>
          </a:prstGeom>
        </p:spPr>
        <p:txBody>
          <a:bodyPr>
            <a:spAutoFit/>
          </a:bodyPr>
          <a:lstStyle/>
          <a:p>
            <a:r>
              <a:rPr lang="en-US" dirty="0"/>
              <a:t>http://</a:t>
            </a:r>
            <a:r>
              <a:rPr lang="en-US" dirty="0" err="1"/>
              <a:t>www.mirror.co.uk</a:t>
            </a:r>
            <a:r>
              <a:rPr lang="en-US" dirty="0"/>
              <a:t>/news/</a:t>
            </a:r>
            <a:r>
              <a:rPr lang="en-US" dirty="0" err="1"/>
              <a:t>uk</a:t>
            </a:r>
            <a:r>
              <a:rPr lang="en-US" dirty="0"/>
              <a:t>-news/stone-age-hunter-tribe-found-</a:t>
            </a:r>
            <a:r>
              <a:rPr lang="en-US" dirty="0" smtClean="0"/>
              <a:t>inamazon</a:t>
            </a:r>
            <a:r>
              <a:rPr lang="en-US" dirty="0"/>
              <a:t>-389104</a:t>
            </a:r>
          </a:p>
        </p:txBody>
      </p:sp>
    </p:spTree>
    <p:extLst>
      <p:ext uri="{BB962C8B-B14F-4D97-AF65-F5344CB8AC3E}">
        <p14:creationId xmlns:p14="http://schemas.microsoft.com/office/powerpoint/2010/main" xmlns="" val="239277863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2" descr="http://4.bp.blogspot.com/_6wjEnha9Uf4/TP_371UOOoI/AAAAAAAACMU/qM1ioBkJvto/s1600/cave.jpg"/>
          <p:cNvPicPr>
            <a:picLocks noChangeAspect="1" noChangeArrowheads="1"/>
          </p:cNvPicPr>
          <p:nvPr/>
        </p:nvPicPr>
        <p:blipFill>
          <a:blip r:embed="rId2" cstate="print"/>
          <a:srcRect/>
          <a:stretch>
            <a:fillRect/>
          </a:stretch>
        </p:blipFill>
        <p:spPr bwMode="auto">
          <a:xfrm>
            <a:off x="2784418" y="1600200"/>
            <a:ext cx="4098925" cy="4098926"/>
          </a:xfrm>
          <a:prstGeom prst="rect">
            <a:avLst/>
          </a:prstGeom>
          <a:noFill/>
        </p:spPr>
      </p:pic>
    </p:spTree>
  </p:cSld>
  <p:clrMapOvr>
    <a:masterClrMapping/>
  </p:clrMapOvr>
</p:sld>
</file>

<file path=ppt/theme/theme1.xml><?xml version="1.0" encoding="utf-8"?>
<a:theme xmlns:a="http://schemas.openxmlformats.org/drawingml/2006/main" name="Black">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Black .thmx</Template>
  <TotalTime>2742</TotalTime>
  <Words>591</Words>
  <Application>Microsoft Office PowerPoint</Application>
  <PresentationFormat>On-screen Show (4:3)</PresentationFormat>
  <Paragraphs>91</Paragraphs>
  <Slides>19</Slides>
  <Notes>0</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Black</vt:lpstr>
      <vt:lpstr>Hunter-gatherers </vt:lpstr>
      <vt:lpstr>h/gs, foragers – general info</vt:lpstr>
      <vt:lpstr>Common features</vt:lpstr>
      <vt:lpstr>Subsistence method = primarily foraging </vt:lpstr>
      <vt:lpstr>4 ways of understanding h/g’s (adapted from Lee and Daly, 1999:11): </vt:lpstr>
      <vt:lpstr>When the label became popular</vt:lpstr>
      <vt:lpstr>Noble savage?</vt:lpstr>
      <vt:lpstr> labels and categories</vt:lpstr>
      <vt:lpstr>Ideological construct?</vt:lpstr>
      <vt:lpstr>The label suggests a unity BUT</vt:lpstr>
      <vt:lpstr>Furthermore </vt:lpstr>
      <vt:lpstr>Foraging = less advanced (pre-tools)?</vt:lpstr>
      <vt:lpstr>h/g studies, some more issues</vt:lpstr>
      <vt:lpstr>Keene in Myers, 1988  Critical trends in the study of h/gs </vt:lpstr>
      <vt:lpstr>Subjectivity/perspective and rose coloured specs</vt:lpstr>
      <vt:lpstr>Eco-primitive myth</vt:lpstr>
      <vt:lpstr>‘stone age tribe’</vt:lpstr>
      <vt:lpstr>Slide 18</vt:lpstr>
      <vt:lpstr>Slide 19</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Hunter-gatherers</dc:title>
  <dc:creator>Luci Attala</dc:creator>
  <cp:lastModifiedBy>sa025</cp:lastModifiedBy>
  <cp:revision>89</cp:revision>
  <dcterms:created xsi:type="dcterms:W3CDTF">2013-02-03T15:59:47Z</dcterms:created>
  <dcterms:modified xsi:type="dcterms:W3CDTF">2014-03-18T17:39:09Z</dcterms:modified>
</cp:coreProperties>
</file>