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5" r:id="rId1"/>
  </p:sldMasterIdLst>
  <p:sldIdLst>
    <p:sldId id="256" r:id="rId2"/>
    <p:sldId id="310" r:id="rId3"/>
    <p:sldId id="295" r:id="rId4"/>
    <p:sldId id="296" r:id="rId5"/>
    <p:sldId id="299" r:id="rId6"/>
    <p:sldId id="300" r:id="rId7"/>
    <p:sldId id="301" r:id="rId8"/>
    <p:sldId id="287" r:id="rId9"/>
    <p:sldId id="298" r:id="rId10"/>
    <p:sldId id="302" r:id="rId11"/>
    <p:sldId id="290" r:id="rId12"/>
    <p:sldId id="297" r:id="rId13"/>
    <p:sldId id="305" r:id="rId14"/>
    <p:sldId id="306" r:id="rId15"/>
    <p:sldId id="307" r:id="rId16"/>
    <p:sldId id="308" r:id="rId17"/>
    <p:sldId id="309" r:id="rId18"/>
    <p:sldId id="261" r:id="rId19"/>
    <p:sldId id="263" r:id="rId20"/>
    <p:sldId id="262" r:id="rId21"/>
    <p:sldId id="264" r:id="rId22"/>
    <p:sldId id="265" r:id="rId23"/>
    <p:sldId id="266" r:id="rId24"/>
    <p:sldId id="267" r:id="rId25"/>
    <p:sldId id="268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7" r:id="rId34"/>
    <p:sldId id="278" r:id="rId35"/>
    <p:sldId id="279" r:id="rId36"/>
    <p:sldId id="280" r:id="rId37"/>
    <p:sldId id="281" r:id="rId38"/>
    <p:sldId id="294" r:id="rId3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6CA36F-2B2C-4688-99C5-4C6C72F6B27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FF01C0-C32B-4862-A745-FB73D1018D1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A9CFE788-B753-43D4-98A5-0D913394834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E2EC75-7A6A-4D50-A435-0C2087B5A2F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7E977-D0CA-4055-9C03-161057D2BBA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079665-F81E-46BA-988D-AF1FE2B3519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2D5971-CEE6-49A1-8279-45F1C05C8FD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75EF5A-6167-4CE9-9CC9-B2E22E34B8C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19B4D5-7348-4369-AEBE-A2417A84386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88A2A6-093C-478C-9C23-DE9309C28C1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4A5D63-22EF-4C8C-AEC0-CAD8E57B52F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0423971E-86D1-4B54-8563-65EE719CE86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en.wikipedia.org/wiki/File:Theobald_von_Bethmann-Hollweg.jpg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upload.wikimedia.org/wikipedia/commons/3/3b/Poincare_larger.jpg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en.wikipedia.org/wiki/File:Herbert_Henry_Asquith.jpg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www.amazon.co.uk/gp/product/images/0713997087/ref=dp_image_0?ie=UTF8&amp;n=266239&amp;s=books" TargetMode="Externa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en.wikipedia.org/wiki/File:Portrait_of_Friedrich_Nietzsche.jpg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7"/>
          <p:cNvSpPr>
            <a:spLocks noGrp="1" noChangeArrowheads="1"/>
          </p:cNvSpPr>
          <p:nvPr>
            <p:ph type="ctrTitle"/>
          </p:nvPr>
        </p:nvSpPr>
        <p:spPr>
          <a:xfrm>
            <a:off x="422030" y="2564904"/>
            <a:ext cx="8229600" cy="1440160"/>
          </a:xfrm>
        </p:spPr>
        <p:txBody>
          <a:bodyPr anchor="b" anchorCtr="1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5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INTRODUCTION TO </a:t>
            </a:r>
            <a:r>
              <a:rPr lang="en-GB" sz="5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HISTORY </a:t>
            </a:r>
            <a:br>
              <a:rPr lang="en-GB" sz="5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GB" sz="5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en-GB" sz="5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GB" sz="5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ORIGINS OF THE FIRST WORLD WAR</a:t>
            </a:r>
            <a:endParaRPr lang="en-US" sz="5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06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509120"/>
            <a:ext cx="6400800" cy="1728192"/>
          </a:xfrm>
        </p:spPr>
        <p:txBody>
          <a:bodyPr>
            <a:normAutofit/>
          </a:bodyPr>
          <a:lstStyle/>
          <a:p>
            <a:pPr marL="0" indent="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AHHI 4001</a:t>
            </a:r>
            <a:endParaRPr lang="en-US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PART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– THE FORCES THAT BROUGHT ABOUT WAR</a:t>
            </a:r>
          </a:p>
        </p:txBody>
      </p:sp>
      <p:pic>
        <p:nvPicPr>
          <p:cNvPr id="6147" name="Picture 5" descr="http://oldworldwar.files.wordpress.com/2010/04/marchingthroughbelgium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773238"/>
            <a:ext cx="6624638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5" descr="http://oldworldwar.files.wordpress.com/2010/04/marchingthroughbelgium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6624638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AS ‘IRONY’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040560"/>
          </a:xfrm>
        </p:spPr>
        <p:txBody>
          <a:bodyPr/>
          <a:lstStyle/>
          <a:p>
            <a:r>
              <a:rPr lang="en-GB" b="1" dirty="0" smtClean="0"/>
              <a:t>JUNE 28</a:t>
            </a:r>
            <a:r>
              <a:rPr lang="en-GB" b="1" baseline="30000" dirty="0" smtClean="0"/>
              <a:t>TH</a:t>
            </a:r>
            <a:r>
              <a:rPr lang="en-GB" b="1" dirty="0" smtClean="0"/>
              <a:t> 1914, SARAJEVO (CAPITAL OF BOSNIA-HERZEGOVINA):</a:t>
            </a:r>
          </a:p>
          <a:p>
            <a:r>
              <a:rPr lang="en-GB" b="1" dirty="0" smtClean="0"/>
              <a:t> </a:t>
            </a:r>
            <a:r>
              <a:rPr lang="en-GB" dirty="0" smtClean="0"/>
              <a:t>HOW DID TWO DEATHS IN A REGIONAL DISPUTE RESULT IN MILLIONS OF DEATHS WORLD WIDE?</a:t>
            </a:r>
            <a:endParaRPr lang="en-GB" b="1" dirty="0"/>
          </a:p>
        </p:txBody>
      </p:sp>
      <p:pic>
        <p:nvPicPr>
          <p:cNvPr id="5" name="Content Placeholder 4" descr="FWWarchdukeM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700808"/>
            <a:ext cx="3744416" cy="424847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PAUL FUSSELL 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968552"/>
          </a:xfrm>
        </p:spPr>
        <p:txBody>
          <a:bodyPr/>
          <a:lstStyle/>
          <a:p>
            <a:r>
              <a:rPr lang="en-GB" dirty="0" smtClean="0"/>
              <a:t>‘EVERY WAR IS IRONIC BECAUSE EVERY WAR IS WORSE THAN EXPECTED...IN THE GREAT WAR EIGHT MILLION PEOPLES HAD BEEN DESTROYED BECAUSE TWO PERSONS...HAD BEEN SHOT’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GREAT WAR AND MODERN MEMORY </a:t>
            </a:r>
            <a:r>
              <a:rPr lang="en-GB" dirty="0" smtClean="0"/>
              <a:t>(OXFORD: OXFORD UNIVERSITY PRESS, 1977 [2</a:t>
            </a:r>
            <a:r>
              <a:rPr lang="en-GB" baseline="30000" dirty="0" smtClean="0"/>
              <a:t>ND</a:t>
            </a:r>
            <a:r>
              <a:rPr lang="en-GB" dirty="0" smtClean="0"/>
              <a:t> EDITION]), P.7.</a:t>
            </a:r>
            <a:endParaRPr lang="en-GB" i="1" dirty="0"/>
          </a:p>
        </p:txBody>
      </p:sp>
      <p:pic>
        <p:nvPicPr>
          <p:cNvPr id="7" name="Content Placeholder 4" descr="97801950217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940152" y="3905672"/>
            <a:ext cx="2592288" cy="2331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‘TIME BEFORE AND TIME AFTER’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BREAK BETWEEN THE TRADITIONAL AND ‘MODERNISM’</a:t>
            </a:r>
          </a:p>
          <a:p>
            <a:r>
              <a:rPr lang="en-GB" dirty="0" smtClean="0"/>
              <a:t>‘MODERNISM’ – ‘THE PRINCIPAL URGE OF OUR TIME’ (EKSTEINS, P.XVI)</a:t>
            </a:r>
          </a:p>
          <a:p>
            <a:r>
              <a:rPr lang="en-GB" dirty="0" smtClean="0"/>
              <a:t>OLD AUTHORITY UNDERMINED BY MODERNISM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MODRIS EKSTEINS, </a:t>
            </a:r>
            <a:r>
              <a:rPr lang="en-GB" i="1" dirty="0" smtClean="0"/>
              <a:t>THE RITES OF SPRING </a:t>
            </a:r>
            <a:r>
              <a:rPr lang="en-GB" dirty="0" smtClean="0"/>
              <a:t>(LONDON: BANTAM, 1989)</a:t>
            </a:r>
            <a:endParaRPr lang="en-GB" dirty="0"/>
          </a:p>
        </p:txBody>
      </p:sp>
      <p:pic>
        <p:nvPicPr>
          <p:cNvPr id="1026" name="Picture 2" descr="C:\Users\Sony\Pictures\038a225b9da025a16b817110_L__SL500_AA300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56992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‘TIME BEFORE AND TIME AFTER’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BREACH – ‘WAR’S MOST STRIKING LEGACY’ (HYNES, P.78)</a:t>
            </a:r>
          </a:p>
          <a:p>
            <a:r>
              <a:rPr lang="en-GB" dirty="0" smtClean="0"/>
              <a:t>CRITIQUE – WAR ‘GAVE NEW LEASE OF LIFE TO... TRADITIONAL LANGUAGE’ JAY WINTER, </a:t>
            </a:r>
            <a:r>
              <a:rPr lang="en-GB" i="1" dirty="0" smtClean="0"/>
              <a:t>SITES OF MEMORY..</a:t>
            </a:r>
            <a:r>
              <a:rPr lang="en-GB" dirty="0" smtClean="0"/>
              <a:t>(CUP,1995P.18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SAMUEL HYNES, </a:t>
            </a:r>
            <a:r>
              <a:rPr lang="en-GB" i="1" dirty="0" smtClean="0"/>
              <a:t>A WAR IMAGINED </a:t>
            </a:r>
            <a:r>
              <a:rPr lang="en-GB" dirty="0" smtClean="0"/>
              <a:t>(LONDON: PIMLICO, 1990). </a:t>
            </a:r>
            <a:endParaRPr lang="en-GB" dirty="0"/>
          </a:p>
        </p:txBody>
      </p:sp>
      <p:pic>
        <p:nvPicPr>
          <p:cNvPr id="2051" name="Picture 3" descr="C:\Users\Sony\Pictures\115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429000"/>
            <a:ext cx="1656184" cy="23042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‘TIME BEFORE AND TIME AFTER’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‘WAR WILL MAKE A BIG DIVISION OF BEFORE AND AFTER...ALMOST IF NOT QUITE AS BIG AS THE B.C. AND A.D. DIVISION MADE BY THE BIRTH OF CHRIST (VERA BRITTAIN IN 1916 )– </a:t>
            </a:r>
            <a:r>
              <a:rPr lang="en-GB" i="1" dirty="0" smtClean="0"/>
              <a:t>TESTAMENT OF YOUTH </a:t>
            </a:r>
            <a:r>
              <a:rPr lang="en-GB" dirty="0" smtClean="0"/>
              <a:t>(LONDON: VIRAGO PRESS, 1978, [2</a:t>
            </a:r>
            <a:r>
              <a:rPr lang="en-GB" baseline="30000" dirty="0" smtClean="0"/>
              <a:t>ND</a:t>
            </a:r>
            <a:r>
              <a:rPr lang="en-GB" dirty="0" smtClean="0"/>
              <a:t> EDITION]), P.317. </a:t>
            </a:r>
            <a:endParaRPr lang="en-GB" dirty="0"/>
          </a:p>
        </p:txBody>
      </p:sp>
      <p:pic>
        <p:nvPicPr>
          <p:cNvPr id="3075" name="Picture 3" descr="C:\Users\Sony\Pictures\0860680355.gi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4850" y="4365625"/>
            <a:ext cx="2089150" cy="1981200"/>
          </a:xfrm>
          <a:prstGeom prst="rect">
            <a:avLst/>
          </a:prstGeom>
          <a:noFill/>
        </p:spPr>
      </p:pic>
      <p:pic>
        <p:nvPicPr>
          <p:cNvPr id="3077" name="Picture 5" descr="http://rozwoundup.typepad.com/.a/6a01053560de5d970b0128756734b6970c-300w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725144"/>
            <a:ext cx="2425452" cy="1800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MILITARY DEATHS – 1914-18</a:t>
            </a:r>
            <a:endParaRPr lang="en-US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BRITAIN – 723,000</a:t>
            </a:r>
          </a:p>
          <a:p>
            <a:r>
              <a:rPr lang="en-GB" sz="2400" dirty="0" smtClean="0"/>
              <a:t>EMPIRE – 198,000</a:t>
            </a:r>
          </a:p>
          <a:p>
            <a:r>
              <a:rPr lang="en-GB" sz="2400" dirty="0" smtClean="0"/>
              <a:t>FRANCE – 1,398,000</a:t>
            </a:r>
          </a:p>
          <a:p>
            <a:r>
              <a:rPr lang="en-GB" sz="2400" dirty="0" smtClean="0"/>
              <a:t>RUSSIA – 1,811,000</a:t>
            </a:r>
          </a:p>
          <a:p>
            <a:r>
              <a:rPr lang="en-GB" sz="2400" dirty="0" smtClean="0"/>
              <a:t>GERMANY – 2,037,000</a:t>
            </a:r>
          </a:p>
          <a:p>
            <a:r>
              <a:rPr lang="en-GB" sz="2400" dirty="0" smtClean="0"/>
              <a:t>ITALY – 578,000</a:t>
            </a:r>
          </a:p>
          <a:p>
            <a:r>
              <a:rPr lang="en-GB" sz="2400" dirty="0" smtClean="0"/>
              <a:t>USA – 114,000</a:t>
            </a:r>
          </a:p>
          <a:p>
            <a:r>
              <a:rPr lang="en-GB" sz="2400" dirty="0" smtClean="0"/>
              <a:t>PORTUGAL – 7,000</a:t>
            </a:r>
          </a:p>
          <a:p>
            <a:r>
              <a:rPr lang="en-GB" sz="2400" dirty="0" smtClean="0"/>
              <a:t>SOURCE: FERGUSON, </a:t>
            </a:r>
            <a:r>
              <a:rPr lang="en-GB" sz="2400" i="1" dirty="0" smtClean="0"/>
              <a:t>PITY OF WAR</a:t>
            </a:r>
            <a:r>
              <a:rPr lang="en-GB" sz="2400" dirty="0" smtClean="0"/>
              <a:t>, p. 295.</a:t>
            </a:r>
            <a:endParaRPr lang="en-US" sz="2400" dirty="0" smtClean="0"/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smtClean="0"/>
              <a:t>DOUAUMENT OSSUARY VERDUN</a:t>
            </a:r>
            <a:endParaRPr lang="en-US" sz="2400" smtClean="0"/>
          </a:p>
        </p:txBody>
      </p:sp>
      <p:pic>
        <p:nvPicPr>
          <p:cNvPr id="4101" name="Picture 7" descr="NSengupta_1996_12_Verdun_06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08275"/>
            <a:ext cx="4103688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MILITARY DEATHS -1914-18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TURKEY – 804,000</a:t>
            </a:r>
          </a:p>
          <a:p>
            <a:r>
              <a:rPr lang="en-GB" dirty="0" smtClean="0"/>
              <a:t>BULGARIA – 88,000</a:t>
            </a:r>
          </a:p>
          <a:p>
            <a:r>
              <a:rPr lang="en-GB" dirty="0" smtClean="0"/>
              <a:t> AUSTRO-HUNGARY – 1,100,000</a:t>
            </a:r>
          </a:p>
          <a:p>
            <a:r>
              <a:rPr lang="en-GB" dirty="0" smtClean="0"/>
              <a:t>ROMANIA – 250,000</a:t>
            </a:r>
          </a:p>
          <a:p>
            <a:r>
              <a:rPr lang="en-GB" dirty="0" smtClean="0"/>
              <a:t>SERBIA – 278,000</a:t>
            </a:r>
          </a:p>
          <a:p>
            <a:r>
              <a:rPr lang="en-GB" dirty="0" smtClean="0"/>
              <a:t>GREECE – 26,000 </a:t>
            </a:r>
            <a:endParaRPr lang="en-GB" dirty="0"/>
          </a:p>
        </p:txBody>
      </p:sp>
      <p:pic>
        <p:nvPicPr>
          <p:cNvPr id="5" name="Content Placeholder 4" descr="Canakka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2924944"/>
            <a:ext cx="3390900" cy="3600400"/>
          </a:xfrm>
        </p:spPr>
      </p:pic>
      <p:sp>
        <p:nvSpPr>
          <p:cNvPr id="6" name="Rectangle 5"/>
          <p:cNvSpPr/>
          <p:nvPr/>
        </p:nvSpPr>
        <p:spPr>
          <a:xfrm>
            <a:off x="5076056" y="1325315"/>
            <a:ext cx="3080519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 smtClean="0">
                <a:solidFill>
                  <a:prstClr val="white"/>
                </a:solidFill>
                <a:latin typeface="Book Antiqua"/>
              </a:rPr>
              <a:t>CANAKKALE MEMORIAL GALLIPOLI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MILITARY DEATHS % FIGURES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TOTAL KILLED AS % MOBILISED: </a:t>
            </a:r>
          </a:p>
          <a:p>
            <a:r>
              <a:rPr lang="en-GB" dirty="0" smtClean="0"/>
              <a:t>BRITAIN AND IRELAND – 11.8</a:t>
            </a:r>
          </a:p>
          <a:p>
            <a:r>
              <a:rPr lang="en-GB" dirty="0" smtClean="0"/>
              <a:t>FRANCE – 16.8</a:t>
            </a:r>
          </a:p>
          <a:p>
            <a:r>
              <a:rPr lang="en-GB" dirty="0" smtClean="0"/>
              <a:t>USA – 2.7</a:t>
            </a:r>
          </a:p>
          <a:p>
            <a:r>
              <a:rPr lang="en-GB" dirty="0" smtClean="0"/>
              <a:t>GERMANY – 15.4</a:t>
            </a:r>
          </a:p>
          <a:p>
            <a:r>
              <a:rPr lang="en-GB" dirty="0" smtClean="0"/>
              <a:t>RUSSIA – 11.5</a:t>
            </a:r>
          </a:p>
          <a:p>
            <a:r>
              <a:rPr lang="en-GB" dirty="0" smtClean="0"/>
              <a:t>AUSTRO-HUNGARY- 12.2</a:t>
            </a:r>
          </a:p>
          <a:p>
            <a:r>
              <a:rPr lang="en-GB" dirty="0" smtClean="0"/>
              <a:t>SERBIA – 37.1</a:t>
            </a:r>
          </a:p>
          <a:p>
            <a:r>
              <a:rPr lang="en-GB" dirty="0" smtClean="0"/>
              <a:t>SCOTLAND – 26.4 (</a:t>
            </a:r>
            <a:r>
              <a:rPr lang="en-GB" b="1" dirty="0" smtClean="0"/>
              <a:t>SOURCE: </a:t>
            </a:r>
            <a:r>
              <a:rPr lang="en-GB" b="1" i="1" dirty="0" smtClean="0"/>
              <a:t>THE PITY OF WAR</a:t>
            </a:r>
            <a:r>
              <a:rPr lang="en-GB" b="1" dirty="0" smtClean="0"/>
              <a:t>, P.299)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BRITISH WAR DEAD</a:t>
            </a:r>
            <a:endParaRPr lang="en-US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‘an average multiplier of six close relatives’ and a total war dead of 750,000; by this calculation ‘there were 4.5 million bereaved close relatives in Britain at the end of the war’. </a:t>
            </a:r>
            <a:endParaRPr lang="en-US" smtClean="0"/>
          </a:p>
        </p:txBody>
      </p:sp>
      <p:sp>
        <p:nvSpPr>
          <p:cNvPr id="512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ADRIAN GREGORY, </a:t>
            </a:r>
            <a:r>
              <a:rPr lang="en-GB" i="1" smtClean="0"/>
              <a:t>THE LAST GREAT WAR, </a:t>
            </a:r>
            <a:r>
              <a:rPr lang="en-GB" smtClean="0"/>
              <a:t>(CAMBRIDGE: CUP, 2008), p.253</a:t>
            </a:r>
            <a:endParaRPr lang="en-US" i="1" smtClean="0"/>
          </a:p>
        </p:txBody>
      </p:sp>
      <p:pic>
        <p:nvPicPr>
          <p:cNvPr id="5125" name="Picture 8" descr="gregory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429000"/>
            <a:ext cx="19446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‘WAR GUILT’ PERSONIFIED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429200"/>
          </a:xfrm>
        </p:spPr>
        <p:txBody>
          <a:bodyPr/>
          <a:lstStyle/>
          <a:p>
            <a:r>
              <a:rPr lang="en-GB" dirty="0" smtClean="0"/>
              <a:t>KAISER WILHELM II (1859-1941)</a:t>
            </a:r>
          </a:p>
          <a:p>
            <a:r>
              <a:rPr lang="en-GB" dirty="0" smtClean="0"/>
              <a:t>GRANDSON OF QUEEN VICTORIA</a:t>
            </a:r>
          </a:p>
          <a:p>
            <a:r>
              <a:rPr lang="en-GB" dirty="0" smtClean="0"/>
              <a:t>GERMAN KAISER 1888-1918</a:t>
            </a:r>
          </a:p>
          <a:p>
            <a:r>
              <a:rPr lang="en-GB" dirty="0" smtClean="0"/>
              <a:t>POWER DIMINISHED FROM 1916 </a:t>
            </a:r>
          </a:p>
          <a:p>
            <a:r>
              <a:rPr lang="en-GB" dirty="0" smtClean="0"/>
              <a:t>EXILED TO HOLLAND 1918</a:t>
            </a:r>
          </a:p>
        </p:txBody>
      </p:sp>
      <p:pic>
        <p:nvPicPr>
          <p:cNvPr id="5" name="Content Placeholder 4" descr="kaiser_wilhelm_i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2550" y="1958181"/>
            <a:ext cx="3009900" cy="381000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THE KAISER’S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JOHN, C.G. ROHL </a:t>
            </a:r>
            <a:r>
              <a:rPr lang="en-GB" i="1" dirty="0" smtClean="0"/>
              <a:t>THE KAISER AND HIS COURT: WILHELM II AND THE GOVERNMENT OF GERMANY </a:t>
            </a:r>
            <a:r>
              <a:rPr lang="en-GB" dirty="0" smtClean="0"/>
              <a:t>(CAMBRIDGE: CAMBRIDGE UNIVERSITY PRESS, 1996)</a:t>
            </a:r>
            <a:endParaRPr lang="en-GB" dirty="0"/>
          </a:p>
        </p:txBody>
      </p:sp>
      <p:pic>
        <p:nvPicPr>
          <p:cNvPr id="5" name="Content Placeholder 4" descr="41EKQPS2G7L__SL500_PIsitb-sticker-arrow-big,TopRight,35,-73_OU01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00808"/>
            <a:ext cx="3073524" cy="4104456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PRE-WAR GERMANY</a:t>
            </a:r>
            <a:endParaRPr lang="en-GB" dirty="0"/>
          </a:p>
        </p:txBody>
      </p:sp>
      <p:pic>
        <p:nvPicPr>
          <p:cNvPr id="3" name="Picture 3" descr="germany_187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7643490" cy="494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GERMAN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German Unification – </a:t>
            </a:r>
            <a:r>
              <a:rPr lang="en-GB" dirty="0" err="1" smtClean="0"/>
              <a:t>Sonderweg</a:t>
            </a:r>
            <a:r>
              <a:rPr lang="en-GB" dirty="0" smtClean="0"/>
              <a:t> (a distinctive path?)</a:t>
            </a:r>
          </a:p>
          <a:p>
            <a:r>
              <a:rPr lang="en-GB" dirty="0" smtClean="0"/>
              <a:t>‘Sphere of influence’ politics  - Dualism and Austrian and Prussian hegemony</a:t>
            </a:r>
          </a:p>
          <a:p>
            <a:r>
              <a:rPr lang="en-GB" dirty="0" err="1" smtClean="0"/>
              <a:t>Grossdeutchland</a:t>
            </a:r>
            <a:r>
              <a:rPr lang="en-GB" dirty="0" smtClean="0"/>
              <a:t> </a:t>
            </a:r>
            <a:r>
              <a:rPr lang="en-GB" dirty="0" err="1" smtClean="0"/>
              <a:t>vs</a:t>
            </a:r>
            <a:r>
              <a:rPr lang="en-GB" dirty="0" smtClean="0"/>
              <a:t> </a:t>
            </a:r>
            <a:r>
              <a:rPr lang="en-GB" dirty="0" err="1" smtClean="0"/>
              <a:t>Kleindeutchland</a:t>
            </a:r>
            <a:r>
              <a:rPr lang="en-GB" dirty="0" smtClean="0"/>
              <a:t> – a Greater or Lesser Germany</a:t>
            </a:r>
          </a:p>
          <a:p>
            <a:r>
              <a:rPr lang="en-GB" dirty="0" smtClean="0"/>
              <a:t>Unification contradicted ‘sphere of influence’ model</a:t>
            </a:r>
          </a:p>
          <a:p>
            <a:r>
              <a:rPr lang="en-GB" dirty="0" smtClean="0"/>
              <a:t>A united Germany – who was in charge? And how best to defend against it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GERMAN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‘Blood and Iron’ -  </a:t>
            </a:r>
            <a:r>
              <a:rPr lang="en-GB" dirty="0" err="1" smtClean="0"/>
              <a:t>Realpolitik</a:t>
            </a:r>
            <a:r>
              <a:rPr lang="en-GB" dirty="0" smtClean="0"/>
              <a:t> and German Unification</a:t>
            </a:r>
          </a:p>
          <a:p>
            <a:r>
              <a:rPr lang="en-GB" dirty="0" smtClean="0"/>
              <a:t>From Pan-German liberalism to conservative pragmatism</a:t>
            </a:r>
          </a:p>
          <a:p>
            <a:r>
              <a:rPr lang="en-GB" dirty="0" err="1" smtClean="0"/>
              <a:t>Grossdeutchland</a:t>
            </a:r>
            <a:r>
              <a:rPr lang="en-GB" dirty="0" smtClean="0"/>
              <a:t> and Prussian hegemony</a:t>
            </a:r>
          </a:p>
          <a:p>
            <a:r>
              <a:rPr lang="en-GB" dirty="0" smtClean="0"/>
              <a:t>Conflict and the end of Austrian hegemony </a:t>
            </a:r>
          </a:p>
          <a:p>
            <a:r>
              <a:rPr lang="en-GB" dirty="0" err="1" smtClean="0"/>
              <a:t>Ausgleich</a:t>
            </a:r>
            <a:r>
              <a:rPr lang="en-GB" dirty="0" smtClean="0"/>
              <a:t> (Compromise) – Austria looks East</a:t>
            </a:r>
          </a:p>
          <a:p>
            <a:r>
              <a:rPr lang="en-GB" dirty="0" smtClean="0"/>
              <a:t>Tensions with France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GERMAN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FRANCO-PRUSSIAN WAR 1870-71</a:t>
            </a:r>
          </a:p>
          <a:p>
            <a:r>
              <a:rPr lang="en-GB" dirty="0" smtClean="0"/>
              <a:t>FRENCH DEFEAT AND HUMILIATION</a:t>
            </a:r>
          </a:p>
          <a:p>
            <a:r>
              <a:rPr lang="en-GB" dirty="0" smtClean="0"/>
              <a:t>THIRD REPUBLIC DECLARED  </a:t>
            </a:r>
          </a:p>
          <a:p>
            <a:r>
              <a:rPr lang="en-GB" dirty="0" smtClean="0"/>
              <a:t>GERMAN EMPIRE  PROCLAIMED AT VERSAILLES – WILHELMINE  ERA BEGINS</a:t>
            </a:r>
          </a:p>
          <a:p>
            <a:endParaRPr lang="en-GB" dirty="0" smtClean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628800"/>
            <a:ext cx="4038600" cy="4464495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1. RIVALRY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INDUSTRIAL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TRADING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FINANCIAL</a:t>
            </a:r>
          </a:p>
        </p:txBody>
      </p:sp>
      <p:pic>
        <p:nvPicPr>
          <p:cNvPr id="7172" name="Picture 2" descr="http://home.zipworld.com.au/~lnbdds/Boschi/in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BRITISH SUPREMACY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COALMINING AND IRON PRODUCTION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ENGINEERING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TEXTILES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SHIPPING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INSURANCE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BANKING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LONDON – FOCAL POINT FOR MONEY MARKETS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UNITED STATES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JAPAN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GERMANY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16463" y="1196975"/>
            <a:ext cx="4038600" cy="5400675"/>
          </a:xfrm>
        </p:spPr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BETWEEN 1848-1913 INDUSTIAL GNP IN GERMANY HAD RISEN FROM 21.6% TO 44.6%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AGRICULTURAL GNP FALLEN FROM 45.2% TO 23.4%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b="1" dirty="0" smtClean="0"/>
              <a:t>SOURCE : </a:t>
            </a:r>
            <a:r>
              <a:rPr lang="en-GB" dirty="0" smtClean="0"/>
              <a:t>MARWICK, ET AL, </a:t>
            </a:r>
            <a:r>
              <a:rPr lang="en-GB" i="1" dirty="0" smtClean="0"/>
              <a:t>EUROPE ON THE EVE OF WAR</a:t>
            </a:r>
            <a:r>
              <a:rPr lang="en-GB" dirty="0" smtClean="0"/>
              <a:t> (OUP, 1994). P.92.</a:t>
            </a:r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2. THE NEW IMPERIALISM</a:t>
            </a:r>
            <a:endParaRPr lang="en-US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NEW IMPERIALISM</a:t>
            </a:r>
            <a:endParaRPr lang="en-US"/>
          </a:p>
        </p:txBody>
      </p:sp>
      <p:sp>
        <p:nvSpPr>
          <p:cNvPr id="2458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RUSSIA LOOKED EAST TO SIBERIA AND BEYOND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TENSIONS WITH CHINA AND JAPAN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U.S.A. KEPT HER FRONTIERS IN THE WEST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ALL MEANT TENSIONS BETWEEN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MOST NOTABLE THE MOROCCAN CRISES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/>
          </a:p>
        </p:txBody>
      </p:sp>
      <p:sp>
        <p:nvSpPr>
          <p:cNvPr id="2458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/>
          </a:p>
        </p:txBody>
      </p:sp>
      <p:pic>
        <p:nvPicPr>
          <p:cNvPr id="11269" name="Picture 8" descr="200px-China_imperialism_carto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(1) – TANGIERS 1905-06</a:t>
            </a:r>
            <a:endParaRPr lang="en-US" sz="400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STATUS OF MOROCCO CHALLENGED BY WILHEMINE GERMANY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‘PROTECTORATE’ AIMS OF FRANCE CHALLENGED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KAISER VISITS TANGIERS (MARCH 1905) – GIVES SPEECH IN SUPPORT OF INDEPENDENCE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JUNE 1905 – POWERS ON THE BRINK OF WAR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ALGECIRAS CONFERENCE ISOLATES GERMANY – FRANCE RETAINS CONTROL OF REGION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(2) - AGADIR</a:t>
            </a:r>
            <a:endParaRPr lang="en-US" sz="400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JULY 1911 - LOCAL UPRISING OCCURS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GERMAN GUNBOAT ‘THE PANTHER’ SENT TO AGADIR IN SUPPORT OF REBELS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REINFORCE FEZ TO QUELL UPRISING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WAR AVOIDED AT TREATY OF FEZ (NOVEMBER 1911)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CONTROL MOROCCO BUT AT COST OF GERMAN GAINS IN CONGO AND CAMEROON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CRISES RAISE TENSIONS BETWEEN ‘ENTENTE’ AND GERMANY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3. STRATEGIC ARMS RACE</a:t>
            </a:r>
            <a:endParaRPr lang="en-US"/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LINK BETWEEN IMPERIAL GAIN AND NATIONAL PRIDE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ARMS RACE FROM 1900s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OVERSEAS GAINS AND ARMS RACE SEEN BY MANY AS MASKING FAILING DOMESTIC POLICIES IN MAJOR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4341" name="Picture 7" descr="h6336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5922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SCHLIEFFEN PLAN</a:t>
            </a:r>
            <a:endParaRPr lang="en-US"/>
          </a:p>
        </p:txBody>
      </p:sp>
      <p:sp>
        <p:nvSpPr>
          <p:cNvPr id="3277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FOR VICTORY WAR TO BE WON ON 2 FRONTS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TO PREVENT PROLONGED FIGHTING ON 2 FRONTS, FRANCE TO BE DEFEATED QUICKLY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‘KEEP THE RIGHT WING STRONG’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STRATEGY DID NOT CORRESPOND TO TECHNOLOGY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/>
          </a:p>
        </p:txBody>
      </p:sp>
      <p:sp>
        <p:nvSpPr>
          <p:cNvPr id="3277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ALFRED VON SCHLIEFFEN 1833-1913</a:t>
            </a:r>
            <a:endParaRPr lang="en-US"/>
          </a:p>
        </p:txBody>
      </p:sp>
      <p:pic>
        <p:nvPicPr>
          <p:cNvPr id="15365" name="Picture 8" descr="10005099-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924175"/>
            <a:ext cx="3313113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4. DIPLOMACY AND MUTUAL DISTRUST</a:t>
            </a:r>
            <a:endParaRPr lang="en-US" sz="400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DIPLOMATIC WORLD IN 1914 – SECRETIVE</a:t>
            </a:r>
          </a:p>
          <a:p>
            <a:r>
              <a:rPr lang="en-GB" smtClean="0"/>
              <a:t>LEFT-WING POLITICIANS STRESSED NEED FOR MORE OPEN DIPLOMACY</a:t>
            </a:r>
          </a:p>
          <a:p>
            <a:r>
              <a:rPr lang="en-GB" smtClean="0"/>
              <a:t>POST-WAR LEADERS THROUGH THE ADVENT OF THE ‘LEAGUE OF NATIONS’ ALSO STRESSED OPEN DIPLOMACY</a:t>
            </a:r>
          </a:p>
          <a:p>
            <a:r>
              <a:rPr lang="en-GB" smtClean="0"/>
              <a:t>PRE-WAR DIPLOMACY HAD CREATED TWO COMPETING CAMPS – ‘TRIPLE ENTENTE’ AND ‘TRIPLE ALLIANCE’  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PRE-WAR DIPLOMACY</a:t>
            </a:r>
            <a:endParaRPr lang="en-US"/>
          </a:p>
        </p:txBody>
      </p:sp>
      <p:sp>
        <p:nvSpPr>
          <p:cNvPr id="19459" name="Rectangle 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OVERRIDING BELIEF IN 1914:-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mtClean="0"/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‘A LIMITED EUROPEAN WAR WAS UNAVOIDABLE’; BORN OUT OF:-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‘THE EXPECTATIONS OF BOTH THE MILITARY AND THE PEOPLE THAT WAR WAS NECESSARY TO MAINTAIN NATIONAL SECURITY AND PRIDE’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SOURCE: IAN DONNACHIE ‘THE ORIGINS OF WORLD WAR ONE’, IN ARTHUR MARWICK, ET AL, </a:t>
            </a:r>
            <a:r>
              <a:rPr lang="en-GB" i="1" smtClean="0"/>
              <a:t>EUROPE ON THE EVE OF WAR, </a:t>
            </a:r>
            <a:r>
              <a:rPr lang="en-GB" smtClean="0"/>
              <a:t>(LONDON: OPEN UNIVERSITY PRESS, 1995), P.197.</a:t>
            </a:r>
            <a:endParaRPr lang="en-GB" i="1" smtClean="0"/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GERMANY</a:t>
            </a:r>
            <a:endParaRPr lang="en-US" sz="4000"/>
          </a:p>
        </p:txBody>
      </p:sp>
      <p:sp>
        <p:nvSpPr>
          <p:cNvPr id="18435" name="Rectangle 6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GERMAN CONCERNS 1914 –</a:t>
            </a:r>
          </a:p>
          <a:p>
            <a:r>
              <a:rPr lang="en-GB" smtClean="0"/>
              <a:t>ESCAPE ENCIRCLEMENT</a:t>
            </a:r>
          </a:p>
          <a:p>
            <a:r>
              <a:rPr lang="en-GB" smtClean="0"/>
              <a:t>AID AUSTRO-HUNGARY</a:t>
            </a:r>
          </a:p>
          <a:p>
            <a:r>
              <a:rPr lang="en-GB" smtClean="0"/>
              <a:t>EXPAND OVERSEAS POSSESSIONS - ‘WELTPOLITIK’</a:t>
            </a:r>
            <a:endParaRPr lang="en-US" smtClean="0"/>
          </a:p>
        </p:txBody>
      </p:sp>
      <p:sp>
        <p:nvSpPr>
          <p:cNvPr id="18436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THEODORE VON BETHMANN HOLLWEGG (1856-1921</a:t>
            </a:r>
            <a:endParaRPr lang="en-US" smtClean="0"/>
          </a:p>
        </p:txBody>
      </p:sp>
      <p:pic>
        <p:nvPicPr>
          <p:cNvPr id="18437" name="Picture 11" descr="150px-Theobald_von_Bethmann-Hollweg">
            <a:hlinkClick r:id="rId2" tooltip="Theobald von Bethmann-Hollweg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3573463"/>
            <a:ext cx="2017713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– AUSTRO-HUNGARY</a:t>
            </a:r>
            <a:endParaRPr lang="en-US" sz="4000"/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AUSTRO-HUNGARIAN CONCERNS IN 1914</a:t>
            </a:r>
          </a:p>
          <a:p>
            <a:r>
              <a:rPr lang="en-GB" smtClean="0"/>
              <a:t>SURVIVAL</a:t>
            </a:r>
          </a:p>
          <a:p>
            <a:r>
              <a:rPr lang="en-GB" smtClean="0"/>
              <a:t>PRESERVATION OF THE MULTI-ETHNIC EMPIRE</a:t>
            </a:r>
          </a:p>
          <a:p>
            <a:r>
              <a:rPr lang="en-GB" smtClean="0"/>
              <a:t>DEFEND AGAINST RUSSIAN ‘PAN-SLAVIC’ POLICY</a:t>
            </a:r>
            <a:endParaRPr lang="en-US" smtClean="0"/>
          </a:p>
        </p:txBody>
      </p:sp>
      <p:sp>
        <p:nvSpPr>
          <p:cNvPr id="1946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EMPEROR FRANZ JOSEPH (1830-1916)</a:t>
            </a:r>
            <a:endParaRPr lang="en-US" smtClean="0"/>
          </a:p>
        </p:txBody>
      </p:sp>
      <p:pic>
        <p:nvPicPr>
          <p:cNvPr id="19461" name="Picture 8" descr="franz-jose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2852738"/>
            <a:ext cx="2376488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RUSSIA</a:t>
            </a:r>
            <a:endParaRPr lang="en-US" sz="4000"/>
          </a:p>
        </p:txBody>
      </p:sp>
      <p:sp>
        <p:nvSpPr>
          <p:cNvPr id="2048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PURSUE ‘PAN-SLAVIC’ POLICY, INCLUDING THE PROTECTION OF ALL SLAV PEOPLES </a:t>
            </a:r>
          </a:p>
          <a:p>
            <a:r>
              <a:rPr lang="en-GB" smtClean="0"/>
              <a:t>EXTEND POWER AND INFLUENCE IN THE EASTERN MEDITERRANEAN</a:t>
            </a:r>
            <a:endParaRPr lang="en-US" smtClean="0"/>
          </a:p>
        </p:txBody>
      </p:sp>
      <p:sp>
        <p:nvSpPr>
          <p:cNvPr id="2048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TSAR NICHOLAS II (1868-1918)</a:t>
            </a:r>
            <a:endParaRPr lang="en-US" smtClean="0"/>
          </a:p>
        </p:txBody>
      </p:sp>
      <p:pic>
        <p:nvPicPr>
          <p:cNvPr id="20485" name="Picture 8" descr="tsar-nicholas-ii-russ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2636838"/>
            <a:ext cx="2552700" cy="354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FRANCE</a:t>
            </a:r>
            <a:endParaRPr lang="en-US" sz="4000"/>
          </a:p>
        </p:txBody>
      </p:sp>
      <p:sp>
        <p:nvSpPr>
          <p:cNvPr id="2150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FEAR OF GERMAN MILITARY POWER AND EXPANSION</a:t>
            </a:r>
          </a:p>
          <a:p>
            <a:r>
              <a:rPr lang="en-GB" smtClean="0"/>
              <a:t>‘</a:t>
            </a:r>
            <a:r>
              <a:rPr lang="en-GB" i="1" smtClean="0"/>
              <a:t>REVENGE</a:t>
            </a:r>
            <a:r>
              <a:rPr lang="en-GB" smtClean="0"/>
              <a:t>’ FOR THE FRANCO-PRUSSIAN WAR (1870-71) AND LOSS OF ALSACE AND LORRAINE</a:t>
            </a:r>
            <a:endParaRPr lang="en-US" smtClean="0"/>
          </a:p>
        </p:txBody>
      </p:sp>
      <p:sp>
        <p:nvSpPr>
          <p:cNvPr id="2150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RAYMOND POINCARE (1860-1934)</a:t>
            </a:r>
            <a:endParaRPr lang="en-US" smtClean="0"/>
          </a:p>
        </p:txBody>
      </p:sp>
      <p:pic>
        <p:nvPicPr>
          <p:cNvPr id="21509" name="Picture 7" descr="File:Poincare larg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2781300"/>
            <a:ext cx="2808287" cy="319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BRITAIN</a:t>
            </a:r>
            <a:endParaRPr lang="en-US" sz="4000"/>
          </a:p>
        </p:txBody>
      </p:sp>
      <p:sp>
        <p:nvSpPr>
          <p:cNvPr id="2457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VACILLATED BETWEEN NEUTRALITY AND POLICY REFLECTED FEAR OF BOTH GERMAN AND RUSSIAN EXPANSION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UPHOLDING OF BELGIAN NEUTRALITY</a:t>
            </a:r>
            <a:endParaRPr lang="en-US" smtClean="0"/>
          </a:p>
        </p:txBody>
      </p:sp>
      <p:sp>
        <p:nvSpPr>
          <p:cNvPr id="2458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HERBERT HENRY ASQUITH (1852-1928)</a:t>
            </a:r>
            <a:endParaRPr lang="en-US" smtClean="0"/>
          </a:p>
        </p:txBody>
      </p:sp>
      <p:pic>
        <p:nvPicPr>
          <p:cNvPr id="22533" name="Picture 8" descr="225px-Herbert_Henry_Asquith">
            <a:hlinkClick r:id="rId2" tooltip="H. H. Asquith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141663"/>
            <a:ext cx="2592387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ITALY</a:t>
            </a:r>
            <a:endParaRPr lang="en-US" sz="4000"/>
          </a:p>
        </p:txBody>
      </p:sp>
      <p:sp>
        <p:nvSpPr>
          <p:cNvPr id="2560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LOOSELY ALLIED TO GERMANY AND AUSTRO-HUNGARY (TRIPLE ALLIANCE – 1882)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BUT FEARED AUSTRO-HUNGARIAN EXPANSION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ENTERED THE WAR IN 1915 ON SIDE OF ALLIES</a:t>
            </a:r>
            <a:endParaRPr lang="en-US" smtClean="0"/>
          </a:p>
        </p:txBody>
      </p:sp>
      <p:sp>
        <p:nvSpPr>
          <p:cNvPr id="2560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KING VICTOR EMMANUEL II (1869-1947)</a:t>
            </a:r>
            <a:endParaRPr lang="en-US" smtClean="0"/>
          </a:p>
        </p:txBody>
      </p:sp>
      <p:pic>
        <p:nvPicPr>
          <p:cNvPr id="23557" name="Picture 8" descr="Victor_Emmanuel_III_of_Ita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2997200"/>
            <a:ext cx="273685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ENTENTE</a:t>
            </a:r>
            <a:endParaRPr lang="en-US" sz="4000"/>
          </a:p>
        </p:txBody>
      </p:sp>
      <p:sp>
        <p:nvSpPr>
          <p:cNvPr id="2457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LOOSE ALLIANCE BETWEEN BRITAIN , FRANCE , AND RUSSIA; FROM:</a:t>
            </a:r>
          </a:p>
          <a:p>
            <a:pPr>
              <a:lnSpc>
                <a:spcPct val="90000"/>
              </a:lnSpc>
            </a:pPr>
            <a:r>
              <a:rPr lang="en-GB" smtClean="0"/>
              <a:t>1894 – FRANCO-RUSSIAN ALLIANCE</a:t>
            </a:r>
          </a:p>
          <a:p>
            <a:pPr>
              <a:lnSpc>
                <a:spcPct val="90000"/>
              </a:lnSpc>
            </a:pPr>
            <a:r>
              <a:rPr lang="en-GB" smtClean="0"/>
              <a:t>1904 – ANGLO-FRENCH ENTENTE</a:t>
            </a:r>
          </a:p>
          <a:p>
            <a:pPr>
              <a:lnSpc>
                <a:spcPct val="90000"/>
              </a:lnSpc>
            </a:pPr>
            <a:r>
              <a:rPr lang="en-GB" smtClean="0"/>
              <a:t>1907 – ANGLO-RUSSIAN ENTENTE</a:t>
            </a:r>
            <a:endParaRPr lang="en-US" smtClean="0"/>
          </a:p>
        </p:txBody>
      </p:sp>
      <p:sp>
        <p:nvSpPr>
          <p:cNvPr id="2458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24581" name="Picture 9" descr="alliance_enten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213"/>
            <a:ext cx="410527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ALLIANCE</a:t>
            </a:r>
            <a:endParaRPr lang="en-US" sz="4000"/>
          </a:p>
        </p:txBody>
      </p:sp>
      <p:sp>
        <p:nvSpPr>
          <p:cNvPr id="2765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LOOSE ALLIANCE BETWEEN GERMANY, AUSTRO-HUNGARY, AND ITALY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FORGED IN 1882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MUTUAL SUPPORT GIVEN IF ATTACKED BY TWO OR MORE POWERS</a:t>
            </a:r>
            <a:endParaRPr lang="en-US" smtClean="0"/>
          </a:p>
        </p:txBody>
      </p:sp>
      <p:pic>
        <p:nvPicPr>
          <p:cNvPr id="25604" name="Picture 7" descr="alliance_enten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700213"/>
            <a:ext cx="4038600" cy="42497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5. NATIONALISM AND RACISM</a:t>
            </a:r>
            <a:endParaRPr lang="en-US" sz="4000"/>
          </a:p>
        </p:txBody>
      </p:sp>
      <p:sp>
        <p:nvSpPr>
          <p:cNvPr id="2662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NEED TO EXPAND NATIONAL BOUNDARIES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BASED ON ‘PAN-SLAV’ AND ‘PAN-GERMAN’ BELIEFS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ETHNIC OVERTONES MANIPULATED BY POWERS – BASED ON DARWINIAN PHILOSOPHY OF ‘SURVIVAL OF THE FITTEST’</a:t>
            </a:r>
            <a:endParaRPr lang="en-US" sz="2400" smtClean="0"/>
          </a:p>
        </p:txBody>
      </p:sp>
      <p:sp>
        <p:nvSpPr>
          <p:cNvPr id="2662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NIALL FERGUSON, </a:t>
            </a:r>
            <a:r>
              <a:rPr lang="en-GB" sz="2400" i="1" smtClean="0"/>
              <a:t>THE WAR OF THE WORLD,</a:t>
            </a:r>
            <a:r>
              <a:rPr lang="en-GB" sz="2400" smtClean="0"/>
              <a:t> (LONDON: ALLEN LANE, 2006)</a:t>
            </a:r>
            <a:endParaRPr lang="en-US" sz="2400" smtClean="0"/>
          </a:p>
        </p:txBody>
      </p:sp>
      <p:pic>
        <p:nvPicPr>
          <p:cNvPr id="26629" name="Picture 7" descr="The War of the World: History's Age of Hatred (Allen Lane History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3141663"/>
            <a:ext cx="2592388" cy="271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‘SURVIVAL OF THE FITTEST’</a:t>
            </a:r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NOTIONS DEVELOPED FROM THE 1850’s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REFLECTED IN NEED FOR STRONG NATIONHOOD – ATTRACTED THE RIGHT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EVIDENT IN GERMAN NATIONALISM OF FRIEDRICH VON BERNHARDI (1849-1930) AND ‘WILL TO POWER’ PHILOSOPHY OF FRIEDRICH NIETZSCHE, AND ANTI-BRITISH/ANTI-SEMITE RHETORIC OF HEINRICH VON TREITSCHKE (1834-86) </a:t>
            </a:r>
            <a:endParaRPr lang="en-US" sz="2000" smtClean="0"/>
          </a:p>
        </p:txBody>
      </p:sp>
      <p:sp>
        <p:nvSpPr>
          <p:cNvPr id="297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FRIEDRICH NIETZSCHE (1844-1900)</a:t>
            </a:r>
            <a:endParaRPr lang="en-US" smtClean="0"/>
          </a:p>
        </p:txBody>
      </p:sp>
      <p:pic>
        <p:nvPicPr>
          <p:cNvPr id="27653" name="Picture 5" descr="200px-Portrait_of_Friedrich_Nietzsch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3213100"/>
            <a:ext cx="25923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1517</TotalTime>
  <Words>1416</Words>
  <Application>Microsoft Office PowerPoint</Application>
  <PresentationFormat>On-screen Show (4:3)</PresentationFormat>
  <Paragraphs>198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Apex</vt:lpstr>
      <vt:lpstr>INTRODUCTION TO HISTORY    ORIGINS OF THE FIRST WORLD WAR</vt:lpstr>
      <vt:lpstr>PART I – THE FORCES THAT BROUGHT ABOUT WAR</vt:lpstr>
      <vt:lpstr>WAR AS ‘IRONY’</vt:lpstr>
      <vt:lpstr>PAUL FUSSELL ON WAR</vt:lpstr>
      <vt:lpstr>‘TIME BEFORE AND TIME AFTER’</vt:lpstr>
      <vt:lpstr>‘TIME BEFORE AND TIME AFTER’</vt:lpstr>
      <vt:lpstr>‘TIME BEFORE AND TIME AFTER’</vt:lpstr>
      <vt:lpstr>MILITARY DEATHS – 1914-18</vt:lpstr>
      <vt:lpstr>MILITARY DEATHS -1914-18</vt:lpstr>
      <vt:lpstr>MILITARY DEATHS % FIGURES</vt:lpstr>
      <vt:lpstr>BRITISH WAR DEAD</vt:lpstr>
      <vt:lpstr>‘WAR GUILT’ PERSONIFIED</vt:lpstr>
      <vt:lpstr> THE KAISER’S WAR</vt:lpstr>
      <vt:lpstr> PRE-WAR GERMANY</vt:lpstr>
      <vt:lpstr>THE GERMAN QUESTION</vt:lpstr>
      <vt:lpstr>THE GERMAN QUESTION</vt:lpstr>
      <vt:lpstr>THE GERMAN QUESTION</vt:lpstr>
      <vt:lpstr>1. RIVALRY</vt:lpstr>
      <vt:lpstr>BRITISH SUPREMACY</vt:lpstr>
      <vt:lpstr>THE CHALLENGE</vt:lpstr>
      <vt:lpstr>2. THE NEW IMPERIALISM</vt:lpstr>
      <vt:lpstr>NEW IMPERIALISM</vt:lpstr>
      <vt:lpstr>MOROCCAN CRISIS (1) – TANGIERS 1905-06</vt:lpstr>
      <vt:lpstr>MOROCCAN CRISIS (2) - AGADIR</vt:lpstr>
      <vt:lpstr>3. STRATEGIC ARMS RACE</vt:lpstr>
      <vt:lpstr>SCHLIEFFEN PLAN</vt:lpstr>
      <vt:lpstr>4. DIPLOMACY AND MUTUAL DISTRUST</vt:lpstr>
      <vt:lpstr>PRE-WAR DIPLOMACY</vt:lpstr>
      <vt:lpstr>PRE-WAR DIPLOMACY - GERMANY</vt:lpstr>
      <vt:lpstr>PRE-WAR DIPLOMACY – AUSTRO-HUNGARY</vt:lpstr>
      <vt:lpstr>PRE-WAR DIPLOMACY - RUSSIA</vt:lpstr>
      <vt:lpstr>PRE-WAR DIPLOMACY - FRANCE</vt:lpstr>
      <vt:lpstr>PRE-WAR DIPLOMACY - BRITAIN</vt:lpstr>
      <vt:lpstr>PRE-WAR DIPLOMACY - ITALY</vt:lpstr>
      <vt:lpstr>ALLIANCES – TRIPLE ENTENTE</vt:lpstr>
      <vt:lpstr>ALLIANCES – TRIPLE ALLIANCE</vt:lpstr>
      <vt:lpstr>5. NATIONALISM AND RACISM</vt:lpstr>
      <vt:lpstr>‘SURVIVAL OF THE FITTEST’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HISTORY</dc:title>
  <dc:creator>Sony</dc:creator>
  <cp:lastModifiedBy>Sony</cp:lastModifiedBy>
  <cp:revision>108</cp:revision>
  <dcterms:created xsi:type="dcterms:W3CDTF">2010-09-23T15:12:47Z</dcterms:created>
  <dcterms:modified xsi:type="dcterms:W3CDTF">2010-11-20T10:58:42Z</dcterms:modified>
</cp:coreProperties>
</file>