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4" r:id="rId4"/>
    <p:sldId id="270" r:id="rId5"/>
    <p:sldId id="261" r:id="rId6"/>
    <p:sldId id="266" r:id="rId7"/>
    <p:sldId id="262" r:id="rId8"/>
    <p:sldId id="267" r:id="rId9"/>
    <p:sldId id="263" r:id="rId10"/>
    <p:sldId id="268" r:id="rId11"/>
    <p:sldId id="269" r:id="rId12"/>
    <p:sldId id="265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7C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6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44EC5F-82BA-6942-AA0C-57098B4C8DD0}" type="doc">
      <dgm:prSet loTypeId="urn:microsoft.com/office/officeart/2008/layout/NameandTitleOrganizationalChar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FB484AE-890B-B84D-B432-035D4EEDF3A8}">
      <dgm:prSet phldrT="[Text]" custT="1"/>
      <dgm:spPr/>
      <dgm:t>
        <a:bodyPr/>
        <a:lstStyle/>
        <a:p>
          <a:r>
            <a:rPr lang="en-GB" sz="1400"/>
            <a:t>Managrer</a:t>
          </a:r>
        </a:p>
      </dgm:t>
    </dgm:pt>
    <dgm:pt modelId="{AF5F5821-3C06-E44B-9B7E-1C3247752785}" type="parTrans" cxnId="{FE51FB6E-B4EC-9746-9C18-56D65B49536C}">
      <dgm:prSet/>
      <dgm:spPr/>
      <dgm:t>
        <a:bodyPr/>
        <a:lstStyle/>
        <a:p>
          <a:endParaRPr lang="en-GB"/>
        </a:p>
      </dgm:t>
    </dgm:pt>
    <dgm:pt modelId="{8488EAA9-ECBD-4843-BF17-829A0E67CD35}" type="sibTrans" cxnId="{FE51FB6E-B4EC-9746-9C18-56D65B49536C}">
      <dgm:prSet custT="1"/>
      <dgm:spPr/>
      <dgm:t>
        <a:bodyPr/>
        <a:lstStyle/>
        <a:p>
          <a:r>
            <a:rPr lang="en-GB" sz="900"/>
            <a:t>Overall Management</a:t>
          </a:r>
        </a:p>
      </dgm:t>
    </dgm:pt>
    <dgm:pt modelId="{FE8D29EB-6B64-544A-B3F5-864AD3965869}" type="asst">
      <dgm:prSet phldrT="[Text]" custT="1"/>
      <dgm:spPr/>
      <dgm:t>
        <a:bodyPr/>
        <a:lstStyle/>
        <a:p>
          <a:r>
            <a:rPr lang="en-GB" sz="1400"/>
            <a:t>Barista</a:t>
          </a:r>
        </a:p>
      </dgm:t>
    </dgm:pt>
    <dgm:pt modelId="{35208B15-E671-E74C-A8EB-803ABEF34EB2}" type="parTrans" cxnId="{072E5261-E9EB-8845-9F88-75C682998AD1}">
      <dgm:prSet/>
      <dgm:spPr/>
      <dgm:t>
        <a:bodyPr/>
        <a:lstStyle/>
        <a:p>
          <a:endParaRPr lang="en-GB"/>
        </a:p>
      </dgm:t>
    </dgm:pt>
    <dgm:pt modelId="{9D664E76-990B-8242-8C1F-3F6D08C44782}" type="sibTrans" cxnId="{072E5261-E9EB-8845-9F88-75C682998AD1}">
      <dgm:prSet/>
      <dgm:spPr/>
      <dgm:t>
        <a:bodyPr/>
        <a:lstStyle/>
        <a:p>
          <a:r>
            <a:rPr lang="en-GB"/>
            <a:t>Coffee Making</a:t>
          </a:r>
        </a:p>
      </dgm:t>
    </dgm:pt>
    <dgm:pt modelId="{96593706-374B-1B4A-BAD4-AF063FC4D049}">
      <dgm:prSet phldrT="[Text]" custT="1"/>
      <dgm:spPr/>
      <dgm:t>
        <a:bodyPr/>
        <a:lstStyle/>
        <a:p>
          <a:r>
            <a:rPr lang="en-GB" sz="1400"/>
            <a:t>Baker/Cook</a:t>
          </a:r>
        </a:p>
      </dgm:t>
    </dgm:pt>
    <dgm:pt modelId="{E6085DE0-FE36-BD40-BB74-CC74C874A027}" type="parTrans" cxnId="{1A8BE842-B94F-EC4D-9F7F-57942574297D}">
      <dgm:prSet/>
      <dgm:spPr/>
      <dgm:t>
        <a:bodyPr/>
        <a:lstStyle/>
        <a:p>
          <a:endParaRPr lang="en-GB"/>
        </a:p>
      </dgm:t>
    </dgm:pt>
    <dgm:pt modelId="{45809BE1-EBB7-7046-A974-EC49FFB3C8E3}" type="sibTrans" cxnId="{1A8BE842-B94F-EC4D-9F7F-57942574297D}">
      <dgm:prSet/>
      <dgm:spPr/>
      <dgm:t>
        <a:bodyPr/>
        <a:lstStyle/>
        <a:p>
          <a:r>
            <a:rPr lang="en-GB"/>
            <a:t>Baking/Cooking</a:t>
          </a:r>
        </a:p>
      </dgm:t>
    </dgm:pt>
    <dgm:pt modelId="{63226494-FD82-2546-8E10-119C5CDBF480}" type="pres">
      <dgm:prSet presAssocID="{0644EC5F-82BA-6942-AA0C-57098B4C8DD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A1689B7-65A9-4442-AD77-5CD23499BD55}" type="pres">
      <dgm:prSet presAssocID="{6FB484AE-890B-B84D-B432-035D4EEDF3A8}" presName="hierRoot1" presStyleCnt="0">
        <dgm:presLayoutVars>
          <dgm:hierBranch val="init"/>
        </dgm:presLayoutVars>
      </dgm:prSet>
      <dgm:spPr/>
    </dgm:pt>
    <dgm:pt modelId="{72A4241D-43A1-A74A-B198-10084FE24415}" type="pres">
      <dgm:prSet presAssocID="{6FB484AE-890B-B84D-B432-035D4EEDF3A8}" presName="rootComposite1" presStyleCnt="0"/>
      <dgm:spPr/>
    </dgm:pt>
    <dgm:pt modelId="{C5EFBCA5-9C24-9F44-A98D-6F6C462DA448}" type="pres">
      <dgm:prSet presAssocID="{6FB484AE-890B-B84D-B432-035D4EEDF3A8}" presName="rootText1" presStyleLbl="node0" presStyleIdx="0" presStyleCnt="1" custScaleX="126951" custScaleY="118083" custLinFactNeighborX="6050">
        <dgm:presLayoutVars>
          <dgm:chMax/>
          <dgm:chPref val="3"/>
        </dgm:presLayoutVars>
      </dgm:prSet>
      <dgm:spPr/>
    </dgm:pt>
    <dgm:pt modelId="{C2FC5E20-CF5A-7144-AAE6-3CCABDB79256}" type="pres">
      <dgm:prSet presAssocID="{6FB484AE-890B-B84D-B432-035D4EEDF3A8}" presName="titleText1" presStyleLbl="fgAcc0" presStyleIdx="0" presStyleCnt="1" custScaleX="129064" custScaleY="144534" custLinFactNeighborX="39624">
        <dgm:presLayoutVars>
          <dgm:chMax val="0"/>
          <dgm:chPref val="0"/>
        </dgm:presLayoutVars>
      </dgm:prSet>
      <dgm:spPr/>
    </dgm:pt>
    <dgm:pt modelId="{DEB1C961-EADD-734F-A849-3AF1CC342C2F}" type="pres">
      <dgm:prSet presAssocID="{6FB484AE-890B-B84D-B432-035D4EEDF3A8}" presName="rootConnector1" presStyleLbl="node1" presStyleIdx="0" presStyleCnt="1"/>
      <dgm:spPr/>
    </dgm:pt>
    <dgm:pt modelId="{D6C8CD1E-7FA9-CF4A-B017-B5FDDC9F9142}" type="pres">
      <dgm:prSet presAssocID="{6FB484AE-890B-B84D-B432-035D4EEDF3A8}" presName="hierChild2" presStyleCnt="0"/>
      <dgm:spPr/>
    </dgm:pt>
    <dgm:pt modelId="{C9AF6BE2-B05C-C344-B64D-92B0F1F31642}" type="pres">
      <dgm:prSet presAssocID="{E6085DE0-FE36-BD40-BB74-CC74C874A027}" presName="Name37" presStyleLbl="parChTrans1D2" presStyleIdx="0" presStyleCnt="2"/>
      <dgm:spPr/>
    </dgm:pt>
    <dgm:pt modelId="{537CC92C-E620-CC4B-A6F2-4815B8A73338}" type="pres">
      <dgm:prSet presAssocID="{96593706-374B-1B4A-BAD4-AF063FC4D049}" presName="hierRoot2" presStyleCnt="0">
        <dgm:presLayoutVars>
          <dgm:hierBranch val="init"/>
        </dgm:presLayoutVars>
      </dgm:prSet>
      <dgm:spPr/>
    </dgm:pt>
    <dgm:pt modelId="{8D87FF0E-701E-7B46-A9EF-F3C29B2F3E95}" type="pres">
      <dgm:prSet presAssocID="{96593706-374B-1B4A-BAD4-AF063FC4D049}" presName="rootComposite" presStyleCnt="0"/>
      <dgm:spPr/>
    </dgm:pt>
    <dgm:pt modelId="{C03EFCCF-0ECB-634A-ACC8-AFDD21F2B727}" type="pres">
      <dgm:prSet presAssocID="{96593706-374B-1B4A-BAD4-AF063FC4D049}" presName="rootText" presStyleLbl="node1" presStyleIdx="0" presStyleCnt="1" custScaleY="97215" custLinFactX="83988" custLinFactY="-38327" custLinFactNeighborX="100000" custLinFactNeighborY="-100000">
        <dgm:presLayoutVars>
          <dgm:chMax/>
          <dgm:chPref val="3"/>
        </dgm:presLayoutVars>
      </dgm:prSet>
      <dgm:spPr/>
    </dgm:pt>
    <dgm:pt modelId="{44B24C6F-A36B-A44E-871A-3A996246350E}" type="pres">
      <dgm:prSet presAssocID="{96593706-374B-1B4A-BAD4-AF063FC4D049}" presName="titleText2" presStyleLbl="fgAcc1" presStyleIdx="0" presStyleCnt="1" custLinFactX="3480" custLinFactY="-200000" custLinFactNeighborX="100000" custLinFactNeighborY="-245194">
        <dgm:presLayoutVars>
          <dgm:chMax val="0"/>
          <dgm:chPref val="0"/>
        </dgm:presLayoutVars>
      </dgm:prSet>
      <dgm:spPr/>
    </dgm:pt>
    <dgm:pt modelId="{7D30A48D-7971-7547-9F29-FB491DCE02A1}" type="pres">
      <dgm:prSet presAssocID="{96593706-374B-1B4A-BAD4-AF063FC4D049}" presName="rootConnector" presStyleLbl="node2" presStyleIdx="0" presStyleCnt="0"/>
      <dgm:spPr/>
    </dgm:pt>
    <dgm:pt modelId="{9472B39E-BACD-864B-B274-6363375CE245}" type="pres">
      <dgm:prSet presAssocID="{96593706-374B-1B4A-BAD4-AF063FC4D049}" presName="hierChild4" presStyleCnt="0"/>
      <dgm:spPr/>
    </dgm:pt>
    <dgm:pt modelId="{28EF79B5-CF14-D540-A73F-77B48E7C7850}" type="pres">
      <dgm:prSet presAssocID="{96593706-374B-1B4A-BAD4-AF063FC4D049}" presName="hierChild5" presStyleCnt="0"/>
      <dgm:spPr/>
    </dgm:pt>
    <dgm:pt modelId="{915A651B-5A0B-4E4F-9AED-B5B25BC7F7FA}" type="pres">
      <dgm:prSet presAssocID="{6FB484AE-890B-B84D-B432-035D4EEDF3A8}" presName="hierChild3" presStyleCnt="0"/>
      <dgm:spPr/>
    </dgm:pt>
    <dgm:pt modelId="{F0D6EB39-7CEF-1946-80A3-75FD3D0970B6}" type="pres">
      <dgm:prSet presAssocID="{35208B15-E671-E74C-A8EB-803ABEF34EB2}" presName="Name96" presStyleLbl="parChTrans1D2" presStyleIdx="1" presStyleCnt="2"/>
      <dgm:spPr/>
    </dgm:pt>
    <dgm:pt modelId="{33E2EE0F-FA8E-2F41-9B83-F1B80097E449}" type="pres">
      <dgm:prSet presAssocID="{FE8D29EB-6B64-544A-B3F5-864AD3965869}" presName="hierRoot3" presStyleCnt="0">
        <dgm:presLayoutVars>
          <dgm:hierBranch val="init"/>
        </dgm:presLayoutVars>
      </dgm:prSet>
      <dgm:spPr/>
    </dgm:pt>
    <dgm:pt modelId="{375D2E0B-EFAB-674D-8590-4A254EF71DD6}" type="pres">
      <dgm:prSet presAssocID="{FE8D29EB-6B64-544A-B3F5-864AD3965869}" presName="rootComposite3" presStyleCnt="0"/>
      <dgm:spPr/>
    </dgm:pt>
    <dgm:pt modelId="{306C2444-1B4B-3E4F-9D89-269CDC6B6DE2}" type="pres">
      <dgm:prSet presAssocID="{FE8D29EB-6B64-544A-B3F5-864AD3965869}" presName="rootText3" presStyleLbl="asst1" presStyleIdx="0" presStyleCnt="1">
        <dgm:presLayoutVars>
          <dgm:chPref val="3"/>
        </dgm:presLayoutVars>
      </dgm:prSet>
      <dgm:spPr/>
    </dgm:pt>
    <dgm:pt modelId="{2EB53135-0AD4-F143-A2B9-746ECD9FBC78}" type="pres">
      <dgm:prSet presAssocID="{FE8D29EB-6B64-544A-B3F5-864AD3965869}" presName="titleText3" presStyleLbl="fgAcc2" presStyleIdx="0" presStyleCnt="1">
        <dgm:presLayoutVars>
          <dgm:chMax val="0"/>
          <dgm:chPref val="0"/>
        </dgm:presLayoutVars>
      </dgm:prSet>
      <dgm:spPr/>
    </dgm:pt>
    <dgm:pt modelId="{19B43570-1D24-AB46-B525-DCC8FEE98812}" type="pres">
      <dgm:prSet presAssocID="{FE8D29EB-6B64-544A-B3F5-864AD3965869}" presName="rootConnector3" presStyleLbl="asst1" presStyleIdx="0" presStyleCnt="1"/>
      <dgm:spPr/>
    </dgm:pt>
    <dgm:pt modelId="{E393DA8F-14D2-D545-9AC1-412543F5EF25}" type="pres">
      <dgm:prSet presAssocID="{FE8D29EB-6B64-544A-B3F5-864AD3965869}" presName="hierChild6" presStyleCnt="0"/>
      <dgm:spPr/>
    </dgm:pt>
    <dgm:pt modelId="{8EE02864-A545-844D-A63B-40B629C2B647}" type="pres">
      <dgm:prSet presAssocID="{FE8D29EB-6B64-544A-B3F5-864AD3965869}" presName="hierChild7" presStyleCnt="0"/>
      <dgm:spPr/>
    </dgm:pt>
  </dgm:ptLst>
  <dgm:cxnLst>
    <dgm:cxn modelId="{FF8C8F1A-8009-6E43-9D12-1BA90AA6DAB1}" type="presOf" srcId="{9D664E76-990B-8242-8C1F-3F6D08C44782}" destId="{2EB53135-0AD4-F143-A2B9-746ECD9FBC78}" srcOrd="0" destOrd="0" presId="urn:microsoft.com/office/officeart/2008/layout/NameandTitleOrganizationalChart"/>
    <dgm:cxn modelId="{D2EBEC1E-A476-9444-9FEC-740F4DF4A37C}" type="presOf" srcId="{0644EC5F-82BA-6942-AA0C-57098B4C8DD0}" destId="{63226494-FD82-2546-8E10-119C5CDBF480}" srcOrd="0" destOrd="0" presId="urn:microsoft.com/office/officeart/2008/layout/NameandTitleOrganizationalChart"/>
    <dgm:cxn modelId="{072E5261-E9EB-8845-9F88-75C682998AD1}" srcId="{6FB484AE-890B-B84D-B432-035D4EEDF3A8}" destId="{FE8D29EB-6B64-544A-B3F5-864AD3965869}" srcOrd="0" destOrd="0" parTransId="{35208B15-E671-E74C-A8EB-803ABEF34EB2}" sibTransId="{9D664E76-990B-8242-8C1F-3F6D08C44782}"/>
    <dgm:cxn modelId="{1A8BE842-B94F-EC4D-9F7F-57942574297D}" srcId="{6FB484AE-890B-B84D-B432-035D4EEDF3A8}" destId="{96593706-374B-1B4A-BAD4-AF063FC4D049}" srcOrd="1" destOrd="0" parTransId="{E6085DE0-FE36-BD40-BB74-CC74C874A027}" sibTransId="{45809BE1-EBB7-7046-A974-EC49FFB3C8E3}"/>
    <dgm:cxn modelId="{69C00549-58F2-1D40-A97A-D3CF3D51A132}" type="presOf" srcId="{6FB484AE-890B-B84D-B432-035D4EEDF3A8}" destId="{DEB1C961-EADD-734F-A849-3AF1CC342C2F}" srcOrd="1" destOrd="0" presId="urn:microsoft.com/office/officeart/2008/layout/NameandTitleOrganizationalChart"/>
    <dgm:cxn modelId="{F4841049-503A-B241-8793-6E08B7C3C061}" type="presOf" srcId="{45809BE1-EBB7-7046-A974-EC49FFB3C8E3}" destId="{44B24C6F-A36B-A44E-871A-3A996246350E}" srcOrd="0" destOrd="0" presId="urn:microsoft.com/office/officeart/2008/layout/NameandTitleOrganizationalChart"/>
    <dgm:cxn modelId="{C1372D4A-491A-5A4C-B04F-08612A9F58FA}" type="presOf" srcId="{96593706-374B-1B4A-BAD4-AF063FC4D049}" destId="{C03EFCCF-0ECB-634A-ACC8-AFDD21F2B727}" srcOrd="0" destOrd="0" presId="urn:microsoft.com/office/officeart/2008/layout/NameandTitleOrganizationalChart"/>
    <dgm:cxn modelId="{FE51FB6E-B4EC-9746-9C18-56D65B49536C}" srcId="{0644EC5F-82BA-6942-AA0C-57098B4C8DD0}" destId="{6FB484AE-890B-B84D-B432-035D4EEDF3A8}" srcOrd="0" destOrd="0" parTransId="{AF5F5821-3C06-E44B-9B7E-1C3247752785}" sibTransId="{8488EAA9-ECBD-4843-BF17-829A0E67CD35}"/>
    <dgm:cxn modelId="{38B7FD4E-451F-0D49-A67F-97402AB6738F}" type="presOf" srcId="{96593706-374B-1B4A-BAD4-AF063FC4D049}" destId="{7D30A48D-7971-7547-9F29-FB491DCE02A1}" srcOrd="1" destOrd="0" presId="urn:microsoft.com/office/officeart/2008/layout/NameandTitleOrganizationalChart"/>
    <dgm:cxn modelId="{7919E772-A6A3-3741-B592-D00D9EE6E5D5}" type="presOf" srcId="{8488EAA9-ECBD-4843-BF17-829A0E67CD35}" destId="{C2FC5E20-CF5A-7144-AAE6-3CCABDB79256}" srcOrd="0" destOrd="0" presId="urn:microsoft.com/office/officeart/2008/layout/NameandTitleOrganizationalChart"/>
    <dgm:cxn modelId="{565AB475-4FEA-EB47-826A-A5F1097D3817}" type="presOf" srcId="{35208B15-E671-E74C-A8EB-803ABEF34EB2}" destId="{F0D6EB39-7CEF-1946-80A3-75FD3D0970B6}" srcOrd="0" destOrd="0" presId="urn:microsoft.com/office/officeart/2008/layout/NameandTitleOrganizationalChart"/>
    <dgm:cxn modelId="{B716A3D0-FDDC-B34B-919D-51A40DF81A97}" type="presOf" srcId="{FE8D29EB-6B64-544A-B3F5-864AD3965869}" destId="{306C2444-1B4B-3E4F-9D89-269CDC6B6DE2}" srcOrd="0" destOrd="0" presId="urn:microsoft.com/office/officeart/2008/layout/NameandTitleOrganizationalChart"/>
    <dgm:cxn modelId="{DBC5D2E1-F1C0-6240-A275-812AFE393EC1}" type="presOf" srcId="{FE8D29EB-6B64-544A-B3F5-864AD3965869}" destId="{19B43570-1D24-AB46-B525-DCC8FEE98812}" srcOrd="1" destOrd="0" presId="urn:microsoft.com/office/officeart/2008/layout/NameandTitleOrganizationalChart"/>
    <dgm:cxn modelId="{696232F2-4437-7140-99B9-F7F0FB19CCBD}" type="presOf" srcId="{E6085DE0-FE36-BD40-BB74-CC74C874A027}" destId="{C9AF6BE2-B05C-C344-B64D-92B0F1F31642}" srcOrd="0" destOrd="0" presId="urn:microsoft.com/office/officeart/2008/layout/NameandTitleOrganizationalChart"/>
    <dgm:cxn modelId="{4F5A70F9-5968-9E4B-9E66-D64CC052FD69}" type="presOf" srcId="{6FB484AE-890B-B84D-B432-035D4EEDF3A8}" destId="{C5EFBCA5-9C24-9F44-A98D-6F6C462DA448}" srcOrd="0" destOrd="0" presId="urn:microsoft.com/office/officeart/2008/layout/NameandTitleOrganizationalChart"/>
    <dgm:cxn modelId="{84C75780-C10E-5C45-A5CE-6AEDC95F843F}" type="presParOf" srcId="{63226494-FD82-2546-8E10-119C5CDBF480}" destId="{FA1689B7-65A9-4442-AD77-5CD23499BD55}" srcOrd="0" destOrd="0" presId="urn:microsoft.com/office/officeart/2008/layout/NameandTitleOrganizationalChart"/>
    <dgm:cxn modelId="{11BC7676-6443-DF46-B994-6E41B410BB0E}" type="presParOf" srcId="{FA1689B7-65A9-4442-AD77-5CD23499BD55}" destId="{72A4241D-43A1-A74A-B198-10084FE24415}" srcOrd="0" destOrd="0" presId="urn:microsoft.com/office/officeart/2008/layout/NameandTitleOrganizationalChart"/>
    <dgm:cxn modelId="{42CE0B07-7EC4-F047-A9E8-0B204D1814F4}" type="presParOf" srcId="{72A4241D-43A1-A74A-B198-10084FE24415}" destId="{C5EFBCA5-9C24-9F44-A98D-6F6C462DA448}" srcOrd="0" destOrd="0" presId="urn:microsoft.com/office/officeart/2008/layout/NameandTitleOrganizationalChart"/>
    <dgm:cxn modelId="{BC15A77C-785C-E045-8E27-9B5D2AC6D377}" type="presParOf" srcId="{72A4241D-43A1-A74A-B198-10084FE24415}" destId="{C2FC5E20-CF5A-7144-AAE6-3CCABDB79256}" srcOrd="1" destOrd="0" presId="urn:microsoft.com/office/officeart/2008/layout/NameandTitleOrganizationalChart"/>
    <dgm:cxn modelId="{3BBDF416-66F7-CB43-8A09-5D96C9F5B97E}" type="presParOf" srcId="{72A4241D-43A1-A74A-B198-10084FE24415}" destId="{DEB1C961-EADD-734F-A849-3AF1CC342C2F}" srcOrd="2" destOrd="0" presId="urn:microsoft.com/office/officeart/2008/layout/NameandTitleOrganizationalChart"/>
    <dgm:cxn modelId="{166CD005-051A-2E4F-AC91-A37C32EFB0F8}" type="presParOf" srcId="{FA1689B7-65A9-4442-AD77-5CD23499BD55}" destId="{D6C8CD1E-7FA9-CF4A-B017-B5FDDC9F9142}" srcOrd="1" destOrd="0" presId="urn:microsoft.com/office/officeart/2008/layout/NameandTitleOrganizationalChart"/>
    <dgm:cxn modelId="{FFD04ED1-0026-4248-AEAA-EB04AC1FFC1A}" type="presParOf" srcId="{D6C8CD1E-7FA9-CF4A-B017-B5FDDC9F9142}" destId="{C9AF6BE2-B05C-C344-B64D-92B0F1F31642}" srcOrd="0" destOrd="0" presId="urn:microsoft.com/office/officeart/2008/layout/NameandTitleOrganizationalChart"/>
    <dgm:cxn modelId="{88126550-674A-5546-A8CD-1536C8F0B51A}" type="presParOf" srcId="{D6C8CD1E-7FA9-CF4A-B017-B5FDDC9F9142}" destId="{537CC92C-E620-CC4B-A6F2-4815B8A73338}" srcOrd="1" destOrd="0" presId="urn:microsoft.com/office/officeart/2008/layout/NameandTitleOrganizationalChart"/>
    <dgm:cxn modelId="{8F9988B1-330D-D945-9899-4E49E37EC703}" type="presParOf" srcId="{537CC92C-E620-CC4B-A6F2-4815B8A73338}" destId="{8D87FF0E-701E-7B46-A9EF-F3C29B2F3E95}" srcOrd="0" destOrd="0" presId="urn:microsoft.com/office/officeart/2008/layout/NameandTitleOrganizationalChart"/>
    <dgm:cxn modelId="{86AE1AA0-2ED5-D845-81C8-CDA4A27D1B9E}" type="presParOf" srcId="{8D87FF0E-701E-7B46-A9EF-F3C29B2F3E95}" destId="{C03EFCCF-0ECB-634A-ACC8-AFDD21F2B727}" srcOrd="0" destOrd="0" presId="urn:microsoft.com/office/officeart/2008/layout/NameandTitleOrganizationalChart"/>
    <dgm:cxn modelId="{4BB5CE3D-187E-F84E-B207-39FBDFD6B361}" type="presParOf" srcId="{8D87FF0E-701E-7B46-A9EF-F3C29B2F3E95}" destId="{44B24C6F-A36B-A44E-871A-3A996246350E}" srcOrd="1" destOrd="0" presId="urn:microsoft.com/office/officeart/2008/layout/NameandTitleOrganizationalChart"/>
    <dgm:cxn modelId="{27BF9A77-A36F-9045-8BBD-9D9D87140000}" type="presParOf" srcId="{8D87FF0E-701E-7B46-A9EF-F3C29B2F3E95}" destId="{7D30A48D-7971-7547-9F29-FB491DCE02A1}" srcOrd="2" destOrd="0" presId="urn:microsoft.com/office/officeart/2008/layout/NameandTitleOrganizationalChart"/>
    <dgm:cxn modelId="{A568F34F-4852-B14C-B193-CF3AE78DE078}" type="presParOf" srcId="{537CC92C-E620-CC4B-A6F2-4815B8A73338}" destId="{9472B39E-BACD-864B-B274-6363375CE245}" srcOrd="1" destOrd="0" presId="urn:microsoft.com/office/officeart/2008/layout/NameandTitleOrganizationalChart"/>
    <dgm:cxn modelId="{8DAD14EC-4631-BA4B-9A5E-8231D41F8FC2}" type="presParOf" srcId="{537CC92C-E620-CC4B-A6F2-4815B8A73338}" destId="{28EF79B5-CF14-D540-A73F-77B48E7C7850}" srcOrd="2" destOrd="0" presId="urn:microsoft.com/office/officeart/2008/layout/NameandTitleOrganizationalChart"/>
    <dgm:cxn modelId="{596281B3-7415-1643-9A10-17B875914939}" type="presParOf" srcId="{FA1689B7-65A9-4442-AD77-5CD23499BD55}" destId="{915A651B-5A0B-4E4F-9AED-B5B25BC7F7FA}" srcOrd="2" destOrd="0" presId="urn:microsoft.com/office/officeart/2008/layout/NameandTitleOrganizationalChart"/>
    <dgm:cxn modelId="{5D7AD778-210A-F448-9B64-D1A035B44CFB}" type="presParOf" srcId="{915A651B-5A0B-4E4F-9AED-B5B25BC7F7FA}" destId="{F0D6EB39-7CEF-1946-80A3-75FD3D0970B6}" srcOrd="0" destOrd="0" presId="urn:microsoft.com/office/officeart/2008/layout/NameandTitleOrganizationalChart"/>
    <dgm:cxn modelId="{18E05F7B-EC61-F046-AA58-34C706B89B63}" type="presParOf" srcId="{915A651B-5A0B-4E4F-9AED-B5B25BC7F7FA}" destId="{33E2EE0F-FA8E-2F41-9B83-F1B80097E449}" srcOrd="1" destOrd="0" presId="urn:microsoft.com/office/officeart/2008/layout/NameandTitleOrganizationalChart"/>
    <dgm:cxn modelId="{CF212069-7F54-454A-8CF0-E68FDED67C8C}" type="presParOf" srcId="{33E2EE0F-FA8E-2F41-9B83-F1B80097E449}" destId="{375D2E0B-EFAB-674D-8590-4A254EF71DD6}" srcOrd="0" destOrd="0" presId="urn:microsoft.com/office/officeart/2008/layout/NameandTitleOrganizationalChart"/>
    <dgm:cxn modelId="{D8AAA1A2-EC1E-FC4C-B7D7-B22358F95C97}" type="presParOf" srcId="{375D2E0B-EFAB-674D-8590-4A254EF71DD6}" destId="{306C2444-1B4B-3E4F-9D89-269CDC6B6DE2}" srcOrd="0" destOrd="0" presId="urn:microsoft.com/office/officeart/2008/layout/NameandTitleOrganizationalChart"/>
    <dgm:cxn modelId="{2EF307A7-348D-664B-9217-E2C9C98D9E25}" type="presParOf" srcId="{375D2E0B-EFAB-674D-8590-4A254EF71DD6}" destId="{2EB53135-0AD4-F143-A2B9-746ECD9FBC78}" srcOrd="1" destOrd="0" presId="urn:microsoft.com/office/officeart/2008/layout/NameandTitleOrganizationalChart"/>
    <dgm:cxn modelId="{D79DE564-B0C7-3143-9DCD-70AD04325F55}" type="presParOf" srcId="{375D2E0B-EFAB-674D-8590-4A254EF71DD6}" destId="{19B43570-1D24-AB46-B525-DCC8FEE98812}" srcOrd="2" destOrd="0" presId="urn:microsoft.com/office/officeart/2008/layout/NameandTitleOrganizationalChart"/>
    <dgm:cxn modelId="{4054C110-7CC9-9C46-8F33-4EE2E66109E2}" type="presParOf" srcId="{33E2EE0F-FA8E-2F41-9B83-F1B80097E449}" destId="{E393DA8F-14D2-D545-9AC1-412543F5EF25}" srcOrd="1" destOrd="0" presId="urn:microsoft.com/office/officeart/2008/layout/NameandTitleOrganizationalChart"/>
    <dgm:cxn modelId="{6F4630E1-D570-DD4E-8639-1A7C0FAD9ECC}" type="presParOf" srcId="{33E2EE0F-FA8E-2F41-9B83-F1B80097E449}" destId="{8EE02864-A545-844D-A63B-40B629C2B647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6EB39-7CEF-1946-80A3-75FD3D0970B6}">
      <dsp:nvSpPr>
        <dsp:cNvPr id="0" name=""/>
        <dsp:cNvSpPr/>
      </dsp:nvSpPr>
      <dsp:spPr>
        <a:xfrm>
          <a:off x="2730558" y="770115"/>
          <a:ext cx="293737" cy="692050"/>
        </a:xfrm>
        <a:custGeom>
          <a:avLst/>
          <a:gdLst/>
          <a:ahLst/>
          <a:cxnLst/>
          <a:rect l="0" t="0" r="0" b="0"/>
          <a:pathLst>
            <a:path>
              <a:moveTo>
                <a:pt x="293737" y="0"/>
              </a:moveTo>
              <a:lnTo>
                <a:pt x="293737" y="692050"/>
              </a:lnTo>
              <a:lnTo>
                <a:pt x="0" y="69205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AF6BE2-B05C-C344-B64D-92B0F1F31642}">
      <dsp:nvSpPr>
        <dsp:cNvPr id="0" name=""/>
        <dsp:cNvSpPr/>
      </dsp:nvSpPr>
      <dsp:spPr>
        <a:xfrm>
          <a:off x="3024295" y="770115"/>
          <a:ext cx="1685873" cy="4928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0788"/>
              </a:lnTo>
              <a:lnTo>
                <a:pt x="1685873" y="340788"/>
              </a:lnTo>
              <a:lnTo>
                <a:pt x="1685873" y="49289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EFBCA5-9C24-9F44-A98D-6F6C462DA448}">
      <dsp:nvSpPr>
        <dsp:cNvPr id="0" name=""/>
        <dsp:cNvSpPr/>
      </dsp:nvSpPr>
      <dsp:spPr>
        <a:xfrm>
          <a:off x="2225080" y="329"/>
          <a:ext cx="1598430" cy="7697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9199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Managrer</a:t>
          </a:r>
        </a:p>
      </dsp:txBody>
      <dsp:txXfrm>
        <a:off x="2225080" y="329"/>
        <a:ext cx="1598430" cy="769785"/>
      </dsp:txXfrm>
    </dsp:sp>
    <dsp:sp modelId="{C2FC5E20-CF5A-7144-AAE6-3CCABDB79256}">
      <dsp:nvSpPr>
        <dsp:cNvPr id="0" name=""/>
        <dsp:cNvSpPr/>
      </dsp:nvSpPr>
      <dsp:spPr>
        <a:xfrm>
          <a:off x="2854731" y="517920"/>
          <a:ext cx="1462531" cy="3140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5715" rIns="22860" bIns="5715" numCol="1" spcCol="1270" anchor="ctr" anchorCtr="0">
          <a:noAutofit/>
        </a:bodyPr>
        <a:lstStyle/>
        <a:p>
          <a:pPr marL="0" lvl="0" indent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Overall Management</a:t>
          </a:r>
        </a:p>
      </dsp:txBody>
      <dsp:txXfrm>
        <a:off x="2854731" y="517920"/>
        <a:ext cx="1462531" cy="314073"/>
      </dsp:txXfrm>
    </dsp:sp>
    <dsp:sp modelId="{C03EFCCF-0ECB-634A-ACC8-AFDD21F2B727}">
      <dsp:nvSpPr>
        <dsp:cNvPr id="0" name=""/>
        <dsp:cNvSpPr/>
      </dsp:nvSpPr>
      <dsp:spPr>
        <a:xfrm>
          <a:off x="4080623" y="1263015"/>
          <a:ext cx="1259092" cy="6337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9199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Baker/Cook</a:t>
          </a:r>
        </a:p>
      </dsp:txBody>
      <dsp:txXfrm>
        <a:off x="4080623" y="1263015"/>
        <a:ext cx="1259092" cy="633746"/>
      </dsp:txXfrm>
    </dsp:sp>
    <dsp:sp modelId="{44B24C6F-A36B-A44E-871A-3A996246350E}">
      <dsp:nvSpPr>
        <dsp:cNvPr id="0" name=""/>
        <dsp:cNvSpPr/>
      </dsp:nvSpPr>
      <dsp:spPr>
        <a:xfrm>
          <a:off x="3740513" y="1695319"/>
          <a:ext cx="1133183" cy="21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7620" rIns="30480" bIns="7620" numCol="1" spcCol="1270" anchor="ctr" anchorCtr="0">
          <a:noAutofit/>
        </a:bodyPr>
        <a:lstStyle/>
        <a:p>
          <a:pPr marL="0" lvl="0" indent="0" algn="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Baking/Cooking</a:t>
          </a:r>
        </a:p>
      </dsp:txBody>
      <dsp:txXfrm>
        <a:off x="3740513" y="1695319"/>
        <a:ext cx="1133183" cy="217300"/>
      </dsp:txXfrm>
    </dsp:sp>
    <dsp:sp modelId="{306C2444-1B4B-3E4F-9D89-269CDC6B6DE2}">
      <dsp:nvSpPr>
        <dsp:cNvPr id="0" name=""/>
        <dsp:cNvSpPr/>
      </dsp:nvSpPr>
      <dsp:spPr>
        <a:xfrm>
          <a:off x="1471465" y="1136214"/>
          <a:ext cx="1259092" cy="6519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9199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Barista</a:t>
          </a:r>
        </a:p>
      </dsp:txBody>
      <dsp:txXfrm>
        <a:off x="1471465" y="1136214"/>
        <a:ext cx="1259092" cy="651902"/>
      </dsp:txXfrm>
    </dsp:sp>
    <dsp:sp modelId="{2EB53135-0AD4-F143-A2B9-746ECD9FBC78}">
      <dsp:nvSpPr>
        <dsp:cNvPr id="0" name=""/>
        <dsp:cNvSpPr/>
      </dsp:nvSpPr>
      <dsp:spPr>
        <a:xfrm>
          <a:off x="1723284" y="1643250"/>
          <a:ext cx="1133183" cy="217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33020" bIns="8255" numCol="1" spcCol="1270" anchor="ctr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Coffee Making</a:t>
          </a:r>
        </a:p>
      </dsp:txBody>
      <dsp:txXfrm>
        <a:off x="1723284" y="1643250"/>
        <a:ext cx="1133183" cy="2173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5FDDA-79E0-B7CE-9418-0F4CCC0865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040809-7C8D-F037-FDE2-D7073983ABF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57CDB-A848-99DA-B0AD-2D89FBD27D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0B3F14-F739-4148-8B14-F650AA1128CD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DA972-9E79-D6E1-EFD4-F0EAFE9166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33DACA-D02F-6EAF-88A7-DCFDC9DD52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32183B-3A90-443B-B66F-919F7EA4C9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32752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9BCE1-DE4D-B035-94E4-F568231B81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A3C39-353E-AB2D-F49E-38775945388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F0079-5E00-B818-3C34-44BFAFAE71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5F8E1A-7579-46B5-869C-0F50FAB51D55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4073E-1185-F438-C413-8BE98CA786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64D24-2FDB-0F71-10F8-E0598E8433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FA32D1-B3A9-427F-AF40-8C6EB98BA3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334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EDADA-7A44-79C4-233A-CD417B8560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E25D05-0672-4AC9-501C-C7EE476752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6DF0E-2F4F-063B-D74C-4B4E8E63F7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41C5B4-76B6-4249-B524-EB706AB79C4E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1B1B2-4448-731F-DB3B-D70B23E72E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1E6ED-D47B-B84A-C856-1B9FBBDC67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E8B8E2-DD13-4CF3-A928-F5180F74D0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833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878F2-19B3-A5EB-571C-A3BB0AC8965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F6548-CF7E-FD07-053B-CD86EBB2A27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79A536-B1F1-ABA0-2981-6ADA9433C1B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61218C-F852-1BAF-B15C-03AFEA1ED4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E424D8-DF18-449A-9FA8-CD271F738DA7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519D4C-9758-50AD-F42B-5E5C898F36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5BAF7-EA31-EB14-296C-CDD10427CB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D79E63-3D19-47F1-B59A-5EC52D70D3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3C2FD-669B-03D5-FC24-1A2573370A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2F083B-B8BA-F6A0-5D5E-576EF355A6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E48A3-821B-61D8-AF24-B5CF4819F3A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D9BF70-79BC-851A-7AD3-25CE34D1CB5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24CE8-D757-91C9-B038-BEAFD237FE2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779DCD-CF85-9F7B-5481-1E7B7F7345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F116D2-08CD-4C29-AB02-4B890E922950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F7091-3094-A33F-6545-11FBBC41FC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A1D763-2D33-01A2-0BD7-3A1085C09C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218244-1ED7-4591-98E8-88E80B08B6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68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307D4-B9BA-75A4-AD09-FBAD0A2646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69F022-21E4-7CC5-0BC8-27FDB2870E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FC997C-A2D9-46B3-BCD1-6247692EB0EB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8D02E2-13F1-FF36-8DB8-A8F9F47665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2201EF-BBE4-A601-A0B6-AFD516DCBB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DE1863-77D5-4128-83F8-18FE247F24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037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EF6F46-E6A9-EDE8-68C5-EC75EFF298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A5636B-FAA1-4E9E-B82F-3AEA11F264ED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31D3D5-B104-4D50-2B22-09E7D15A39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B132FC-C0D3-8F68-ACD2-AD7DAE5685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3FE345-2889-4554-8DAE-930F2A8AA3E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7380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3D11B-D8C7-3813-0946-CC0EB88187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9A2E6-04A9-75B6-915B-3DE95CFE15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2E5897-2D59-CD5B-9FA8-ACC541BFA1A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23E9F-4E9F-FAE6-7849-467275A916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C5394A-CE16-4B2E-9264-E795047F78C5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3C311-2FC5-8069-A877-C607C9A631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A0B45E-310E-7756-9DD9-8F60BC124F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DDC0F9-6F34-404F-B8C6-C2C94D1736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84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38732-4196-EC84-8B9B-0340703DC9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FDA2DB-2C3E-A386-275F-4F0F1967AE9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7E953-B11E-3AD8-0638-9AC79388FC8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D2497D-C72D-E19F-E2BF-D8C3D36A97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E51017-5DCC-48C9-8C1A-EA3A26528619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9BAFEF-92A6-95D2-84B4-3CAAD03BFF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18BCAB-F8CC-BED7-1E94-D324C817B3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74B849-E3D9-44CB-853F-EBA2128F259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718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9477F-213D-4DBF-556D-1055DF0FAEA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DC5991-14B7-10CE-D314-5E2694C37A8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B012C-5C8E-1BBF-5ED0-508F877DFC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EA0766-AD52-46FB-AEA3-9CCDB31D49D4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97D5C-F776-5B16-B8E9-10515735ED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B546E-413C-4542-B561-20C45E2E93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33EA4A-F77C-432C-91A5-E9D4232201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09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9924F9-CCFD-9DDA-3A77-6172C18871F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9982F3-9489-30B0-D613-E5FE8C7BDCB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9D553-0948-F6B9-D045-9DF392E2FF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F9CF06-C134-4216-B282-D8FB593D8DE2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EB51E-149C-4366-12D7-6A70369685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D51D1-47AB-FDD4-AF03-AD38572BB4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6B1071-3598-4ACE-9FBD-A795113F81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227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33CC7F-63DC-F9FE-D67C-E44C26A138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E196E-D822-4E3D-ADFF-88882A9086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9A2D8-93A0-0F7D-C69C-B33EBF88020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8923FC0-FC5A-4C49-9594-ED2A5B2487CA}" type="datetime1">
              <a:rPr lang="en-GB"/>
              <a:pPr lvl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AED0D-81B0-B703-29DE-89962DD5173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4D574-096A-D8B0-0593-FA7671BBF59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187EE4F6-FFF9-49A3-8AA5-4E77FD14FFA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254F59D3-64E9-D085-72AA-97DDE5405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5" descr="Grains falling from a bag&#10;&#10;Description automatically generated">
            <a:extLst>
              <a:ext uri="{FF2B5EF4-FFF2-40B4-BE49-F238E27FC236}">
                <a16:creationId xmlns:a16="http://schemas.microsoft.com/office/drawing/2014/main" id="{16D29A70-DE3B-97E9-563E-9C41412D8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0" y="9"/>
            <a:ext cx="866849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2">
            <a:extLst>
              <a:ext uri="{FF2B5EF4-FFF2-40B4-BE49-F238E27FC236}">
                <a16:creationId xmlns:a16="http://schemas.microsoft.com/office/drawing/2014/main" id="{11A96519-5213-2FCC-5586-2BC239C7A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3711650" y="0"/>
            <a:ext cx="8480346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5D3980-5BEF-2A85-3011-3445B9BACCB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668493" y="2031147"/>
            <a:ext cx="3415357" cy="1361276"/>
          </a:xfrm>
        </p:spPr>
        <p:txBody>
          <a:bodyPr anchorCtr="0"/>
          <a:lstStyle/>
          <a:p>
            <a:pPr lvl="0" algn="r"/>
            <a:r>
              <a:rPr lang="en-US" sz="3600"/>
              <a:t>My Coffee Shop Business Plan</a:t>
            </a:r>
            <a:endParaRPr lang="en-GB" sz="360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03872F6F-B4F0-0F66-C4F8-0C1827A8507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668493" y="4565206"/>
            <a:ext cx="3203463" cy="1208141"/>
          </a:xfrm>
        </p:spPr>
        <p:txBody>
          <a:bodyPr anchorCtr="0"/>
          <a:lstStyle/>
          <a:p>
            <a:pPr lvl="0" algn="r"/>
            <a:r>
              <a:rPr lang="en-US" sz="2000"/>
              <a:t>Prepared by</a:t>
            </a:r>
          </a:p>
          <a:p>
            <a:pPr lvl="0" algn="r"/>
            <a:r>
              <a:rPr lang="en-US" sz="2000"/>
              <a:t>Syeda Bodrunnahar</a:t>
            </a:r>
            <a:endParaRPr lang="en-GB" sz="2000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732F7BF5-74A2-226F-D193-234C792C9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8130543" y="346795"/>
            <a:ext cx="146304" cy="704088"/>
          </a:xfrm>
          <a:prstGeom prst="rect">
            <a:avLst/>
          </a:pr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Rectangle 16">
            <a:extLst>
              <a:ext uri="{FF2B5EF4-FFF2-40B4-BE49-F238E27FC236}">
                <a16:creationId xmlns:a16="http://schemas.microsoft.com/office/drawing/2014/main" id="{3B413A2D-57BE-3A4B-0C47-197C7B27E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7851651" y="4546918"/>
            <a:ext cx="4023360" cy="18288"/>
          </a:xfrm>
          <a:prstGeom prst="rect">
            <a:avLst/>
          </a:prstGeom>
          <a:solidFill>
            <a:srgbClr val="D5D5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5C0D7CCE-3DC1-E26E-E4E0-79A72A43D7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026263A3-CBC4-E075-2A9B-318FD7362762}"/>
              </a:ext>
            </a:extLst>
          </p:cNvPr>
          <p:cNvSpPr txBox="1"/>
          <p:nvPr/>
        </p:nvSpPr>
        <p:spPr>
          <a:xfrm>
            <a:off x="1045469" y="1181159"/>
            <a:ext cx="3664183" cy="10156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Objective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The Premises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Mission Statement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F2226977-3D1E-BD27-8862-C763016750BE}"/>
              </a:ext>
            </a:extLst>
          </p:cNvPr>
          <p:cNvSpPr txBox="1"/>
          <p:nvPr/>
        </p:nvSpPr>
        <p:spPr>
          <a:xfrm>
            <a:off x="1045470" y="577772"/>
            <a:ext cx="3816090" cy="523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1. The Idea of a Cafe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0C24F1FA-527A-5EDB-9644-A1B726BE37FE}"/>
              </a:ext>
            </a:extLst>
          </p:cNvPr>
          <p:cNvSpPr txBox="1"/>
          <p:nvPr/>
        </p:nvSpPr>
        <p:spPr>
          <a:xfrm>
            <a:off x="1045469" y="2672965"/>
            <a:ext cx="311357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dirty="0">
                <a:solidFill>
                  <a:srgbClr val="A87C7C"/>
                </a:solidFill>
                <a:latin typeface="Aptos"/>
              </a:rPr>
              <a:t>Objective</a:t>
            </a:r>
            <a:endParaRPr lang="en-US" sz="2400" b="1" i="0" u="none" strike="noStrike" kern="1200" cap="none" spc="0" baseline="0" dirty="0">
              <a:solidFill>
                <a:srgbClr val="A87C7C"/>
              </a:solidFill>
              <a:uFillTx/>
              <a:latin typeface="Aptos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AFCC26DE-9DD5-BF0C-A7CD-07A545281392}"/>
              </a:ext>
            </a:extLst>
          </p:cNvPr>
          <p:cNvSpPr txBox="1"/>
          <p:nvPr/>
        </p:nvSpPr>
        <p:spPr>
          <a:xfrm>
            <a:off x="1045469" y="3090444"/>
            <a:ext cx="5050531" cy="2862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 open a modern coffee/snacks outlet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A good range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of dishes produced from fresh ingredients</a:t>
            </a:r>
            <a:r>
              <a:rPr lang="en-GB" dirty="0">
                <a:effectLst/>
              </a:rPr>
              <a:t>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aim of the business is to provide exceptional quality coffee/snacks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To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maintain a very high standard of hygiene.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The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gourmet coffee/snacks will be served/delivered in a very high-quality eco-friendly packaging.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ndeavor to change the menu seasonally</a:t>
            </a:r>
            <a:r>
              <a:rPr lang="en-GB" sz="1600" dirty="0">
                <a:effectLst/>
              </a:rPr>
              <a:t> </a:t>
            </a:r>
            <a:endParaRPr lang="en-US" sz="1600" b="1" i="0" u="none" strike="noStrike" kern="1200" cap="none" spc="0" baseline="0" dirty="0">
              <a:solidFill>
                <a:srgbClr val="A87C7C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5C0D7CCE-3DC1-E26E-E4E0-79A72A43D7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E5F6928B-69A4-72B5-A840-BC6755774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468" y="2800212"/>
            <a:ext cx="4392210" cy="23273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7">
            <a:extLst>
              <a:ext uri="{FF2B5EF4-FFF2-40B4-BE49-F238E27FC236}">
                <a16:creationId xmlns:a16="http://schemas.microsoft.com/office/drawing/2014/main" id="{0C24F1FA-527A-5EDB-9644-A1B726BE37FE}"/>
              </a:ext>
            </a:extLst>
          </p:cNvPr>
          <p:cNvSpPr txBox="1"/>
          <p:nvPr/>
        </p:nvSpPr>
        <p:spPr>
          <a:xfrm>
            <a:off x="1045468" y="2461656"/>
            <a:ext cx="3113577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Local Area Map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51BA10-D6BB-21FA-2DE4-8D8E5C3D396F}"/>
              </a:ext>
            </a:extLst>
          </p:cNvPr>
          <p:cNvSpPr txBox="1"/>
          <p:nvPr/>
        </p:nvSpPr>
        <p:spPr>
          <a:xfrm>
            <a:off x="1045469" y="1550491"/>
            <a:ext cx="3113577" cy="523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The premises</a:t>
            </a:r>
          </a:p>
        </p:txBody>
      </p:sp>
    </p:spTree>
    <p:extLst>
      <p:ext uri="{BB962C8B-B14F-4D97-AF65-F5344CB8AC3E}">
        <p14:creationId xmlns:p14="http://schemas.microsoft.com/office/powerpoint/2010/main" val="1302299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5C0D7CCE-3DC1-E26E-E4E0-79A72A43D7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F2226977-3D1E-BD27-8862-C763016750BE}"/>
              </a:ext>
            </a:extLst>
          </p:cNvPr>
          <p:cNvSpPr txBox="1"/>
          <p:nvPr/>
        </p:nvSpPr>
        <p:spPr>
          <a:xfrm>
            <a:off x="1045469" y="1781324"/>
            <a:ext cx="3663691" cy="523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Mission Statement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31B73481-8142-984F-8B17-DA0CC0936DA9}"/>
              </a:ext>
            </a:extLst>
          </p:cNvPr>
          <p:cNvSpPr txBox="1"/>
          <p:nvPr/>
        </p:nvSpPr>
        <p:spPr>
          <a:xfrm>
            <a:off x="1045469" y="2811971"/>
            <a:ext cx="4806691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i="0" u="none" strike="noStrike" kern="1200" cap="none" spc="0" baseline="0" dirty="0">
                <a:uFillTx/>
                <a:latin typeface="Aptos"/>
              </a:rPr>
              <a:t>One cup at a time makes the day better</a:t>
            </a:r>
          </a:p>
        </p:txBody>
      </p:sp>
    </p:spTree>
    <p:extLst>
      <p:ext uri="{BB962C8B-B14F-4D97-AF65-F5344CB8AC3E}">
        <p14:creationId xmlns:p14="http://schemas.microsoft.com/office/powerpoint/2010/main" val="1637494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E4908458-AF6E-FFCE-C8DA-807584D05D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64D13DD8-445C-F061-06EE-C591F089D5A7}"/>
              </a:ext>
            </a:extLst>
          </p:cNvPr>
          <p:cNvSpPr txBox="1"/>
          <p:nvPr/>
        </p:nvSpPr>
        <p:spPr>
          <a:xfrm>
            <a:off x="465365" y="1337340"/>
            <a:ext cx="396898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Initial Investment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Cashflow Statement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20202F52-C64C-8861-9116-B01763B4D6D7}"/>
              </a:ext>
            </a:extLst>
          </p:cNvPr>
          <p:cNvSpPr txBox="1"/>
          <p:nvPr/>
        </p:nvSpPr>
        <p:spPr>
          <a:xfrm>
            <a:off x="465365" y="764898"/>
            <a:ext cx="6484687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2. Financial Overview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F84CD9C6-F40A-0309-B57C-42002E155489}"/>
              </a:ext>
            </a:extLst>
          </p:cNvPr>
          <p:cNvSpPr txBox="1"/>
          <p:nvPr/>
        </p:nvSpPr>
        <p:spPr>
          <a:xfrm>
            <a:off x="465365" y="2216756"/>
            <a:ext cx="2830287" cy="4001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Initial Investment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0D86B57-24A6-39D9-6BF1-EC7623BFED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882971"/>
              </p:ext>
            </p:extLst>
          </p:nvPr>
        </p:nvGraphicFramePr>
        <p:xfrm>
          <a:off x="572045" y="2708306"/>
          <a:ext cx="5752555" cy="3783928"/>
        </p:xfrm>
        <a:graphic>
          <a:graphicData uri="http://schemas.openxmlformats.org/drawingml/2006/table">
            <a:tbl>
              <a:tblPr/>
              <a:tblGrid>
                <a:gridCol w="2533235">
                  <a:extLst>
                    <a:ext uri="{9D8B030D-6E8A-4147-A177-3AD203B41FA5}">
                      <a16:colId xmlns:a16="http://schemas.microsoft.com/office/drawing/2014/main" val="4020243045"/>
                    </a:ext>
                  </a:extLst>
                </a:gridCol>
                <a:gridCol w="823301">
                  <a:extLst>
                    <a:ext uri="{9D8B030D-6E8A-4147-A177-3AD203B41FA5}">
                      <a16:colId xmlns:a16="http://schemas.microsoft.com/office/drawing/2014/main" val="147477627"/>
                    </a:ext>
                  </a:extLst>
                </a:gridCol>
                <a:gridCol w="1340504">
                  <a:extLst>
                    <a:ext uri="{9D8B030D-6E8A-4147-A177-3AD203B41FA5}">
                      <a16:colId xmlns:a16="http://schemas.microsoft.com/office/drawing/2014/main" val="1949668474"/>
                    </a:ext>
                  </a:extLst>
                </a:gridCol>
                <a:gridCol w="1055515">
                  <a:extLst>
                    <a:ext uri="{9D8B030D-6E8A-4147-A177-3AD203B41FA5}">
                      <a16:colId xmlns:a16="http://schemas.microsoft.com/office/drawing/2014/main" val="1104276540"/>
                    </a:ext>
                  </a:extLst>
                </a:gridCol>
              </a:tblGrid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Description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No. of Item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1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Cost per Item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Total Cost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4747206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Premium for the Premises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 dirty="0">
                          <a:effectLst/>
                          <a:latin typeface="Calibri" panose="020F0502020204030204" pitchFamily="34" charset="0"/>
                        </a:rPr>
                        <a:t>£10,000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£10,000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9372975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Advance Rent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 dirty="0">
                          <a:effectLst/>
                          <a:latin typeface="Calibri" panose="020F0502020204030204" pitchFamily="34" charset="0"/>
                        </a:rPr>
                        <a:t>£1,583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£3,166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2503594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Coffee Machine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 dirty="0">
                          <a:effectLst/>
                          <a:latin typeface="Calibri" panose="020F0502020204030204" pitchFamily="34" charset="0"/>
                        </a:rPr>
                        <a:t>£2,000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£2,000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2882379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Espresso/Capuccino Machine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£2,500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£2,500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0771887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EPOS System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9939956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Decoration (newly renovated)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6414292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Kitchen Accessories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£200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£200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0522955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Packaging Materials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10000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£0.20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£2,000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9924137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Fridge/Freezer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£1,500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£4,500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82119188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Initial Adverts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£1,000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£1,000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2710730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Chip Fryer Twin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£1,500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£1,500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4707889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Display Warmer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£500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5472466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Chip warmer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4315938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Oven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£3,000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6573637"/>
                  </a:ext>
                </a:extLst>
              </a:tr>
              <a:tr h="222584">
                <a:tc>
                  <a:txBody>
                    <a:bodyPr/>
                    <a:lstStyle/>
                    <a:p>
                      <a:pPr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Miscellaneous &amp; Working Capital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£5,000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0">
                          <a:effectLst/>
                          <a:latin typeface="Calibri" panose="020F0502020204030204" pitchFamily="34" charset="0"/>
                        </a:rPr>
                        <a:t>£5,000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4564050"/>
                  </a:ext>
                </a:extLst>
              </a:tr>
              <a:tr h="222584">
                <a:tc gridSpan="3">
                  <a:txBody>
                    <a:bodyPr/>
                    <a:lstStyle/>
                    <a:p>
                      <a:pPr rtl="0" fontAlgn="b"/>
                      <a:r>
                        <a:rPr lang="en-GB" sz="1100" b="1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Total Start-up Cost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"/>
                      <a:r>
                        <a:rPr lang="en-GB" sz="1100" b="1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£39,166</a:t>
                      </a:r>
                    </a:p>
                  </a:txBody>
                  <a:tcPr marL="28575" marR="28575" marT="19050" marB="19050" anchor="b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34754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E4908458-AF6E-FFCE-C8DA-807584D05D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AE9C101-5A8B-E1FC-A330-D5315C22B5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6698681"/>
              </p:ext>
            </p:extLst>
          </p:nvPr>
        </p:nvGraphicFramePr>
        <p:xfrm>
          <a:off x="579120" y="1088690"/>
          <a:ext cx="8747755" cy="5674854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175727">
                  <a:extLst>
                    <a:ext uri="{9D8B030D-6E8A-4147-A177-3AD203B41FA5}">
                      <a16:colId xmlns:a16="http://schemas.microsoft.com/office/drawing/2014/main" val="1024912965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2514899117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633999808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799909211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3202291304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3637646916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2191058170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990084364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3989225187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4217959636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3392970808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3820843538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4081131694"/>
                    </a:ext>
                  </a:extLst>
                </a:gridCol>
                <a:gridCol w="543993">
                  <a:extLst>
                    <a:ext uri="{9D8B030D-6E8A-4147-A177-3AD203B41FA5}">
                      <a16:colId xmlns:a16="http://schemas.microsoft.com/office/drawing/2014/main" val="489408007"/>
                    </a:ext>
                  </a:extLst>
                </a:gridCol>
                <a:gridCol w="500119">
                  <a:extLst>
                    <a:ext uri="{9D8B030D-6E8A-4147-A177-3AD203B41FA5}">
                      <a16:colId xmlns:a16="http://schemas.microsoft.com/office/drawing/2014/main" val="1128475284"/>
                    </a:ext>
                  </a:extLst>
                </a:gridCol>
              </a:tblGrid>
              <a:tr h="174752">
                <a:tc>
                  <a:txBody>
                    <a:bodyPr/>
                    <a:lstStyle/>
                    <a:p>
                      <a:pPr lvl="0" rtl="0" fontAlgn="b"/>
                      <a:endParaRPr lang="en-GB" sz="900">
                        <a:highlight>
                          <a:srgbClr val="1C4587"/>
                        </a:highlight>
                      </a:endParaRP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Start -Up 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2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6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7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9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10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11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Month 12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1C4587"/>
                          </a:highlight>
                        </a:rPr>
                        <a:t>Total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1699207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highlight>
                            <a:srgbClr val="D9EAD3"/>
                          </a:highlight>
                        </a:rPr>
                        <a:t>Income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AD3"/>
                    </a:solidFill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4532500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Sales/Investment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£18,000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£232,000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40397024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Loans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7503833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Grants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9575288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Investment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6563295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Total Income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£40,000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£18,000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£18,000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£23,000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£23,000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1C4587"/>
                          </a:highlight>
                        </a:rPr>
                        <a:t>£272,000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0886739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highlight>
                            <a:srgbClr val="FFF2CC"/>
                          </a:highlight>
                        </a:rPr>
                        <a:t>Expenses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689619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Wages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£72,000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0240042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6468992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Rent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dirty="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£1,585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£19,020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74506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Elec/Gas/Water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3154889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Phone/Broadband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8016561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Loans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£2,400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207804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EPOS System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1878633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Start-Up Cost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1354496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Raw Materials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£2,400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£2,800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£3,600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£3,600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£4,400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£4,400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£4,800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£4,800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£48,000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787298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Nat. Ins.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£315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£3,780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83303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Adverts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£3,600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4377949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Petrol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£600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£7,200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0605254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Stationary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£360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3094498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Insurances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£1,800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1855552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highlight>
                            <a:srgbClr val="FFF2CC"/>
                          </a:highlight>
                        </a:rPr>
                        <a:t>VAT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>
                        <a:highlight>
                          <a:srgbClr val="FFF2CC"/>
                        </a:highlight>
                      </a:endParaRP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£2,000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£2,334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£3,001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£3,001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£3,334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£3,334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£3,667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£3,667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£3,834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£3,834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£4,001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£4,001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>
                          <a:highlight>
                            <a:srgbClr val="FFF2CC"/>
                          </a:highlight>
                        </a:rPr>
                        <a:t>£40,008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7439165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Rates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£250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£3,000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6941359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/>
                        <a:t>Professional Fees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/>
                        <a:t>£1,200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4540497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Total Expenses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£40,000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£16,030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£16,764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£18,231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£18,231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£18,964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£18,964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£19,697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£19,697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£20,064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£20,064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£20,431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£20,431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1C4587"/>
                          </a:highlight>
                        </a:rPr>
                        <a:t>£267,568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8534421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86147078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Net CashFlow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-£4,030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-£2,764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-£231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-£231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£1,036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£1,036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£2,303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£2,303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£2,936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£2,936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£3,569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£3,569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1C4587"/>
                          </a:highlight>
                        </a:rPr>
                        <a:t>£4,432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994738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06169818"/>
                  </a:ext>
                </a:extLst>
              </a:tr>
              <a:tr h="26213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Opening Balance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>
                        <a:highlight>
                          <a:srgbClr val="3AB0FF"/>
                        </a:highlight>
                      </a:endParaRP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>
                        <a:highlight>
                          <a:srgbClr val="3AB0FF"/>
                        </a:highlight>
                      </a:endParaRP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-£4,030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-£6,794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-£7,025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-£7,255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-£6,219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-£5,183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-£2,881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-£578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£2,358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£5,294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£8,863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1C4587"/>
                          </a:highlight>
                        </a:rPr>
                        <a:t>-£5,183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5479592"/>
                  </a:ext>
                </a:extLst>
              </a:tr>
              <a:tr h="174446"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/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5975123"/>
                  </a:ext>
                </a:extLst>
              </a:tr>
              <a:tr h="174752">
                <a:tc>
                  <a:txBody>
                    <a:bodyPr/>
                    <a:lstStyle/>
                    <a:p>
                      <a:pPr lvl="0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Closing Balance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rtl="0" fontAlgn="b"/>
                      <a:endParaRPr lang="en-GB" sz="900">
                        <a:highlight>
                          <a:srgbClr val="3AB0FF"/>
                        </a:highlight>
                      </a:endParaRP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-£4,030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-£6,794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-£7,025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-£7,255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-£6,219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-£5,183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-£2,881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-£578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£2,358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£5,294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£8,863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>
                          <a:solidFill>
                            <a:srgbClr val="FFFFFF"/>
                          </a:solidFill>
                          <a:highlight>
                            <a:srgbClr val="3AB0FF"/>
                          </a:highlight>
                        </a:rPr>
                        <a:t>£12,432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AB0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r" rtl="0" fontAlgn="b"/>
                      <a:r>
                        <a:rPr lang="en-GB" sz="500" b="1" dirty="0">
                          <a:solidFill>
                            <a:srgbClr val="FFFFFF"/>
                          </a:solidFill>
                          <a:highlight>
                            <a:srgbClr val="1C4587"/>
                          </a:highlight>
                        </a:rPr>
                        <a:t>-£751</a:t>
                      </a:r>
                    </a:p>
                  </a:txBody>
                  <a:tcPr marL="10881" marR="10881" marT="0" marB="0" anchor="b">
                    <a:lnL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16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16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45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6648050"/>
                  </a:ext>
                </a:extLst>
              </a:tr>
            </a:tbl>
          </a:graphicData>
        </a:graphic>
      </p:graphicFrame>
      <p:sp>
        <p:nvSpPr>
          <p:cNvPr id="6" name="TextBox 6">
            <a:extLst>
              <a:ext uri="{FF2B5EF4-FFF2-40B4-BE49-F238E27FC236}">
                <a16:creationId xmlns:a16="http://schemas.microsoft.com/office/drawing/2014/main" id="{F84CD9C6-F40A-0309-B57C-42002E155489}"/>
              </a:ext>
            </a:extLst>
          </p:cNvPr>
          <p:cNvSpPr txBox="1"/>
          <p:nvPr/>
        </p:nvSpPr>
        <p:spPr>
          <a:xfrm>
            <a:off x="495845" y="489865"/>
            <a:ext cx="3954235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Cashflow Statement</a:t>
            </a:r>
          </a:p>
        </p:txBody>
      </p:sp>
    </p:spTree>
    <p:extLst>
      <p:ext uri="{BB962C8B-B14F-4D97-AF65-F5344CB8AC3E}">
        <p14:creationId xmlns:p14="http://schemas.microsoft.com/office/powerpoint/2010/main" val="1717595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6EA1CA66-C345-3C02-DEB6-55838C058A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98836073-C161-9AB3-344C-8C4C0621C9D2}"/>
              </a:ext>
            </a:extLst>
          </p:cNvPr>
          <p:cNvSpPr txBox="1"/>
          <p:nvPr/>
        </p:nvSpPr>
        <p:spPr>
          <a:xfrm>
            <a:off x="841939" y="2101395"/>
            <a:ext cx="396898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Online Drives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Local Area Publicity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2AEB5D23-47E9-F552-BA8F-06649EFF42C5}"/>
              </a:ext>
            </a:extLst>
          </p:cNvPr>
          <p:cNvSpPr txBox="1"/>
          <p:nvPr/>
        </p:nvSpPr>
        <p:spPr>
          <a:xfrm>
            <a:off x="841939" y="1347344"/>
            <a:ext cx="3836741" cy="523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3. Marketing Strategy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D9069AA3-2575-C7E7-AC79-4A728E7CCC74}"/>
              </a:ext>
            </a:extLst>
          </p:cNvPr>
          <p:cNvSpPr txBox="1"/>
          <p:nvPr/>
        </p:nvSpPr>
        <p:spPr>
          <a:xfrm>
            <a:off x="841939" y="3040115"/>
            <a:ext cx="311357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Online drives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F9CB3ED6-F165-4B6F-8896-3DEC8F263AE1}"/>
              </a:ext>
            </a:extLst>
          </p:cNvPr>
          <p:cNvSpPr txBox="1"/>
          <p:nvPr/>
        </p:nvSpPr>
        <p:spPr>
          <a:xfrm>
            <a:off x="841939" y="3501780"/>
            <a:ext cx="5050531" cy="9233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Professional Website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Social Network pages</a:t>
            </a:r>
            <a:endParaRPr lang="en-GB" dirty="0">
              <a:effectLst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Search Engine Optimisation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6EA1CA66-C345-3C02-DEB6-55838C058A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7">
            <a:extLst>
              <a:ext uri="{FF2B5EF4-FFF2-40B4-BE49-F238E27FC236}">
                <a16:creationId xmlns:a16="http://schemas.microsoft.com/office/drawing/2014/main" id="{D8F8F7FF-86DA-BEAD-B84C-114D0DB9347D}"/>
              </a:ext>
            </a:extLst>
          </p:cNvPr>
          <p:cNvSpPr txBox="1"/>
          <p:nvPr/>
        </p:nvSpPr>
        <p:spPr>
          <a:xfrm>
            <a:off x="841939" y="1941774"/>
            <a:ext cx="311357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dirty="0">
                <a:solidFill>
                  <a:srgbClr val="A87C7C"/>
                </a:solidFill>
                <a:latin typeface="Aptos"/>
              </a:rPr>
              <a:t>Local Area Publicity</a:t>
            </a:r>
            <a:endParaRPr lang="en-US" sz="2400" b="1" i="0" u="none" strike="noStrike" kern="1200" cap="none" spc="0" baseline="0" dirty="0">
              <a:solidFill>
                <a:srgbClr val="A87C7C"/>
              </a:solidFill>
              <a:uFillTx/>
              <a:latin typeface="Aptos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4FB6F969-3659-3108-9273-E347FB4207E8}"/>
              </a:ext>
            </a:extLst>
          </p:cNvPr>
          <p:cNvSpPr txBox="1"/>
          <p:nvPr/>
        </p:nvSpPr>
        <p:spPr>
          <a:xfrm>
            <a:off x="841939" y="2814919"/>
            <a:ext cx="5050531" cy="9233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Advertisement in the local media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Leaflet Distribution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Local Football Clu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b Sponsorship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325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E03964BA-3144-D50F-3DA3-DF075449F9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9ACC851D-B217-D894-18AD-70FA3EAF87D9}"/>
              </a:ext>
            </a:extLst>
          </p:cNvPr>
          <p:cNvSpPr txBox="1"/>
          <p:nvPr/>
        </p:nvSpPr>
        <p:spPr>
          <a:xfrm>
            <a:off x="1055299" y="1253633"/>
            <a:ext cx="3968980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Local Population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Competitor Analysis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  <a:t>SWOT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01000E09-57C1-5A81-5C12-C41858ED9F80}"/>
              </a:ext>
            </a:extLst>
          </p:cNvPr>
          <p:cNvSpPr txBox="1"/>
          <p:nvPr/>
        </p:nvSpPr>
        <p:spPr>
          <a:xfrm>
            <a:off x="1055299" y="662150"/>
            <a:ext cx="352652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4. Market Research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FEBD0143-7E5C-37BC-E87A-2F35E80E25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640034" y="3079623"/>
            <a:ext cx="2475006" cy="12334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17C3B96A-49AB-8759-CB53-AFF88B3E06FD}"/>
              </a:ext>
            </a:extLst>
          </p:cNvPr>
          <p:cNvSpPr txBox="1"/>
          <p:nvPr/>
        </p:nvSpPr>
        <p:spPr>
          <a:xfrm>
            <a:off x="895481" y="2666661"/>
            <a:ext cx="2830287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>
                <a:solidFill>
                  <a:srgbClr val="A87C7C"/>
                </a:solidFill>
                <a:uFillTx/>
                <a:latin typeface="Aptos"/>
              </a:rPr>
              <a:t>Local Population</a:t>
            </a:r>
          </a:p>
        </p:txBody>
      </p:sp>
      <p:pic>
        <p:nvPicPr>
          <p:cNvPr id="8" name="Picture 5" descr="A graph of age distribution&#10;&#10;Description automatically generated">
            <a:extLst>
              <a:ext uri="{FF2B5EF4-FFF2-40B4-BE49-F238E27FC236}">
                <a16:creationId xmlns:a16="http://schemas.microsoft.com/office/drawing/2014/main" id="{D93C7FC6-916F-4052-2662-2A3BCEEF90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95481" y="4782528"/>
            <a:ext cx="3695703" cy="142875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2B6D6DD-E5EF-2B46-2168-00077EE29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299" y="3079623"/>
            <a:ext cx="2141657" cy="127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E03964BA-3144-D50F-3DA3-DF075449F9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17C3B96A-49AB-8759-CB53-AFF88B3E06FD}"/>
              </a:ext>
            </a:extLst>
          </p:cNvPr>
          <p:cNvSpPr txBox="1"/>
          <p:nvPr/>
        </p:nvSpPr>
        <p:spPr>
          <a:xfrm>
            <a:off x="841939" y="1868548"/>
            <a:ext cx="3547181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dirty="0">
                <a:solidFill>
                  <a:srgbClr val="A87C7C"/>
                </a:solidFill>
                <a:latin typeface="Aptos"/>
              </a:rPr>
              <a:t>Competitor Analysis</a:t>
            </a:r>
            <a:endParaRPr lang="en-US" sz="2400" b="1" i="0" u="none" strike="noStrike" kern="1200" cap="none" spc="0" baseline="0" dirty="0">
              <a:solidFill>
                <a:srgbClr val="A87C7C"/>
              </a:solidFill>
              <a:uFillTx/>
              <a:latin typeface="Aptos"/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FB622360-DE94-10BC-585C-55B88972F409}"/>
              </a:ext>
            </a:extLst>
          </p:cNvPr>
          <p:cNvSpPr txBox="1"/>
          <p:nvPr/>
        </p:nvSpPr>
        <p:spPr>
          <a:xfrm>
            <a:off x="856342" y="2583042"/>
            <a:ext cx="5050531" cy="9233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Survey on the Competitors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Analyse their positive/Negative sides </a:t>
            </a:r>
          </a:p>
          <a:p>
            <a:pPr marR="0" lvl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270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E03964BA-3144-D50F-3DA3-DF075449F9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17C3B96A-49AB-8759-CB53-AFF88B3E06FD}"/>
              </a:ext>
            </a:extLst>
          </p:cNvPr>
          <p:cNvSpPr txBox="1"/>
          <p:nvPr/>
        </p:nvSpPr>
        <p:spPr>
          <a:xfrm>
            <a:off x="1016434" y="1157884"/>
            <a:ext cx="283028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dirty="0">
                <a:solidFill>
                  <a:srgbClr val="A87C7C"/>
                </a:solidFill>
                <a:latin typeface="Aptos"/>
              </a:rPr>
              <a:t>SWOT Analysis</a:t>
            </a:r>
            <a:endParaRPr lang="en-US" sz="2400" b="1" i="0" u="none" strike="noStrike" kern="1200" cap="none" spc="0" baseline="0" dirty="0">
              <a:solidFill>
                <a:srgbClr val="A87C7C"/>
              </a:solidFill>
              <a:uFillTx/>
              <a:latin typeface="Aptos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D7D3C18-2787-CB1D-915E-F91F8053A9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4398393"/>
              </p:ext>
            </p:extLst>
          </p:nvPr>
        </p:nvGraphicFramePr>
        <p:xfrm>
          <a:off x="1016434" y="1763276"/>
          <a:ext cx="7530666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466">
                  <a:extLst>
                    <a:ext uri="{9D8B030D-6E8A-4147-A177-3AD203B41FA5}">
                      <a16:colId xmlns:a16="http://schemas.microsoft.com/office/drawing/2014/main" val="129449621"/>
                    </a:ext>
                  </a:extLst>
                </a:gridCol>
                <a:gridCol w="5664200">
                  <a:extLst>
                    <a:ext uri="{9D8B030D-6E8A-4147-A177-3AD203B41FA5}">
                      <a16:colId xmlns:a16="http://schemas.microsoft.com/office/drawing/2014/main" val="29452602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Excellent Location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Excellent Passing Trade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Premises has got appropriate Planning permissions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Idea Size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Experience of Working in the Catering Industry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Parking Facility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8513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New Business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Quality of the Local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3465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Potential to Establish a Good Reputation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Innovative Menu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Quality Food/Drinks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Quality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6393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THREATS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Economic Uncertainty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High Inflation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Increased Food Prices for Market Volatility</a:t>
                      </a:r>
                    </a:p>
                    <a:p>
                      <a:pPr marL="171450" indent="-171450">
                        <a:buFont typeface="Wingdings" pitchFamily="2" charset="2"/>
                        <a:buChar char="§"/>
                      </a:pPr>
                      <a:r>
                        <a:rPr lang="en-US" sz="1200" dirty="0"/>
                        <a:t>National/International Politics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0575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4868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5C0D7CCE-3DC1-E26E-E4E0-79A72A43D7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F2226977-3D1E-BD27-8862-C763016750BE}"/>
              </a:ext>
            </a:extLst>
          </p:cNvPr>
          <p:cNvSpPr txBox="1"/>
          <p:nvPr/>
        </p:nvSpPr>
        <p:spPr>
          <a:xfrm>
            <a:off x="1045468" y="1409190"/>
            <a:ext cx="3663691" cy="523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none" strike="noStrike" kern="1200" cap="none" spc="0" baseline="0" dirty="0">
                <a:solidFill>
                  <a:srgbClr val="A87C7C"/>
                </a:solidFill>
                <a:uFillTx/>
                <a:latin typeface="Aptos"/>
              </a:rPr>
              <a:t>5. Human Resources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31B73481-8142-984F-8B17-DA0CC0936DA9}"/>
              </a:ext>
            </a:extLst>
          </p:cNvPr>
          <p:cNvSpPr txBox="1"/>
          <p:nvPr/>
        </p:nvSpPr>
        <p:spPr>
          <a:xfrm>
            <a:off x="1045468" y="2309051"/>
            <a:ext cx="4075171" cy="369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i="0" u="none" strike="noStrike" kern="1200" cap="none" spc="0" baseline="0" dirty="0">
                <a:uFillTx/>
                <a:latin typeface="Aptos"/>
              </a:rPr>
              <a:t>4-5 Employees will be employed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46CC9BC-201B-E55F-EA26-8993296655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4013026"/>
              </p:ext>
            </p:extLst>
          </p:nvPr>
        </p:nvGraphicFramePr>
        <p:xfrm>
          <a:off x="1564004" y="3597224"/>
          <a:ext cx="5339716" cy="288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0510E0B-B87D-E8AB-D1C0-127D95F07A57}"/>
              </a:ext>
            </a:extLst>
          </p:cNvPr>
          <p:cNvSpPr txBox="1"/>
          <p:nvPr/>
        </p:nvSpPr>
        <p:spPr>
          <a:xfrm>
            <a:off x="3938021" y="2960615"/>
            <a:ext cx="1850132" cy="3385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dirty="0">
                <a:solidFill>
                  <a:srgbClr val="A87C7C"/>
                </a:solidFill>
                <a:latin typeface="Aptos"/>
              </a:rPr>
              <a:t>Organogram</a:t>
            </a:r>
            <a:endParaRPr lang="en-US" sz="1600" b="1" i="0" u="none" strike="noStrike" kern="1200" cap="none" spc="0" baseline="0" dirty="0">
              <a:solidFill>
                <a:srgbClr val="A87C7C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98027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ins falling from a bag&#10;&#10;Description automatically generated">
            <a:extLst>
              <a:ext uri="{FF2B5EF4-FFF2-40B4-BE49-F238E27FC236}">
                <a16:creationId xmlns:a16="http://schemas.microsoft.com/office/drawing/2014/main" id="{5C0D7CCE-3DC1-E26E-E4E0-79A72A43D7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71" t="9091" r="1" b="1"/>
          <a:stretch>
            <a:fillRect/>
          </a:stretch>
        </p:blipFill>
        <p:spPr>
          <a:xfrm>
            <a:off x="9940414" y="0"/>
            <a:ext cx="2251591" cy="178132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F2226977-3D1E-BD27-8862-C763016750BE}"/>
              </a:ext>
            </a:extLst>
          </p:cNvPr>
          <p:cNvSpPr txBox="1"/>
          <p:nvPr/>
        </p:nvSpPr>
        <p:spPr>
          <a:xfrm>
            <a:off x="869006" y="767506"/>
            <a:ext cx="2002532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ptos"/>
              </a:rPr>
              <a:t>References</a:t>
            </a:r>
            <a:endParaRPr lang="en-US" sz="2400" b="1" i="0" u="none" strike="noStrike" kern="1200" cap="none" spc="0" baseline="0" dirty="0">
              <a:solidFill>
                <a:schemeClr val="tx2">
                  <a:lumMod val="50000"/>
                  <a:lumOff val="50000"/>
                </a:schemeClr>
              </a:solidFill>
              <a:uFillTx/>
              <a:latin typeface="Aptos"/>
            </a:endParaRP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A4477A17-9C64-F05C-DFBD-7370AC0A6E36}"/>
              </a:ext>
            </a:extLst>
          </p:cNvPr>
          <p:cNvSpPr txBox="1"/>
          <p:nvPr/>
        </p:nvSpPr>
        <p:spPr>
          <a:xfrm>
            <a:off x="869006" y="1325165"/>
            <a:ext cx="9071408" cy="43291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lnSpc>
                <a:spcPct val="115000"/>
              </a:lnSpc>
            </a:pPr>
            <a:r>
              <a:rPr lang="en-GB" sz="1200" dirty="0">
                <a:effectLst/>
                <a:ea typeface="Calibri" panose="020F0502020204030204" pitchFamily="34" charset="0"/>
              </a:rPr>
              <a:t>1. 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Katherine Hoon. (2024). </a:t>
            </a:r>
            <a:r>
              <a:rPr lang="en-GB" sz="1200" i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Strategic Human Resource Management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. [Online]. Forbes Adviser. Available at: https://www.forbes.com/advisor/business/strategic-human-resource-management/ [Accessed 9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2. </a:t>
            </a:r>
            <a:r>
              <a:rPr lang="en-GB" sz="1200" i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Nic Redfern, Connor Campbell. (2022). How to Write a Business Plan in 8 Simple Steps. [Online]. </a:t>
            </a:r>
            <a:r>
              <a:rPr lang="en-GB" sz="1200" i="1" dirty="0" err="1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Nerdwallet</a:t>
            </a:r>
            <a:r>
              <a:rPr lang="en-GB" sz="1200" i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. Available at: https://www.nerdwallet.com/uk/business-loans/how-to-create-a-small-business-plan/ [Accessed 7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3. </a:t>
            </a:r>
            <a:r>
              <a:rPr lang="en-GB" sz="1200" i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Nikita Nielsen. (2024). Essential Marketing Strategy for Coffee Shop Success. [Online]. </a:t>
            </a:r>
            <a:r>
              <a:rPr lang="en-GB" sz="1200" i="1" dirty="0" err="1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Linepack</a:t>
            </a:r>
            <a:r>
              <a:rPr lang="en-GB" sz="1200" i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. Available at: https://www.limepack.co.uk/blog/coffee-shop-eu/essential-marketing-strategy-for-coffee-shop-success- [Accessed 9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4. 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Brian Dean. (2024). SEO Strategy: How to Create an Effective Plan. [Online]. BACKLINKO. Available at: https://backlinko.com/seo-strategy [Accessed 9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5. Kylie Goldstein. (2023). What is a logo and why is it important for your brand. [Online].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Wixblog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. Available at: https://www.wix.com/blog/what-is-a-logo [Accessed 8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6. Kristen McCormick. (2024). The 30 Best Ways to Promote Your Business—With or Without Money. [Online].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WordStream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. Available at: https://www.wordstream.com/blog/ws/2020/11/02/promote-your-business [Accessed 5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7. Eric T Wagner. (2014). 10 Rules To Build A Wildly Successful Business. [Online]. Forbes. Available at: https://www.forbes.com/sites/ericwagner/2014/01/14/10-rules-to-build-a-wildly-successful-business/ [Accessed 9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8.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Speedybrand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. (2024). The Complete Guide to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Analyzing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 Local Competitors in 2024. [Online]. . Available at: https://speedybrand.io/blogs/local-competitors [Accessed 9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9. Marketing Donut. (2024). Developing your USP: A step-by-step guide. [Online]. . Available at: https://www.marketingdonut.co.uk/marketing-essentials/create-a-brand/developing-your-usp-a-step-by-s [Accessed 9 June 2024].</a:t>
            </a:r>
            <a:endParaRPr lang="en-GB" sz="1200" dirty="0">
              <a:effectLst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ea typeface="Arial" panose="020B0604020202020204" pitchFamily="34" charset="0"/>
              </a:rPr>
              <a:t>10. Matt Cooper. (2024). What are some example of vision and mission for cafe?. [Online]. QUORA. Available at: https://www.quora.com/What-are-some-example-of-vision-and-mission-for-cafe [Accessed 3 June 2024].</a:t>
            </a:r>
            <a:endParaRPr lang="en-GB" sz="1200" dirty="0">
              <a:effectLst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227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1469</Words>
  <Application>Microsoft Office PowerPoint</Application>
  <PresentationFormat>Widescreen</PresentationFormat>
  <Paragraphs>473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Wingdings</vt:lpstr>
      <vt:lpstr>Office Theme</vt:lpstr>
      <vt:lpstr>My Coffee Shop 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Coffee Shop Business Plan</dc:title>
  <dc:creator>Syeda Bodrunnahar - 614261</dc:creator>
  <cp:lastModifiedBy>Syeda Bodrunnahar - 614261</cp:lastModifiedBy>
  <cp:revision>13</cp:revision>
  <dcterms:created xsi:type="dcterms:W3CDTF">2024-06-14T12:32:31Z</dcterms:created>
  <dcterms:modified xsi:type="dcterms:W3CDTF">2024-06-24T11:43:16Z</dcterms:modified>
</cp:coreProperties>
</file>