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8"/>
  </p:notesMasterIdLst>
  <p:sldIdLst>
    <p:sldId id="358" r:id="rId3"/>
    <p:sldId id="301" r:id="rId4"/>
    <p:sldId id="359" r:id="rId5"/>
    <p:sldId id="402" r:id="rId6"/>
    <p:sldId id="361" r:id="rId7"/>
    <p:sldId id="395" r:id="rId8"/>
    <p:sldId id="403" r:id="rId9"/>
    <p:sldId id="388" r:id="rId10"/>
    <p:sldId id="389" r:id="rId11"/>
    <p:sldId id="391" r:id="rId12"/>
    <p:sldId id="398" r:id="rId13"/>
    <p:sldId id="392" r:id="rId14"/>
    <p:sldId id="396" r:id="rId15"/>
    <p:sldId id="399" r:id="rId16"/>
    <p:sldId id="393" r:id="rId17"/>
    <p:sldId id="394" r:id="rId18"/>
    <p:sldId id="387" r:id="rId19"/>
    <p:sldId id="404" r:id="rId20"/>
    <p:sldId id="405" r:id="rId21"/>
    <p:sldId id="400" r:id="rId22"/>
    <p:sldId id="406" r:id="rId23"/>
    <p:sldId id="397" r:id="rId24"/>
    <p:sldId id="384" r:id="rId25"/>
    <p:sldId id="401" r:id="rId26"/>
    <p:sldId id="38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5417" autoAdjust="0"/>
  </p:normalViewPr>
  <p:slideViewPr>
    <p:cSldViewPr snapToGrid="0">
      <p:cViewPr varScale="1">
        <p:scale>
          <a:sx n="106" d="100"/>
          <a:sy n="106" d="100"/>
        </p:scale>
        <p:origin x="143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35855-F277-41A3-A9A8-402F4C1A0715}" type="datetimeFigureOut">
              <a:rPr lang="en-GB" smtClean="0"/>
              <a:t>03/12/2023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FA3D1C-5FF4-44E3-9E2E-DCADCC4CB941}" type="slidenum">
              <a:rPr lang="en-GB" smtClean="0"/>
              <a:t>‹#›</a:t>
            </a:fld>
            <a:endParaRPr lang="en-GB" dirty="0"/>
          </a:p>
        </p:txBody>
      </p:sp>
    </p:spTree>
    <p:extLst>
      <p:ext uri="{BB962C8B-B14F-4D97-AF65-F5344CB8AC3E}">
        <p14:creationId xmlns:p14="http://schemas.microsoft.com/office/powerpoint/2010/main" val="1490228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51224-72BE-4D38-B196-381731D9D81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692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73A563-7EC8-4890-AFE8-F92EDA21E1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4517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won’t just follow the popular opinion, they are not afraid to be different</a:t>
            </a:r>
          </a:p>
        </p:txBody>
      </p:sp>
      <p:sp>
        <p:nvSpPr>
          <p:cNvPr id="4" name="Slide Number Placeholder 3"/>
          <p:cNvSpPr>
            <a:spLocks noGrp="1"/>
          </p:cNvSpPr>
          <p:nvPr>
            <p:ph type="sldNum" sz="quarter" idx="5"/>
          </p:nvPr>
        </p:nvSpPr>
        <p:spPr/>
        <p:txBody>
          <a:bodyPr/>
          <a:lstStyle/>
          <a:p>
            <a:fld id="{84FA3D1C-5FF4-44E3-9E2E-DCADCC4CB941}" type="slidenum">
              <a:rPr lang="en-GB" smtClean="0"/>
              <a:t>9</a:t>
            </a:fld>
            <a:endParaRPr lang="en-GB" dirty="0"/>
          </a:p>
        </p:txBody>
      </p:sp>
    </p:spTree>
    <p:extLst>
      <p:ext uri="{BB962C8B-B14F-4D97-AF65-F5344CB8AC3E}">
        <p14:creationId xmlns:p14="http://schemas.microsoft.com/office/powerpoint/2010/main" val="1738188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are young we learn through our parents and peer group but as we grow older we develop and refine our own values – it is important to reflect on the changes and reconsider those values that no longer represent this version of yourself – otherwise you will not be an authentic version</a:t>
            </a:r>
          </a:p>
        </p:txBody>
      </p:sp>
      <p:sp>
        <p:nvSpPr>
          <p:cNvPr id="4" name="Slide Number Placeholder 3"/>
          <p:cNvSpPr>
            <a:spLocks noGrp="1"/>
          </p:cNvSpPr>
          <p:nvPr>
            <p:ph type="sldNum" sz="quarter" idx="5"/>
          </p:nvPr>
        </p:nvSpPr>
        <p:spPr/>
        <p:txBody>
          <a:bodyPr/>
          <a:lstStyle/>
          <a:p>
            <a:fld id="{84FA3D1C-5FF4-44E3-9E2E-DCADCC4CB941}" type="slidenum">
              <a:rPr lang="en-GB" smtClean="0"/>
              <a:t>11</a:t>
            </a:fld>
            <a:endParaRPr lang="en-GB" dirty="0"/>
          </a:p>
        </p:txBody>
      </p:sp>
    </p:spTree>
    <p:extLst>
      <p:ext uri="{BB962C8B-B14F-4D97-AF65-F5344CB8AC3E}">
        <p14:creationId xmlns:p14="http://schemas.microsoft.com/office/powerpoint/2010/main" val="2527379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of these do you agree with</a:t>
            </a:r>
          </a:p>
        </p:txBody>
      </p:sp>
      <p:sp>
        <p:nvSpPr>
          <p:cNvPr id="4" name="Slide Number Placeholder 3"/>
          <p:cNvSpPr>
            <a:spLocks noGrp="1"/>
          </p:cNvSpPr>
          <p:nvPr>
            <p:ph type="sldNum" sz="quarter" idx="5"/>
          </p:nvPr>
        </p:nvSpPr>
        <p:spPr/>
        <p:txBody>
          <a:bodyPr/>
          <a:lstStyle/>
          <a:p>
            <a:fld id="{84FA3D1C-5FF4-44E3-9E2E-DCADCC4CB941}" type="slidenum">
              <a:rPr lang="en-GB" smtClean="0"/>
              <a:t>13</a:t>
            </a:fld>
            <a:endParaRPr lang="en-GB" dirty="0"/>
          </a:p>
        </p:txBody>
      </p:sp>
    </p:spTree>
    <p:extLst>
      <p:ext uri="{BB962C8B-B14F-4D97-AF65-F5344CB8AC3E}">
        <p14:creationId xmlns:p14="http://schemas.microsoft.com/office/powerpoint/2010/main" val="3624547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panose="020B0604020202020204" pitchFamily="34" charset="0"/>
              </a:rPr>
              <a:t>Being authentic is important because it contributes to your holistic well-being, encouraging happiness, fulfilment, and high self-esteem.</a:t>
            </a:r>
            <a:endParaRPr lang="en-GB" dirty="0"/>
          </a:p>
        </p:txBody>
      </p:sp>
      <p:sp>
        <p:nvSpPr>
          <p:cNvPr id="4" name="Slide Number Placeholder 3"/>
          <p:cNvSpPr>
            <a:spLocks noGrp="1"/>
          </p:cNvSpPr>
          <p:nvPr>
            <p:ph type="sldNum" sz="quarter" idx="5"/>
          </p:nvPr>
        </p:nvSpPr>
        <p:spPr/>
        <p:txBody>
          <a:bodyPr/>
          <a:lstStyle/>
          <a:p>
            <a:fld id="{84FA3D1C-5FF4-44E3-9E2E-DCADCC4CB941}" type="slidenum">
              <a:rPr lang="en-GB" smtClean="0"/>
              <a:t>15</a:t>
            </a:fld>
            <a:endParaRPr lang="en-GB" dirty="0"/>
          </a:p>
        </p:txBody>
      </p:sp>
    </p:spTree>
    <p:extLst>
      <p:ext uri="{BB962C8B-B14F-4D97-AF65-F5344CB8AC3E}">
        <p14:creationId xmlns:p14="http://schemas.microsoft.com/office/powerpoint/2010/main" val="2063474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 to others to build relationships, and help them build authenticity</a:t>
            </a:r>
          </a:p>
          <a:p>
            <a:r>
              <a:rPr lang="en-GB" b="0" i="0" dirty="0">
                <a:solidFill>
                  <a:srgbClr val="2D2D2D"/>
                </a:solidFill>
                <a:effectLst/>
                <a:latin typeface="Noto Sans" panose="020B0502040504020204" pitchFamily="34" charset="0"/>
              </a:rPr>
              <a:t>After sharing personal information about yourself or listening to a coworker's stories, consider following up with the conversation later. </a:t>
            </a:r>
          </a:p>
          <a:p>
            <a:r>
              <a:rPr lang="en-GB" b="0" i="0" dirty="0">
                <a:solidFill>
                  <a:srgbClr val="2D2D2D"/>
                </a:solidFill>
                <a:effectLst/>
                <a:latin typeface="Noto Sans" panose="020B0502040504020204" pitchFamily="34" charset="0"/>
              </a:rPr>
              <a:t>If you are a more private or reserved person, you may find it challenging to act authentically around other professionals. To still be your authentic self, start by sharing small or basic details about your life. </a:t>
            </a:r>
          </a:p>
          <a:p>
            <a:r>
              <a:rPr lang="en-GB" b="0" i="0" dirty="0">
                <a:solidFill>
                  <a:srgbClr val="2D2D2D"/>
                </a:solidFill>
                <a:effectLst/>
                <a:latin typeface="Noto Sans" panose="020B0502040504020204" pitchFamily="34" charset="0"/>
              </a:rPr>
              <a:t>When appropriate, consider sharing your experiences, both personally and professionally. This may help others relate to you or establish your expertise in a certain topic. </a:t>
            </a:r>
          </a:p>
          <a:p>
            <a:r>
              <a:rPr lang="en-GB" b="0" i="0" dirty="0">
                <a:solidFill>
                  <a:srgbClr val="2D2D2D"/>
                </a:solidFill>
                <a:effectLst/>
                <a:latin typeface="Noto Sans" panose="020B0502040504020204" pitchFamily="34" charset="0"/>
              </a:rPr>
              <a:t>If you are meeting a colleague for the first time, it may not be appropriate to tell them personal aspects about your life. Instead, start by sharing something basic</a:t>
            </a:r>
          </a:p>
          <a:p>
            <a:r>
              <a:rPr lang="en-GB" b="0" i="0" dirty="0">
                <a:solidFill>
                  <a:srgbClr val="2D2D2D"/>
                </a:solidFill>
                <a:effectLst/>
                <a:latin typeface="Noto Sans" panose="020B0502040504020204" pitchFamily="34" charset="0"/>
              </a:rPr>
              <a:t>As you establish relationships, you may start to trust your colleagues with more personal information. For colleagues to reciprocate this trust, try to actively listen to their stories and build a relationship with them. Sharing your authentic personality with them can help them feel comfortable doing the same. This builds trust, which helps foster a more positive work environment.</a:t>
            </a:r>
          </a:p>
          <a:p>
            <a:r>
              <a:rPr lang="en-GB" b="0" i="0" dirty="0">
                <a:solidFill>
                  <a:srgbClr val="2D2D2D"/>
                </a:solidFill>
                <a:effectLst/>
                <a:latin typeface="Noto Sans" panose="020B0502040504020204" pitchFamily="34" charset="0"/>
              </a:rPr>
              <a:t>Being your authentic self often requires being honest with others. It's important to only share stories about yourself that are true and to share your honest, respectful opinion if a coworker asks for it.</a:t>
            </a:r>
          </a:p>
          <a:p>
            <a:r>
              <a:rPr lang="en-GB" b="0" i="0" dirty="0">
                <a:solidFill>
                  <a:srgbClr val="2D2D2D"/>
                </a:solidFill>
                <a:effectLst/>
                <a:latin typeface="Noto Sans" panose="020B0502040504020204" pitchFamily="34" charset="0"/>
              </a:rPr>
              <a:t>Show appreciation for others when they share their personality or help you with a task. This helps to establish a workplace culture that values individuality, honesty and positive reinforcement. </a:t>
            </a:r>
          </a:p>
          <a:p>
            <a:r>
              <a:rPr lang="en-GB" b="0" i="0" dirty="0">
                <a:solidFill>
                  <a:srgbClr val="2D2D2D"/>
                </a:solidFill>
                <a:effectLst/>
                <a:latin typeface="Noto Sans" panose="020B0502040504020204" pitchFamily="34" charset="0"/>
              </a:rPr>
              <a:t>Emotional intelligence is the ability to recognize, regulate and express your emotions in a healthy and accurate manner. These skills help you act more authentically and allow you to discover more about your own identity. </a:t>
            </a:r>
          </a:p>
          <a:p>
            <a:r>
              <a:rPr lang="en-GB" b="0" i="0" dirty="0">
                <a:solidFill>
                  <a:srgbClr val="2D2D2D"/>
                </a:solidFill>
                <a:effectLst/>
                <a:latin typeface="Noto Sans" panose="020B0502040504020204" pitchFamily="34" charset="0"/>
              </a:rPr>
              <a:t>Throughout your life, you're likely to experience changes in your mindset and personality. Being able to recognize and adapt to these changes not only helps you be your authentic self but also provides you with opportunities for growth.</a:t>
            </a:r>
          </a:p>
          <a:p>
            <a:r>
              <a:rPr lang="en-GB" b="0" i="0" dirty="0">
                <a:solidFill>
                  <a:srgbClr val="2D2D2D"/>
                </a:solidFill>
                <a:effectLst/>
                <a:latin typeface="Noto Sans" panose="020B0502040504020204" pitchFamily="34" charset="0"/>
              </a:rPr>
              <a:t>While it's important to be yourself, there may be some situations where you can adjust your behaviour to be both authentic and professional. Consider the context you are in before sharing personal stories, jokes or interests because, in some work situations, it may not be relevant to the current task. </a:t>
            </a:r>
          </a:p>
          <a:p>
            <a:r>
              <a:rPr lang="en-GB" b="0" i="0" dirty="0">
                <a:solidFill>
                  <a:srgbClr val="2D2D2D"/>
                </a:solidFill>
                <a:effectLst/>
                <a:latin typeface="Noto Sans" panose="020B0502040504020204" pitchFamily="34" charset="0"/>
              </a:rPr>
              <a:t>One way you can be your authentic self at work is by dressing in clothing that allows you to display your personality. Refer to your company's dress code in order to choose an outfit that both expresses your personality and follows the workplace rules.</a:t>
            </a:r>
            <a:endParaRPr lang="en-GB" dirty="0"/>
          </a:p>
        </p:txBody>
      </p:sp>
      <p:sp>
        <p:nvSpPr>
          <p:cNvPr id="4" name="Slide Number Placeholder 3"/>
          <p:cNvSpPr>
            <a:spLocks noGrp="1"/>
          </p:cNvSpPr>
          <p:nvPr>
            <p:ph type="sldNum" sz="quarter" idx="5"/>
          </p:nvPr>
        </p:nvSpPr>
        <p:spPr/>
        <p:txBody>
          <a:bodyPr/>
          <a:lstStyle/>
          <a:p>
            <a:fld id="{84FA3D1C-5FF4-44E3-9E2E-DCADCC4CB941}" type="slidenum">
              <a:rPr lang="en-GB" smtClean="0"/>
              <a:t>16</a:t>
            </a:fld>
            <a:endParaRPr lang="en-GB" dirty="0"/>
          </a:p>
        </p:txBody>
      </p:sp>
    </p:spTree>
    <p:extLst>
      <p:ext uri="{BB962C8B-B14F-4D97-AF65-F5344CB8AC3E}">
        <p14:creationId xmlns:p14="http://schemas.microsoft.com/office/powerpoint/2010/main" val="741734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75874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41326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590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12385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88273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77272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51940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2840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45042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56107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64706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16641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9131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541725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160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08082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141301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129651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00286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905257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86179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231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9C64F3F4-CE19-49F8-9EF4-FF4EE52031C2}" type="datetimeFigureOut">
              <a:rPr lang="en-GB" smtClean="0"/>
              <a:t>03/12/2023</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70632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12/3/2023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7598879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342830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hyperlink" Target="http://www.forbes.com/"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 </a:t>
            </a:r>
            <a:br>
              <a:rPr lang="en-GB" altLang="en-US" sz="1800" dirty="0"/>
            </a:br>
            <a:r>
              <a:rPr lang="en-GB" altLang="en-US" sz="1800" dirty="0"/>
              <a:t>Developing </a:t>
            </a:r>
            <a:r>
              <a:rPr lang="en-GB" sz="1800" dirty="0"/>
              <a:t>Professional 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308860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A251-236C-958C-C254-0BAB7FD05726}"/>
              </a:ext>
            </a:extLst>
          </p:cNvPr>
          <p:cNvSpPr txBox="1">
            <a:spLocks/>
          </p:cNvSpPr>
          <p:nvPr/>
        </p:nvSpPr>
        <p:spPr>
          <a:xfrm>
            <a:off x="968194" y="1910150"/>
            <a:ext cx="4098845" cy="2394823"/>
          </a:xfrm>
          <a:prstGeom prst="rect">
            <a:avLst/>
          </a:prstGeom>
        </p:spPr>
        <p:txBody>
          <a:bodyPr vert="horz" lIns="91440" tIns="45720" rIns="91440" bIns="4572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defRPr/>
            </a:pPr>
            <a:r>
              <a:rPr lang="en-GB" sz="1800" dirty="0">
                <a:solidFill>
                  <a:schemeClr val="bg1"/>
                </a:solidFill>
                <a:ea typeface="Calibri" panose="020F0502020204030204" pitchFamily="34" charset="0"/>
              </a:rPr>
              <a:t>CertHE Applied Leadership and Management in the Workplace </a:t>
            </a:r>
            <a:br>
              <a:rPr lang="en-GB" sz="1800" b="1" dirty="0">
                <a:solidFill>
                  <a:schemeClr val="bg1"/>
                </a:solidFill>
                <a:ea typeface="Calibri" panose="020F0502020204030204" pitchFamily="34" charset="0"/>
              </a:rPr>
            </a:br>
            <a:br>
              <a:rPr lang="en-GB" altLang="en-US" sz="1800" dirty="0">
                <a:solidFill>
                  <a:schemeClr val="bg1"/>
                </a:solidFill>
              </a:rPr>
            </a:br>
            <a:br>
              <a:rPr lang="en-GB" altLang="en-US" sz="1800" dirty="0">
                <a:solidFill>
                  <a:schemeClr val="bg1"/>
                </a:solidFill>
              </a:rPr>
            </a:br>
            <a:r>
              <a:rPr lang="en-GB" altLang="en-US" sz="1800" dirty="0">
                <a:solidFill>
                  <a:schemeClr val="bg1"/>
                </a:solidFill>
              </a:rPr>
              <a:t>Blended Session 2</a:t>
            </a:r>
            <a:br>
              <a:rPr lang="en-GB" sz="4000" dirty="0">
                <a:solidFill>
                  <a:schemeClr val="bg1"/>
                </a:solidFill>
              </a:rPr>
            </a:br>
            <a:br>
              <a:rPr lang="en-GB" sz="1800" dirty="0">
                <a:solidFill>
                  <a:schemeClr val="bg1"/>
                </a:solidFill>
              </a:rPr>
            </a:br>
            <a:br>
              <a:rPr lang="en-GB" sz="1800" dirty="0">
                <a:solidFill>
                  <a:schemeClr val="bg1"/>
                </a:solidFill>
              </a:rPr>
            </a:br>
            <a:br>
              <a:rPr lang="en-GB" sz="1800" b="1" dirty="0">
                <a:solidFill>
                  <a:schemeClr val="bg1"/>
                </a:solidFill>
              </a:rPr>
            </a:br>
            <a:endParaRPr lang="en-GB" altLang="en-US" sz="1800" dirty="0">
              <a:solidFill>
                <a:schemeClr val="bg1"/>
              </a:solidFill>
            </a:endParaRPr>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728760"/>
          </a:xfrm>
        </p:spPr>
        <p:txBody>
          <a:bodyPr/>
          <a:lstStyle/>
          <a:p>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endParaRPr lang="en-GB" sz="4000" dirty="0"/>
          </a:p>
        </p:txBody>
      </p:sp>
      <p:sp>
        <p:nvSpPr>
          <p:cNvPr id="3" name="Content Placeholder 2"/>
          <p:cNvSpPr>
            <a:spLocks noGrp="1"/>
          </p:cNvSpPr>
          <p:nvPr>
            <p:ph idx="1"/>
          </p:nvPr>
        </p:nvSpPr>
        <p:spPr>
          <a:xfrm>
            <a:off x="838200" y="1093887"/>
            <a:ext cx="10204938" cy="3715505"/>
          </a:xfrm>
        </p:spPr>
        <p:txBody>
          <a:bodyPr/>
          <a:lstStyle/>
          <a:p>
            <a:endParaRPr lang="en-GB" dirty="0">
              <a:solidFill>
                <a:srgbClr val="0070C0"/>
              </a:solidFill>
            </a:endParaRPr>
          </a:p>
          <a:p>
            <a:r>
              <a:rPr lang="en-GB" sz="3600" dirty="0">
                <a:latin typeface="Arial" panose="020B0604020202020204" pitchFamily="34" charset="0"/>
                <a:cs typeface="Arial" panose="020B0604020202020204" pitchFamily="34" charset="0"/>
              </a:rPr>
              <a:t>What is </a:t>
            </a:r>
            <a:r>
              <a:rPr lang="en-GB" sz="4000" b="1" dirty="0">
                <a:latin typeface="Arial" panose="020B0604020202020204" pitchFamily="34" charset="0"/>
                <a:cs typeface="Arial" panose="020B0604020202020204" pitchFamily="34" charset="0"/>
              </a:rPr>
              <a:t>authenticity.</a:t>
            </a:r>
            <a:endParaRPr lang="en-GB" sz="36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Characteristics</a:t>
            </a:r>
            <a:r>
              <a:rPr lang="en-GB" sz="3600" dirty="0">
                <a:latin typeface="Arial" panose="020B0604020202020204" pitchFamily="34" charset="0"/>
                <a:cs typeface="Arial" panose="020B0604020202020204" pitchFamily="34" charset="0"/>
              </a:rPr>
              <a:t> of authentic behaviour.</a:t>
            </a:r>
          </a:p>
          <a:p>
            <a:endParaRPr lang="en-GB" sz="800"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How to be </a:t>
            </a:r>
            <a:r>
              <a:rPr lang="en-GB" sz="3600" dirty="0">
                <a:latin typeface="Arial" panose="020B0604020202020204" pitchFamily="34" charset="0"/>
                <a:cs typeface="Arial" panose="020B0604020202020204" pitchFamily="34" charset="0"/>
              </a:rPr>
              <a:t>an authentic person.</a:t>
            </a:r>
          </a:p>
        </p:txBody>
      </p:sp>
    </p:spTree>
    <p:extLst>
      <p:ext uri="{BB962C8B-B14F-4D97-AF65-F5344CB8AC3E}">
        <p14:creationId xmlns:p14="http://schemas.microsoft.com/office/powerpoint/2010/main" val="148416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1AFF-B954-1167-EBB6-84695F125D2D}"/>
              </a:ext>
            </a:extLst>
          </p:cNvPr>
          <p:cNvSpPr>
            <a:spLocks noGrp="1"/>
          </p:cNvSpPr>
          <p:nvPr>
            <p:ph type="title"/>
          </p:nvPr>
        </p:nvSpPr>
        <p:spPr>
          <a:xfrm>
            <a:off x="635977" y="400295"/>
            <a:ext cx="10515600" cy="645989"/>
          </a:xfrm>
        </p:spPr>
        <p:txBody>
          <a:bodyPr/>
          <a:lstStyle/>
          <a:p>
            <a:r>
              <a:rPr lang="en-GB" sz="4000" b="1" dirty="0">
                <a:latin typeface="Arial" panose="020B0604020202020204" pitchFamily="34" charset="0"/>
                <a:cs typeface="Arial" panose="020B0604020202020204" pitchFamily="34" charset="0"/>
              </a:rPr>
              <a:t>Authenticity</a:t>
            </a:r>
          </a:p>
        </p:txBody>
      </p:sp>
      <p:sp>
        <p:nvSpPr>
          <p:cNvPr id="3" name="Content Placeholder 2">
            <a:extLst>
              <a:ext uri="{FF2B5EF4-FFF2-40B4-BE49-F238E27FC236}">
                <a16:creationId xmlns:a16="http://schemas.microsoft.com/office/drawing/2014/main" id="{BB2431C5-F356-D910-9153-01AA59998FF4}"/>
              </a:ext>
            </a:extLst>
          </p:cNvPr>
          <p:cNvSpPr>
            <a:spLocks noGrp="1"/>
          </p:cNvSpPr>
          <p:nvPr>
            <p:ph idx="1"/>
          </p:nvPr>
        </p:nvSpPr>
        <p:spPr>
          <a:xfrm>
            <a:off x="509954" y="1825625"/>
            <a:ext cx="11438792" cy="2245213"/>
          </a:xfrm>
        </p:spPr>
        <p:txBody>
          <a:bodyPr/>
          <a:lstStyle/>
          <a:p>
            <a:r>
              <a:rPr lang="en-GB" sz="3200" b="1" dirty="0"/>
              <a:t>Take  5 minutes</a:t>
            </a:r>
          </a:p>
          <a:p>
            <a:endParaRPr lang="en-GB" sz="3200" b="1" dirty="0"/>
          </a:p>
          <a:p>
            <a:r>
              <a:rPr lang="en-GB" sz="3200" b="1" dirty="0"/>
              <a:t>What does </a:t>
            </a:r>
            <a:r>
              <a:rPr lang="en-GB" sz="3600" b="1" dirty="0"/>
              <a:t>authenticity</a:t>
            </a:r>
            <a:r>
              <a:rPr lang="en-GB" sz="3200" b="1" dirty="0"/>
              <a:t> or </a:t>
            </a:r>
            <a:r>
              <a:rPr lang="en-GB" sz="3600" b="1" dirty="0"/>
              <a:t>authentic behaviour </a:t>
            </a:r>
            <a:r>
              <a:rPr lang="en-GB" sz="3200" b="1" dirty="0"/>
              <a:t>mean to you?</a:t>
            </a:r>
          </a:p>
        </p:txBody>
      </p:sp>
      <p:sp>
        <p:nvSpPr>
          <p:cNvPr id="4" name="Rectangle: Rounded Corners 3">
            <a:extLst>
              <a:ext uri="{FF2B5EF4-FFF2-40B4-BE49-F238E27FC236}">
                <a16:creationId xmlns:a16="http://schemas.microsoft.com/office/drawing/2014/main" id="{EB419D09-0038-6F8E-3F6F-AFA728DA8F1E}"/>
              </a:ext>
            </a:extLst>
          </p:cNvPr>
          <p:cNvSpPr/>
          <p:nvPr/>
        </p:nvSpPr>
        <p:spPr>
          <a:xfrm>
            <a:off x="509954" y="325315"/>
            <a:ext cx="3499338"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599968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C2FA-5E8E-4429-BD94-4E0A7332FA73}"/>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C053465A-1A4F-4E0E-804A-A942FFCBA3A6}"/>
              </a:ext>
            </a:extLst>
          </p:cNvPr>
          <p:cNvSpPr>
            <a:spLocks noGrp="1"/>
          </p:cNvSpPr>
          <p:nvPr>
            <p:ph idx="1"/>
          </p:nvPr>
        </p:nvSpPr>
        <p:spPr>
          <a:xfrm>
            <a:off x="732692" y="1333255"/>
            <a:ext cx="10515600" cy="4351338"/>
          </a:xfrm>
        </p:spPr>
        <p:txBody>
          <a:bodyPr>
            <a:noAutofit/>
          </a:bodyPr>
          <a:lstStyle/>
          <a:p>
            <a:pPr marL="0" indent="0">
              <a:buNone/>
            </a:pPr>
            <a:r>
              <a:rPr lang="en-GB" sz="3600" dirty="0">
                <a:latin typeface="Arial" panose="020B0604020202020204" pitchFamily="34" charset="0"/>
                <a:cs typeface="Arial" panose="020B0604020202020204" pitchFamily="34" charset="0"/>
              </a:rPr>
              <a:t>What is </a:t>
            </a:r>
            <a:r>
              <a:rPr lang="en-GB" sz="3600" b="1" dirty="0">
                <a:latin typeface="Arial" panose="020B0604020202020204" pitchFamily="34" charset="0"/>
                <a:cs typeface="Arial" panose="020B0604020202020204" pitchFamily="34" charset="0"/>
              </a:rPr>
              <a:t>authenticity</a:t>
            </a:r>
            <a:r>
              <a:rPr lang="en-GB" sz="36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457200" lvl="1" indent="0">
              <a:buNone/>
            </a:pPr>
            <a:r>
              <a:rPr lang="en-GB" sz="3200" i="0" dirty="0">
                <a:effectLst/>
                <a:latin typeface="Arial" panose="020B0604020202020204" pitchFamily="34" charset="0"/>
                <a:cs typeface="Arial" panose="020B0604020202020204" pitchFamily="34" charset="0"/>
              </a:rPr>
              <a:t>‘the quality of being </a:t>
            </a:r>
            <a:r>
              <a:rPr lang="en-GB" sz="3200" b="1" i="0" dirty="0">
                <a:effectLst/>
                <a:latin typeface="Arial" panose="020B0604020202020204" pitchFamily="34" charset="0"/>
                <a:cs typeface="Arial" panose="020B0604020202020204" pitchFamily="34" charset="0"/>
              </a:rPr>
              <a:t>real or true</a:t>
            </a:r>
            <a:r>
              <a:rPr lang="en-GB" sz="3200" i="0" dirty="0">
                <a:effectLst/>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a:p>
            <a:pPr marL="457200" lvl="1" indent="0">
              <a:buNone/>
            </a:pPr>
            <a:endParaRPr lang="en-GB" sz="600" b="1" dirty="0">
              <a:latin typeface="Arial" panose="020B0604020202020204" pitchFamily="34" charset="0"/>
              <a:cs typeface="Arial" panose="020B0604020202020204" pitchFamily="34" charset="0"/>
            </a:endParaRPr>
          </a:p>
          <a:p>
            <a:pPr marL="457200" lvl="1" indent="0">
              <a:buNone/>
            </a:pPr>
            <a:r>
              <a:rPr lang="en-GB" sz="1800" dirty="0">
                <a:latin typeface="Arial" panose="020B0604020202020204" pitchFamily="34" charset="0"/>
                <a:cs typeface="Arial" panose="020B0604020202020204" pitchFamily="34" charset="0"/>
              </a:rPr>
              <a:t>(Cambridge Advanced Learners Dictionary &amp; Thesaurus, 2023)</a:t>
            </a:r>
          </a:p>
          <a:p>
            <a:pPr marL="0" indent="0">
              <a:buNone/>
            </a:pPr>
            <a:endParaRPr lang="en-GB" sz="1600" dirty="0">
              <a:latin typeface="Arial" panose="020B0604020202020204" pitchFamily="34" charset="0"/>
              <a:cs typeface="Arial" panose="020B0604020202020204" pitchFamily="34" charset="0"/>
            </a:endParaRPr>
          </a:p>
          <a:p>
            <a:pPr marL="457200" lvl="1" indent="0">
              <a:buNone/>
            </a:pPr>
            <a:r>
              <a:rPr lang="en-GB" sz="3200" dirty="0">
                <a:latin typeface="Arial" panose="020B0604020202020204" pitchFamily="34" charset="0"/>
                <a:cs typeface="Arial" panose="020B0604020202020204" pitchFamily="34" charset="0"/>
              </a:rPr>
              <a:t>To be authentic is to be clear about one's own most basic feelings, desires and convictions, and to </a:t>
            </a:r>
            <a:r>
              <a:rPr lang="en-GB" sz="3200" b="1" dirty="0">
                <a:latin typeface="Arial" panose="020B0604020202020204" pitchFamily="34" charset="0"/>
                <a:cs typeface="Arial" panose="020B0604020202020204" pitchFamily="34" charset="0"/>
              </a:rPr>
              <a:t>openly express one's stance.</a:t>
            </a:r>
          </a:p>
          <a:p>
            <a:pPr marL="0" indent="0">
              <a:buNone/>
            </a:pPr>
            <a:r>
              <a:rPr lang="en-GB" sz="1800" dirty="0">
                <a:solidFill>
                  <a:srgbClr val="1D2A57"/>
                </a:solidFill>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(Varga &amp; Guignon, 2023)</a:t>
            </a:r>
          </a:p>
        </p:txBody>
      </p:sp>
      <p:sp>
        <p:nvSpPr>
          <p:cNvPr id="4" name="Rectangle: Rounded Corners 3">
            <a:extLst>
              <a:ext uri="{FF2B5EF4-FFF2-40B4-BE49-F238E27FC236}">
                <a16:creationId xmlns:a16="http://schemas.microsoft.com/office/drawing/2014/main" id="{823144F6-5D9A-7E05-8E4E-6CDD4CB73DD7}"/>
              </a:ext>
            </a:extLst>
          </p:cNvPr>
          <p:cNvSpPr/>
          <p:nvPr/>
        </p:nvSpPr>
        <p:spPr>
          <a:xfrm>
            <a:off x="509954" y="214863"/>
            <a:ext cx="3499338"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2308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CD140-A970-3766-C1BC-6127B9070DB2}"/>
              </a:ext>
            </a:extLst>
          </p:cNvPr>
          <p:cNvSpPr>
            <a:spLocks noGrp="1"/>
          </p:cNvSpPr>
          <p:nvPr>
            <p:ph type="title"/>
          </p:nvPr>
        </p:nvSpPr>
        <p:spPr>
          <a:xfrm>
            <a:off x="838200" y="365127"/>
            <a:ext cx="10515600" cy="777874"/>
          </a:xfrm>
        </p:spPr>
        <p:txBody>
          <a:bodyPr/>
          <a:lstStyle/>
          <a:p>
            <a:r>
              <a:rPr lang="en-GB" sz="4000" b="1" dirty="0">
                <a:latin typeface="Arial" panose="020B0604020202020204" pitchFamily="34" charset="0"/>
                <a:cs typeface="Arial" panose="020B0604020202020204" pitchFamily="34" charset="0"/>
              </a:rPr>
              <a:t>Another definition</a:t>
            </a:r>
          </a:p>
        </p:txBody>
      </p:sp>
      <p:sp>
        <p:nvSpPr>
          <p:cNvPr id="3" name="Content Placeholder 2">
            <a:extLst>
              <a:ext uri="{FF2B5EF4-FFF2-40B4-BE49-F238E27FC236}">
                <a16:creationId xmlns:a16="http://schemas.microsoft.com/office/drawing/2014/main" id="{00F453A7-D994-B95C-D3BD-88A433EAAB40}"/>
              </a:ext>
            </a:extLst>
          </p:cNvPr>
          <p:cNvSpPr>
            <a:spLocks noGrp="1"/>
          </p:cNvSpPr>
          <p:nvPr>
            <p:ph idx="1"/>
          </p:nvPr>
        </p:nvSpPr>
        <p:spPr>
          <a:xfrm>
            <a:off x="750277" y="1684948"/>
            <a:ext cx="10515600" cy="2887052"/>
          </a:xfrm>
        </p:spPr>
        <p:txBody>
          <a:bodyPr/>
          <a:lstStyle/>
          <a:p>
            <a:r>
              <a:rPr lang="en-GB" sz="3200" b="0" i="0" dirty="0">
                <a:effectLst/>
                <a:latin typeface="Arial" panose="020B0604020202020204" pitchFamily="34" charset="0"/>
                <a:cs typeface="Arial" panose="020B0604020202020204" pitchFamily="34" charset="0"/>
              </a:rPr>
              <a:t>Authenticity is the extent to which one believes one may </a:t>
            </a:r>
            <a:r>
              <a:rPr lang="en-GB" sz="3200" b="1" i="0" dirty="0">
                <a:effectLst/>
                <a:latin typeface="Arial" panose="020B0604020202020204" pitchFamily="34" charset="0"/>
                <a:cs typeface="Arial" panose="020B0604020202020204" pitchFamily="34" charset="0"/>
              </a:rPr>
              <a:t>candidly and transparently </a:t>
            </a:r>
            <a:r>
              <a:rPr lang="en-GB" sz="3200" b="0" i="0" dirty="0">
                <a:effectLst/>
                <a:latin typeface="Arial" panose="020B0604020202020204" pitchFamily="34" charset="0"/>
                <a:cs typeface="Arial" panose="020B0604020202020204" pitchFamily="34" charset="0"/>
              </a:rPr>
              <a:t>express a </a:t>
            </a:r>
            <a:r>
              <a:rPr lang="en-GB" sz="3200" b="1" i="0" dirty="0">
                <a:effectLst/>
                <a:latin typeface="Arial" panose="020B0604020202020204" pitchFamily="34" charset="0"/>
                <a:cs typeface="Arial" panose="020B0604020202020204" pitchFamily="34" charset="0"/>
              </a:rPr>
              <a:t>true inner self, </a:t>
            </a:r>
            <a:r>
              <a:rPr lang="en-GB" sz="3200" b="0" i="0" dirty="0">
                <a:effectLst/>
                <a:latin typeface="Arial" panose="020B0604020202020204" pitchFamily="34" charset="0"/>
                <a:cs typeface="Arial" panose="020B0604020202020204" pitchFamily="34" charset="0"/>
              </a:rPr>
              <a:t>behaviourally, verbally, moralistically, in the presence of others </a:t>
            </a:r>
            <a:r>
              <a:rPr lang="en-GB" sz="3200" b="1" i="0" dirty="0">
                <a:effectLst/>
                <a:latin typeface="Arial" panose="020B0604020202020204" pitchFamily="34" charset="0"/>
                <a:cs typeface="Arial" panose="020B0604020202020204" pitchFamily="34" charset="0"/>
              </a:rPr>
              <a:t>without fear of reproach</a:t>
            </a:r>
            <a:r>
              <a:rPr lang="en-GB" sz="3200" b="0" i="0" dirty="0">
                <a:effectLst/>
                <a:latin typeface="Arial" panose="020B0604020202020204" pitchFamily="34" charset="0"/>
                <a:cs typeface="Arial" panose="020B0604020202020204" pitchFamily="34" charset="0"/>
              </a:rPr>
              <a:t>.</a:t>
            </a:r>
          </a:p>
          <a:p>
            <a:pPr marL="457200" lvl="1" indent="0" algn="r">
              <a:buNone/>
            </a:pPr>
            <a:r>
              <a:rPr lang="en-GB" dirty="0">
                <a:latin typeface="Roboto" panose="02000000000000000000" pitchFamily="2" charset="0"/>
              </a:rPr>
              <a:t>(Hamilton &amp; Almeida, 2022)</a:t>
            </a:r>
            <a:endParaRPr lang="en-GB" dirty="0"/>
          </a:p>
        </p:txBody>
      </p:sp>
      <p:sp>
        <p:nvSpPr>
          <p:cNvPr id="4" name="Rectangle: Rounded Corners 3">
            <a:extLst>
              <a:ext uri="{FF2B5EF4-FFF2-40B4-BE49-F238E27FC236}">
                <a16:creationId xmlns:a16="http://schemas.microsoft.com/office/drawing/2014/main" id="{8D17568B-1F1F-F341-7BAB-4B59C79E861E}"/>
              </a:ext>
            </a:extLst>
          </p:cNvPr>
          <p:cNvSpPr/>
          <p:nvPr/>
        </p:nvSpPr>
        <p:spPr>
          <a:xfrm>
            <a:off x="545123" y="281354"/>
            <a:ext cx="5389684"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63974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025F0-42A5-801F-C283-0F12AEF22368}"/>
              </a:ext>
            </a:extLst>
          </p:cNvPr>
          <p:cNvSpPr>
            <a:spLocks noGrp="1"/>
          </p:cNvSpPr>
          <p:nvPr>
            <p:ph type="title"/>
          </p:nvPr>
        </p:nvSpPr>
        <p:spPr>
          <a:xfrm>
            <a:off x="838200" y="292222"/>
            <a:ext cx="10515600" cy="1325563"/>
          </a:xfrm>
        </p:spPr>
        <p:txBody>
          <a:bodyPr/>
          <a:lstStyle/>
          <a:p>
            <a:r>
              <a:rPr lang="en-GB" sz="4000" b="1" dirty="0">
                <a:latin typeface="Arial" panose="020B0604020202020204" pitchFamily="34" charset="0"/>
                <a:cs typeface="Arial" panose="020B0604020202020204" pitchFamily="34" charset="0"/>
              </a:rPr>
              <a:t>Authenticity</a:t>
            </a:r>
          </a:p>
        </p:txBody>
      </p:sp>
      <p:sp>
        <p:nvSpPr>
          <p:cNvPr id="3" name="Content Placeholder 2">
            <a:extLst>
              <a:ext uri="{FF2B5EF4-FFF2-40B4-BE49-F238E27FC236}">
                <a16:creationId xmlns:a16="http://schemas.microsoft.com/office/drawing/2014/main" id="{D821ACDF-A8F1-0D68-6419-8EE7E7825D1E}"/>
              </a:ext>
            </a:extLst>
          </p:cNvPr>
          <p:cNvSpPr>
            <a:spLocks noGrp="1"/>
          </p:cNvSpPr>
          <p:nvPr>
            <p:ph idx="1"/>
          </p:nvPr>
        </p:nvSpPr>
        <p:spPr>
          <a:xfrm>
            <a:off x="709417" y="1497258"/>
            <a:ext cx="10515600" cy="2966699"/>
          </a:xfrm>
        </p:spPr>
        <p:txBody>
          <a:bodyPr/>
          <a:lstStyle/>
          <a:p>
            <a:r>
              <a:rPr lang="en-GB" b="0" i="0" dirty="0">
                <a:solidFill>
                  <a:srgbClr val="2C2D30"/>
                </a:solidFill>
                <a:effectLst/>
                <a:latin typeface="Arial" panose="020B0604020202020204" pitchFamily="34" charset="0"/>
                <a:cs typeface="Arial" panose="020B0604020202020204" pitchFamily="34" charset="0"/>
              </a:rPr>
              <a:t>Individuals who strive to </a:t>
            </a:r>
            <a:r>
              <a:rPr lang="en-GB" b="1" i="0" dirty="0">
                <a:solidFill>
                  <a:srgbClr val="2C2D30"/>
                </a:solidFill>
                <a:effectLst/>
                <a:latin typeface="Arial" panose="020B0604020202020204" pitchFamily="34" charset="0"/>
                <a:cs typeface="Arial" panose="020B0604020202020204" pitchFamily="34" charset="0"/>
              </a:rPr>
              <a:t>align their actions with their core values and beliefs </a:t>
            </a:r>
            <a:r>
              <a:rPr lang="en-GB" b="0" i="0" dirty="0">
                <a:solidFill>
                  <a:srgbClr val="2C2D30"/>
                </a:solidFill>
                <a:effectLst/>
                <a:latin typeface="Arial" panose="020B0604020202020204" pitchFamily="34" charset="0"/>
                <a:cs typeface="Arial" panose="020B0604020202020204" pitchFamily="34" charset="0"/>
              </a:rPr>
              <a:t>with the hope of discovering, and then </a:t>
            </a:r>
            <a:r>
              <a:rPr lang="en-GB" b="1" i="0" dirty="0">
                <a:solidFill>
                  <a:srgbClr val="2C2D30"/>
                </a:solidFill>
                <a:effectLst/>
                <a:latin typeface="Arial" panose="020B0604020202020204" pitchFamily="34" charset="0"/>
                <a:cs typeface="Arial" panose="020B0604020202020204" pitchFamily="34" charset="0"/>
              </a:rPr>
              <a:t>acting</a:t>
            </a:r>
            <a:r>
              <a:rPr lang="en-GB" b="0" i="0" dirty="0">
                <a:solidFill>
                  <a:srgbClr val="2C2D30"/>
                </a:solidFill>
                <a:effectLst/>
                <a:latin typeface="Arial" panose="020B0604020202020204" pitchFamily="34" charset="0"/>
                <a:cs typeface="Arial" panose="020B0604020202020204" pitchFamily="34" charset="0"/>
              </a:rPr>
              <a:t> in sync with their true selves.</a:t>
            </a:r>
          </a:p>
          <a:p>
            <a:endParaRPr lang="en-GB" b="0" i="0" dirty="0">
              <a:solidFill>
                <a:srgbClr val="2C2D30"/>
              </a:solidFill>
              <a:effectLst/>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Authentic people are </a:t>
            </a:r>
            <a:r>
              <a:rPr lang="en-GB" b="1" dirty="0">
                <a:solidFill>
                  <a:srgbClr val="000000"/>
                </a:solidFill>
                <a:latin typeface="Arial" panose="020B0604020202020204" pitchFamily="34" charset="0"/>
                <a:cs typeface="Arial" panose="020B0604020202020204" pitchFamily="34" charset="0"/>
              </a:rPr>
              <a:t>true to themselves</a:t>
            </a:r>
            <a:r>
              <a:rPr lang="en-GB" dirty="0">
                <a:solidFill>
                  <a:srgbClr val="000000"/>
                </a:solidFill>
                <a:latin typeface="Arial" panose="020B0604020202020204" pitchFamily="34" charset="0"/>
                <a:cs typeface="Arial" panose="020B0604020202020204" pitchFamily="34" charset="0"/>
              </a:rPr>
              <a:t>, enabling them to live fulfilling lives and develop deep, meaningful relationships.</a:t>
            </a:r>
          </a:p>
          <a:p>
            <a:pPr marL="0" indent="0">
              <a:buNone/>
            </a:pPr>
            <a:endParaRPr lang="en-GB" sz="2600" b="0" i="0" dirty="0">
              <a:solidFill>
                <a:srgbClr val="2C2D30"/>
              </a:solidFill>
              <a:effectLst/>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DC13C0B6-90F4-DE82-D2BD-22EB0B3D7BA6}"/>
              </a:ext>
            </a:extLst>
          </p:cNvPr>
          <p:cNvSpPr/>
          <p:nvPr/>
        </p:nvSpPr>
        <p:spPr>
          <a:xfrm>
            <a:off x="709417" y="228600"/>
            <a:ext cx="3499338"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25129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025F0-42A5-801F-C283-0F12AEF22368}"/>
              </a:ext>
            </a:extLst>
          </p:cNvPr>
          <p:cNvSpPr>
            <a:spLocks noGrp="1"/>
          </p:cNvSpPr>
          <p:nvPr>
            <p:ph type="title"/>
          </p:nvPr>
        </p:nvSpPr>
        <p:spPr>
          <a:xfrm>
            <a:off x="838200" y="171695"/>
            <a:ext cx="10515600" cy="1325563"/>
          </a:xfrm>
        </p:spPr>
        <p:txBody>
          <a:bodyPr/>
          <a:lstStyle/>
          <a:p>
            <a:r>
              <a:rPr lang="en-GB" sz="4000" b="1" dirty="0">
                <a:latin typeface="Arial" panose="020B0604020202020204" pitchFamily="34" charset="0"/>
                <a:cs typeface="Arial" panose="020B0604020202020204" pitchFamily="34" charset="0"/>
              </a:rPr>
              <a:t>Authenticity</a:t>
            </a:r>
          </a:p>
        </p:txBody>
      </p:sp>
      <p:sp>
        <p:nvSpPr>
          <p:cNvPr id="3" name="Content Placeholder 2">
            <a:extLst>
              <a:ext uri="{FF2B5EF4-FFF2-40B4-BE49-F238E27FC236}">
                <a16:creationId xmlns:a16="http://schemas.microsoft.com/office/drawing/2014/main" id="{D821ACDF-A8F1-0D68-6419-8EE7E7825D1E}"/>
              </a:ext>
            </a:extLst>
          </p:cNvPr>
          <p:cNvSpPr>
            <a:spLocks noGrp="1"/>
          </p:cNvSpPr>
          <p:nvPr>
            <p:ph idx="1"/>
          </p:nvPr>
        </p:nvSpPr>
        <p:spPr>
          <a:xfrm>
            <a:off x="624254" y="1016692"/>
            <a:ext cx="11292082" cy="4351338"/>
          </a:xfrm>
        </p:spPr>
        <p:txBody>
          <a:bodyPr/>
          <a:lstStyle/>
          <a:p>
            <a:pPr marL="0" indent="0">
              <a:buNone/>
            </a:pPr>
            <a:endParaRPr lang="en-GB" sz="2600" b="0" i="0" dirty="0">
              <a:solidFill>
                <a:srgbClr val="2C2D30"/>
              </a:solidFill>
              <a:effectLst/>
              <a:latin typeface="Arial" panose="020B0604020202020204" pitchFamily="34" charset="0"/>
              <a:cs typeface="Arial" panose="020B0604020202020204" pitchFamily="34" charset="0"/>
            </a:endParaRPr>
          </a:p>
          <a:p>
            <a:r>
              <a:rPr lang="en-GB" b="0" i="0" dirty="0">
                <a:solidFill>
                  <a:srgbClr val="2C2D30"/>
                </a:solidFill>
                <a:effectLst/>
                <a:latin typeface="Arial" panose="020B0604020202020204" pitchFamily="34" charset="0"/>
                <a:cs typeface="Arial" panose="020B0604020202020204" pitchFamily="34" charset="0"/>
              </a:rPr>
              <a:t>When people act in ways that </a:t>
            </a:r>
            <a:r>
              <a:rPr lang="en-GB" b="1" i="0" dirty="0">
                <a:solidFill>
                  <a:srgbClr val="2C2D30"/>
                </a:solidFill>
                <a:effectLst/>
                <a:latin typeface="Arial" panose="020B0604020202020204" pitchFamily="34" charset="0"/>
                <a:cs typeface="Arial" panose="020B0604020202020204" pitchFamily="34" charset="0"/>
              </a:rPr>
              <a:t>violate their self-concept </a:t>
            </a:r>
            <a:r>
              <a:rPr lang="en-GB" b="0" i="0" dirty="0">
                <a:solidFill>
                  <a:srgbClr val="2C2D30"/>
                </a:solidFill>
                <a:effectLst/>
                <a:latin typeface="Arial" panose="020B0604020202020204" pitchFamily="34" charset="0"/>
                <a:cs typeface="Arial" panose="020B0604020202020204" pitchFamily="34" charset="0"/>
              </a:rPr>
              <a:t>they may experience negative feelings, ranging from mild discomfort to heavy </a:t>
            </a:r>
            <a:r>
              <a:rPr lang="en-GB" dirty="0">
                <a:solidFill>
                  <a:srgbClr val="2C2D30"/>
                </a:solidFill>
                <a:latin typeface="Arial" panose="020B0604020202020204" pitchFamily="34" charset="0"/>
                <a:cs typeface="Arial" panose="020B0604020202020204" pitchFamily="34" charset="0"/>
              </a:rPr>
              <a:t>guilt</a:t>
            </a:r>
            <a:r>
              <a:rPr lang="en-GB" b="0" i="0" dirty="0">
                <a:solidFill>
                  <a:srgbClr val="2C2D30"/>
                </a:solidFill>
                <a:effectLst/>
                <a:latin typeface="Arial" panose="020B0604020202020204" pitchFamily="34" charset="0"/>
                <a:cs typeface="Arial" panose="020B0604020202020204" pitchFamily="34" charset="0"/>
              </a:rPr>
              <a:t>.</a:t>
            </a:r>
          </a:p>
          <a:p>
            <a:endParaRPr lang="en-GB" b="0" i="0" dirty="0">
              <a:solidFill>
                <a:srgbClr val="2C2D30"/>
              </a:solidFill>
              <a:effectLst/>
              <a:latin typeface="Arial" panose="020B0604020202020204" pitchFamily="34" charset="0"/>
              <a:cs typeface="Arial" panose="020B0604020202020204" pitchFamily="34" charset="0"/>
            </a:endParaRPr>
          </a:p>
          <a:p>
            <a:r>
              <a:rPr lang="en-GB" b="0" i="0" dirty="0">
                <a:solidFill>
                  <a:srgbClr val="000000"/>
                </a:solidFill>
                <a:effectLst/>
                <a:latin typeface="Arial" panose="020B0604020202020204" pitchFamily="34" charset="0"/>
                <a:cs typeface="Arial" panose="020B0604020202020204" pitchFamily="34" charset="0"/>
              </a:rPr>
              <a:t>Instead of engaging in people-pleasing behaviours, an authentic person’s actions, thoughts, and intentions </a:t>
            </a:r>
            <a:r>
              <a:rPr lang="en-GB" b="1" i="0" dirty="0">
                <a:solidFill>
                  <a:srgbClr val="000000"/>
                </a:solidFill>
                <a:effectLst/>
                <a:latin typeface="Arial" panose="020B0604020202020204" pitchFamily="34" charset="0"/>
                <a:cs typeface="Arial" panose="020B0604020202020204" pitchFamily="34" charset="0"/>
              </a:rPr>
              <a:t>align with who they are.</a:t>
            </a:r>
            <a:endParaRPr lang="en-GB" b="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6D51770D-A80B-F1D7-B65F-4554CB1F33CA}"/>
              </a:ext>
            </a:extLst>
          </p:cNvPr>
          <p:cNvSpPr/>
          <p:nvPr/>
        </p:nvSpPr>
        <p:spPr>
          <a:xfrm>
            <a:off x="624254" y="155045"/>
            <a:ext cx="3499338"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50722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F99E-9C26-4067-764B-58651A918C58}"/>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Being authentic</a:t>
            </a:r>
          </a:p>
        </p:txBody>
      </p:sp>
      <p:sp>
        <p:nvSpPr>
          <p:cNvPr id="3" name="Content Placeholder 2">
            <a:extLst>
              <a:ext uri="{FF2B5EF4-FFF2-40B4-BE49-F238E27FC236}">
                <a16:creationId xmlns:a16="http://schemas.microsoft.com/office/drawing/2014/main" id="{27FBB0C4-F373-ADC2-9080-A92902E6F446}"/>
              </a:ext>
            </a:extLst>
          </p:cNvPr>
          <p:cNvSpPr>
            <a:spLocks noGrp="1"/>
          </p:cNvSpPr>
          <p:nvPr>
            <p:ph idx="1"/>
          </p:nvPr>
        </p:nvSpPr>
        <p:spPr>
          <a:xfrm>
            <a:off x="232565" y="1027907"/>
            <a:ext cx="11848066" cy="4351338"/>
          </a:xfrm>
        </p:spPr>
        <p:txBody>
          <a:bodyPr/>
          <a:lstStyle/>
          <a:p>
            <a:endParaRPr lang="en-GB" sz="2400" b="0" i="0" dirty="0">
              <a:solidFill>
                <a:srgbClr val="2C2D30"/>
              </a:solidFill>
              <a:effectLst/>
              <a:latin typeface="Arial" panose="020B0604020202020204" pitchFamily="34" charset="0"/>
              <a:cs typeface="Arial" panose="020B0604020202020204" pitchFamily="34" charset="0"/>
            </a:endParaRPr>
          </a:p>
          <a:p>
            <a:pPr lvl="1"/>
            <a:r>
              <a:rPr lang="en-GB" sz="2800" dirty="0">
                <a:solidFill>
                  <a:srgbClr val="2C2D30"/>
                </a:solidFill>
                <a:latin typeface="Arial" panose="020B0604020202020204" pitchFamily="34" charset="0"/>
                <a:cs typeface="Arial" panose="020B0604020202020204" pitchFamily="34" charset="0"/>
              </a:rPr>
              <a:t>I</a:t>
            </a:r>
            <a:r>
              <a:rPr lang="en-GB" sz="2800" b="0" i="0" dirty="0">
                <a:solidFill>
                  <a:srgbClr val="2C2D30"/>
                </a:solidFill>
                <a:effectLst/>
                <a:latin typeface="Arial" panose="020B0604020202020204" pitchFamily="34" charset="0"/>
                <a:cs typeface="Arial" panose="020B0604020202020204" pitchFamily="34" charset="0"/>
              </a:rPr>
              <a:t>nvolves the ability to be </a:t>
            </a:r>
            <a:r>
              <a:rPr lang="en-GB" sz="2800" b="1" i="0" dirty="0">
                <a:solidFill>
                  <a:srgbClr val="2C2D30"/>
                </a:solidFill>
                <a:effectLst/>
                <a:latin typeface="Arial" panose="020B0604020202020204" pitchFamily="34" charset="0"/>
                <a:cs typeface="Arial" panose="020B0604020202020204" pitchFamily="34" charset="0"/>
              </a:rPr>
              <a:t>introspective and understand </a:t>
            </a:r>
            <a:r>
              <a:rPr lang="en-GB" sz="2800" b="0" i="0" dirty="0">
                <a:solidFill>
                  <a:srgbClr val="2C2D30"/>
                </a:solidFill>
                <a:effectLst/>
                <a:latin typeface="Arial" panose="020B0604020202020204" pitchFamily="34" charset="0"/>
                <a:cs typeface="Arial" panose="020B0604020202020204" pitchFamily="34" charset="0"/>
              </a:rPr>
              <a:t>what motivates oneself.</a:t>
            </a:r>
          </a:p>
          <a:p>
            <a:pPr lvl="1"/>
            <a:endParaRPr lang="en-GB" sz="100" dirty="0">
              <a:solidFill>
                <a:srgbClr val="2C2D30"/>
              </a:solidFill>
              <a:latin typeface="Arial" panose="020B0604020202020204" pitchFamily="34" charset="0"/>
              <a:cs typeface="Arial" panose="020B0604020202020204" pitchFamily="34" charset="0"/>
            </a:endParaRPr>
          </a:p>
          <a:p>
            <a:pPr lvl="1"/>
            <a:r>
              <a:rPr lang="en-GB" sz="2800" b="0" i="0" dirty="0">
                <a:solidFill>
                  <a:srgbClr val="2C2D30"/>
                </a:solidFill>
                <a:effectLst/>
                <a:latin typeface="Arial" panose="020B0604020202020204" pitchFamily="34" charset="0"/>
                <a:cs typeface="Arial" panose="020B0604020202020204" pitchFamily="34" charset="0"/>
              </a:rPr>
              <a:t>Reveals </a:t>
            </a:r>
            <a:r>
              <a:rPr lang="en-GB" sz="2800" b="1" i="0" dirty="0">
                <a:solidFill>
                  <a:srgbClr val="2C2D30"/>
                </a:solidFill>
                <a:effectLst/>
                <a:latin typeface="Arial" panose="020B0604020202020204" pitchFamily="34" charset="0"/>
                <a:cs typeface="Arial" panose="020B0604020202020204" pitchFamily="34" charset="0"/>
              </a:rPr>
              <a:t>uncomfortable truths or weaknesses </a:t>
            </a:r>
            <a:r>
              <a:rPr lang="en-GB" sz="2800" b="0" i="0" dirty="0">
                <a:solidFill>
                  <a:srgbClr val="2C2D30"/>
                </a:solidFill>
                <a:effectLst/>
                <a:latin typeface="Arial" panose="020B0604020202020204" pitchFamily="34" charset="0"/>
                <a:cs typeface="Arial" panose="020B0604020202020204" pitchFamily="34" charset="0"/>
              </a:rPr>
              <a:t>that one would rather not admit. </a:t>
            </a:r>
          </a:p>
          <a:p>
            <a:pPr lvl="1"/>
            <a:endParaRPr lang="en-GB" sz="500" dirty="0">
              <a:solidFill>
                <a:srgbClr val="2C2D30"/>
              </a:solidFill>
              <a:latin typeface="Arial" panose="020B0604020202020204" pitchFamily="34" charset="0"/>
              <a:cs typeface="Arial" panose="020B0604020202020204" pitchFamily="34" charset="0"/>
            </a:endParaRPr>
          </a:p>
          <a:p>
            <a:pPr lvl="1"/>
            <a:r>
              <a:rPr lang="en-GB" sz="2800" b="0" i="0" dirty="0">
                <a:solidFill>
                  <a:srgbClr val="2C2D30"/>
                </a:solidFill>
                <a:effectLst/>
                <a:latin typeface="Arial" panose="020B0604020202020204" pitchFamily="34" charset="0"/>
                <a:cs typeface="Arial" panose="020B0604020202020204" pitchFamily="34" charset="0"/>
              </a:rPr>
              <a:t>Can put a person at </a:t>
            </a:r>
            <a:r>
              <a:rPr lang="en-GB" sz="2800" b="1" i="0" dirty="0">
                <a:solidFill>
                  <a:srgbClr val="2C2D30"/>
                </a:solidFill>
                <a:effectLst/>
                <a:latin typeface="Arial" panose="020B0604020202020204" pitchFamily="34" charset="0"/>
                <a:cs typeface="Arial" panose="020B0604020202020204" pitchFamily="34" charset="0"/>
              </a:rPr>
              <a:t>odds with their larger peer group </a:t>
            </a:r>
            <a:r>
              <a:rPr lang="en-GB" sz="2800" b="0" i="0" dirty="0">
                <a:solidFill>
                  <a:srgbClr val="2C2D30"/>
                </a:solidFill>
                <a:effectLst/>
                <a:latin typeface="Arial" panose="020B0604020202020204" pitchFamily="34" charset="0"/>
                <a:cs typeface="Arial" panose="020B0604020202020204" pitchFamily="34" charset="0"/>
              </a:rPr>
              <a:t>if their perspective is unpopular/different.</a:t>
            </a:r>
          </a:p>
          <a:p>
            <a:pPr lvl="1"/>
            <a:endParaRPr lang="en-GB" sz="700" b="0" i="0" dirty="0">
              <a:solidFill>
                <a:srgbClr val="2C2D30"/>
              </a:solidFill>
              <a:effectLst/>
              <a:latin typeface="Arial" panose="020B0604020202020204" pitchFamily="34" charset="0"/>
              <a:cs typeface="Arial" panose="020B0604020202020204" pitchFamily="34" charset="0"/>
            </a:endParaRPr>
          </a:p>
          <a:p>
            <a:pPr lvl="1"/>
            <a:r>
              <a:rPr lang="en-GB" sz="2800" dirty="0">
                <a:solidFill>
                  <a:srgbClr val="2C2D30"/>
                </a:solidFill>
                <a:latin typeface="Arial" panose="020B0604020202020204" pitchFamily="34" charset="0"/>
                <a:cs typeface="Arial" panose="020B0604020202020204" pitchFamily="34" charset="0"/>
              </a:rPr>
              <a:t>I</a:t>
            </a:r>
            <a:r>
              <a:rPr lang="en-GB" sz="2800" b="0" i="0" dirty="0">
                <a:solidFill>
                  <a:srgbClr val="333333"/>
                </a:solidFill>
                <a:effectLst/>
                <a:latin typeface="Arial" panose="020B0604020202020204" pitchFamily="34" charset="0"/>
                <a:cs typeface="Arial" panose="020B0604020202020204" pitchFamily="34" charset="0"/>
              </a:rPr>
              <a:t>s consistently being the </a:t>
            </a:r>
            <a:r>
              <a:rPr lang="en-GB" sz="2800" b="1" i="0" dirty="0">
                <a:solidFill>
                  <a:srgbClr val="333333"/>
                </a:solidFill>
                <a:effectLst/>
                <a:latin typeface="Arial" panose="020B0604020202020204" pitchFamily="34" charset="0"/>
                <a:cs typeface="Arial" panose="020B0604020202020204" pitchFamily="34" charset="0"/>
              </a:rPr>
              <a:t>truest version of yourself</a:t>
            </a:r>
            <a:r>
              <a:rPr lang="en-GB" sz="2800" b="0" i="0" dirty="0">
                <a:solidFill>
                  <a:srgbClr val="333333"/>
                </a:solidFill>
                <a:effectLst/>
                <a:latin typeface="Arial" panose="020B0604020202020204" pitchFamily="34" charset="0"/>
                <a:cs typeface="Arial" panose="020B0604020202020204" pitchFamily="34" charset="0"/>
              </a:rPr>
              <a:t>. People who are authentic are deeply connected to their purpose and it shows in their thoughts, words and actions.</a:t>
            </a:r>
            <a:endParaRPr lang="en-GB" sz="28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048BE778-AA4C-91D7-14C0-C1D21797424D}"/>
              </a:ext>
            </a:extLst>
          </p:cNvPr>
          <p:cNvSpPr/>
          <p:nvPr/>
        </p:nvSpPr>
        <p:spPr>
          <a:xfrm>
            <a:off x="536330" y="273692"/>
            <a:ext cx="4835769"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99095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52589-1796-40CE-CE50-45C7393247CA}"/>
              </a:ext>
            </a:extLst>
          </p:cNvPr>
          <p:cNvSpPr>
            <a:spLocks noGrp="1"/>
          </p:cNvSpPr>
          <p:nvPr>
            <p:ph type="title"/>
          </p:nvPr>
        </p:nvSpPr>
        <p:spPr>
          <a:xfrm>
            <a:off x="838200" y="324785"/>
            <a:ext cx="10515600" cy="923723"/>
          </a:xfrm>
        </p:spPr>
        <p:txBody>
          <a:bodyPr/>
          <a:lstStyle/>
          <a:p>
            <a:r>
              <a:rPr lang="en-GB" sz="4000" b="1" dirty="0">
                <a:latin typeface="Arial" panose="020B0604020202020204" pitchFamily="34" charset="0"/>
                <a:cs typeface="Arial" panose="020B0604020202020204" pitchFamily="34" charset="0"/>
              </a:rPr>
              <a:t>Developing authenticity</a:t>
            </a:r>
          </a:p>
        </p:txBody>
      </p:sp>
      <p:sp>
        <p:nvSpPr>
          <p:cNvPr id="3" name="Content Placeholder 2">
            <a:extLst>
              <a:ext uri="{FF2B5EF4-FFF2-40B4-BE49-F238E27FC236}">
                <a16:creationId xmlns:a16="http://schemas.microsoft.com/office/drawing/2014/main" id="{CEC724D2-7EBB-A306-69D7-B36B62416EEA}"/>
              </a:ext>
            </a:extLst>
          </p:cNvPr>
          <p:cNvSpPr>
            <a:spLocks noGrp="1"/>
          </p:cNvSpPr>
          <p:nvPr>
            <p:ph idx="1"/>
          </p:nvPr>
        </p:nvSpPr>
        <p:spPr>
          <a:xfrm>
            <a:off x="767862" y="786646"/>
            <a:ext cx="10515600" cy="4216177"/>
          </a:xfrm>
        </p:spPr>
        <p:txBody>
          <a:bodyPr/>
          <a:lstStyle/>
          <a:p>
            <a:endParaRPr lang="en-GB" b="0" i="0" dirty="0">
              <a:solidFill>
                <a:srgbClr val="2C2D30"/>
              </a:solidFill>
              <a:effectLst/>
              <a:latin typeface="Arial" panose="020B0604020202020204" pitchFamily="34" charset="0"/>
              <a:cs typeface="Arial" panose="020B0604020202020204" pitchFamily="34" charset="0"/>
            </a:endParaRPr>
          </a:p>
          <a:p>
            <a:r>
              <a:rPr lang="en-GB" b="0" i="0" dirty="0">
                <a:solidFill>
                  <a:srgbClr val="2C2D30"/>
                </a:solidFill>
                <a:effectLst/>
                <a:latin typeface="Arial" panose="020B0604020202020204" pitchFamily="34" charset="0"/>
                <a:cs typeface="Arial" panose="020B0604020202020204" pitchFamily="34" charset="0"/>
              </a:rPr>
              <a:t>Take a few minutes to:</a:t>
            </a:r>
          </a:p>
          <a:p>
            <a:pPr marL="0" indent="0">
              <a:buNone/>
            </a:pPr>
            <a:endParaRPr lang="en-GB" b="0" i="0" dirty="0">
              <a:solidFill>
                <a:srgbClr val="2C2D30"/>
              </a:solidFill>
              <a:effectLst/>
              <a:latin typeface="Arial" panose="020B0604020202020204" pitchFamily="34" charset="0"/>
              <a:cs typeface="Arial" panose="020B0604020202020204" pitchFamily="34" charset="0"/>
            </a:endParaRPr>
          </a:p>
          <a:p>
            <a:pPr lvl="1"/>
            <a:r>
              <a:rPr lang="en-GB" sz="2800" b="1" i="0" dirty="0">
                <a:solidFill>
                  <a:srgbClr val="2C2D30"/>
                </a:solidFill>
                <a:effectLst/>
                <a:latin typeface="Arial" panose="020B0604020202020204" pitchFamily="34" charset="0"/>
                <a:cs typeface="Arial" panose="020B0604020202020204" pitchFamily="34" charset="0"/>
              </a:rPr>
              <a:t>Reflect</a:t>
            </a:r>
            <a:r>
              <a:rPr lang="en-GB" sz="2800" b="0" i="0" dirty="0">
                <a:solidFill>
                  <a:srgbClr val="2C2D30"/>
                </a:solidFill>
                <a:effectLst/>
                <a:latin typeface="Arial" panose="020B0604020202020204" pitchFamily="34" charset="0"/>
                <a:cs typeface="Arial" panose="020B0604020202020204" pitchFamily="34" charset="0"/>
              </a:rPr>
              <a:t> on your values. Do they align with your environment?</a:t>
            </a:r>
          </a:p>
          <a:p>
            <a:pPr lvl="1"/>
            <a:endParaRPr lang="en-GB" sz="1200" b="0" i="0" dirty="0">
              <a:solidFill>
                <a:srgbClr val="2C2D30"/>
              </a:solidFill>
              <a:effectLst/>
              <a:latin typeface="Arial" panose="020B0604020202020204" pitchFamily="34" charset="0"/>
              <a:cs typeface="Arial" panose="020B0604020202020204" pitchFamily="34" charset="0"/>
            </a:endParaRPr>
          </a:p>
          <a:p>
            <a:pPr lvl="1"/>
            <a:r>
              <a:rPr lang="en-GB" sz="2800" dirty="0">
                <a:solidFill>
                  <a:srgbClr val="2C2D30"/>
                </a:solidFill>
                <a:latin typeface="Arial" panose="020B0604020202020204" pitchFamily="34" charset="0"/>
                <a:cs typeface="Arial" panose="020B0604020202020204" pitchFamily="34" charset="0"/>
              </a:rPr>
              <a:t>What </a:t>
            </a:r>
            <a:r>
              <a:rPr lang="en-GB" sz="2800" b="1" i="0" dirty="0">
                <a:solidFill>
                  <a:srgbClr val="2C2D30"/>
                </a:solidFill>
                <a:effectLst/>
                <a:latin typeface="Arial" panose="020B0604020202020204" pitchFamily="34" charset="0"/>
                <a:cs typeface="Arial" panose="020B0604020202020204" pitchFamily="34" charset="0"/>
              </a:rPr>
              <a:t>changes</a:t>
            </a:r>
            <a:r>
              <a:rPr lang="en-GB" sz="2800" b="0" i="0" dirty="0">
                <a:solidFill>
                  <a:srgbClr val="2C2D30"/>
                </a:solidFill>
                <a:effectLst/>
                <a:latin typeface="Arial" panose="020B0604020202020204" pitchFamily="34" charset="0"/>
                <a:cs typeface="Arial" panose="020B0604020202020204" pitchFamily="34" charset="0"/>
              </a:rPr>
              <a:t> do you make to live in accordance with those values? </a:t>
            </a:r>
          </a:p>
          <a:p>
            <a:pPr lvl="1"/>
            <a:endParaRPr lang="en-GB" sz="800" b="0" i="0" dirty="0">
              <a:solidFill>
                <a:srgbClr val="2C2D30"/>
              </a:solidFill>
              <a:effectLst/>
              <a:latin typeface="Arial" panose="020B0604020202020204" pitchFamily="34" charset="0"/>
              <a:cs typeface="Arial" panose="020B0604020202020204" pitchFamily="34" charset="0"/>
            </a:endParaRPr>
          </a:p>
          <a:p>
            <a:pPr lvl="1"/>
            <a:r>
              <a:rPr lang="en-GB" sz="2800" b="1" dirty="0">
                <a:solidFill>
                  <a:srgbClr val="2C2D30"/>
                </a:solidFill>
                <a:latin typeface="Arial" panose="020B0604020202020204" pitchFamily="34" charset="0"/>
                <a:cs typeface="Arial" panose="020B0604020202020204" pitchFamily="34" charset="0"/>
              </a:rPr>
              <a:t>O</a:t>
            </a:r>
            <a:r>
              <a:rPr lang="en-GB" sz="2800" b="1" i="0" dirty="0">
                <a:solidFill>
                  <a:srgbClr val="2C2D30"/>
                </a:solidFill>
                <a:effectLst/>
                <a:latin typeface="Arial" panose="020B0604020202020204" pitchFamily="34" charset="0"/>
                <a:cs typeface="Arial" panose="020B0604020202020204" pitchFamily="34" charset="0"/>
              </a:rPr>
              <a:t>bserve yourself objectively </a:t>
            </a:r>
            <a:r>
              <a:rPr lang="en-GB" sz="2800" b="0" i="0" dirty="0">
                <a:solidFill>
                  <a:srgbClr val="2C2D30"/>
                </a:solidFill>
                <a:effectLst/>
                <a:latin typeface="Arial" panose="020B0604020202020204" pitchFamily="34" charset="0"/>
                <a:cs typeface="Arial" panose="020B0604020202020204" pitchFamily="34" charset="0"/>
              </a:rPr>
              <a:t>- which </a:t>
            </a:r>
            <a:r>
              <a:rPr lang="en-GB" sz="2800" b="1" i="0" dirty="0">
                <a:solidFill>
                  <a:srgbClr val="2C2D30"/>
                </a:solidFill>
                <a:effectLst/>
                <a:latin typeface="Arial" panose="020B0604020202020204" pitchFamily="34" charset="0"/>
                <a:cs typeface="Arial" panose="020B0604020202020204" pitchFamily="34" charset="0"/>
              </a:rPr>
              <a:t>actions and choices </a:t>
            </a:r>
            <a:r>
              <a:rPr lang="en-GB" sz="2800" b="0" i="0" dirty="0">
                <a:solidFill>
                  <a:srgbClr val="2C2D30"/>
                </a:solidFill>
                <a:effectLst/>
                <a:latin typeface="Arial" panose="020B0604020202020204" pitchFamily="34" charset="0"/>
                <a:cs typeface="Arial" panose="020B0604020202020204" pitchFamily="34" charset="0"/>
              </a:rPr>
              <a:t>feel authentic and which do not. </a:t>
            </a:r>
          </a:p>
        </p:txBody>
      </p:sp>
      <p:sp>
        <p:nvSpPr>
          <p:cNvPr id="4" name="Rectangle: Rounded Corners 3">
            <a:extLst>
              <a:ext uri="{FF2B5EF4-FFF2-40B4-BE49-F238E27FC236}">
                <a16:creationId xmlns:a16="http://schemas.microsoft.com/office/drawing/2014/main" id="{E6191187-8BF6-EAD6-776E-1047CBCD2BFF}"/>
              </a:ext>
            </a:extLst>
          </p:cNvPr>
          <p:cNvSpPr/>
          <p:nvPr/>
        </p:nvSpPr>
        <p:spPr>
          <a:xfrm>
            <a:off x="536330" y="246185"/>
            <a:ext cx="6901961"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28676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ACC1-61E2-9F96-AA79-6EB169A1E6AC}"/>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Authenticity</a:t>
            </a:r>
          </a:p>
        </p:txBody>
      </p:sp>
      <p:sp>
        <p:nvSpPr>
          <p:cNvPr id="3" name="Content Placeholder 2">
            <a:extLst>
              <a:ext uri="{FF2B5EF4-FFF2-40B4-BE49-F238E27FC236}">
                <a16:creationId xmlns:a16="http://schemas.microsoft.com/office/drawing/2014/main" id="{2F8EB6F2-CB27-B8B6-9E58-A92BABBCCA9D}"/>
              </a:ext>
            </a:extLst>
          </p:cNvPr>
          <p:cNvSpPr>
            <a:spLocks noGrp="1"/>
          </p:cNvSpPr>
          <p:nvPr>
            <p:ph idx="1"/>
          </p:nvPr>
        </p:nvSpPr>
        <p:spPr>
          <a:xfrm>
            <a:off x="838200" y="1825625"/>
            <a:ext cx="10515600" cy="2860675"/>
          </a:xfrm>
        </p:spPr>
        <p:txBody>
          <a:bodyPr/>
          <a:lstStyle/>
          <a:p>
            <a:r>
              <a:rPr lang="en-GB" b="0" i="0" dirty="0">
                <a:solidFill>
                  <a:srgbClr val="2C2D30"/>
                </a:solidFill>
                <a:effectLst/>
                <a:latin typeface="Arial" panose="020B0604020202020204" pitchFamily="34" charset="0"/>
                <a:cs typeface="Arial" panose="020B0604020202020204" pitchFamily="34" charset="0"/>
              </a:rPr>
              <a:t>Sometimes you may have </a:t>
            </a:r>
            <a:r>
              <a:rPr lang="en-GB" b="1" i="0" dirty="0">
                <a:solidFill>
                  <a:srgbClr val="2C2D30"/>
                </a:solidFill>
                <a:effectLst/>
                <a:latin typeface="Arial" panose="020B0604020202020204" pitchFamily="34" charset="0"/>
                <a:cs typeface="Arial" panose="020B0604020202020204" pitchFamily="34" charset="0"/>
              </a:rPr>
              <a:t>belief systems </a:t>
            </a:r>
            <a:r>
              <a:rPr lang="en-GB" b="0" i="0" dirty="0">
                <a:solidFill>
                  <a:srgbClr val="2C2D30"/>
                </a:solidFill>
                <a:effectLst/>
                <a:latin typeface="Arial" panose="020B0604020202020204" pitchFamily="34" charset="0"/>
                <a:cs typeface="Arial" panose="020B0604020202020204" pitchFamily="34" charset="0"/>
              </a:rPr>
              <a:t>that you developed in </a:t>
            </a:r>
            <a:r>
              <a:rPr lang="en-GB" b="0" i="0" u="none" strike="noStrike" dirty="0">
                <a:solidFill>
                  <a:srgbClr val="2C2D30"/>
                </a:solidFill>
                <a:effectLst/>
                <a:latin typeface="Arial" panose="020B0604020202020204" pitchFamily="34" charset="0"/>
                <a:cs typeface="Arial" panose="020B0604020202020204" pitchFamily="34" charset="0"/>
              </a:rPr>
              <a:t>childhood</a:t>
            </a:r>
            <a:r>
              <a:rPr lang="en-GB" b="0" i="0" dirty="0">
                <a:solidFill>
                  <a:srgbClr val="2C2D30"/>
                </a:solidFill>
                <a:effectLst/>
                <a:latin typeface="Arial" panose="020B0604020202020204" pitchFamily="34" charset="0"/>
                <a:cs typeface="Arial" panose="020B0604020202020204" pitchFamily="34" charset="0"/>
              </a:rPr>
              <a:t> that no longer serve you.</a:t>
            </a:r>
          </a:p>
          <a:p>
            <a:pPr marL="0" indent="0">
              <a:buNone/>
            </a:pPr>
            <a:endParaRPr lang="en-GB" b="0" i="0" dirty="0">
              <a:solidFill>
                <a:srgbClr val="2C2D30"/>
              </a:solidFill>
              <a:effectLst/>
              <a:latin typeface="Arial" panose="020B0604020202020204" pitchFamily="34" charset="0"/>
              <a:cs typeface="Arial" panose="020B0604020202020204" pitchFamily="34" charset="0"/>
            </a:endParaRPr>
          </a:p>
          <a:p>
            <a:r>
              <a:rPr lang="en-GB" dirty="0">
                <a:solidFill>
                  <a:srgbClr val="2C2D30"/>
                </a:solidFill>
                <a:latin typeface="Arial" panose="020B0604020202020204" pitchFamily="34" charset="0"/>
                <a:cs typeface="Arial" panose="020B0604020202020204" pitchFamily="34" charset="0"/>
              </a:rPr>
              <a:t>It is important to </a:t>
            </a:r>
            <a:r>
              <a:rPr lang="en-GB" b="1" dirty="0">
                <a:solidFill>
                  <a:srgbClr val="2C2D30"/>
                </a:solidFill>
                <a:latin typeface="Arial" panose="020B0604020202020204" pitchFamily="34" charset="0"/>
                <a:cs typeface="Arial" panose="020B0604020202020204" pitchFamily="34" charset="0"/>
              </a:rPr>
              <a:t>reflect</a:t>
            </a:r>
            <a:r>
              <a:rPr lang="en-GB" dirty="0">
                <a:solidFill>
                  <a:srgbClr val="2C2D30"/>
                </a:solidFill>
                <a:latin typeface="Arial" panose="020B0604020202020204" pitchFamily="34" charset="0"/>
                <a:cs typeface="Arial" panose="020B0604020202020204" pitchFamily="34" charset="0"/>
              </a:rPr>
              <a:t> on these and </a:t>
            </a:r>
            <a:r>
              <a:rPr lang="en-GB" b="0" i="0" dirty="0">
                <a:solidFill>
                  <a:srgbClr val="2C2D30"/>
                </a:solidFill>
                <a:effectLst/>
                <a:latin typeface="Arial" panose="020B0604020202020204" pitchFamily="34" charset="0"/>
                <a:cs typeface="Arial" panose="020B0604020202020204" pitchFamily="34" charset="0"/>
              </a:rPr>
              <a:t>understand the </a:t>
            </a:r>
            <a:r>
              <a:rPr lang="en-GB" b="1" i="0" dirty="0">
                <a:solidFill>
                  <a:srgbClr val="2C2D30"/>
                </a:solidFill>
                <a:effectLst/>
                <a:latin typeface="Arial" panose="020B0604020202020204" pitchFamily="34" charset="0"/>
                <a:cs typeface="Arial" panose="020B0604020202020204" pitchFamily="34" charset="0"/>
              </a:rPr>
              <a:t>roots of current beliefs</a:t>
            </a:r>
            <a:r>
              <a:rPr lang="en-GB" b="0" i="0" dirty="0">
                <a:solidFill>
                  <a:srgbClr val="2C2D30"/>
                </a:solidFill>
                <a:effectLst/>
                <a:latin typeface="Arial" panose="020B0604020202020204" pitchFamily="34" charset="0"/>
                <a:cs typeface="Arial" panose="020B0604020202020204" pitchFamily="34" charset="0"/>
              </a:rPr>
              <a:t>, as this can help you move forward.</a:t>
            </a:r>
            <a:endParaRPr lang="en-GB" dirty="0">
              <a:latin typeface="Arial" panose="020B0604020202020204" pitchFamily="34" charset="0"/>
              <a:cs typeface="Arial" panose="020B0604020202020204" pitchFamily="34" charset="0"/>
            </a:endParaRPr>
          </a:p>
          <a:p>
            <a:endParaRPr lang="en-GB" dirty="0"/>
          </a:p>
        </p:txBody>
      </p:sp>
      <p:sp>
        <p:nvSpPr>
          <p:cNvPr id="4" name="Rectangle: Rounded Corners 3">
            <a:extLst>
              <a:ext uri="{FF2B5EF4-FFF2-40B4-BE49-F238E27FC236}">
                <a16:creationId xmlns:a16="http://schemas.microsoft.com/office/drawing/2014/main" id="{0144A228-F544-F24F-2ACE-80E80F126460}"/>
              </a:ext>
            </a:extLst>
          </p:cNvPr>
          <p:cNvSpPr/>
          <p:nvPr/>
        </p:nvSpPr>
        <p:spPr>
          <a:xfrm>
            <a:off x="650631" y="230190"/>
            <a:ext cx="3499338"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155867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6D1B-70C9-96EE-AB90-E688973C7682}"/>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Characteristics of Authentic People</a:t>
            </a:r>
          </a:p>
        </p:txBody>
      </p:sp>
      <p:sp>
        <p:nvSpPr>
          <p:cNvPr id="3" name="Content Placeholder 2">
            <a:extLst>
              <a:ext uri="{FF2B5EF4-FFF2-40B4-BE49-F238E27FC236}">
                <a16:creationId xmlns:a16="http://schemas.microsoft.com/office/drawing/2014/main" id="{A04A2F90-BAEB-F162-012C-6F172EDB43C5}"/>
              </a:ext>
            </a:extLst>
          </p:cNvPr>
          <p:cNvSpPr>
            <a:spLocks noGrp="1"/>
          </p:cNvSpPr>
          <p:nvPr>
            <p:ph idx="1"/>
          </p:nvPr>
        </p:nvSpPr>
        <p:spPr>
          <a:xfrm>
            <a:off x="838200" y="1429759"/>
            <a:ext cx="10515600" cy="3687364"/>
          </a:xfrm>
        </p:spPr>
        <p:txBody>
          <a:bodyPr/>
          <a:lstStyle/>
          <a:p>
            <a:r>
              <a:rPr lang="en-GB" dirty="0">
                <a:latin typeface="Arial" panose="020B0604020202020204" pitchFamily="34" charset="0"/>
                <a:cs typeface="Arial" panose="020B0604020202020204" pitchFamily="34" charset="0"/>
              </a:rPr>
              <a:t>You express </a:t>
            </a:r>
            <a:r>
              <a:rPr lang="en-GB" b="1" dirty="0">
                <a:latin typeface="Arial" panose="020B0604020202020204" pitchFamily="34" charset="0"/>
                <a:cs typeface="Arial" panose="020B0604020202020204" pitchFamily="34" charset="0"/>
              </a:rPr>
              <a:t>opinions</a:t>
            </a:r>
          </a:p>
          <a:p>
            <a:r>
              <a:rPr lang="en-GB" dirty="0">
                <a:latin typeface="Arial" panose="020B0604020202020204" pitchFamily="34" charset="0"/>
                <a:cs typeface="Arial" panose="020B0604020202020204" pitchFamily="34" charset="0"/>
              </a:rPr>
              <a:t>You acknowledge </a:t>
            </a:r>
            <a:r>
              <a:rPr lang="en-GB" b="1" dirty="0">
                <a:latin typeface="Arial" panose="020B0604020202020204" pitchFamily="34" charset="0"/>
                <a:cs typeface="Arial" panose="020B0604020202020204" pitchFamily="34" charset="0"/>
              </a:rPr>
              <a:t>emotions</a:t>
            </a:r>
          </a:p>
          <a:p>
            <a:r>
              <a:rPr lang="en-GB" dirty="0">
                <a:latin typeface="Arial" panose="020B0604020202020204" pitchFamily="34" charset="0"/>
                <a:cs typeface="Arial" panose="020B0604020202020204" pitchFamily="34" charset="0"/>
              </a:rPr>
              <a:t>You seek </a:t>
            </a:r>
            <a:r>
              <a:rPr lang="en-GB" b="1" dirty="0">
                <a:latin typeface="Arial" panose="020B0604020202020204" pitchFamily="34" charset="0"/>
                <a:cs typeface="Arial" panose="020B0604020202020204" pitchFamily="34" charset="0"/>
              </a:rPr>
              <a:t>personal growth</a:t>
            </a:r>
          </a:p>
          <a:p>
            <a:r>
              <a:rPr lang="en-GB" dirty="0">
                <a:latin typeface="Arial" panose="020B0604020202020204" pitchFamily="34" charset="0"/>
                <a:cs typeface="Arial" panose="020B0604020202020204" pitchFamily="34" charset="0"/>
              </a:rPr>
              <a:t>You prioritise your </a:t>
            </a:r>
            <a:r>
              <a:rPr lang="en-GB" b="1"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You are not defined by </a:t>
            </a:r>
            <a:r>
              <a:rPr lang="en-GB" b="1" dirty="0">
                <a:latin typeface="Arial" panose="020B0604020202020204" pitchFamily="34" charset="0"/>
                <a:cs typeface="Arial" panose="020B0604020202020204" pitchFamily="34" charset="0"/>
              </a:rPr>
              <a:t>external validation</a:t>
            </a:r>
          </a:p>
          <a:p>
            <a:r>
              <a:rPr lang="en-GB" dirty="0">
                <a:latin typeface="Arial" panose="020B0604020202020204" pitchFamily="34" charset="0"/>
                <a:cs typeface="Arial" panose="020B0604020202020204" pitchFamily="34" charset="0"/>
              </a:rPr>
              <a:t>You embrace </a:t>
            </a:r>
            <a:r>
              <a:rPr lang="en-GB" b="1" dirty="0">
                <a:latin typeface="Arial" panose="020B0604020202020204" pitchFamily="34" charset="0"/>
                <a:cs typeface="Arial" panose="020B0604020202020204" pitchFamily="34" charset="0"/>
              </a:rPr>
              <a:t>vulnerability</a:t>
            </a:r>
          </a:p>
          <a:p>
            <a:r>
              <a:rPr lang="en-GB" dirty="0">
                <a:latin typeface="Arial" panose="020B0604020202020204" pitchFamily="34" charset="0"/>
                <a:cs typeface="Arial" panose="020B0604020202020204" pitchFamily="34" charset="0"/>
              </a:rPr>
              <a:t>You practice </a:t>
            </a:r>
            <a:r>
              <a:rPr lang="en-GB" b="1" dirty="0">
                <a:latin typeface="Arial" panose="020B0604020202020204" pitchFamily="34" charset="0"/>
                <a:cs typeface="Arial" panose="020B0604020202020204" pitchFamily="34" charset="0"/>
              </a:rPr>
              <a:t>active listening</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25574C08-2A79-B8E6-8FA2-77859C5B1B4C}"/>
              </a:ext>
            </a:extLst>
          </p:cNvPr>
          <p:cNvSpPr/>
          <p:nvPr/>
        </p:nvSpPr>
        <p:spPr>
          <a:xfrm>
            <a:off x="527538" y="298938"/>
            <a:ext cx="9328638" cy="861647"/>
          </a:xfrm>
          <a:prstGeom prst="roundRect">
            <a:avLst/>
          </a:prstGeom>
          <a:solidFill>
            <a:schemeClr val="accent6">
              <a:lumMod val="75000"/>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628239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D9D2-F659-CB39-BB1A-6EA09FF6C800}"/>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Characteristics of Authentic People</a:t>
            </a:r>
          </a:p>
        </p:txBody>
      </p:sp>
      <p:sp>
        <p:nvSpPr>
          <p:cNvPr id="3" name="Content Placeholder 2">
            <a:extLst>
              <a:ext uri="{FF2B5EF4-FFF2-40B4-BE49-F238E27FC236}">
                <a16:creationId xmlns:a16="http://schemas.microsoft.com/office/drawing/2014/main" id="{46BE9103-A5E0-5D58-1381-DEBEF09CC59A}"/>
              </a:ext>
            </a:extLst>
          </p:cNvPr>
          <p:cNvSpPr>
            <a:spLocks noGrp="1"/>
          </p:cNvSpPr>
          <p:nvPr>
            <p:ph idx="1"/>
          </p:nvPr>
        </p:nvSpPr>
        <p:spPr>
          <a:xfrm>
            <a:off x="838200" y="1339064"/>
            <a:ext cx="10515600" cy="4351338"/>
          </a:xfrm>
        </p:spPr>
        <p:txBody>
          <a:bodyPr/>
          <a:lstStyle/>
          <a:p>
            <a:r>
              <a:rPr lang="en-GB" sz="2800" dirty="0">
                <a:latin typeface="Arial" panose="020B0604020202020204" pitchFamily="34" charset="0"/>
                <a:cs typeface="Arial" panose="020B0604020202020204" pitchFamily="34" charset="0"/>
              </a:rPr>
              <a:t>You </a:t>
            </a:r>
            <a:r>
              <a:rPr lang="en-GB" sz="2800" b="1" dirty="0">
                <a:latin typeface="Arial" panose="020B0604020202020204" pitchFamily="34" charset="0"/>
                <a:cs typeface="Arial" panose="020B0604020202020204" pitchFamily="34" charset="0"/>
              </a:rPr>
              <a:t>take responsibility </a:t>
            </a:r>
            <a:r>
              <a:rPr lang="en-GB" sz="2800" dirty="0">
                <a:latin typeface="Arial" panose="020B0604020202020204" pitchFamily="34" charset="0"/>
                <a:cs typeface="Arial" panose="020B0604020202020204" pitchFamily="34" charset="0"/>
              </a:rPr>
              <a:t>for your actions/mistakes</a:t>
            </a:r>
          </a:p>
          <a:p>
            <a:r>
              <a:rPr lang="en-GB" sz="2800" dirty="0">
                <a:latin typeface="Arial" panose="020B0604020202020204" pitchFamily="34" charset="0"/>
                <a:cs typeface="Arial" panose="020B0604020202020204" pitchFamily="34" charset="0"/>
              </a:rPr>
              <a:t>You genuinely </a:t>
            </a:r>
            <a:r>
              <a:rPr lang="en-GB" sz="2800" b="1" dirty="0">
                <a:latin typeface="Arial" panose="020B0604020202020204" pitchFamily="34" charset="0"/>
                <a:cs typeface="Arial" panose="020B0604020202020204" pitchFamily="34" charset="0"/>
              </a:rPr>
              <a:t>celebrate others</a:t>
            </a:r>
          </a:p>
          <a:p>
            <a:r>
              <a:rPr lang="en-GB" sz="2800" dirty="0">
                <a:latin typeface="Arial" panose="020B0604020202020204" pitchFamily="34" charset="0"/>
                <a:cs typeface="Arial" panose="020B0604020202020204" pitchFamily="34" charset="0"/>
              </a:rPr>
              <a:t>You have </a:t>
            </a:r>
            <a:r>
              <a:rPr lang="en-GB" sz="2800" b="1" dirty="0">
                <a:latin typeface="Arial" panose="020B0604020202020204" pitchFamily="34" charset="0"/>
                <a:cs typeface="Arial" panose="020B0604020202020204" pitchFamily="34" charset="0"/>
              </a:rPr>
              <a:t>strong boundaries</a:t>
            </a:r>
          </a:p>
          <a:p>
            <a:r>
              <a:rPr lang="en-GB" sz="2800" dirty="0">
                <a:latin typeface="Arial" panose="020B0604020202020204" pitchFamily="34" charset="0"/>
                <a:cs typeface="Arial" panose="020B0604020202020204" pitchFamily="34" charset="0"/>
              </a:rPr>
              <a:t>You are not afraid to </a:t>
            </a:r>
            <a:r>
              <a:rPr lang="en-GB" sz="2800" b="1" dirty="0">
                <a:latin typeface="Arial" panose="020B0604020202020204" pitchFamily="34" charset="0"/>
                <a:cs typeface="Arial" panose="020B0604020202020204" pitchFamily="34" charset="0"/>
              </a:rPr>
              <a:t>say no</a:t>
            </a:r>
          </a:p>
          <a:p>
            <a:r>
              <a:rPr lang="en-GB" sz="2800" dirty="0">
                <a:latin typeface="Arial" panose="020B0604020202020204" pitchFamily="34" charset="0"/>
                <a:cs typeface="Arial" panose="020B0604020202020204" pitchFamily="34" charset="0"/>
              </a:rPr>
              <a:t>You stay </a:t>
            </a:r>
            <a:r>
              <a:rPr lang="en-GB" sz="2800" b="1" dirty="0">
                <a:latin typeface="Arial" panose="020B0604020202020204" pitchFamily="34" charset="0"/>
                <a:cs typeface="Arial" panose="020B0604020202020204" pitchFamily="34" charset="0"/>
              </a:rPr>
              <a:t>true to yourself </a:t>
            </a:r>
            <a:r>
              <a:rPr lang="en-GB" sz="2800" dirty="0">
                <a:latin typeface="Arial" panose="020B0604020202020204" pitchFamily="34" charset="0"/>
                <a:cs typeface="Arial" panose="020B0604020202020204" pitchFamily="34" charset="0"/>
              </a:rPr>
              <a:t>even under pressure</a:t>
            </a:r>
          </a:p>
          <a:p>
            <a:r>
              <a:rPr lang="en-GB" dirty="0">
                <a:latin typeface="Arial" panose="020B0604020202020204" pitchFamily="34" charset="0"/>
                <a:cs typeface="Arial" panose="020B0604020202020204" pitchFamily="34" charset="0"/>
              </a:rPr>
              <a:t>You treat others with </a:t>
            </a:r>
            <a:r>
              <a:rPr lang="en-GB" b="1" dirty="0">
                <a:latin typeface="Arial" panose="020B0604020202020204" pitchFamily="34" charset="0"/>
                <a:cs typeface="Arial" panose="020B0604020202020204" pitchFamily="34" charset="0"/>
              </a:rPr>
              <a:t>respect</a:t>
            </a:r>
          </a:p>
          <a:p>
            <a:r>
              <a:rPr lang="en-GB" sz="2800" dirty="0">
                <a:latin typeface="Arial" panose="020B0604020202020204" pitchFamily="34" charset="0"/>
                <a:cs typeface="Arial" panose="020B0604020202020204" pitchFamily="34" charset="0"/>
              </a:rPr>
              <a:t>Y</a:t>
            </a:r>
            <a:r>
              <a:rPr lang="en-GB" dirty="0">
                <a:latin typeface="Arial" panose="020B0604020202020204" pitchFamily="34" charset="0"/>
                <a:cs typeface="Arial" panose="020B0604020202020204" pitchFamily="34" charset="0"/>
              </a:rPr>
              <a:t>ou are not afraid to </a:t>
            </a:r>
            <a:r>
              <a:rPr lang="en-GB" b="1" dirty="0">
                <a:latin typeface="Arial" panose="020B0604020202020204" pitchFamily="34" charset="0"/>
                <a:cs typeface="Arial" panose="020B0604020202020204" pitchFamily="34" charset="0"/>
              </a:rPr>
              <a:t>ask for help</a:t>
            </a:r>
          </a:p>
          <a:p>
            <a:r>
              <a:rPr lang="en-GB" sz="2800" dirty="0">
                <a:latin typeface="Arial" panose="020B0604020202020204" pitchFamily="34" charset="0"/>
                <a:cs typeface="Arial" panose="020B0604020202020204" pitchFamily="34" charset="0"/>
              </a:rPr>
              <a:t>You are </a:t>
            </a:r>
            <a:r>
              <a:rPr lang="en-GB" sz="2800" b="1" dirty="0">
                <a:latin typeface="Arial" panose="020B0604020202020204" pitchFamily="34" charset="0"/>
                <a:cs typeface="Arial" panose="020B0604020202020204" pitchFamily="34" charset="0"/>
              </a:rPr>
              <a:t>comfortable</a:t>
            </a:r>
            <a:r>
              <a:rPr lang="en-GB" sz="2800" dirty="0">
                <a:latin typeface="Arial" panose="020B0604020202020204" pitchFamily="34" charset="0"/>
                <a:cs typeface="Arial" panose="020B0604020202020204" pitchFamily="34" charset="0"/>
              </a:rPr>
              <a:t> in your own skin</a:t>
            </a:r>
          </a:p>
          <a:p>
            <a:endParaRPr lang="en-GB" dirty="0"/>
          </a:p>
        </p:txBody>
      </p:sp>
      <p:sp>
        <p:nvSpPr>
          <p:cNvPr id="4" name="Rectangle: Rounded Corners 3">
            <a:extLst>
              <a:ext uri="{FF2B5EF4-FFF2-40B4-BE49-F238E27FC236}">
                <a16:creationId xmlns:a16="http://schemas.microsoft.com/office/drawing/2014/main" id="{4B0A3571-AA5F-3EA7-452E-6364211B5C1F}"/>
              </a:ext>
            </a:extLst>
          </p:cNvPr>
          <p:cNvSpPr/>
          <p:nvPr/>
        </p:nvSpPr>
        <p:spPr>
          <a:xfrm>
            <a:off x="545123" y="305951"/>
            <a:ext cx="9267092"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548279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C0427-A278-6876-667B-686802F5DC54}"/>
              </a:ext>
            </a:extLst>
          </p:cNvPr>
          <p:cNvSpPr>
            <a:spLocks noGrp="1"/>
          </p:cNvSpPr>
          <p:nvPr>
            <p:ph type="title"/>
          </p:nvPr>
        </p:nvSpPr>
        <p:spPr>
          <a:xfrm>
            <a:off x="442545" y="365127"/>
            <a:ext cx="10515600" cy="777874"/>
          </a:xfrm>
        </p:spPr>
        <p:txBody>
          <a:bodyPr/>
          <a:lstStyle/>
          <a:p>
            <a:r>
              <a:rPr lang="en-GB" sz="4000" b="1" dirty="0">
                <a:latin typeface="Arial" panose="020B0604020202020204" pitchFamily="34" charset="0"/>
                <a:cs typeface="Arial" panose="020B0604020202020204" pitchFamily="34" charset="0"/>
              </a:rPr>
              <a:t>Are you Authentic?</a:t>
            </a:r>
          </a:p>
        </p:txBody>
      </p:sp>
      <p:sp>
        <p:nvSpPr>
          <p:cNvPr id="3" name="Content Placeholder 2">
            <a:extLst>
              <a:ext uri="{FF2B5EF4-FFF2-40B4-BE49-F238E27FC236}">
                <a16:creationId xmlns:a16="http://schemas.microsoft.com/office/drawing/2014/main" id="{B004D5F6-AE36-1411-3BFD-8DE4294973DC}"/>
              </a:ext>
            </a:extLst>
          </p:cNvPr>
          <p:cNvSpPr>
            <a:spLocks noGrp="1"/>
          </p:cNvSpPr>
          <p:nvPr>
            <p:ph idx="1"/>
          </p:nvPr>
        </p:nvSpPr>
        <p:spPr>
          <a:xfrm>
            <a:off x="442545" y="990356"/>
            <a:ext cx="11594124" cy="4351338"/>
          </a:xfrm>
        </p:spPr>
        <p:txBody>
          <a:bodyPr/>
          <a:lstStyle/>
          <a:p>
            <a:endParaRPr lang="en-GB" dirty="0"/>
          </a:p>
          <a:p>
            <a:r>
              <a:rPr lang="en-GB" sz="3200" b="1" dirty="0"/>
              <a:t>Consider the previous slides on characteristics of authentic people</a:t>
            </a:r>
          </a:p>
          <a:p>
            <a:pPr marL="0" indent="0">
              <a:buNone/>
            </a:pPr>
            <a:endParaRPr lang="en-GB" dirty="0"/>
          </a:p>
          <a:p>
            <a:pPr lvl="1"/>
            <a:r>
              <a:rPr lang="en-GB" sz="2800" dirty="0"/>
              <a:t>How many of the characteristics do you agree with.</a:t>
            </a:r>
          </a:p>
          <a:p>
            <a:pPr marL="457200" lvl="1" indent="0">
              <a:buNone/>
            </a:pPr>
            <a:endParaRPr lang="en-GB" sz="2800" dirty="0"/>
          </a:p>
          <a:p>
            <a:pPr lvl="1"/>
            <a:r>
              <a:rPr lang="en-GB" sz="2800" dirty="0"/>
              <a:t>Where are the areas where you were not so sure.</a:t>
            </a:r>
          </a:p>
          <a:p>
            <a:pPr marL="457200" lvl="1" indent="0">
              <a:buNone/>
            </a:pPr>
            <a:endParaRPr lang="en-GB" sz="2800" dirty="0"/>
          </a:p>
          <a:p>
            <a:pPr lvl="1"/>
            <a:r>
              <a:rPr lang="en-GB" sz="2800" dirty="0"/>
              <a:t>Think about these areas, as this is where you can </a:t>
            </a:r>
            <a:r>
              <a:rPr lang="en-GB" sz="2800" b="1" dirty="0"/>
              <a:t>build or increase your authenticity.</a:t>
            </a:r>
          </a:p>
        </p:txBody>
      </p:sp>
      <p:sp>
        <p:nvSpPr>
          <p:cNvPr id="4" name="Rectangle: Rounded Corners 3">
            <a:extLst>
              <a:ext uri="{FF2B5EF4-FFF2-40B4-BE49-F238E27FC236}">
                <a16:creationId xmlns:a16="http://schemas.microsoft.com/office/drawing/2014/main" id="{0A7B7D46-EFA1-727B-2840-E314F8849574}"/>
              </a:ext>
            </a:extLst>
          </p:cNvPr>
          <p:cNvSpPr/>
          <p:nvPr/>
        </p:nvSpPr>
        <p:spPr>
          <a:xfrm>
            <a:off x="316522" y="281354"/>
            <a:ext cx="5292969"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82923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B8BA-6599-C82B-7B71-D75E7D3F497B}"/>
              </a:ext>
            </a:extLst>
          </p:cNvPr>
          <p:cNvSpPr>
            <a:spLocks noGrp="1"/>
          </p:cNvSpPr>
          <p:nvPr>
            <p:ph type="title"/>
          </p:nvPr>
        </p:nvSpPr>
        <p:spPr>
          <a:xfrm>
            <a:off x="838199" y="365126"/>
            <a:ext cx="11031415" cy="1325563"/>
          </a:xfrm>
        </p:spPr>
        <p:txBody>
          <a:bodyPr/>
          <a:lstStyle/>
          <a:p>
            <a:r>
              <a:rPr lang="en-GB" sz="4000" b="1" dirty="0">
                <a:latin typeface="Arial" panose="020B0604020202020204" pitchFamily="34" charset="0"/>
                <a:cs typeface="Arial" panose="020B0604020202020204" pitchFamily="34" charset="0"/>
              </a:rPr>
              <a:t>Why is being your authentic self, important?</a:t>
            </a:r>
          </a:p>
        </p:txBody>
      </p:sp>
      <p:sp>
        <p:nvSpPr>
          <p:cNvPr id="3" name="Content Placeholder 2">
            <a:extLst>
              <a:ext uri="{FF2B5EF4-FFF2-40B4-BE49-F238E27FC236}">
                <a16:creationId xmlns:a16="http://schemas.microsoft.com/office/drawing/2014/main" id="{ECB14394-8A0F-56BF-CDAB-EFDB007C25C6}"/>
              </a:ext>
            </a:extLst>
          </p:cNvPr>
          <p:cNvSpPr>
            <a:spLocks noGrp="1"/>
          </p:cNvSpPr>
          <p:nvPr>
            <p:ph idx="1"/>
          </p:nvPr>
        </p:nvSpPr>
        <p:spPr>
          <a:xfrm>
            <a:off x="755449" y="1253331"/>
            <a:ext cx="10515600" cy="4351338"/>
          </a:xfrm>
        </p:spPr>
        <p:txBody>
          <a:bodyPr/>
          <a:lstStyle/>
          <a:p>
            <a:r>
              <a:rPr lang="en-GB" sz="2400" dirty="0">
                <a:solidFill>
                  <a:srgbClr val="2D2D2D"/>
                </a:solidFill>
                <a:latin typeface="Arial" panose="020B0604020202020204" pitchFamily="34" charset="0"/>
                <a:cs typeface="Arial" panose="020B0604020202020204" pitchFamily="34" charset="0"/>
              </a:rPr>
              <a:t>B</a:t>
            </a:r>
            <a:r>
              <a:rPr lang="en-GB" sz="2400" b="0" i="0" dirty="0">
                <a:solidFill>
                  <a:srgbClr val="2D2D2D"/>
                </a:solidFill>
                <a:effectLst/>
                <a:latin typeface="Arial" panose="020B0604020202020204" pitchFamily="34" charset="0"/>
                <a:cs typeface="Arial" panose="020B0604020202020204" pitchFamily="34" charset="0"/>
              </a:rPr>
              <a:t>eneficial to your </a:t>
            </a:r>
            <a:r>
              <a:rPr lang="en-GB" sz="2400" b="1" i="0" dirty="0">
                <a:solidFill>
                  <a:srgbClr val="2D2D2D"/>
                </a:solidFill>
                <a:effectLst/>
                <a:latin typeface="Arial" panose="020B0604020202020204" pitchFamily="34" charset="0"/>
                <a:cs typeface="Arial" panose="020B0604020202020204" pitchFamily="34" charset="0"/>
              </a:rPr>
              <a:t>mental health </a:t>
            </a:r>
            <a:r>
              <a:rPr lang="en-GB" sz="2400" b="0" i="0" dirty="0">
                <a:solidFill>
                  <a:srgbClr val="2D2D2D"/>
                </a:solidFill>
                <a:effectLst/>
                <a:latin typeface="Arial" panose="020B0604020202020204" pitchFamily="34" charset="0"/>
                <a:cs typeface="Arial" panose="020B0604020202020204" pitchFamily="34" charset="0"/>
              </a:rPr>
              <a:t>and </a:t>
            </a:r>
            <a:r>
              <a:rPr lang="en-GB" sz="2400" b="1" i="0" dirty="0">
                <a:solidFill>
                  <a:srgbClr val="2D2D2D"/>
                </a:solidFill>
                <a:effectLst/>
                <a:latin typeface="Arial" panose="020B0604020202020204" pitchFamily="34" charset="0"/>
                <a:cs typeface="Arial" panose="020B0604020202020204" pitchFamily="34" charset="0"/>
              </a:rPr>
              <a:t>professional growth</a:t>
            </a:r>
            <a:r>
              <a:rPr lang="en-GB" sz="2400" b="0" i="0" dirty="0">
                <a:solidFill>
                  <a:srgbClr val="2D2D2D"/>
                </a:solidFill>
                <a:effectLst/>
                <a:latin typeface="Arial" panose="020B0604020202020204" pitchFamily="34" charset="0"/>
                <a:cs typeface="Arial" panose="020B0604020202020204" pitchFamily="34" charset="0"/>
              </a:rPr>
              <a:t> opportunities.</a:t>
            </a:r>
          </a:p>
          <a:p>
            <a:endParaRPr lang="en-GB" sz="900" b="0" i="0" dirty="0">
              <a:solidFill>
                <a:srgbClr val="2D2D2D"/>
              </a:solidFill>
              <a:effectLst/>
              <a:latin typeface="Arial" panose="020B0604020202020204" pitchFamily="34" charset="0"/>
              <a:cs typeface="Arial" panose="020B0604020202020204" pitchFamily="34" charset="0"/>
            </a:endParaRPr>
          </a:p>
          <a:p>
            <a:r>
              <a:rPr lang="en-GB" sz="2400" b="0" i="0" dirty="0">
                <a:solidFill>
                  <a:srgbClr val="000000"/>
                </a:solidFill>
                <a:effectLst/>
                <a:latin typeface="Arial" panose="020B0604020202020204" pitchFamily="34" charset="0"/>
                <a:cs typeface="Arial" panose="020B0604020202020204" pitchFamily="34" charset="0"/>
              </a:rPr>
              <a:t>When actions align with your true nature, you are more likely </a:t>
            </a:r>
            <a:r>
              <a:rPr lang="en-GB" sz="2400" b="1" i="0" dirty="0">
                <a:solidFill>
                  <a:srgbClr val="000000"/>
                </a:solidFill>
                <a:effectLst/>
                <a:latin typeface="Arial" panose="020B0604020202020204" pitchFamily="34" charset="0"/>
                <a:cs typeface="Arial" panose="020B0604020202020204" pitchFamily="34" charset="0"/>
              </a:rPr>
              <a:t>to pursue your passions, believe in yourself, and feel confident</a:t>
            </a:r>
            <a:r>
              <a:rPr lang="en-GB" sz="2400" b="0" i="0" dirty="0">
                <a:solidFill>
                  <a:srgbClr val="000000"/>
                </a:solidFill>
                <a:effectLst/>
                <a:latin typeface="Arial" panose="020B0604020202020204" pitchFamily="34" charset="0"/>
                <a:cs typeface="Arial" panose="020B0604020202020204" pitchFamily="34" charset="0"/>
              </a:rPr>
              <a:t> in your opinions.</a:t>
            </a:r>
          </a:p>
          <a:p>
            <a:endParaRPr lang="en-GB" sz="200" b="0" i="0" dirty="0">
              <a:solidFill>
                <a:srgbClr val="2D2D2D"/>
              </a:solidFill>
              <a:effectLst/>
              <a:latin typeface="Arial" panose="020B0604020202020204" pitchFamily="34" charset="0"/>
              <a:cs typeface="Arial" panose="020B0604020202020204" pitchFamily="34" charset="0"/>
            </a:endParaRPr>
          </a:p>
          <a:p>
            <a:r>
              <a:rPr lang="en-GB" sz="2400" b="0" i="0" dirty="0">
                <a:solidFill>
                  <a:srgbClr val="2D2D2D"/>
                </a:solidFill>
                <a:effectLst/>
                <a:latin typeface="Arial" panose="020B0604020202020204" pitchFamily="34" charset="0"/>
                <a:cs typeface="Arial" panose="020B0604020202020204" pitchFamily="34" charset="0"/>
              </a:rPr>
              <a:t>Displaying your true personality allows you to be </a:t>
            </a:r>
            <a:r>
              <a:rPr lang="en-GB" sz="2400" b="1" i="0" dirty="0">
                <a:solidFill>
                  <a:srgbClr val="2D2D2D"/>
                </a:solidFill>
                <a:effectLst/>
                <a:latin typeface="Arial" panose="020B0604020202020204" pitchFamily="34" charset="0"/>
                <a:cs typeface="Arial" panose="020B0604020202020204" pitchFamily="34" charset="0"/>
              </a:rPr>
              <a:t>open and build trust </a:t>
            </a:r>
            <a:r>
              <a:rPr lang="en-GB" sz="2400" b="0" i="0" dirty="0">
                <a:solidFill>
                  <a:srgbClr val="2D2D2D"/>
                </a:solidFill>
                <a:effectLst/>
                <a:latin typeface="Arial" panose="020B0604020202020204" pitchFamily="34" charset="0"/>
                <a:cs typeface="Arial" panose="020B0604020202020204" pitchFamily="34" charset="0"/>
              </a:rPr>
              <a:t>with others.</a:t>
            </a:r>
          </a:p>
          <a:p>
            <a:endParaRPr lang="en-GB" sz="400" b="0" i="0" dirty="0">
              <a:solidFill>
                <a:srgbClr val="2D2D2D"/>
              </a:solidFill>
              <a:effectLst/>
              <a:latin typeface="Arial" panose="020B0604020202020204" pitchFamily="34" charset="0"/>
              <a:cs typeface="Arial" panose="020B0604020202020204" pitchFamily="34" charset="0"/>
            </a:endParaRPr>
          </a:p>
          <a:p>
            <a:r>
              <a:rPr lang="en-GB" sz="2400" b="0" i="0" dirty="0">
                <a:solidFill>
                  <a:srgbClr val="000000"/>
                </a:solidFill>
                <a:effectLst/>
                <a:latin typeface="Arial" panose="020B0604020202020204" pitchFamily="34" charset="0"/>
                <a:cs typeface="Arial" panose="020B0604020202020204" pitchFamily="34" charset="0"/>
              </a:rPr>
              <a:t>Being honest with those around you, allows you to </a:t>
            </a:r>
            <a:r>
              <a:rPr lang="en-GB" sz="2400" b="1" i="0" dirty="0">
                <a:solidFill>
                  <a:srgbClr val="000000"/>
                </a:solidFill>
                <a:effectLst/>
                <a:latin typeface="Arial" panose="020B0604020202020204" pitchFamily="34" charset="0"/>
                <a:cs typeface="Arial" panose="020B0604020202020204" pitchFamily="34" charset="0"/>
              </a:rPr>
              <a:t>build deep and meaningful relationships.</a:t>
            </a:r>
            <a:endParaRPr lang="en-GB" sz="2400" b="0" i="0" dirty="0">
              <a:solidFill>
                <a:srgbClr val="000000"/>
              </a:solidFill>
              <a:effectLst/>
              <a:latin typeface="Arial" panose="020B0604020202020204" pitchFamily="34" charset="0"/>
              <a:cs typeface="Arial" panose="020B0604020202020204" pitchFamily="34" charset="0"/>
            </a:endParaRPr>
          </a:p>
          <a:p>
            <a:pPr marL="0" indent="0">
              <a:buNone/>
            </a:pPr>
            <a:endParaRPr lang="en-GB" sz="300" b="0" i="0" dirty="0">
              <a:solidFill>
                <a:srgbClr val="2D2D2D"/>
              </a:solidFill>
              <a:effectLst/>
              <a:latin typeface="Arial" panose="020B0604020202020204" pitchFamily="34" charset="0"/>
              <a:cs typeface="Arial" panose="020B0604020202020204" pitchFamily="34" charset="0"/>
            </a:endParaRPr>
          </a:p>
          <a:p>
            <a:r>
              <a:rPr lang="en-GB" sz="2400" dirty="0">
                <a:solidFill>
                  <a:srgbClr val="2D2D2D"/>
                </a:solidFill>
                <a:latin typeface="Arial" panose="020B0604020202020204" pitchFamily="34" charset="0"/>
                <a:cs typeface="Arial" panose="020B0604020202020204" pitchFamily="34" charset="0"/>
              </a:rPr>
              <a:t>S</a:t>
            </a:r>
            <a:r>
              <a:rPr lang="en-GB" sz="2400" b="0" i="0" dirty="0">
                <a:solidFill>
                  <a:srgbClr val="2D2D2D"/>
                </a:solidFill>
                <a:effectLst/>
                <a:latin typeface="Arial" panose="020B0604020202020204" pitchFamily="34" charset="0"/>
                <a:cs typeface="Arial" panose="020B0604020202020204" pitchFamily="34" charset="0"/>
              </a:rPr>
              <a:t>haring personal experiences and sharing your authentic personality may </a:t>
            </a:r>
            <a:r>
              <a:rPr lang="en-GB" sz="2400" b="1" i="0" dirty="0">
                <a:solidFill>
                  <a:srgbClr val="2D2D2D"/>
                </a:solidFill>
                <a:effectLst/>
                <a:latin typeface="Arial" panose="020B0604020202020204" pitchFamily="34" charset="0"/>
                <a:cs typeface="Arial" panose="020B0604020202020204" pitchFamily="34" charset="0"/>
              </a:rPr>
              <a:t>encourage others to act more authentically.</a:t>
            </a:r>
            <a:endParaRPr lang="en-GB" sz="24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BA6283EF-48B8-8E13-2DC6-B8EE056D977B}"/>
              </a:ext>
            </a:extLst>
          </p:cNvPr>
          <p:cNvSpPr/>
          <p:nvPr/>
        </p:nvSpPr>
        <p:spPr>
          <a:xfrm>
            <a:off x="580291" y="254976"/>
            <a:ext cx="11289323"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448462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F5B7-F6FF-377A-26B8-9660EE193E5F}"/>
              </a:ext>
            </a:extLst>
          </p:cNvPr>
          <p:cNvSpPr>
            <a:spLocks noGrp="1"/>
          </p:cNvSpPr>
          <p:nvPr>
            <p:ph type="title"/>
          </p:nvPr>
        </p:nvSpPr>
        <p:spPr>
          <a:xfrm>
            <a:off x="838200" y="365126"/>
            <a:ext cx="10515600" cy="760289"/>
          </a:xfrm>
        </p:spPr>
        <p:txBody>
          <a:bodyPr/>
          <a:lstStyle/>
          <a:p>
            <a:r>
              <a:rPr lang="en-GB" sz="4000" b="1" dirty="0">
                <a:latin typeface="Arial" panose="020B0604020202020204" pitchFamily="34" charset="0"/>
                <a:cs typeface="Arial" panose="020B0604020202020204" pitchFamily="34" charset="0"/>
              </a:rPr>
              <a:t>Ways to be your authentic self</a:t>
            </a:r>
          </a:p>
        </p:txBody>
      </p:sp>
      <p:sp>
        <p:nvSpPr>
          <p:cNvPr id="3" name="Content Placeholder 2">
            <a:extLst>
              <a:ext uri="{FF2B5EF4-FFF2-40B4-BE49-F238E27FC236}">
                <a16:creationId xmlns:a16="http://schemas.microsoft.com/office/drawing/2014/main" id="{DC5C13C9-9B5C-FF51-8FCC-39B20726D7E0}"/>
              </a:ext>
            </a:extLst>
          </p:cNvPr>
          <p:cNvSpPr>
            <a:spLocks noGrp="1"/>
          </p:cNvSpPr>
          <p:nvPr>
            <p:ph sz="half" idx="1"/>
          </p:nvPr>
        </p:nvSpPr>
        <p:spPr>
          <a:xfrm>
            <a:off x="838198" y="1465140"/>
            <a:ext cx="5156200" cy="4351338"/>
          </a:xfrm>
        </p:spPr>
        <p:txBody>
          <a:bodyPr/>
          <a:lstStyle/>
          <a:p>
            <a:r>
              <a:rPr lang="en-GB" dirty="0">
                <a:latin typeface="Arial" panose="020B0604020202020204" pitchFamily="34" charset="0"/>
                <a:cs typeface="Arial" panose="020B0604020202020204" pitchFamily="34" charset="0"/>
              </a:rPr>
              <a:t>Listen to others</a:t>
            </a:r>
          </a:p>
          <a:p>
            <a:r>
              <a:rPr lang="en-GB" dirty="0">
                <a:latin typeface="Arial" panose="020B0604020202020204" pitchFamily="34" charset="0"/>
                <a:cs typeface="Arial" panose="020B0604020202020204" pitchFamily="34" charset="0"/>
              </a:rPr>
              <a:t>Follow up with conversations</a:t>
            </a:r>
          </a:p>
          <a:p>
            <a:r>
              <a:rPr lang="en-GB" dirty="0">
                <a:latin typeface="Arial" panose="020B0604020202020204" pitchFamily="34" charset="0"/>
                <a:cs typeface="Arial" panose="020B0604020202020204" pitchFamily="34" charset="0"/>
              </a:rPr>
              <a:t>Start small</a:t>
            </a:r>
          </a:p>
          <a:p>
            <a:r>
              <a:rPr lang="en-GB" dirty="0">
                <a:latin typeface="Arial" panose="020B0604020202020204" pitchFamily="34" charset="0"/>
                <a:cs typeface="Arial" panose="020B0604020202020204" pitchFamily="34" charset="0"/>
              </a:rPr>
              <a:t>Share your experiences</a:t>
            </a:r>
          </a:p>
          <a:p>
            <a:r>
              <a:rPr lang="en-GB" dirty="0">
                <a:latin typeface="Arial" panose="020B0604020202020204" pitchFamily="34" charset="0"/>
                <a:cs typeface="Arial" panose="020B0604020202020204" pitchFamily="34" charset="0"/>
              </a:rPr>
              <a:t>Establish relationships</a:t>
            </a:r>
          </a:p>
          <a:p>
            <a:r>
              <a:rPr lang="en-GB" dirty="0">
                <a:latin typeface="Arial" panose="020B0604020202020204" pitchFamily="34" charset="0"/>
                <a:cs typeface="Arial" panose="020B0604020202020204" pitchFamily="34" charset="0"/>
              </a:rPr>
              <a:t>Build trust</a:t>
            </a:r>
          </a:p>
          <a:p>
            <a:r>
              <a:rPr lang="en-GB" dirty="0">
                <a:latin typeface="Arial" panose="020B0604020202020204" pitchFamily="34" charset="0"/>
                <a:cs typeface="Arial" panose="020B0604020202020204" pitchFamily="34" charset="0"/>
              </a:rPr>
              <a:t>Be honest</a:t>
            </a:r>
          </a:p>
          <a:p>
            <a:endParaRPr lang="en-GB" dirty="0"/>
          </a:p>
        </p:txBody>
      </p:sp>
      <p:sp>
        <p:nvSpPr>
          <p:cNvPr id="4" name="Content Placeholder 3">
            <a:extLst>
              <a:ext uri="{FF2B5EF4-FFF2-40B4-BE49-F238E27FC236}">
                <a16:creationId xmlns:a16="http://schemas.microsoft.com/office/drawing/2014/main" id="{11A10A91-BBEA-9D77-F1BA-5A67FB6B488D}"/>
              </a:ext>
            </a:extLst>
          </p:cNvPr>
          <p:cNvSpPr>
            <a:spLocks noGrp="1"/>
          </p:cNvSpPr>
          <p:nvPr>
            <p:ph sz="half" idx="2"/>
          </p:nvPr>
        </p:nvSpPr>
        <p:spPr>
          <a:xfrm>
            <a:off x="6197602" y="1386010"/>
            <a:ext cx="5156200" cy="4351338"/>
          </a:xfrm>
        </p:spPr>
        <p:txBody>
          <a:bodyPr/>
          <a:lstStyle/>
          <a:p>
            <a:r>
              <a:rPr lang="en-GB" sz="2800" dirty="0">
                <a:latin typeface="Arial" panose="020B0604020202020204" pitchFamily="34" charset="0"/>
                <a:cs typeface="Arial" panose="020B0604020202020204" pitchFamily="34" charset="0"/>
              </a:rPr>
              <a:t>Show appreciation</a:t>
            </a:r>
          </a:p>
          <a:p>
            <a:r>
              <a:rPr lang="en-GB" sz="2800" dirty="0">
                <a:latin typeface="Arial" panose="020B0604020202020204" pitchFamily="34" charset="0"/>
                <a:cs typeface="Arial" panose="020B0604020202020204" pitchFamily="34" charset="0"/>
              </a:rPr>
              <a:t>Develop Emotional Intelligence skills</a:t>
            </a:r>
          </a:p>
          <a:p>
            <a:r>
              <a:rPr lang="en-GB" sz="2800" dirty="0">
                <a:latin typeface="Arial" panose="020B0604020202020204" pitchFamily="34" charset="0"/>
                <a:cs typeface="Arial" panose="020B0604020202020204" pitchFamily="34" charset="0"/>
              </a:rPr>
              <a:t>Look for opportunities for growth</a:t>
            </a:r>
          </a:p>
          <a:p>
            <a:r>
              <a:rPr lang="en-GB" dirty="0">
                <a:latin typeface="Arial" panose="020B0604020202020204" pitchFamily="34" charset="0"/>
                <a:cs typeface="Arial" panose="020B0604020202020204" pitchFamily="34" charset="0"/>
              </a:rPr>
              <a:t>Consider the context</a:t>
            </a:r>
          </a:p>
          <a:p>
            <a:r>
              <a:rPr lang="en-GB" sz="2800" dirty="0">
                <a:latin typeface="Arial" panose="020B0604020202020204" pitchFamily="34" charset="0"/>
                <a:cs typeface="Arial" panose="020B0604020202020204" pitchFamily="34" charset="0"/>
              </a:rPr>
              <a:t>Express yourself with your attire</a:t>
            </a:r>
          </a:p>
          <a:p>
            <a:endParaRPr lang="en-GB" dirty="0"/>
          </a:p>
        </p:txBody>
      </p:sp>
      <p:sp>
        <p:nvSpPr>
          <p:cNvPr id="5" name="Rectangle: Rounded Corners 4">
            <a:extLst>
              <a:ext uri="{FF2B5EF4-FFF2-40B4-BE49-F238E27FC236}">
                <a16:creationId xmlns:a16="http://schemas.microsoft.com/office/drawing/2014/main" id="{A89E7E2D-BAD0-F8F3-A38D-D181A930B19D}"/>
              </a:ext>
            </a:extLst>
          </p:cNvPr>
          <p:cNvSpPr/>
          <p:nvPr/>
        </p:nvSpPr>
        <p:spPr>
          <a:xfrm>
            <a:off x="562706" y="259005"/>
            <a:ext cx="8326315"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25750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8EC8F-6B6D-BD00-1DDB-E35C608417E5}"/>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How to be an authentic person</a:t>
            </a:r>
          </a:p>
        </p:txBody>
      </p:sp>
      <p:sp>
        <p:nvSpPr>
          <p:cNvPr id="3" name="Content Placeholder 2">
            <a:extLst>
              <a:ext uri="{FF2B5EF4-FFF2-40B4-BE49-F238E27FC236}">
                <a16:creationId xmlns:a16="http://schemas.microsoft.com/office/drawing/2014/main" id="{A9BF4F34-24E1-37A0-EF19-2727FB7A46B4}"/>
              </a:ext>
            </a:extLst>
          </p:cNvPr>
          <p:cNvSpPr>
            <a:spLocks noGrp="1"/>
          </p:cNvSpPr>
          <p:nvPr>
            <p:ph idx="1"/>
          </p:nvPr>
        </p:nvSpPr>
        <p:spPr>
          <a:xfrm>
            <a:off x="838200" y="1275402"/>
            <a:ext cx="10515600" cy="5121369"/>
          </a:xfrm>
        </p:spPr>
        <p:txBody>
          <a:bodyPr/>
          <a:lstStyle/>
          <a:p>
            <a:pPr algn="l" fontAlgn="base">
              <a:buFont typeface="Arial" panose="020B0604020202020204" pitchFamily="34" charset="0"/>
              <a:buChar char="•"/>
            </a:pPr>
            <a:r>
              <a:rPr lang="en-GB" sz="3200" b="1" i="0" dirty="0">
                <a:solidFill>
                  <a:srgbClr val="000000"/>
                </a:solidFill>
                <a:effectLst/>
                <a:latin typeface="Arial" panose="020B0604020202020204" pitchFamily="34" charset="0"/>
                <a:cs typeface="Arial" panose="020B0604020202020204" pitchFamily="34" charset="0"/>
              </a:rPr>
              <a:t>Be honest</a:t>
            </a:r>
          </a:p>
          <a:p>
            <a:pPr algn="l" fontAlgn="base">
              <a:buFont typeface="Arial" panose="020B0604020202020204" pitchFamily="34" charset="0"/>
              <a:buChar char="•"/>
            </a:pPr>
            <a:endParaRPr lang="en-GB" sz="100" b="1"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Maintain an </a:t>
            </a:r>
            <a:r>
              <a:rPr lang="en-GB" b="1" i="0" dirty="0">
                <a:solidFill>
                  <a:srgbClr val="000000"/>
                </a:solidFill>
                <a:effectLst/>
                <a:latin typeface="Arial" panose="020B0604020202020204" pitchFamily="34" charset="0"/>
                <a:cs typeface="Arial" panose="020B0604020202020204" pitchFamily="34" charset="0"/>
              </a:rPr>
              <a:t>open mind </a:t>
            </a:r>
            <a:r>
              <a:rPr lang="en-GB" b="0" i="0" dirty="0">
                <a:solidFill>
                  <a:srgbClr val="000000"/>
                </a:solidFill>
                <a:effectLst/>
                <a:latin typeface="Arial" panose="020B0604020202020204" pitchFamily="34" charset="0"/>
                <a:cs typeface="Arial" panose="020B0604020202020204" pitchFamily="34" charset="0"/>
              </a:rPr>
              <a:t>toward other people’s opinions and try to feel </a:t>
            </a:r>
            <a:r>
              <a:rPr lang="en-GB" b="1" i="0" dirty="0">
                <a:solidFill>
                  <a:srgbClr val="000000"/>
                </a:solidFill>
                <a:effectLst/>
                <a:latin typeface="Arial" panose="020B0604020202020204" pitchFamily="34" charset="0"/>
                <a:cs typeface="Arial" panose="020B0604020202020204" pitchFamily="34" charset="0"/>
              </a:rPr>
              <a:t>comfortable expressing your point of view </a:t>
            </a:r>
            <a:r>
              <a:rPr lang="en-GB" b="0" i="0" dirty="0">
                <a:solidFill>
                  <a:srgbClr val="000000"/>
                </a:solidFill>
                <a:effectLst/>
                <a:latin typeface="Arial" panose="020B0604020202020204" pitchFamily="34" charset="0"/>
                <a:cs typeface="Arial" panose="020B0604020202020204" pitchFamily="34" charset="0"/>
              </a:rPr>
              <a:t>in return.</a:t>
            </a:r>
            <a:endParaRPr lang="en-GB" dirty="0">
              <a:solidFill>
                <a:srgbClr val="000000"/>
              </a:solidFill>
              <a:latin typeface="Arial" panose="020B0604020202020204" pitchFamily="34" charset="0"/>
              <a:cs typeface="Arial" panose="020B0604020202020204" pitchFamily="34" charset="0"/>
            </a:endParaRPr>
          </a:p>
          <a:p>
            <a:pPr marL="0" indent="0" algn="l" fontAlgn="base">
              <a:buNone/>
            </a:pPr>
            <a:endParaRPr lang="en-GB" sz="5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Being </a:t>
            </a:r>
            <a:r>
              <a:rPr lang="en-GB" b="1" i="0" dirty="0">
                <a:solidFill>
                  <a:srgbClr val="000000"/>
                </a:solidFill>
                <a:effectLst/>
                <a:latin typeface="Arial" panose="020B0604020202020204" pitchFamily="34" charset="0"/>
                <a:cs typeface="Arial" panose="020B0604020202020204" pitchFamily="34" charset="0"/>
              </a:rPr>
              <a:t>vulnerable</a:t>
            </a:r>
            <a:r>
              <a:rPr lang="en-GB" b="0" i="0" dirty="0">
                <a:solidFill>
                  <a:srgbClr val="000000"/>
                </a:solidFill>
                <a:effectLst/>
                <a:latin typeface="Arial" panose="020B0604020202020204" pitchFamily="34" charset="0"/>
                <a:cs typeface="Arial" panose="020B0604020202020204" pitchFamily="34" charset="0"/>
              </a:rPr>
              <a:t> will help you feel that you are living your truth, attracting other genuine people into your life.</a:t>
            </a:r>
          </a:p>
          <a:p>
            <a:pPr algn="l" fontAlgn="base">
              <a:buFont typeface="Arial" panose="020B0604020202020204" pitchFamily="34" charset="0"/>
              <a:buChar char="•"/>
            </a:pPr>
            <a:endParaRPr lang="en-GB" sz="2400" dirty="0">
              <a:solidFill>
                <a:srgbClr val="000000"/>
              </a:solidFill>
              <a:latin typeface="Arial" panose="020B0604020202020204" pitchFamily="34" charset="0"/>
              <a:cs typeface="Arial" panose="020B0604020202020204" pitchFamily="34" charset="0"/>
            </a:endParaRPr>
          </a:p>
          <a:p>
            <a:pPr marL="0" indent="0">
              <a:buNone/>
            </a:pPr>
            <a:endParaRPr lang="en-GB" dirty="0"/>
          </a:p>
        </p:txBody>
      </p:sp>
      <p:sp>
        <p:nvSpPr>
          <p:cNvPr id="4" name="Rectangle: Rounded Corners 3">
            <a:extLst>
              <a:ext uri="{FF2B5EF4-FFF2-40B4-BE49-F238E27FC236}">
                <a16:creationId xmlns:a16="http://schemas.microsoft.com/office/drawing/2014/main" id="{A8301A41-29E8-B248-5FF5-3291379AA2E6}"/>
              </a:ext>
            </a:extLst>
          </p:cNvPr>
          <p:cNvSpPr/>
          <p:nvPr/>
        </p:nvSpPr>
        <p:spPr>
          <a:xfrm>
            <a:off x="562708" y="263769"/>
            <a:ext cx="8141677"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246888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8EC8F-6B6D-BD00-1DDB-E35C608417E5}"/>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How to be an authentic person</a:t>
            </a:r>
          </a:p>
        </p:txBody>
      </p:sp>
      <p:sp>
        <p:nvSpPr>
          <p:cNvPr id="3" name="Content Placeholder 2">
            <a:extLst>
              <a:ext uri="{FF2B5EF4-FFF2-40B4-BE49-F238E27FC236}">
                <a16:creationId xmlns:a16="http://schemas.microsoft.com/office/drawing/2014/main" id="{A9BF4F34-24E1-37A0-EF19-2727FB7A46B4}"/>
              </a:ext>
            </a:extLst>
          </p:cNvPr>
          <p:cNvSpPr>
            <a:spLocks noGrp="1"/>
          </p:cNvSpPr>
          <p:nvPr>
            <p:ph idx="1"/>
          </p:nvPr>
        </p:nvSpPr>
        <p:spPr>
          <a:xfrm>
            <a:off x="838199" y="1275402"/>
            <a:ext cx="11022623" cy="5121369"/>
          </a:xfrm>
        </p:spPr>
        <p:txBody>
          <a:bodyPr/>
          <a:lstStyle/>
          <a:p>
            <a:pPr algn="l" fontAlgn="base">
              <a:buFont typeface="Arial" panose="020B0604020202020204" pitchFamily="34" charset="0"/>
              <a:buChar char="•"/>
            </a:pPr>
            <a:r>
              <a:rPr lang="en-GB" sz="3200" b="1" i="0" dirty="0">
                <a:solidFill>
                  <a:srgbClr val="000000"/>
                </a:solidFill>
                <a:effectLst/>
                <a:latin typeface="Arial" panose="020B0604020202020204" pitchFamily="34" charset="0"/>
                <a:cs typeface="Arial" panose="020B0604020202020204" pitchFamily="34" charset="0"/>
              </a:rPr>
              <a:t>Listen to your intuition</a:t>
            </a:r>
            <a:endParaRPr lang="en-GB" sz="32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2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Listen to what your </a:t>
            </a:r>
            <a:r>
              <a:rPr lang="en-GB" b="1" i="0" dirty="0">
                <a:solidFill>
                  <a:srgbClr val="000000"/>
                </a:solidFill>
                <a:effectLst/>
                <a:latin typeface="Arial" panose="020B0604020202020204" pitchFamily="34" charset="0"/>
                <a:cs typeface="Arial" panose="020B0604020202020204" pitchFamily="34" charset="0"/>
              </a:rPr>
              <a:t>inner voice </a:t>
            </a:r>
            <a:r>
              <a:rPr lang="en-GB" b="0" i="0" dirty="0">
                <a:solidFill>
                  <a:srgbClr val="000000"/>
                </a:solidFill>
                <a:effectLst/>
                <a:latin typeface="Arial" panose="020B0604020202020204" pitchFamily="34" charset="0"/>
                <a:cs typeface="Arial" panose="020B0604020202020204" pitchFamily="34" charset="0"/>
              </a:rPr>
              <a:t>says.</a:t>
            </a:r>
          </a:p>
          <a:p>
            <a:pPr marL="0" indent="0" algn="l" fontAlgn="base">
              <a:buNone/>
            </a:pPr>
            <a:endParaRPr lang="en-GB" sz="4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Allow your core values and true nature to guide your decisions, rather than responding out of habit or what you think </a:t>
            </a:r>
            <a:r>
              <a:rPr lang="en-GB" b="1" i="0" dirty="0">
                <a:solidFill>
                  <a:srgbClr val="000000"/>
                </a:solidFill>
                <a:effectLst/>
                <a:latin typeface="Arial" panose="020B0604020202020204" pitchFamily="34" charset="0"/>
                <a:cs typeface="Arial" panose="020B0604020202020204" pitchFamily="34" charset="0"/>
              </a:rPr>
              <a:t>will please others.</a:t>
            </a:r>
          </a:p>
          <a:p>
            <a:pPr algn="l" fontAlgn="base">
              <a:buFont typeface="Arial" panose="020B0604020202020204" pitchFamily="34" charset="0"/>
              <a:buChar char="•"/>
            </a:pPr>
            <a:endParaRPr lang="en-GB" sz="2400" dirty="0">
              <a:solidFill>
                <a:srgbClr val="000000"/>
              </a:solidFill>
              <a:latin typeface="Arial" panose="020B0604020202020204" pitchFamily="34" charset="0"/>
              <a:cs typeface="Arial" panose="020B0604020202020204" pitchFamily="34" charset="0"/>
            </a:endParaRPr>
          </a:p>
          <a:p>
            <a:pPr marL="0" indent="0" algn="l" fontAlgn="base">
              <a:buNone/>
            </a:pPr>
            <a:endParaRPr lang="en-GB" sz="24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sp>
        <p:nvSpPr>
          <p:cNvPr id="4" name="Rectangle: Rounded Corners 3">
            <a:extLst>
              <a:ext uri="{FF2B5EF4-FFF2-40B4-BE49-F238E27FC236}">
                <a16:creationId xmlns:a16="http://schemas.microsoft.com/office/drawing/2014/main" id="{5D1AE9D9-9BA3-8219-7DE5-38B06D68D1AB}"/>
              </a:ext>
            </a:extLst>
          </p:cNvPr>
          <p:cNvSpPr/>
          <p:nvPr/>
        </p:nvSpPr>
        <p:spPr>
          <a:xfrm>
            <a:off x="580292" y="272561"/>
            <a:ext cx="8247184"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42523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8EC8F-6B6D-BD00-1DDB-E35C608417E5}"/>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How to be an authentic person</a:t>
            </a:r>
          </a:p>
        </p:txBody>
      </p:sp>
      <p:sp>
        <p:nvSpPr>
          <p:cNvPr id="3" name="Content Placeholder 2">
            <a:extLst>
              <a:ext uri="{FF2B5EF4-FFF2-40B4-BE49-F238E27FC236}">
                <a16:creationId xmlns:a16="http://schemas.microsoft.com/office/drawing/2014/main" id="{A9BF4F34-24E1-37A0-EF19-2727FB7A46B4}"/>
              </a:ext>
            </a:extLst>
          </p:cNvPr>
          <p:cNvSpPr>
            <a:spLocks noGrp="1"/>
          </p:cNvSpPr>
          <p:nvPr>
            <p:ph idx="1"/>
          </p:nvPr>
        </p:nvSpPr>
        <p:spPr>
          <a:xfrm>
            <a:off x="838200" y="1275402"/>
            <a:ext cx="10515600" cy="5121369"/>
          </a:xfrm>
        </p:spPr>
        <p:txBody>
          <a:bodyPr/>
          <a:lstStyle/>
          <a:p>
            <a:pPr algn="l" fontAlgn="base">
              <a:buFont typeface="Arial" panose="020B0604020202020204" pitchFamily="34" charset="0"/>
              <a:buChar char="•"/>
            </a:pPr>
            <a:r>
              <a:rPr lang="en-GB" sz="3200" b="1" i="0" dirty="0">
                <a:solidFill>
                  <a:srgbClr val="000000"/>
                </a:solidFill>
                <a:effectLst/>
                <a:latin typeface="Arial" panose="020B0604020202020204" pitchFamily="34" charset="0"/>
                <a:cs typeface="Arial" panose="020B0604020202020204" pitchFamily="34" charset="0"/>
              </a:rPr>
              <a:t>Develop self-awareness</a:t>
            </a:r>
            <a:endParaRPr lang="en-GB" sz="32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3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Take time to think about </a:t>
            </a:r>
            <a:r>
              <a:rPr lang="en-GB" b="1" i="0" dirty="0">
                <a:solidFill>
                  <a:srgbClr val="000000"/>
                </a:solidFill>
                <a:effectLst/>
                <a:latin typeface="Arial" panose="020B0604020202020204" pitchFamily="34" charset="0"/>
                <a:cs typeface="Arial" panose="020B0604020202020204" pitchFamily="34" charset="0"/>
              </a:rPr>
              <a:t>why you react </a:t>
            </a:r>
            <a:r>
              <a:rPr lang="en-GB" b="0" i="0" dirty="0">
                <a:solidFill>
                  <a:srgbClr val="000000"/>
                </a:solidFill>
                <a:effectLst/>
                <a:latin typeface="Arial" panose="020B0604020202020204" pitchFamily="34" charset="0"/>
                <a:cs typeface="Arial" panose="020B0604020202020204" pitchFamily="34" charset="0"/>
              </a:rPr>
              <a:t>to situations in the ways you do.</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Consider how your </a:t>
            </a:r>
            <a:r>
              <a:rPr lang="en-GB" b="1" i="0" dirty="0">
                <a:solidFill>
                  <a:srgbClr val="000000"/>
                </a:solidFill>
                <a:effectLst/>
                <a:latin typeface="Arial" panose="020B0604020202020204" pitchFamily="34" charset="0"/>
                <a:cs typeface="Arial" panose="020B0604020202020204" pitchFamily="34" charset="0"/>
              </a:rPr>
              <a:t>upbringing, home, or work environment </a:t>
            </a:r>
            <a:r>
              <a:rPr lang="en-GB" b="0" i="0" dirty="0">
                <a:solidFill>
                  <a:srgbClr val="000000"/>
                </a:solidFill>
                <a:effectLst/>
                <a:latin typeface="Arial" panose="020B0604020202020204" pitchFamily="34" charset="0"/>
                <a:cs typeface="Arial" panose="020B0604020202020204" pitchFamily="34" charset="0"/>
              </a:rPr>
              <a:t>influences your behaviours.</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Evaluate how your </a:t>
            </a:r>
            <a:r>
              <a:rPr lang="en-GB" b="1" i="0" dirty="0">
                <a:solidFill>
                  <a:srgbClr val="000000"/>
                </a:solidFill>
                <a:effectLst/>
                <a:latin typeface="Arial" panose="020B0604020202020204" pitchFamily="34" charset="0"/>
                <a:cs typeface="Arial" panose="020B0604020202020204" pitchFamily="34" charset="0"/>
              </a:rPr>
              <a:t>adaptive self</a:t>
            </a:r>
            <a:r>
              <a:rPr lang="en-GB" b="0" i="0" dirty="0">
                <a:solidFill>
                  <a:srgbClr val="000000"/>
                </a:solidFill>
                <a:effectLst/>
                <a:latin typeface="Arial" panose="020B0604020202020204" pitchFamily="34" charset="0"/>
                <a:cs typeface="Arial" panose="020B0604020202020204" pitchFamily="34" charset="0"/>
              </a:rPr>
              <a:t>—the part of you that adjusts your behaviour in social situations—is in line or out of line with your authentic self. </a:t>
            </a:r>
          </a:p>
          <a:p>
            <a:pPr algn="l" fontAlgn="base">
              <a:buFont typeface="Arial" panose="020B0604020202020204" pitchFamily="34" charset="0"/>
              <a:buChar char="•"/>
            </a:pPr>
            <a:endParaRPr lang="en-GB" sz="300" dirty="0">
              <a:solidFill>
                <a:srgbClr val="000000"/>
              </a:solidFill>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24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sp>
        <p:nvSpPr>
          <p:cNvPr id="4" name="Rectangle: Rounded Corners 3">
            <a:extLst>
              <a:ext uri="{FF2B5EF4-FFF2-40B4-BE49-F238E27FC236}">
                <a16:creationId xmlns:a16="http://schemas.microsoft.com/office/drawing/2014/main" id="{4F0B2600-E7FC-54E8-170E-DC3B9DFB36CC}"/>
              </a:ext>
            </a:extLst>
          </p:cNvPr>
          <p:cNvSpPr/>
          <p:nvPr/>
        </p:nvSpPr>
        <p:spPr>
          <a:xfrm>
            <a:off x="562708" y="254977"/>
            <a:ext cx="8405446"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964366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8EC8F-6B6D-BD00-1DDB-E35C608417E5}"/>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How to be an authentic person</a:t>
            </a:r>
          </a:p>
        </p:txBody>
      </p:sp>
      <p:sp>
        <p:nvSpPr>
          <p:cNvPr id="3" name="Content Placeholder 2">
            <a:extLst>
              <a:ext uri="{FF2B5EF4-FFF2-40B4-BE49-F238E27FC236}">
                <a16:creationId xmlns:a16="http://schemas.microsoft.com/office/drawing/2014/main" id="{A9BF4F34-24E1-37A0-EF19-2727FB7A46B4}"/>
              </a:ext>
            </a:extLst>
          </p:cNvPr>
          <p:cNvSpPr>
            <a:spLocks noGrp="1"/>
          </p:cNvSpPr>
          <p:nvPr>
            <p:ph idx="1"/>
          </p:nvPr>
        </p:nvSpPr>
        <p:spPr>
          <a:xfrm>
            <a:off x="688730" y="1416078"/>
            <a:ext cx="10600593" cy="4219791"/>
          </a:xfrm>
        </p:spPr>
        <p:txBody>
          <a:bodyPr/>
          <a:lstStyle/>
          <a:p>
            <a:pPr algn="l" fontAlgn="base">
              <a:buFont typeface="Arial" panose="020B0604020202020204" pitchFamily="34" charset="0"/>
              <a:buChar char="•"/>
            </a:pPr>
            <a:r>
              <a:rPr lang="en-GB" sz="3200" b="1" i="0" dirty="0">
                <a:solidFill>
                  <a:srgbClr val="000000"/>
                </a:solidFill>
                <a:effectLst/>
                <a:latin typeface="Arial" panose="020B0604020202020204" pitchFamily="34" charset="0"/>
                <a:cs typeface="Arial" panose="020B0604020202020204" pitchFamily="34" charset="0"/>
              </a:rPr>
              <a:t>Practice self-reflection</a:t>
            </a:r>
            <a:endParaRPr lang="en-GB" sz="32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1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Think of times when you </a:t>
            </a:r>
            <a:r>
              <a:rPr lang="en-GB" b="1" i="0" dirty="0">
                <a:solidFill>
                  <a:srgbClr val="000000"/>
                </a:solidFill>
                <a:effectLst/>
                <a:latin typeface="Arial" panose="020B0604020202020204" pitchFamily="34" charset="0"/>
                <a:cs typeface="Arial" panose="020B0604020202020204" pitchFamily="34" charset="0"/>
              </a:rPr>
              <a:t>felt like your best self</a:t>
            </a:r>
            <a:r>
              <a:rPr lang="en-GB" b="0" i="0" dirty="0">
                <a:solidFill>
                  <a:srgbClr val="000000"/>
                </a:solidFill>
                <a:effectLst/>
                <a:latin typeface="Arial" panose="020B0604020202020204" pitchFamily="34" charset="0"/>
                <a:cs typeface="Arial" panose="020B0604020202020204" pitchFamily="34" charset="0"/>
              </a:rPr>
              <a:t>.</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What were you doing? Who were you with?</a:t>
            </a:r>
          </a:p>
          <a:p>
            <a:pPr algn="l" fontAlgn="base">
              <a:buFont typeface="Arial" panose="020B0604020202020204" pitchFamily="34" charset="0"/>
              <a:buChar char="•"/>
            </a:pPr>
            <a:r>
              <a:rPr lang="en-US" b="0" i="0" dirty="0">
                <a:solidFill>
                  <a:srgbClr val="000000"/>
                </a:solidFill>
                <a:effectLst/>
                <a:latin typeface="Arial" panose="020B0604020202020204" pitchFamily="34" charset="0"/>
                <a:cs typeface="Arial" panose="020B0604020202020204" pitchFamily="34" charset="0"/>
              </a:rPr>
              <a:t>By journaling, thinking, or talking it out, taking note of these things </a:t>
            </a:r>
            <a:r>
              <a:rPr lang="en-GB" b="0" i="0" dirty="0">
                <a:solidFill>
                  <a:srgbClr val="000000"/>
                </a:solidFill>
                <a:effectLst/>
                <a:latin typeface="Arial" panose="020B0604020202020204" pitchFamily="34" charset="0"/>
                <a:cs typeface="Arial" panose="020B0604020202020204" pitchFamily="34" charset="0"/>
              </a:rPr>
              <a:t>will allow you to seek more authentic experiences.</a:t>
            </a:r>
          </a:p>
          <a:p>
            <a:pPr algn="l" fontAlgn="base">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marL="0" indent="0" algn="l" fontAlgn="base">
              <a:buNone/>
            </a:pPr>
            <a:r>
              <a:rPr lang="en-GB" dirty="0">
                <a:solidFill>
                  <a:srgbClr val="000000"/>
                </a:solidFill>
                <a:latin typeface="Arial" panose="020B0604020202020204" pitchFamily="34" charset="0"/>
                <a:cs typeface="Arial" panose="020B0604020202020204" pitchFamily="34" charset="0"/>
              </a:rPr>
              <a:t>(</a:t>
            </a:r>
            <a:r>
              <a:rPr lang="en-GB" sz="2400" b="1" dirty="0">
                <a:solidFill>
                  <a:srgbClr val="000000"/>
                </a:solidFill>
                <a:latin typeface="Arial" panose="020B0604020202020204" pitchFamily="34" charset="0"/>
                <a:cs typeface="Arial" panose="020B0604020202020204" pitchFamily="34" charset="0"/>
              </a:rPr>
              <a:t>Journaling</a:t>
            </a:r>
            <a:r>
              <a:rPr lang="en-GB" dirty="0">
                <a:solidFill>
                  <a:srgbClr val="000000"/>
                </a:solidFill>
                <a:latin typeface="Arial" panose="020B0604020202020204" pitchFamily="34" charset="0"/>
                <a:cs typeface="Arial" panose="020B0604020202020204" pitchFamily="34" charset="0"/>
              </a:rPr>
              <a:t>: </a:t>
            </a:r>
            <a:r>
              <a:rPr lang="en-US" sz="2000" dirty="0">
                <a:solidFill>
                  <a:srgbClr val="000000"/>
                </a:solidFill>
                <a:latin typeface="Arial" panose="020B0604020202020204" pitchFamily="34" charset="0"/>
                <a:cs typeface="Arial" panose="020B0604020202020204" pitchFamily="34" charset="0"/>
              </a:rPr>
              <a:t>Keeping a log of thoughts and feelings surrounding the events of your life)</a:t>
            </a:r>
            <a:endParaRPr lang="en-GB"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sp>
        <p:nvSpPr>
          <p:cNvPr id="4" name="Rectangle: Rounded Corners 3">
            <a:extLst>
              <a:ext uri="{FF2B5EF4-FFF2-40B4-BE49-F238E27FC236}">
                <a16:creationId xmlns:a16="http://schemas.microsoft.com/office/drawing/2014/main" id="{F778C58B-0F88-3BC5-26CB-CCBEEEFB83EF}"/>
              </a:ext>
            </a:extLst>
          </p:cNvPr>
          <p:cNvSpPr/>
          <p:nvPr/>
        </p:nvSpPr>
        <p:spPr>
          <a:xfrm>
            <a:off x="589084" y="246185"/>
            <a:ext cx="8036169"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164212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8EC8F-6B6D-BD00-1DDB-E35C608417E5}"/>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How to be an authentic person</a:t>
            </a:r>
          </a:p>
        </p:txBody>
      </p:sp>
      <p:sp>
        <p:nvSpPr>
          <p:cNvPr id="3" name="Content Placeholder 2">
            <a:extLst>
              <a:ext uri="{FF2B5EF4-FFF2-40B4-BE49-F238E27FC236}">
                <a16:creationId xmlns:a16="http://schemas.microsoft.com/office/drawing/2014/main" id="{A9BF4F34-24E1-37A0-EF19-2727FB7A46B4}"/>
              </a:ext>
            </a:extLst>
          </p:cNvPr>
          <p:cNvSpPr>
            <a:spLocks noGrp="1"/>
          </p:cNvSpPr>
          <p:nvPr>
            <p:ph idx="1"/>
          </p:nvPr>
        </p:nvSpPr>
        <p:spPr>
          <a:xfrm>
            <a:off x="759070" y="1205064"/>
            <a:ext cx="10515600" cy="4202206"/>
          </a:xfrm>
        </p:spPr>
        <p:txBody>
          <a:bodyPr/>
          <a:lstStyle/>
          <a:p>
            <a:pPr algn="l" fontAlgn="base">
              <a:buFont typeface="Arial" panose="020B0604020202020204" pitchFamily="34" charset="0"/>
              <a:buChar char="•"/>
            </a:pPr>
            <a:r>
              <a:rPr lang="en-GB" sz="3200" b="1" i="0" dirty="0">
                <a:solidFill>
                  <a:srgbClr val="000000"/>
                </a:solidFill>
                <a:effectLst/>
                <a:latin typeface="Arial" panose="020B0604020202020204" pitchFamily="34" charset="0"/>
                <a:cs typeface="Arial" panose="020B0604020202020204" pitchFamily="34" charset="0"/>
              </a:rPr>
              <a:t>Work on your self-esteem</a:t>
            </a:r>
            <a:r>
              <a:rPr lang="en-GB" sz="3200" b="0" i="0" dirty="0">
                <a:solidFill>
                  <a:srgbClr val="000000"/>
                </a:solidFill>
                <a:effectLst/>
                <a:latin typeface="Arial" panose="020B0604020202020204" pitchFamily="34" charset="0"/>
                <a:cs typeface="Arial" panose="020B0604020202020204" pitchFamily="34" charset="0"/>
              </a:rPr>
              <a:t>.</a:t>
            </a:r>
          </a:p>
          <a:p>
            <a:pPr algn="l" fontAlgn="base">
              <a:buFont typeface="Arial" panose="020B0604020202020204" pitchFamily="34" charset="0"/>
              <a:buChar char="•"/>
            </a:pPr>
            <a:endParaRPr lang="en-GB" sz="2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Authenticity makes you </a:t>
            </a:r>
            <a:r>
              <a:rPr lang="en-GB" b="1" i="0" dirty="0">
                <a:solidFill>
                  <a:srgbClr val="000000"/>
                </a:solidFill>
                <a:effectLst/>
                <a:latin typeface="Arial" panose="020B0604020202020204" pitchFamily="34" charset="0"/>
                <a:cs typeface="Arial" panose="020B0604020202020204" pitchFamily="34" charset="0"/>
              </a:rPr>
              <a:t>less</a:t>
            </a:r>
            <a:r>
              <a:rPr lang="en-GB" b="0" i="0" dirty="0">
                <a:solidFill>
                  <a:srgbClr val="000000"/>
                </a:solidFill>
                <a:effectLst/>
                <a:latin typeface="Arial" panose="020B0604020202020204" pitchFamily="34" charset="0"/>
                <a:cs typeface="Arial" panose="020B0604020202020204" pitchFamily="34" charset="0"/>
              </a:rPr>
              <a:t> </a:t>
            </a:r>
            <a:r>
              <a:rPr lang="en-GB" b="1" i="0" dirty="0">
                <a:solidFill>
                  <a:srgbClr val="000000"/>
                </a:solidFill>
                <a:effectLst/>
                <a:latin typeface="Arial" panose="020B0604020202020204" pitchFamily="34" charset="0"/>
                <a:cs typeface="Arial" panose="020B0604020202020204" pitchFamily="34" charset="0"/>
              </a:rPr>
              <a:t>likely to seek external validation </a:t>
            </a:r>
            <a:r>
              <a:rPr lang="en-GB" b="0" i="0" dirty="0">
                <a:solidFill>
                  <a:srgbClr val="000000"/>
                </a:solidFill>
                <a:effectLst/>
                <a:latin typeface="Arial" panose="020B0604020202020204" pitchFamily="34" charset="0"/>
                <a:cs typeface="Arial" panose="020B0604020202020204" pitchFamily="34" charset="0"/>
              </a:rPr>
              <a:t>because you have the confidence to feel secure in your identity and actions.</a:t>
            </a:r>
          </a:p>
          <a:p>
            <a:pPr algn="l" fontAlgn="base">
              <a:buFont typeface="Arial" panose="020B0604020202020204" pitchFamily="34" charset="0"/>
              <a:buChar char="•"/>
            </a:pPr>
            <a:endParaRPr lang="en-GB" sz="5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However, it’s essential to nurture this confidence through </a:t>
            </a:r>
            <a:r>
              <a:rPr lang="en-GB" b="1" i="0" dirty="0">
                <a:solidFill>
                  <a:srgbClr val="000000"/>
                </a:solidFill>
                <a:effectLst/>
                <a:latin typeface="Arial" panose="020B0604020202020204" pitchFamily="34" charset="0"/>
                <a:cs typeface="Arial" panose="020B0604020202020204" pitchFamily="34" charset="0"/>
              </a:rPr>
              <a:t>practising self-care</a:t>
            </a:r>
            <a:r>
              <a:rPr lang="en-GB" b="0" i="0" dirty="0">
                <a:solidFill>
                  <a:srgbClr val="000000"/>
                </a:solidFill>
                <a:effectLst/>
                <a:latin typeface="Arial" panose="020B0604020202020204" pitchFamily="34" charset="0"/>
                <a:cs typeface="Arial" panose="020B0604020202020204" pitchFamily="34" charset="0"/>
              </a:rPr>
              <a:t> activities like positive self-talk. </a:t>
            </a:r>
          </a:p>
          <a:p>
            <a:pPr algn="l" fontAlgn="base">
              <a:buFont typeface="Arial" panose="020B0604020202020204" pitchFamily="34" charset="0"/>
              <a:buChar char="•"/>
            </a:pPr>
            <a:endParaRPr lang="en-GB" sz="1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Try </a:t>
            </a:r>
            <a:r>
              <a:rPr lang="en-GB" b="1" i="0" dirty="0">
                <a:solidFill>
                  <a:srgbClr val="000000"/>
                </a:solidFill>
                <a:effectLst/>
                <a:latin typeface="Arial" panose="020B0604020202020204" pitchFamily="34" charset="0"/>
                <a:cs typeface="Arial" panose="020B0604020202020204" pitchFamily="34" charset="0"/>
              </a:rPr>
              <a:t>letting go of negative feelings </a:t>
            </a:r>
            <a:r>
              <a:rPr lang="en-GB" b="0" i="0" dirty="0">
                <a:solidFill>
                  <a:srgbClr val="000000"/>
                </a:solidFill>
                <a:effectLst/>
                <a:latin typeface="Arial" panose="020B0604020202020204" pitchFamily="34" charset="0"/>
                <a:cs typeface="Arial" panose="020B0604020202020204" pitchFamily="34" charset="0"/>
              </a:rPr>
              <a:t>when others criticize you. Focus instead on making yourself a better person.</a:t>
            </a:r>
          </a:p>
          <a:p>
            <a:pPr marL="0" indent="0">
              <a:buNone/>
            </a:pPr>
            <a:endParaRPr lang="en-GB" dirty="0"/>
          </a:p>
        </p:txBody>
      </p:sp>
      <p:sp>
        <p:nvSpPr>
          <p:cNvPr id="4" name="Rectangle: Rounded Corners 3">
            <a:extLst>
              <a:ext uri="{FF2B5EF4-FFF2-40B4-BE49-F238E27FC236}">
                <a16:creationId xmlns:a16="http://schemas.microsoft.com/office/drawing/2014/main" id="{348119ED-793A-B3DD-39E0-94D0FD7C7FFA}"/>
              </a:ext>
            </a:extLst>
          </p:cNvPr>
          <p:cNvSpPr/>
          <p:nvPr/>
        </p:nvSpPr>
        <p:spPr>
          <a:xfrm>
            <a:off x="536329" y="228599"/>
            <a:ext cx="8097715"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483416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6B4A-30AB-441A-BDC7-8DAD3FAF295F}"/>
              </a:ext>
            </a:extLst>
          </p:cNvPr>
          <p:cNvSpPr>
            <a:spLocks noGrp="1"/>
          </p:cNvSpPr>
          <p:nvPr>
            <p:ph type="title"/>
          </p:nvPr>
        </p:nvSpPr>
        <p:spPr>
          <a:xfrm>
            <a:off x="838200" y="365127"/>
            <a:ext cx="10515600" cy="733912"/>
          </a:xfrm>
        </p:spPr>
        <p:txBody>
          <a:bodyPr/>
          <a:lstStyle/>
          <a:p>
            <a:r>
              <a:rPr lang="en-GB" sz="4000" b="1" dirty="0">
                <a:latin typeface="Arial" panose="020B0604020202020204" pitchFamily="34" charset="0"/>
                <a:cs typeface="Arial" panose="020B0604020202020204" pitchFamily="34" charset="0"/>
              </a:rPr>
              <a:t>Remember</a:t>
            </a:r>
          </a:p>
        </p:txBody>
      </p:sp>
      <p:sp>
        <p:nvSpPr>
          <p:cNvPr id="3" name="Content Placeholder 2">
            <a:extLst>
              <a:ext uri="{FF2B5EF4-FFF2-40B4-BE49-F238E27FC236}">
                <a16:creationId xmlns:a16="http://schemas.microsoft.com/office/drawing/2014/main" id="{B67C67E2-FB44-1C70-BBD7-A5A9292E600B}"/>
              </a:ext>
            </a:extLst>
          </p:cNvPr>
          <p:cNvSpPr>
            <a:spLocks noGrp="1"/>
          </p:cNvSpPr>
          <p:nvPr>
            <p:ph idx="1"/>
          </p:nvPr>
        </p:nvSpPr>
        <p:spPr>
          <a:xfrm>
            <a:off x="838200" y="1825625"/>
            <a:ext cx="10515600" cy="2368306"/>
          </a:xfrm>
        </p:spPr>
        <p:txBody>
          <a:bodyPr/>
          <a:lstStyle/>
          <a:p>
            <a:r>
              <a:rPr lang="en-GB" sz="3600" dirty="0">
                <a:latin typeface="Arial" panose="020B0604020202020204" pitchFamily="34" charset="0"/>
                <a:cs typeface="Arial" panose="020B0604020202020204" pitchFamily="34" charset="0"/>
              </a:rPr>
              <a:t>Authenticity</a:t>
            </a:r>
            <a:r>
              <a:rPr lang="en-GB" sz="3600" b="0" i="0" dirty="0">
                <a:solidFill>
                  <a:srgbClr val="000000"/>
                </a:solidFill>
                <a:effectLst/>
                <a:latin typeface="Arial" panose="020B0604020202020204" pitchFamily="34" charset="0"/>
                <a:cs typeface="Arial" panose="020B0604020202020204" pitchFamily="34" charset="0"/>
              </a:rPr>
              <a:t> isn’t about perfection</a:t>
            </a:r>
            <a:r>
              <a:rPr lang="en-GB" sz="3600" dirty="0">
                <a:solidFill>
                  <a:srgbClr val="000000"/>
                </a:solidFill>
                <a:latin typeface="Arial" panose="020B0604020202020204" pitchFamily="34" charset="0"/>
                <a:cs typeface="Arial" panose="020B0604020202020204" pitchFamily="34" charset="0"/>
              </a:rPr>
              <a:t>.</a:t>
            </a:r>
          </a:p>
          <a:p>
            <a:pPr marL="0" indent="0">
              <a:buNone/>
            </a:pPr>
            <a:endParaRPr lang="en-GB" sz="3600" b="0" i="0" dirty="0">
              <a:solidFill>
                <a:srgbClr val="000000"/>
              </a:solidFill>
              <a:effectLst/>
              <a:latin typeface="Arial" panose="020B0604020202020204" pitchFamily="34" charset="0"/>
              <a:cs typeface="Arial" panose="020B0604020202020204" pitchFamily="34" charset="0"/>
            </a:endParaRPr>
          </a:p>
          <a:p>
            <a:r>
              <a:rPr lang="en-GB" sz="3600" dirty="0">
                <a:solidFill>
                  <a:srgbClr val="000000"/>
                </a:solidFill>
                <a:latin typeface="Arial" panose="020B0604020202020204" pitchFamily="34" charset="0"/>
                <a:cs typeface="Arial" panose="020B0604020202020204" pitchFamily="34" charset="0"/>
              </a:rPr>
              <a:t>I</a:t>
            </a:r>
            <a:r>
              <a:rPr lang="en-GB" sz="3600" b="0" i="0" dirty="0">
                <a:solidFill>
                  <a:srgbClr val="000000"/>
                </a:solidFill>
                <a:effectLst/>
                <a:latin typeface="Arial" panose="020B0604020202020204" pitchFamily="34" charset="0"/>
                <a:cs typeface="Arial" panose="020B0604020202020204" pitchFamily="34" charset="0"/>
              </a:rPr>
              <a:t>t’s about </a:t>
            </a:r>
            <a:r>
              <a:rPr lang="en-GB" sz="3600" b="1" i="0" dirty="0">
                <a:solidFill>
                  <a:srgbClr val="000000"/>
                </a:solidFill>
                <a:effectLst/>
                <a:latin typeface="Arial" panose="020B0604020202020204" pitchFamily="34" charset="0"/>
                <a:cs typeface="Arial" panose="020B0604020202020204" pitchFamily="34" charset="0"/>
              </a:rPr>
              <a:t>embracing your true self</a:t>
            </a:r>
            <a:r>
              <a:rPr lang="en-GB" sz="3600" b="0" i="0" dirty="0">
                <a:solidFill>
                  <a:srgbClr val="000000"/>
                </a:solidFill>
                <a:effectLst/>
                <a:latin typeface="Arial" panose="020B0604020202020204" pitchFamily="34" charset="0"/>
                <a:cs typeface="Arial" panose="020B0604020202020204" pitchFamily="34" charset="0"/>
              </a:rPr>
              <a:t>, with all your strengths and flaws, and living a life that </a:t>
            </a:r>
            <a:r>
              <a:rPr lang="en-GB" sz="3600" b="1" i="0" dirty="0">
                <a:solidFill>
                  <a:srgbClr val="000000"/>
                </a:solidFill>
                <a:effectLst/>
                <a:latin typeface="Arial" panose="020B0604020202020204" pitchFamily="34" charset="0"/>
                <a:cs typeface="Arial" panose="020B0604020202020204" pitchFamily="34" charset="0"/>
              </a:rPr>
              <a:t>aligns with your values. </a:t>
            </a:r>
            <a:endParaRPr lang="en-GB" sz="3600" b="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8B3B0C82-EDEB-7EFC-4C89-6F1F8328FD1A}"/>
              </a:ext>
            </a:extLst>
          </p:cNvPr>
          <p:cNvSpPr/>
          <p:nvPr/>
        </p:nvSpPr>
        <p:spPr>
          <a:xfrm>
            <a:off x="509954" y="325316"/>
            <a:ext cx="3499338" cy="773724"/>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793548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a:xfrm>
            <a:off x="838200" y="1825625"/>
            <a:ext cx="10515600" cy="1445113"/>
          </a:xfrm>
        </p:spPr>
        <p:txBody>
          <a:bodyPr/>
          <a:lstStyle/>
          <a:p>
            <a:r>
              <a:rPr lang="en-GB" sz="3600" dirty="0"/>
              <a:t>Take 5 minutes to reflect on the day and summarise your learning from today.</a:t>
            </a:r>
          </a:p>
          <a:p>
            <a:endParaRPr lang="en-GB" dirty="0"/>
          </a:p>
        </p:txBody>
      </p:sp>
      <p:sp>
        <p:nvSpPr>
          <p:cNvPr id="4" name="Rectangle: Rounded Corners 3">
            <a:extLst>
              <a:ext uri="{FF2B5EF4-FFF2-40B4-BE49-F238E27FC236}">
                <a16:creationId xmlns:a16="http://schemas.microsoft.com/office/drawing/2014/main" id="{12856326-6D8A-492E-61E4-994CF1BA9A68}"/>
              </a:ext>
            </a:extLst>
          </p:cNvPr>
          <p:cNvSpPr/>
          <p:nvPr/>
        </p:nvSpPr>
        <p:spPr>
          <a:xfrm>
            <a:off x="501162" y="230190"/>
            <a:ext cx="3499338"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90198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2955CCD-9271-5A1F-9A74-89FCAA531154}"/>
              </a:ext>
            </a:extLst>
          </p:cNvPr>
          <p:cNvSpPr/>
          <p:nvPr/>
        </p:nvSpPr>
        <p:spPr>
          <a:xfrm>
            <a:off x="677008" y="1983886"/>
            <a:ext cx="7508630" cy="1216513"/>
          </a:xfrm>
          <a:prstGeom prst="roundRect">
            <a:avLst/>
          </a:prstGeom>
          <a:solidFill>
            <a:schemeClr val="accent2">
              <a:lumMod val="60000"/>
              <a:lumOff val="40000"/>
              <a:alpha val="15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86FC74E-D595-4681-82C9-E7D075346E00}"/>
              </a:ext>
            </a:extLst>
          </p:cNvPr>
          <p:cNvSpPr>
            <a:spLocks noGrp="1"/>
          </p:cNvSpPr>
          <p:nvPr>
            <p:ph type="title"/>
          </p:nvPr>
        </p:nvSpPr>
        <p:spPr>
          <a:xfrm>
            <a:off x="838200" y="365127"/>
            <a:ext cx="10515600" cy="663574"/>
          </a:xfrm>
        </p:spPr>
        <p:txBody>
          <a:bodyPr/>
          <a:lstStyle/>
          <a:p>
            <a:r>
              <a:rPr lang="en-GB" sz="4000" b="1" dirty="0">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E332552C-0086-C7EC-EE10-51B7AA6E6D97}"/>
              </a:ext>
            </a:extLst>
          </p:cNvPr>
          <p:cNvSpPr>
            <a:spLocks noGrp="1"/>
          </p:cNvSpPr>
          <p:nvPr>
            <p:ph idx="1"/>
          </p:nvPr>
        </p:nvSpPr>
        <p:spPr>
          <a:xfrm>
            <a:off x="838200" y="1825625"/>
            <a:ext cx="7224346" cy="1436321"/>
          </a:xfrm>
        </p:spPr>
        <p:txBody>
          <a:bodyPr/>
          <a:lstStyle/>
          <a:p>
            <a:pPr marL="0" indent="0">
              <a:buNone/>
            </a:pPr>
            <a:endParaRPr lang="en-GB" dirty="0">
              <a:solidFill>
                <a:srgbClr val="0563C1"/>
              </a:solidFill>
            </a:endParaRPr>
          </a:p>
          <a:p>
            <a:r>
              <a:rPr lang="en-GB" sz="3200" b="1" dirty="0">
                <a:solidFill>
                  <a:srgbClr val="0563C1"/>
                </a:solidFill>
              </a:rPr>
              <a:t>Test: Do you know how to be authentic? </a:t>
            </a:r>
            <a:endParaRPr lang="en-GB" sz="3200" b="1" dirty="0"/>
          </a:p>
        </p:txBody>
      </p:sp>
      <p:sp>
        <p:nvSpPr>
          <p:cNvPr id="4" name="Rectangle: Rounded Corners 3">
            <a:extLst>
              <a:ext uri="{FF2B5EF4-FFF2-40B4-BE49-F238E27FC236}">
                <a16:creationId xmlns:a16="http://schemas.microsoft.com/office/drawing/2014/main" id="{29EB2322-CD1B-9D7C-081B-00E3CFF36A16}"/>
              </a:ext>
            </a:extLst>
          </p:cNvPr>
          <p:cNvSpPr/>
          <p:nvPr/>
        </p:nvSpPr>
        <p:spPr>
          <a:xfrm>
            <a:off x="509953" y="325315"/>
            <a:ext cx="5117123" cy="861647"/>
          </a:xfrm>
          <a:prstGeom prst="roundRect">
            <a:avLst/>
          </a:prstGeom>
          <a:solidFill>
            <a:schemeClr val="accent6">
              <a:alpha val="6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795148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767862" y="1027907"/>
            <a:ext cx="10515600" cy="3080483"/>
          </a:xfrm>
        </p:spPr>
        <p:txBody>
          <a:bodyPr>
            <a:normAutofit/>
          </a:bodyPr>
          <a:lstStyle/>
          <a:p>
            <a:pPr marL="117475" indent="0">
              <a:spcBef>
                <a:spcPct val="0"/>
              </a:spcBef>
              <a:buNone/>
            </a:pPr>
            <a:endParaRPr lang="en-GB" sz="1800" dirty="0">
              <a:solidFill>
                <a:srgbClr val="1D2A57"/>
              </a:solidFill>
            </a:endParaRPr>
          </a:p>
          <a:p>
            <a:pPr marL="117475" indent="0">
              <a:spcBef>
                <a:spcPct val="0"/>
              </a:spcBef>
              <a:buNone/>
            </a:pPr>
            <a:r>
              <a:rPr lang="en-GB" sz="1800" dirty="0">
                <a:solidFill>
                  <a:schemeClr val="tx1">
                    <a:lumMod val="95000"/>
                    <a:lumOff val="5000"/>
                  </a:schemeClr>
                </a:solidFill>
                <a:latin typeface="Arial" panose="020B0604020202020204" pitchFamily="34" charset="0"/>
                <a:cs typeface="Arial" panose="020B0604020202020204" pitchFamily="34" charset="0"/>
              </a:rPr>
              <a:t>Cambridge Advanced Learners Dictionary &amp; Thesaurus (2023) </a:t>
            </a:r>
            <a:r>
              <a:rPr lang="en-GB" sz="1800" i="1" dirty="0">
                <a:solidFill>
                  <a:schemeClr val="tx1">
                    <a:lumMod val="95000"/>
                    <a:lumOff val="5000"/>
                  </a:schemeClr>
                </a:solidFill>
                <a:latin typeface="Arial" panose="020B0604020202020204" pitchFamily="34" charset="0"/>
                <a:cs typeface="Arial" panose="020B0604020202020204" pitchFamily="34" charset="0"/>
              </a:rPr>
              <a:t>Authenticity. </a:t>
            </a:r>
            <a:r>
              <a:rPr lang="en-GB" altLang="en-US" sz="1800" dirty="0">
                <a:solidFill>
                  <a:schemeClr val="tx1">
                    <a:lumMod val="95000"/>
                    <a:lumOff val="5000"/>
                  </a:schemeClr>
                </a:solidFill>
                <a:latin typeface="Arial" panose="020B0604020202020204" pitchFamily="34" charset="0"/>
                <a:cs typeface="Arial" panose="020B0604020202020204" pitchFamily="34" charset="0"/>
              </a:rPr>
              <a:t>Cambridge University Press</a:t>
            </a:r>
          </a:p>
          <a:p>
            <a:pPr marL="117475" indent="0">
              <a:spcBef>
                <a:spcPct val="0"/>
              </a:spcBef>
              <a:buNone/>
            </a:pPr>
            <a:endParaRPr lang="en-GB" altLang="en-US" sz="1800" dirty="0">
              <a:solidFill>
                <a:schemeClr val="tx1">
                  <a:lumMod val="95000"/>
                  <a:lumOff val="5000"/>
                </a:schemeClr>
              </a:solidFill>
              <a:latin typeface="Arial" panose="020B0604020202020204" pitchFamily="34" charset="0"/>
              <a:cs typeface="Arial" panose="020B0604020202020204" pitchFamily="34" charset="0"/>
            </a:endParaRPr>
          </a:p>
          <a:p>
            <a:pPr marL="117475" indent="0">
              <a:spcBef>
                <a:spcPct val="0"/>
              </a:spcBef>
              <a:buNone/>
            </a:pPr>
            <a:r>
              <a:rPr lang="en-GB" sz="1800" dirty="0">
                <a:solidFill>
                  <a:schemeClr val="tx1">
                    <a:lumMod val="95000"/>
                    <a:lumOff val="5000"/>
                  </a:schemeClr>
                </a:solidFill>
                <a:latin typeface="Arial" panose="020B0604020202020204" pitchFamily="34" charset="0"/>
                <a:cs typeface="Arial" panose="020B0604020202020204" pitchFamily="34" charset="0"/>
              </a:rPr>
              <a:t>Hamilton, O. S., &amp; Almeida, T. (2022) </a:t>
            </a:r>
            <a:r>
              <a:rPr lang="en-GB" sz="1800" b="0" i="1" dirty="0">
                <a:solidFill>
                  <a:schemeClr val="tx1">
                    <a:lumMod val="95000"/>
                    <a:lumOff val="5000"/>
                  </a:schemeClr>
                </a:solidFill>
                <a:effectLst/>
                <a:latin typeface="Arial" panose="020B0604020202020204" pitchFamily="34" charset="0"/>
                <a:cs typeface="Arial" panose="020B0604020202020204" pitchFamily="34" charset="0"/>
              </a:rPr>
              <a:t>The face behind the mask: re-thinking authenticity at work</a:t>
            </a:r>
            <a:r>
              <a:rPr lang="en-GB" sz="1800" dirty="0">
                <a:solidFill>
                  <a:schemeClr val="tx1">
                    <a:lumMod val="95000"/>
                    <a:lumOff val="5000"/>
                  </a:schemeClr>
                </a:solidFill>
                <a:latin typeface="Arial" panose="020B0604020202020204" pitchFamily="34" charset="0"/>
                <a:cs typeface="Arial" panose="020B0604020202020204" pitchFamily="34" charset="0"/>
              </a:rPr>
              <a:t>.</a:t>
            </a:r>
            <a:r>
              <a:rPr lang="en-GB" sz="1800" b="0" i="0" dirty="0">
                <a:solidFill>
                  <a:schemeClr val="tx1">
                    <a:lumMod val="95000"/>
                    <a:lumOff val="5000"/>
                  </a:schemeClr>
                </a:solidFill>
                <a:effectLst/>
                <a:latin typeface="Arial" panose="020B0604020202020204" pitchFamily="34" charset="0"/>
                <a:cs typeface="Arial" panose="020B0604020202020204" pitchFamily="34" charset="0"/>
              </a:rPr>
              <a:t> LSE</a:t>
            </a:r>
          </a:p>
          <a:p>
            <a:pPr marL="117475" indent="0">
              <a:spcBef>
                <a:spcPct val="0"/>
              </a:spcBef>
              <a:buNone/>
            </a:pPr>
            <a:endParaRPr lang="en-GB" sz="1800" dirty="0">
              <a:solidFill>
                <a:schemeClr val="tx1">
                  <a:lumMod val="95000"/>
                  <a:lumOff val="5000"/>
                </a:schemeClr>
              </a:solidFill>
              <a:latin typeface="Arial" panose="020B0604020202020204" pitchFamily="34" charset="0"/>
              <a:cs typeface="Arial" panose="020B0604020202020204" pitchFamily="34" charset="0"/>
            </a:endParaRPr>
          </a:p>
          <a:p>
            <a:pPr marL="117475" indent="0">
              <a:spcBef>
                <a:spcPct val="0"/>
              </a:spcBef>
              <a:buNone/>
            </a:pPr>
            <a:r>
              <a:rPr lang="en-GB" sz="1800" dirty="0">
                <a:solidFill>
                  <a:schemeClr val="tx1">
                    <a:lumMod val="95000"/>
                    <a:lumOff val="5000"/>
                  </a:schemeClr>
                </a:solidFill>
                <a:latin typeface="Arial" panose="020B0604020202020204" pitchFamily="34" charset="0"/>
                <a:cs typeface="Arial" panose="020B0604020202020204" pitchFamily="34" charset="0"/>
              </a:rPr>
              <a:t>Hauwiller, J. (2019) </a:t>
            </a:r>
            <a:r>
              <a:rPr lang="en-GB" sz="1800" i="1" dirty="0">
                <a:solidFill>
                  <a:schemeClr val="tx1">
                    <a:lumMod val="95000"/>
                    <a:lumOff val="5000"/>
                  </a:schemeClr>
                </a:solidFill>
                <a:latin typeface="Arial" panose="020B0604020202020204" pitchFamily="34" charset="0"/>
                <a:cs typeface="Arial" panose="020B0604020202020204" pitchFamily="34" charset="0"/>
              </a:rPr>
              <a:t>The Seven Critical Pillars Of Your Personal Brand. Availa</a:t>
            </a:r>
            <a:r>
              <a:rPr lang="en-GB" sz="1800" i="1" dirty="0">
                <a:solidFill>
                  <a:schemeClr val="tx1">
                    <a:lumMod val="95000"/>
                    <a:lumOff val="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a:t>
            </a:r>
            <a:r>
              <a:rPr lang="en-GB" sz="1800" i="1" dirty="0">
                <a:solidFill>
                  <a:schemeClr val="tx1">
                    <a:lumMod val="95000"/>
                    <a:lumOff val="5000"/>
                  </a:schemeClr>
                </a:solidFill>
                <a:latin typeface="Arial" panose="020B0604020202020204" pitchFamily="34" charset="0"/>
                <a:cs typeface="Arial" panose="020B0604020202020204" pitchFamily="34" charset="0"/>
              </a:rPr>
              <a:t>le at: </a:t>
            </a:r>
            <a:r>
              <a:rPr lang="en-GB" sz="1800" i="1" dirty="0">
                <a:solidFill>
                  <a:schemeClr val="tx1">
                    <a:lumMod val="95000"/>
                    <a:lumOff val="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a:t>
            </a:r>
            <a:r>
              <a:rPr lang="en-GB" sz="1800" dirty="0">
                <a:solidFill>
                  <a:schemeClr val="tx1">
                    <a:lumMod val="95000"/>
                    <a:lumOff val="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www.forbes.com</a:t>
            </a:r>
            <a:r>
              <a:rPr lang="en-GB" sz="1800" dirty="0">
                <a:solidFill>
                  <a:schemeClr val="tx1">
                    <a:lumMod val="95000"/>
                    <a:lumOff val="5000"/>
                  </a:schemeClr>
                </a:solidFill>
                <a:latin typeface="Arial" panose="020B0604020202020204" pitchFamily="34" charset="0"/>
                <a:cs typeface="Arial" panose="020B0604020202020204" pitchFamily="34" charset="0"/>
              </a:rPr>
              <a:t>. (Accessed: 30 November 2023)</a:t>
            </a:r>
            <a:endParaRPr lang="en-GB" sz="1800" b="0" i="0" dirty="0">
              <a:solidFill>
                <a:schemeClr val="tx1">
                  <a:lumMod val="95000"/>
                  <a:lumOff val="5000"/>
                </a:schemeClr>
              </a:solidFill>
              <a:effectLst/>
              <a:latin typeface="Arial" panose="020B0604020202020204" pitchFamily="34" charset="0"/>
              <a:cs typeface="Arial" panose="020B0604020202020204" pitchFamily="34" charset="0"/>
            </a:endParaRPr>
          </a:p>
          <a:p>
            <a:pPr marL="117475" indent="0">
              <a:spcBef>
                <a:spcPct val="0"/>
              </a:spcBef>
              <a:buNone/>
            </a:pPr>
            <a:endParaRPr lang="en-GB" altLang="en-US" sz="1800" dirty="0">
              <a:solidFill>
                <a:schemeClr val="tx1">
                  <a:lumMod val="95000"/>
                  <a:lumOff val="5000"/>
                </a:schemeClr>
              </a:solidFill>
              <a:latin typeface="Arial" panose="020B0604020202020204" pitchFamily="34" charset="0"/>
              <a:cs typeface="Arial" panose="020B0604020202020204" pitchFamily="34" charset="0"/>
            </a:endParaRPr>
          </a:p>
          <a:p>
            <a:pPr marL="117475" indent="0">
              <a:spcBef>
                <a:spcPct val="0"/>
              </a:spcBef>
              <a:buNone/>
            </a:pPr>
            <a:r>
              <a:rPr lang="en-GB" altLang="en-US" sz="1800" dirty="0">
                <a:solidFill>
                  <a:schemeClr val="tx1">
                    <a:lumMod val="95000"/>
                    <a:lumOff val="5000"/>
                  </a:schemeClr>
                </a:solidFill>
                <a:latin typeface="Arial" panose="020B0604020202020204" pitchFamily="34" charset="0"/>
                <a:cs typeface="Arial" panose="020B0604020202020204" pitchFamily="34" charset="0"/>
              </a:rPr>
              <a:t>Varga, S. &amp; Guignon, C.(2023) </a:t>
            </a:r>
            <a:r>
              <a:rPr lang="en-GB" sz="1800" b="0" i="1" dirty="0">
                <a:solidFill>
                  <a:schemeClr val="tx1">
                    <a:lumMod val="95000"/>
                    <a:lumOff val="5000"/>
                  </a:schemeClr>
                </a:solidFill>
                <a:effectLst/>
                <a:latin typeface="Arial" panose="020B0604020202020204" pitchFamily="34" charset="0"/>
                <a:cs typeface="Arial" panose="020B0604020202020204" pitchFamily="34" charset="0"/>
              </a:rPr>
              <a:t>Authenticity</a:t>
            </a:r>
            <a:r>
              <a:rPr lang="en-GB" sz="1800" dirty="0">
                <a:solidFill>
                  <a:schemeClr val="tx1">
                    <a:lumMod val="95000"/>
                    <a:lumOff val="5000"/>
                  </a:schemeClr>
                </a:solidFill>
                <a:latin typeface="Arial" panose="020B0604020202020204" pitchFamily="34" charset="0"/>
                <a:cs typeface="Arial" panose="020B0604020202020204" pitchFamily="34" charset="0"/>
              </a:rPr>
              <a:t>. </a:t>
            </a:r>
            <a:r>
              <a:rPr lang="en-GB" sz="1800" b="0" i="0" dirty="0">
                <a:solidFill>
                  <a:schemeClr val="tx1">
                    <a:lumMod val="95000"/>
                    <a:lumOff val="5000"/>
                  </a:schemeClr>
                </a:solidFill>
                <a:effectLst/>
                <a:latin typeface="Arial" panose="020B0604020202020204" pitchFamily="34" charset="0"/>
                <a:cs typeface="Arial" panose="020B0604020202020204" pitchFamily="34" charset="0"/>
              </a:rPr>
              <a:t>Stanford Encyclopaedia of Philosophy, (Summer 2023 Edition)</a:t>
            </a:r>
          </a:p>
          <a:p>
            <a:pPr marL="117475" indent="0">
              <a:spcBef>
                <a:spcPct val="0"/>
              </a:spcBef>
              <a:buNone/>
            </a:pPr>
            <a:endParaRPr lang="en-GB" altLang="en-US" sz="1800" dirty="0">
              <a:cs typeface="Arial" charset="0"/>
            </a:endParaRPr>
          </a:p>
        </p:txBody>
      </p:sp>
    </p:spTree>
    <p:extLst>
      <p:ext uri="{BB962C8B-B14F-4D97-AF65-F5344CB8AC3E}">
        <p14:creationId xmlns:p14="http://schemas.microsoft.com/office/powerpoint/2010/main" val="2565950134"/>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1730</Words>
  <Application>Microsoft Office PowerPoint</Application>
  <PresentationFormat>Widescreen</PresentationFormat>
  <Paragraphs>184</Paragraphs>
  <Slides>25</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Arial</vt:lpstr>
      <vt:lpstr>Calibri</vt:lpstr>
      <vt:lpstr>Calibri Light</vt:lpstr>
      <vt:lpstr>Helvetica</vt:lpstr>
      <vt:lpstr>Noto Sans</vt:lpstr>
      <vt:lpstr>Roboto</vt:lpstr>
      <vt:lpstr>3_Title Slide 1</vt:lpstr>
      <vt:lpstr>Custom Design</vt:lpstr>
      <vt:lpstr>CertHE Applied Leadership and Management in the Workplace    Module: BMSK4016  Developing Professional Practice    </vt:lpstr>
      <vt:lpstr>PowerPoint Presentation</vt:lpstr>
      <vt:lpstr>Today’s Session</vt:lpstr>
      <vt:lpstr>Authenticity</vt:lpstr>
      <vt:lpstr>Definitions</vt:lpstr>
      <vt:lpstr>Another definition</vt:lpstr>
      <vt:lpstr>Authenticity</vt:lpstr>
      <vt:lpstr>Authenticity</vt:lpstr>
      <vt:lpstr>Being authentic</vt:lpstr>
      <vt:lpstr>Developing authenticity</vt:lpstr>
      <vt:lpstr>Authenticity</vt:lpstr>
      <vt:lpstr>Characteristics of Authentic People</vt:lpstr>
      <vt:lpstr>Characteristics of Authentic People</vt:lpstr>
      <vt:lpstr>Are you Authentic?</vt:lpstr>
      <vt:lpstr>Why is being your authentic self, important?</vt:lpstr>
      <vt:lpstr>Ways to be your authentic self</vt:lpstr>
      <vt:lpstr>How to be an authentic person</vt:lpstr>
      <vt:lpstr>How to be an authentic person</vt:lpstr>
      <vt:lpstr>How to be an authentic person</vt:lpstr>
      <vt:lpstr>How to be an authentic person</vt:lpstr>
      <vt:lpstr>How to be an authentic person</vt:lpstr>
      <vt:lpstr>Remember</vt:lpstr>
      <vt:lpstr>Summary</vt:lpstr>
      <vt:lpstr>Further Research</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Applied Leadership and Management in the Workplace    Module: BMSK4016  Professional Practice</dc:title>
  <dc:creator>Myfanwy Davies (IMH)</dc:creator>
  <cp:lastModifiedBy>Michaela Schriek</cp:lastModifiedBy>
  <cp:revision>6</cp:revision>
  <dcterms:created xsi:type="dcterms:W3CDTF">2023-11-09T12:25:10Z</dcterms:created>
  <dcterms:modified xsi:type="dcterms:W3CDTF">2023-12-03T09:36:17Z</dcterms:modified>
</cp:coreProperties>
</file>