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7" r:id="rId5"/>
  </p:sldIdLst>
  <p:sldSz cx="21383625" cy="30275213"/>
  <p:notesSz cx="6888163" cy="100203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66" d="100"/>
          <a:sy n="66" d="100"/>
        </p:scale>
        <p:origin x="2274" y="-7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12/4/2020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png"/><Relationship Id="rId9" Type="http://schemas.openxmlformats.org/officeDocument/2006/relationships/image" Target="../media/image8.gi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8612460-3895-4AD7-A074-17B56D856B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5" name="Picture 4">
            <a:extLst>
              <a:ext uri="{FF2B5EF4-FFF2-40B4-BE49-F238E27FC236}">
                <a16:creationId xmlns:a16="http://schemas.microsoft.com/office/drawing/2014/main" id="{BB42B104-984E-48A7-BF2E-8E1236E738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sp>
        <p:nvSpPr>
          <p:cNvPr id="6" name="Rectangle 5">
            <a:extLst>
              <a:ext uri="{FF2B5EF4-FFF2-40B4-BE49-F238E27FC236}">
                <a16:creationId xmlns:a16="http://schemas.microsoft.com/office/drawing/2014/main" id="{DDBEC69C-205A-4E85-BF8F-8E7F5E993A5D}"/>
              </a:ext>
            </a:extLst>
          </p:cNvPr>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An Introduction To Aerodynamics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Evan Craig</a:t>
            </a:r>
          </a:p>
          <a:p>
            <a:pPr eaLnBrk="1" hangingPunct="1">
              <a:lnSpc>
                <a:spcPct val="110000"/>
              </a:lnSpc>
              <a:spcBef>
                <a:spcPct val="0"/>
              </a:spcBef>
              <a:buFontTx/>
              <a:buNone/>
            </a:pPr>
            <a:endParaRPr lang="en-GB" altLang="en-US" sz="3600" dirty="0">
              <a:solidFill>
                <a:srgbClr val="002060"/>
              </a:solidFill>
              <a:latin typeface="Calibri" charset="0"/>
              <a:ea typeface="Calibri" charset="0"/>
              <a:cs typeface="Calibri" charset="0"/>
            </a:endParaRP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Motorsport Engineering</a:t>
            </a:r>
            <a:endParaRPr lang="en-US" altLang="zh-CN" sz="3600" dirty="0">
              <a:solidFill>
                <a:srgbClr val="002060"/>
              </a:solidFill>
              <a:latin typeface="Calibri" charset="0"/>
              <a:ea typeface="Calibri" charset="0"/>
              <a:cs typeface="Calibri" charset="0"/>
            </a:endParaRPr>
          </a:p>
        </p:txBody>
      </p:sp>
      <p:cxnSp>
        <p:nvCxnSpPr>
          <p:cNvPr id="7" name="Straight Connector 6">
            <a:extLst>
              <a:ext uri="{FF2B5EF4-FFF2-40B4-BE49-F238E27FC236}">
                <a16:creationId xmlns:a16="http://schemas.microsoft.com/office/drawing/2014/main" id="{BD449D53-0471-4987-9FFC-1476D546599B}"/>
              </a:ext>
            </a:extLst>
          </p:cNvPr>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07CFA47-8607-4896-ACEC-DA04122492BD}"/>
              </a:ext>
            </a:extLst>
          </p:cNvPr>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cxnSp>
        <p:nvCxnSpPr>
          <p:cNvPr id="9" name="Straight Connector 8">
            <a:extLst>
              <a:ext uri="{FF2B5EF4-FFF2-40B4-BE49-F238E27FC236}">
                <a16:creationId xmlns:a16="http://schemas.microsoft.com/office/drawing/2014/main" id="{7E7B6780-AC9D-4BFF-9D76-1FF9E2B37625}"/>
              </a:ext>
            </a:extLst>
          </p:cNvPr>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3080" name="Picture 8">
            <a:extLst>
              <a:ext uri="{FF2B5EF4-FFF2-40B4-BE49-F238E27FC236}">
                <a16:creationId xmlns:a16="http://schemas.microsoft.com/office/drawing/2014/main" id="{027D6005-D825-4AF5-8175-692D3B3124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9074" y="2613505"/>
            <a:ext cx="2438400" cy="2438400"/>
          </a:xfrm>
          <a:prstGeom prst="ellipse">
            <a:avLst/>
          </a:prstGeom>
          <a:noFill/>
          <a:extLst>
            <a:ext uri="{909E8E84-426E-40DD-AFC4-6F175D3DCCD1}">
              <a14:hiddenFill xmlns:a14="http://schemas.microsoft.com/office/drawing/2010/main">
                <a:solidFill>
                  <a:srgbClr val="FFFFFF"/>
                </a:solidFill>
              </a14:hiddenFill>
            </a:ext>
          </a:extLst>
        </p:spPr>
      </p:pic>
      <p:cxnSp>
        <p:nvCxnSpPr>
          <p:cNvPr id="21" name="Straight Connector 20">
            <a:extLst>
              <a:ext uri="{FF2B5EF4-FFF2-40B4-BE49-F238E27FC236}">
                <a16:creationId xmlns:a16="http://schemas.microsoft.com/office/drawing/2014/main" id="{ED3FF891-4A58-4F6C-AD65-EC123DED9019}"/>
              </a:ext>
            </a:extLst>
          </p:cNvPr>
          <p:cNvCxnSpPr/>
          <p:nvPr/>
        </p:nvCxnSpPr>
        <p:spPr>
          <a:xfrm>
            <a:off x="-12192" y="5849819"/>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4" name="Text Box 6">
            <a:extLst>
              <a:ext uri="{FF2B5EF4-FFF2-40B4-BE49-F238E27FC236}">
                <a16:creationId xmlns:a16="http://schemas.microsoft.com/office/drawing/2014/main" id="{DACF0B1B-4851-46BF-B43D-9EA015EDDF6B}"/>
              </a:ext>
            </a:extLst>
          </p:cNvPr>
          <p:cNvSpPr txBox="1">
            <a:spLocks noChangeArrowheads="1"/>
          </p:cNvSpPr>
          <p:nvPr/>
        </p:nvSpPr>
        <p:spPr bwMode="auto">
          <a:xfrm>
            <a:off x="-12192" y="5663025"/>
            <a:ext cx="6415087"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This poster will help to give you a brief understanding of aerodynamics. </a:t>
            </a:r>
          </a:p>
          <a:p>
            <a:pPr>
              <a:spcBef>
                <a:spcPct val="50000"/>
              </a:spcBef>
            </a:pPr>
            <a:r>
              <a:rPr lang="en-US" altLang="en-US" sz="2800" dirty="0"/>
              <a:t>It contains some of the basic principles of aerodynamics and shows you how airflow can interact with a car and the forces produced.</a:t>
            </a:r>
          </a:p>
          <a:p>
            <a:pPr>
              <a:spcBef>
                <a:spcPct val="50000"/>
              </a:spcBef>
            </a:pPr>
            <a:r>
              <a:rPr lang="en-US" altLang="en-US" sz="2800" dirty="0"/>
              <a:t>Aerodynamics is very important in regards to cars, it can help to increase the efficiency of the car and decrease fuel consumption. Which in todays world is quite predominant so it’s a good idea to learn about it.</a:t>
            </a:r>
          </a:p>
        </p:txBody>
      </p:sp>
      <p:sp>
        <p:nvSpPr>
          <p:cNvPr id="14" name="Text Box 8">
            <a:extLst>
              <a:ext uri="{FF2B5EF4-FFF2-40B4-BE49-F238E27FC236}">
                <a16:creationId xmlns:a16="http://schemas.microsoft.com/office/drawing/2014/main" id="{D5CE3E83-0E4B-42FA-B39E-2F63DA4F9CB5}"/>
              </a:ext>
            </a:extLst>
          </p:cNvPr>
          <p:cNvSpPr txBox="1">
            <a:spLocks noChangeArrowheads="1"/>
          </p:cNvSpPr>
          <p:nvPr/>
        </p:nvSpPr>
        <p:spPr bwMode="auto">
          <a:xfrm>
            <a:off x="-12191" y="12930163"/>
            <a:ext cx="6415087" cy="4880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What is Aerodynamics?</a:t>
            </a:r>
          </a:p>
          <a:p>
            <a:pPr>
              <a:spcBef>
                <a:spcPct val="40000"/>
              </a:spcBef>
            </a:pPr>
            <a:r>
              <a:rPr lang="en-AU" altLang="en-US" sz="2800" dirty="0"/>
              <a:t>Aerodynamics is the way air moves and interacts with an object moving through it.</a:t>
            </a:r>
          </a:p>
          <a:p>
            <a:pPr>
              <a:spcBef>
                <a:spcPct val="40000"/>
              </a:spcBef>
            </a:pPr>
            <a:r>
              <a:rPr lang="en-AU" altLang="en-US" sz="2800" dirty="0"/>
              <a:t>But there is one problem, you can’t see air, so how do they study it. There are a number of ways from wind tunnels to computational fluid dynamics, as seen below.</a:t>
            </a:r>
          </a:p>
        </p:txBody>
      </p:sp>
      <p:pic>
        <p:nvPicPr>
          <p:cNvPr id="3074" name="Picture 2" descr="The Effects of Aerodynamics On Cars">
            <a:extLst>
              <a:ext uri="{FF2B5EF4-FFF2-40B4-BE49-F238E27FC236}">
                <a16:creationId xmlns:a16="http://schemas.microsoft.com/office/drawing/2014/main" id="{4585D8BA-8271-4CA8-8066-3542B842A22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0000" y="17631869"/>
            <a:ext cx="5555377" cy="3472214"/>
          </a:xfrm>
          <a:prstGeom prst="rect">
            <a:avLst/>
          </a:prstGeom>
          <a:noFill/>
          <a:extLst>
            <a:ext uri="{909E8E84-426E-40DD-AFC4-6F175D3DCCD1}">
              <a14:hiddenFill xmlns:a14="http://schemas.microsoft.com/office/drawing/2010/main">
                <a:solidFill>
                  <a:srgbClr val="FFFFFF"/>
                </a:solidFill>
              </a14:hiddenFill>
            </a:ext>
          </a:extLst>
        </p:spPr>
      </p:pic>
      <p:sp>
        <p:nvSpPr>
          <p:cNvPr id="16" name="Text Box 11">
            <a:extLst>
              <a:ext uri="{FF2B5EF4-FFF2-40B4-BE49-F238E27FC236}">
                <a16:creationId xmlns:a16="http://schemas.microsoft.com/office/drawing/2014/main" id="{C766806E-E0D2-448A-A993-6C9A94FB2799}"/>
              </a:ext>
            </a:extLst>
          </p:cNvPr>
          <p:cNvSpPr txBox="1">
            <a:spLocks noChangeArrowheads="1"/>
          </p:cNvSpPr>
          <p:nvPr/>
        </p:nvSpPr>
        <p:spPr bwMode="auto">
          <a:xfrm>
            <a:off x="14968537" y="23292258"/>
            <a:ext cx="6415087" cy="5966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2000" dirty="0">
                <a:ea typeface="Arial" charset="0"/>
                <a:cs typeface="Arial" charset="0"/>
              </a:rPr>
              <a:t>Trochalidis, C 2019, “Wind Tunnel Testing” DRIVETRIBE, Accessed 21 November 2020</a:t>
            </a:r>
          </a:p>
          <a:p>
            <a:pPr marL="0" indent="0">
              <a:spcBef>
                <a:spcPct val="50000"/>
              </a:spcBef>
            </a:pPr>
            <a:r>
              <a:rPr lang="en-AU" altLang="en-US" sz="2000" dirty="0">
                <a:ea typeface="Arial" charset="0"/>
                <a:cs typeface="Arial" charset="0"/>
              </a:rPr>
              <a:t>Srinivas, V 2016 “CFD Analysis of BMW F1 car” ResearchGate, Accessed 21 November 2020</a:t>
            </a:r>
          </a:p>
          <a:p>
            <a:pPr marL="0" indent="0">
              <a:spcBef>
                <a:spcPct val="50000"/>
              </a:spcBef>
            </a:pPr>
            <a:r>
              <a:rPr lang="en-AU" altLang="en-US" sz="2000" dirty="0">
                <a:ea typeface="Arial" charset="0"/>
                <a:cs typeface="Arial" charset="0"/>
              </a:rPr>
              <a:t>Fuller, M 2016 “Mercedes CLR Flip at Le Mans</a:t>
            </a:r>
            <a:r>
              <a:rPr lang="en-AU" altLang="en-US" sz="2000">
                <a:ea typeface="Arial" charset="0"/>
                <a:cs typeface="Arial" charset="0"/>
              </a:rPr>
              <a:t>” Mulsanne’s </a:t>
            </a:r>
            <a:r>
              <a:rPr lang="en-AU" altLang="en-US" sz="2000" dirty="0">
                <a:ea typeface="Arial" charset="0"/>
                <a:cs typeface="Arial" charset="0"/>
              </a:rPr>
              <a:t>Corner, Accessed 21 November 2020</a:t>
            </a:r>
          </a:p>
          <a:p>
            <a:pPr marL="0" indent="0">
              <a:spcBef>
                <a:spcPct val="50000"/>
              </a:spcBef>
            </a:pPr>
            <a:r>
              <a:rPr lang="en-AU" altLang="en-US" sz="2000" dirty="0">
                <a:ea typeface="Arial" charset="0"/>
                <a:cs typeface="Arial" charset="0"/>
              </a:rPr>
              <a:t>Aerotak 2012 “</a:t>
            </a:r>
            <a:r>
              <a:rPr lang="en-GB" altLang="en-US" sz="2000" dirty="0">
                <a:ea typeface="Arial" charset="0"/>
                <a:cs typeface="Arial" charset="0"/>
              </a:rPr>
              <a:t>Case - Automotive Aerodynamics, Comparison With Wind tunnel” Aerotak, Accessed 21 November 2020 </a:t>
            </a:r>
          </a:p>
          <a:p>
            <a:pPr marL="0" indent="0">
              <a:spcBef>
                <a:spcPct val="50000"/>
              </a:spcBef>
            </a:pPr>
            <a:r>
              <a:rPr lang="en-GB" altLang="en-US" sz="2000" dirty="0">
                <a:ea typeface="Arial" charset="0"/>
                <a:cs typeface="Arial" charset="0"/>
              </a:rPr>
              <a:t>Build Your Own Race Car </a:t>
            </a:r>
            <a:r>
              <a:rPr lang="en-GB" altLang="en-US" sz="2000" dirty="0" err="1">
                <a:ea typeface="Arial" charset="0"/>
                <a:cs typeface="Arial" charset="0"/>
              </a:rPr>
              <a:t>n.d</a:t>
            </a:r>
            <a:r>
              <a:rPr lang="en-GB" altLang="en-US" sz="2000" dirty="0">
                <a:ea typeface="Arial" charset="0"/>
                <a:cs typeface="Arial" charset="0"/>
              </a:rPr>
              <a:t> “Car Aerodynamics Basics and How-To Design Tips” Build Your Own Race Car, Accessed 22 November 2020</a:t>
            </a:r>
            <a:endParaRPr lang="en-AU" altLang="en-US" sz="2000" dirty="0">
              <a:ea typeface="Arial" charset="0"/>
              <a:cs typeface="Arial" charset="0"/>
            </a:endParaRPr>
          </a:p>
          <a:p>
            <a:pPr marL="0" indent="0">
              <a:spcBef>
                <a:spcPct val="50000"/>
              </a:spcBef>
            </a:pPr>
            <a:endParaRPr lang="en-AU" altLang="en-US" sz="1800" dirty="0">
              <a:ea typeface="Arial" charset="0"/>
              <a:cs typeface="Arial" charset="0"/>
            </a:endParaRPr>
          </a:p>
        </p:txBody>
      </p:sp>
      <p:sp>
        <p:nvSpPr>
          <p:cNvPr id="17" name="Text Box 16">
            <a:extLst>
              <a:ext uri="{FF2B5EF4-FFF2-40B4-BE49-F238E27FC236}">
                <a16:creationId xmlns:a16="http://schemas.microsoft.com/office/drawing/2014/main" id="{3AE56D03-21D4-4B65-95CE-78A22BF47DAA}"/>
              </a:ext>
            </a:extLst>
          </p:cNvPr>
          <p:cNvSpPr txBox="1">
            <a:spLocks noChangeArrowheads="1"/>
          </p:cNvSpPr>
          <p:nvPr/>
        </p:nvSpPr>
        <p:spPr bwMode="auto">
          <a:xfrm>
            <a:off x="138287" y="21074808"/>
            <a:ext cx="56388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Mercedes AMG GT-R in A wind tunnel. Photo reproduced from [1].</a:t>
            </a:r>
          </a:p>
        </p:txBody>
      </p:sp>
      <p:pic>
        <p:nvPicPr>
          <p:cNvPr id="3076" name="Picture 4" descr="16: CFD analysis of BMW F1 car | Download Scientific Diagram">
            <a:extLst>
              <a:ext uri="{FF2B5EF4-FFF2-40B4-BE49-F238E27FC236}">
                <a16:creationId xmlns:a16="http://schemas.microsoft.com/office/drawing/2014/main" id="{4368ABBD-77C8-4089-8A86-8860E046129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8802" b="-425"/>
          <a:stretch/>
        </p:blipFill>
        <p:spPr bwMode="auto">
          <a:xfrm>
            <a:off x="576437" y="21903375"/>
            <a:ext cx="4762500" cy="3181345"/>
          </a:xfrm>
          <a:prstGeom prst="rect">
            <a:avLst/>
          </a:prstGeom>
          <a:noFill/>
          <a:extLst>
            <a:ext uri="{909E8E84-426E-40DD-AFC4-6F175D3DCCD1}">
              <a14:hiddenFill xmlns:a14="http://schemas.microsoft.com/office/drawing/2010/main">
                <a:solidFill>
                  <a:srgbClr val="FFFFFF"/>
                </a:solidFill>
              </a14:hiddenFill>
            </a:ext>
          </a:extLst>
        </p:spPr>
      </p:pic>
      <p:sp>
        <p:nvSpPr>
          <p:cNvPr id="19" name="Text Box 16">
            <a:extLst>
              <a:ext uri="{FF2B5EF4-FFF2-40B4-BE49-F238E27FC236}">
                <a16:creationId xmlns:a16="http://schemas.microsoft.com/office/drawing/2014/main" id="{BD82DCD4-C713-4993-BD5A-92718C33F88E}"/>
              </a:ext>
            </a:extLst>
          </p:cNvPr>
          <p:cNvSpPr txBox="1">
            <a:spLocks noChangeArrowheads="1"/>
          </p:cNvSpPr>
          <p:nvPr/>
        </p:nvSpPr>
        <p:spPr bwMode="auto">
          <a:xfrm>
            <a:off x="190499" y="25221872"/>
            <a:ext cx="56388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BMW F1 Car CFD Simulation. Photo reproduced from [2].</a:t>
            </a:r>
          </a:p>
        </p:txBody>
      </p:sp>
      <p:sp>
        <p:nvSpPr>
          <p:cNvPr id="20" name="Text Box 8">
            <a:extLst>
              <a:ext uri="{FF2B5EF4-FFF2-40B4-BE49-F238E27FC236}">
                <a16:creationId xmlns:a16="http://schemas.microsoft.com/office/drawing/2014/main" id="{8550320B-9E97-4651-9381-D8A6328C5ECD}"/>
              </a:ext>
            </a:extLst>
          </p:cNvPr>
          <p:cNvSpPr txBox="1">
            <a:spLocks noChangeArrowheads="1"/>
          </p:cNvSpPr>
          <p:nvPr/>
        </p:nvSpPr>
        <p:spPr bwMode="auto">
          <a:xfrm>
            <a:off x="0" y="25842001"/>
            <a:ext cx="5735377" cy="3119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800" dirty="0"/>
              <a:t>These processes are very helpful for engineers as they can see how the air reacts and moves after interacting with the vehicles. Allowing them to fix anything that may be wrong. </a:t>
            </a:r>
          </a:p>
        </p:txBody>
      </p:sp>
      <p:sp>
        <p:nvSpPr>
          <p:cNvPr id="22" name="Text Box 6">
            <a:extLst>
              <a:ext uri="{FF2B5EF4-FFF2-40B4-BE49-F238E27FC236}">
                <a16:creationId xmlns:a16="http://schemas.microsoft.com/office/drawing/2014/main" id="{962DDCCB-F561-4E33-B225-C2B282CA7572}"/>
              </a:ext>
            </a:extLst>
          </p:cNvPr>
          <p:cNvSpPr txBox="1">
            <a:spLocks noChangeArrowheads="1"/>
          </p:cNvSpPr>
          <p:nvPr/>
        </p:nvSpPr>
        <p:spPr bwMode="auto">
          <a:xfrm>
            <a:off x="6529230" y="5620194"/>
            <a:ext cx="7941147" cy="8629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Why is Aerodynamics Important? </a:t>
            </a:r>
          </a:p>
          <a:p>
            <a:pPr>
              <a:spcBef>
                <a:spcPct val="50000"/>
              </a:spcBef>
            </a:pPr>
            <a:r>
              <a:rPr lang="en-AU" altLang="en-US" sz="2800" dirty="0"/>
              <a:t>Aerodynamics is important for a number of reasons, mainly to make the car more efficient. By reducing the amount of drag a car produces you can make it more aerodynamically efficient and this really helps with fuel efficiency. </a:t>
            </a:r>
          </a:p>
          <a:p>
            <a:pPr>
              <a:spcBef>
                <a:spcPct val="50000"/>
              </a:spcBef>
            </a:pPr>
            <a:r>
              <a:rPr lang="en-AU" altLang="en-US" sz="2800" dirty="0"/>
              <a:t>Aerodynamics also help to reduce the amount of wind noise you can hear when driving a car, so it can have a range of different benefits.</a:t>
            </a:r>
          </a:p>
          <a:p>
            <a:pPr>
              <a:spcBef>
                <a:spcPct val="50000"/>
              </a:spcBef>
            </a:pPr>
            <a:r>
              <a:rPr lang="en-AU" altLang="en-US" sz="2800" dirty="0"/>
              <a:t>It can also be used to make the car safer to drive at higher speeds. By checking the aerodynamics of a car, designers may notice an area that could create a lifting force at high speed, as seen in the picture below, which could be fatal. Solidifying its importance in vehicle design. </a:t>
            </a:r>
          </a:p>
        </p:txBody>
      </p:sp>
      <p:sp>
        <p:nvSpPr>
          <p:cNvPr id="23" name="Text Box 6">
            <a:extLst>
              <a:ext uri="{FF2B5EF4-FFF2-40B4-BE49-F238E27FC236}">
                <a16:creationId xmlns:a16="http://schemas.microsoft.com/office/drawing/2014/main" id="{3B5CEBD3-3E2A-4C87-B8E0-3D7717A37645}"/>
              </a:ext>
            </a:extLst>
          </p:cNvPr>
          <p:cNvSpPr txBox="1">
            <a:spLocks noChangeArrowheads="1"/>
          </p:cNvSpPr>
          <p:nvPr/>
        </p:nvSpPr>
        <p:spPr bwMode="auto">
          <a:xfrm>
            <a:off x="6655574" y="17852336"/>
            <a:ext cx="7688467" cy="3027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How it interacts with a car. </a:t>
            </a:r>
          </a:p>
          <a:p>
            <a:pPr>
              <a:spcBef>
                <a:spcPct val="50000"/>
              </a:spcBef>
            </a:pPr>
            <a:r>
              <a:rPr lang="en-AU" altLang="en-US" sz="2800" dirty="0"/>
              <a:t>The air interacts with a vehicle by applying pressure on the surfaces of it, it will only produce forces that are perpendicular to the surface it is interacting with. </a:t>
            </a:r>
            <a:endParaRPr lang="en-US" altLang="en-US" sz="2800" dirty="0"/>
          </a:p>
        </p:txBody>
      </p:sp>
      <p:pic>
        <p:nvPicPr>
          <p:cNvPr id="2" name="Picture 2" descr="Mulsanne's Corner: Why did the Mercedes CLR Flip at Le Mans?">
            <a:extLst>
              <a:ext uri="{FF2B5EF4-FFF2-40B4-BE49-F238E27FC236}">
                <a16:creationId xmlns:a16="http://schemas.microsoft.com/office/drawing/2014/main" id="{B500F099-364D-4738-9A9F-AEC52AB973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23839" y="14044816"/>
            <a:ext cx="3358437" cy="3255327"/>
          </a:xfrm>
          <a:prstGeom prst="rect">
            <a:avLst/>
          </a:prstGeom>
          <a:noFill/>
          <a:extLst>
            <a:ext uri="{909E8E84-426E-40DD-AFC4-6F175D3DCCD1}">
              <a14:hiddenFill xmlns:a14="http://schemas.microsoft.com/office/drawing/2010/main">
                <a:solidFill>
                  <a:srgbClr val="FFFFFF"/>
                </a:solidFill>
              </a14:hiddenFill>
            </a:ext>
          </a:extLst>
        </p:spPr>
      </p:pic>
      <p:sp>
        <p:nvSpPr>
          <p:cNvPr id="25" name="Text Box 16">
            <a:extLst>
              <a:ext uri="{FF2B5EF4-FFF2-40B4-BE49-F238E27FC236}">
                <a16:creationId xmlns:a16="http://schemas.microsoft.com/office/drawing/2014/main" id="{42E4BD90-79D2-4ABA-A30C-0E26A2A05CAF}"/>
              </a:ext>
            </a:extLst>
          </p:cNvPr>
          <p:cNvSpPr txBox="1">
            <a:spLocks noChangeArrowheads="1"/>
          </p:cNvSpPr>
          <p:nvPr/>
        </p:nvSpPr>
        <p:spPr bwMode="auto">
          <a:xfrm>
            <a:off x="7680406" y="17281645"/>
            <a:ext cx="56388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Mercedes CLR GTR Flips at Le Mans . Photo reproduced from [3].</a:t>
            </a:r>
          </a:p>
        </p:txBody>
      </p:sp>
      <p:pic>
        <p:nvPicPr>
          <p:cNvPr id="3" name="Picture 2" descr="CFD Simulation of Automotive Aerodynamcs — Aerotak">
            <a:extLst>
              <a:ext uri="{FF2B5EF4-FFF2-40B4-BE49-F238E27FC236}">
                <a16:creationId xmlns:a16="http://schemas.microsoft.com/office/drawing/2014/main" id="{D6EFFCB0-4760-42AA-8084-DD996B5B1BD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0930" t="24567" r="17280" b="18775"/>
          <a:stretch/>
        </p:blipFill>
        <p:spPr bwMode="auto">
          <a:xfrm>
            <a:off x="7866845" y="20651172"/>
            <a:ext cx="5265919" cy="2801126"/>
          </a:xfrm>
          <a:prstGeom prst="rect">
            <a:avLst/>
          </a:prstGeom>
          <a:noFill/>
          <a:extLst>
            <a:ext uri="{909E8E84-426E-40DD-AFC4-6F175D3DCCD1}">
              <a14:hiddenFill xmlns:a14="http://schemas.microsoft.com/office/drawing/2010/main">
                <a:solidFill>
                  <a:srgbClr val="FFFFFF"/>
                </a:solidFill>
              </a14:hiddenFill>
            </a:ext>
          </a:extLst>
        </p:spPr>
      </p:pic>
      <p:sp>
        <p:nvSpPr>
          <p:cNvPr id="26" name="Text Box 16">
            <a:extLst>
              <a:ext uri="{FF2B5EF4-FFF2-40B4-BE49-F238E27FC236}">
                <a16:creationId xmlns:a16="http://schemas.microsoft.com/office/drawing/2014/main" id="{728A0B26-88D8-4E27-948B-4163FC4DCBEE}"/>
              </a:ext>
            </a:extLst>
          </p:cNvPr>
          <p:cNvSpPr txBox="1">
            <a:spLocks noChangeArrowheads="1"/>
          </p:cNvSpPr>
          <p:nvPr/>
        </p:nvSpPr>
        <p:spPr bwMode="auto">
          <a:xfrm>
            <a:off x="7680404" y="23366629"/>
            <a:ext cx="56388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CFD Image of the Mean Static Pressure acting on a car. Photo reproduced from [4].</a:t>
            </a:r>
          </a:p>
        </p:txBody>
      </p:sp>
      <p:sp>
        <p:nvSpPr>
          <p:cNvPr id="27" name="Text Box 6">
            <a:extLst>
              <a:ext uri="{FF2B5EF4-FFF2-40B4-BE49-F238E27FC236}">
                <a16:creationId xmlns:a16="http://schemas.microsoft.com/office/drawing/2014/main" id="{E148578B-76C3-4329-818A-AECDE05FBDC3}"/>
              </a:ext>
            </a:extLst>
          </p:cNvPr>
          <p:cNvSpPr txBox="1">
            <a:spLocks noChangeArrowheads="1"/>
          </p:cNvSpPr>
          <p:nvPr/>
        </p:nvSpPr>
        <p:spPr bwMode="auto">
          <a:xfrm>
            <a:off x="6679415" y="23808070"/>
            <a:ext cx="7688467" cy="5182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 </a:t>
            </a:r>
            <a:r>
              <a:rPr lang="en-AU" altLang="en-US" sz="2800" dirty="0"/>
              <a:t>The picture above shows the highest and lowest pressure points of the vehicle, shown by red and blue respectively. As you can see the front of the car has the highest pressure point because it is almost flat. </a:t>
            </a:r>
          </a:p>
          <a:p>
            <a:pPr>
              <a:spcBef>
                <a:spcPct val="50000"/>
              </a:spcBef>
            </a:pPr>
            <a:r>
              <a:rPr lang="en-AU" altLang="en-US" sz="2800" dirty="0"/>
              <a:t>That’s exactly why cars aren't boxy like they used to be because designers want to control the airs velocity and pressure around the whole vehicle to make them more efficient.</a:t>
            </a:r>
            <a:endParaRPr lang="en-US" altLang="en-US" sz="2800" dirty="0"/>
          </a:p>
        </p:txBody>
      </p:sp>
      <p:sp>
        <p:nvSpPr>
          <p:cNvPr id="28" name="Text Box 6">
            <a:extLst>
              <a:ext uri="{FF2B5EF4-FFF2-40B4-BE49-F238E27FC236}">
                <a16:creationId xmlns:a16="http://schemas.microsoft.com/office/drawing/2014/main" id="{B4D77327-8EC8-4665-8028-A47F18E1D9CA}"/>
              </a:ext>
            </a:extLst>
          </p:cNvPr>
          <p:cNvSpPr txBox="1">
            <a:spLocks noChangeArrowheads="1"/>
          </p:cNvSpPr>
          <p:nvPr/>
        </p:nvSpPr>
        <p:spPr bwMode="auto">
          <a:xfrm>
            <a:off x="14968538" y="5663025"/>
            <a:ext cx="6415087" cy="6043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What is pressure?</a:t>
            </a:r>
          </a:p>
          <a:p>
            <a:pPr>
              <a:spcBef>
                <a:spcPct val="50000"/>
              </a:spcBef>
            </a:pPr>
            <a:r>
              <a:rPr lang="en-US" altLang="en-US" sz="2800" dirty="0"/>
              <a:t>Pressure is a measurement of a force that is being applied per m</a:t>
            </a:r>
            <a:r>
              <a:rPr lang="en-GB" sz="2800" b="0" i="0" dirty="0">
                <a:solidFill>
                  <a:srgbClr val="231F20"/>
                </a:solidFill>
                <a:effectLst/>
                <a:latin typeface="Arial" panose="020B0604020202020204" pitchFamily="34" charset="0"/>
                <a:cs typeface="Arial" panose="020B0604020202020204" pitchFamily="34" charset="0"/>
              </a:rPr>
              <a:t>²</a:t>
            </a:r>
            <a:endParaRPr lang="en-GB" sz="2800" dirty="0">
              <a:solidFill>
                <a:srgbClr val="231F20"/>
              </a:solidFill>
              <a:latin typeface="Arial" panose="020B0604020202020204" pitchFamily="34" charset="0"/>
              <a:cs typeface="Arial" panose="020B0604020202020204" pitchFamily="34" charset="0"/>
            </a:endParaRPr>
          </a:p>
          <a:p>
            <a:pPr>
              <a:spcBef>
                <a:spcPct val="50000"/>
              </a:spcBef>
            </a:pPr>
            <a:r>
              <a:rPr lang="en-GB" sz="2800" dirty="0">
                <a:solidFill>
                  <a:srgbClr val="231F20"/>
                </a:solidFill>
                <a:latin typeface="Arial" panose="020B0604020202020204" pitchFamily="34" charset="0"/>
                <a:cs typeface="Arial" panose="020B0604020202020204" pitchFamily="34" charset="0"/>
              </a:rPr>
              <a:t>Pressure can be an important factor of how a car acts, it can either be used to generate a lifting force or it can be used to create downforce.</a:t>
            </a:r>
          </a:p>
          <a:p>
            <a:pPr>
              <a:spcBef>
                <a:spcPct val="50000"/>
              </a:spcBef>
            </a:pPr>
            <a:r>
              <a:rPr lang="en-GB" sz="2800" dirty="0">
                <a:solidFill>
                  <a:srgbClr val="231F20"/>
                </a:solidFill>
                <a:latin typeface="Arial" panose="020B0604020202020204" pitchFamily="34" charset="0"/>
                <a:cs typeface="Arial" panose="020B0604020202020204" pitchFamily="34" charset="0"/>
              </a:rPr>
              <a:t>Most street cars generate lifting forces as they have low-pressure areas on the roof’s as shown by the picture below.</a:t>
            </a:r>
          </a:p>
        </p:txBody>
      </p:sp>
      <p:pic>
        <p:nvPicPr>
          <p:cNvPr id="1028" name="Picture 4" descr="Diagram of lift and downforce from overbody flow">
            <a:extLst>
              <a:ext uri="{FF2B5EF4-FFF2-40B4-BE49-F238E27FC236}">
                <a16:creationId xmlns:a16="http://schemas.microsoft.com/office/drawing/2014/main" id="{5124C4D5-D498-484E-A8A0-3709685DDD77}"/>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20213"/>
          <a:stretch/>
        </p:blipFill>
        <p:spPr bwMode="auto">
          <a:xfrm>
            <a:off x="14867548" y="11557893"/>
            <a:ext cx="6516077" cy="2339544"/>
          </a:xfrm>
          <a:prstGeom prst="rect">
            <a:avLst/>
          </a:prstGeom>
          <a:noFill/>
          <a:extLst>
            <a:ext uri="{909E8E84-426E-40DD-AFC4-6F175D3DCCD1}">
              <a14:hiddenFill xmlns:a14="http://schemas.microsoft.com/office/drawing/2010/main">
                <a:solidFill>
                  <a:srgbClr val="FFFFFF"/>
                </a:solidFill>
              </a14:hiddenFill>
            </a:ext>
          </a:extLst>
        </p:spPr>
      </p:pic>
      <p:sp>
        <p:nvSpPr>
          <p:cNvPr id="29" name="Text Box 16">
            <a:extLst>
              <a:ext uri="{FF2B5EF4-FFF2-40B4-BE49-F238E27FC236}">
                <a16:creationId xmlns:a16="http://schemas.microsoft.com/office/drawing/2014/main" id="{5C5D01FB-A43E-4103-B49D-35D86C684038}"/>
              </a:ext>
            </a:extLst>
          </p:cNvPr>
          <p:cNvSpPr txBox="1">
            <a:spLocks noChangeArrowheads="1"/>
          </p:cNvSpPr>
          <p:nvPr/>
        </p:nvSpPr>
        <p:spPr bwMode="auto">
          <a:xfrm>
            <a:off x="15356680" y="13581069"/>
            <a:ext cx="56388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Lift, Downforce &amp; Drag acting on a car. Photo reproduced from [5].</a:t>
            </a:r>
          </a:p>
        </p:txBody>
      </p:sp>
      <p:sp>
        <p:nvSpPr>
          <p:cNvPr id="30" name="Text Box 6">
            <a:extLst>
              <a:ext uri="{FF2B5EF4-FFF2-40B4-BE49-F238E27FC236}">
                <a16:creationId xmlns:a16="http://schemas.microsoft.com/office/drawing/2014/main" id="{95B6A9FF-C8FE-40E7-87C1-528B4114D79D}"/>
              </a:ext>
            </a:extLst>
          </p:cNvPr>
          <p:cNvSpPr txBox="1">
            <a:spLocks noChangeArrowheads="1"/>
          </p:cNvSpPr>
          <p:nvPr/>
        </p:nvSpPr>
        <p:spPr bwMode="auto">
          <a:xfrm>
            <a:off x="14968538" y="14357319"/>
            <a:ext cx="6415087" cy="2258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sz="2800" dirty="0">
                <a:solidFill>
                  <a:srgbClr val="231F20"/>
                </a:solidFill>
                <a:latin typeface="Arial" panose="020B0604020202020204" pitchFamily="34" charset="0"/>
                <a:cs typeface="Arial" panose="020B0604020202020204" pitchFamily="34" charset="0"/>
              </a:rPr>
              <a:t>As you can see there is lift being created but there is also another force that is unwanted, this is called drag. </a:t>
            </a:r>
          </a:p>
        </p:txBody>
      </p:sp>
      <p:sp>
        <p:nvSpPr>
          <p:cNvPr id="31" name="Text Box 6">
            <a:extLst>
              <a:ext uri="{FF2B5EF4-FFF2-40B4-BE49-F238E27FC236}">
                <a16:creationId xmlns:a16="http://schemas.microsoft.com/office/drawing/2014/main" id="{AE1E2404-6A99-456A-AFC9-AE098CE06B3E}"/>
              </a:ext>
            </a:extLst>
          </p:cNvPr>
          <p:cNvSpPr txBox="1">
            <a:spLocks noChangeArrowheads="1"/>
          </p:cNvSpPr>
          <p:nvPr/>
        </p:nvSpPr>
        <p:spPr bwMode="auto">
          <a:xfrm>
            <a:off x="14918042" y="16190953"/>
            <a:ext cx="6415087" cy="7982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What is Drag?</a:t>
            </a:r>
          </a:p>
          <a:p>
            <a:pPr>
              <a:spcBef>
                <a:spcPct val="50000"/>
              </a:spcBef>
            </a:pPr>
            <a:r>
              <a:rPr lang="en-US" sz="2800" dirty="0">
                <a:solidFill>
                  <a:srgbClr val="231F20"/>
                </a:solidFill>
                <a:latin typeface="Arial" panose="020B0604020202020204" pitchFamily="34" charset="0"/>
                <a:cs typeface="Arial" panose="020B0604020202020204" pitchFamily="34" charset="0"/>
              </a:rPr>
              <a:t>Drag is a force that applied by the air moving around an object, it is also known as air resistance. </a:t>
            </a:r>
          </a:p>
          <a:p>
            <a:pPr>
              <a:spcBef>
                <a:spcPct val="50000"/>
              </a:spcBef>
            </a:pPr>
            <a:r>
              <a:rPr lang="en-US" sz="2800" dirty="0">
                <a:solidFill>
                  <a:srgbClr val="231F20"/>
                </a:solidFill>
                <a:latin typeface="Arial" panose="020B0604020202020204" pitchFamily="34" charset="0"/>
                <a:cs typeface="Arial" panose="020B0604020202020204" pitchFamily="34" charset="0"/>
              </a:rPr>
              <a:t>Show in the picture above it works in the opposite way to the vehicle and tries to slow it down. If you can reduce the amount of drag then you can increase fuel efficiency a small amount.</a:t>
            </a:r>
          </a:p>
          <a:p>
            <a:pPr>
              <a:spcBef>
                <a:spcPct val="50000"/>
              </a:spcBef>
            </a:pPr>
            <a:r>
              <a:rPr lang="en-US" sz="2800" dirty="0">
                <a:solidFill>
                  <a:srgbClr val="231F20"/>
                </a:solidFill>
                <a:latin typeface="Arial" panose="020B0604020202020204" pitchFamily="34" charset="0"/>
                <a:cs typeface="Arial" panose="020B0604020202020204" pitchFamily="34" charset="0"/>
              </a:rPr>
              <a:t>The drag a vehicle produces is called the drag coefficient, on average today’s cars have a drag coefficient of 0.40 which is acceptable.</a:t>
            </a:r>
            <a:endParaRPr lang="en-GB" sz="2800" dirty="0">
              <a:solidFill>
                <a:srgbClr val="231F20"/>
              </a:solidFill>
              <a:latin typeface="Arial" panose="020B0604020202020204" pitchFamily="34" charset="0"/>
              <a:cs typeface="Arial" panose="020B0604020202020204" pitchFamily="34" charset="0"/>
            </a:endParaRPr>
          </a:p>
          <a:p>
            <a:pPr>
              <a:spcBef>
                <a:spcPct val="50000"/>
              </a:spcBef>
            </a:pPr>
            <a:endParaRPr lang="en-US" sz="2800" dirty="0">
              <a:solidFill>
                <a:srgbClr val="231F20"/>
              </a:solidFill>
              <a:latin typeface="Arial" panose="020B0604020202020204" pitchFamily="34" charset="0"/>
              <a:cs typeface="Arial" panose="020B0604020202020204" pitchFamily="34" charset="0"/>
            </a:endParaRPr>
          </a:p>
        </p:txBody>
      </p:sp>
      <p:pic>
        <p:nvPicPr>
          <p:cNvPr id="1030" name="Picture 6" descr="DriveTribe">
            <a:extLst>
              <a:ext uri="{FF2B5EF4-FFF2-40B4-BE49-F238E27FC236}">
                <a16:creationId xmlns:a16="http://schemas.microsoft.com/office/drawing/2014/main" id="{0D93FB40-CE1B-439D-AA48-70AD3F553D9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90499" y="29253960"/>
            <a:ext cx="3216717" cy="77981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Front page logo, copyright Mike Fuller, 2001-2013">
            <a:extLst>
              <a:ext uri="{FF2B5EF4-FFF2-40B4-BE49-F238E27FC236}">
                <a16:creationId xmlns:a16="http://schemas.microsoft.com/office/drawing/2014/main" id="{5B6B6B39-F9F3-4EF4-8A73-91FB5FF224D8}"/>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15471" b="31552"/>
          <a:stretch/>
        </p:blipFill>
        <p:spPr bwMode="auto">
          <a:xfrm>
            <a:off x="3684271" y="29240440"/>
            <a:ext cx="2367748" cy="87856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erotak">
            <a:extLst>
              <a:ext uri="{FF2B5EF4-FFF2-40B4-BE49-F238E27FC236}">
                <a16:creationId xmlns:a16="http://schemas.microsoft.com/office/drawing/2014/main" id="{F94BC97A-CC8F-4919-9943-8A13E9A7ABE6}"/>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t="7714" b="15732"/>
          <a:stretch/>
        </p:blipFill>
        <p:spPr bwMode="auto">
          <a:xfrm>
            <a:off x="6329074" y="29399093"/>
            <a:ext cx="3633389" cy="48954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Build Your Own Race Car!">
            <a:extLst>
              <a:ext uri="{FF2B5EF4-FFF2-40B4-BE49-F238E27FC236}">
                <a16:creationId xmlns:a16="http://schemas.microsoft.com/office/drawing/2014/main" id="{105ADDE2-C2F4-43AE-BC37-3B66800F7F0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159597" y="29124417"/>
            <a:ext cx="3810000" cy="1038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4127030"/>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9B1840862A54D87559EB5EE4C39F9" ma:contentTypeVersion="3" ma:contentTypeDescription="Create a new document." ma:contentTypeScope="" ma:versionID="77b9193623b57f573840a061ae17c633">
  <xsd:schema xmlns:xsd="http://www.w3.org/2001/XMLSchema" xmlns:xs="http://www.w3.org/2001/XMLSchema" xmlns:p="http://schemas.microsoft.com/office/2006/metadata/properties" xmlns:ns2="0777963d-7f3d-4727-9e72-4d6490188740" targetNamespace="http://schemas.microsoft.com/office/2006/metadata/properties" ma:root="true" ma:fieldsID="eb26b7556d6f72bc4c0e10cb459a420f" ns2:_="">
    <xsd:import namespace="0777963d-7f3d-4727-9e72-4d6490188740"/>
    <xsd:element name="properties">
      <xsd:complexType>
        <xsd:sequence>
          <xsd:element name="documentManagement">
            <xsd:complexType>
              <xsd:all>
                <xsd:element ref="ns2:ReferenceId" minOccurs="0"/>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77963d-7f3d-4727-9e72-4d6490188740" elementFormDefault="qualified">
    <xsd:import namespace="http://schemas.microsoft.com/office/2006/documentManagement/types"/>
    <xsd:import namespace="http://schemas.microsoft.com/office/infopath/2007/PartnerControls"/>
    <xsd:element name="ReferenceId" ma:index="8" nillable="true" ma:displayName="ReferenceId" ma:indexed="true" ma:internalName="ReferenceId">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eferenceId xmlns="0777963d-7f3d-4727-9e72-4d6490188740" xsi:nil="true"/>
  </documentManagement>
</p:properties>
</file>

<file path=customXml/itemProps1.xml><?xml version="1.0" encoding="utf-8"?>
<ds:datastoreItem xmlns:ds="http://schemas.openxmlformats.org/officeDocument/2006/customXml" ds:itemID="{9F0BA984-208A-4201-B257-499F2F41E9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77963d-7f3d-4727-9e72-4d64901887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D9FC663-7C79-417E-AABF-357732A2C534}">
  <ds:schemaRefs>
    <ds:schemaRef ds:uri="http://schemas.microsoft.com/sharepoint/v3/contenttype/forms"/>
  </ds:schemaRefs>
</ds:datastoreItem>
</file>

<file path=customXml/itemProps3.xml><?xml version="1.0" encoding="utf-8"?>
<ds:datastoreItem xmlns:ds="http://schemas.openxmlformats.org/officeDocument/2006/customXml" ds:itemID="{377FD30C-AD50-4D03-81AB-F75D65DA10BF}">
  <ds:schemaRefs>
    <ds:schemaRef ds:uri="http://schemas.openxmlformats.org/package/2006/metadata/core-properties"/>
    <ds:schemaRef ds:uri="http://www.w3.org/XML/1998/namespace"/>
    <ds:schemaRef ds:uri="http://schemas.microsoft.com/office/2006/documentManagement/types"/>
    <ds:schemaRef ds:uri="http://purl.org/dc/dcmitype/"/>
    <ds:schemaRef ds:uri="0777963d-7f3d-4727-9e72-4d6490188740"/>
    <ds:schemaRef ds:uri="http://purl.org/dc/elements/1.1/"/>
    <ds:schemaRef ds:uri="http://schemas.microsoft.com/office/infopath/2007/PartnerControl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383</TotalTime>
  <Words>789</Words>
  <Application>Microsoft Office PowerPoint</Application>
  <PresentationFormat>Custom</PresentationFormat>
  <Paragraphs>43</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Eras Bold ITC</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Evan Craig (2012643)</cp:lastModifiedBy>
  <cp:revision>46</cp:revision>
  <cp:lastPrinted>2020-12-04T11:15:42Z</cp:lastPrinted>
  <dcterms:created xsi:type="dcterms:W3CDTF">2016-02-25T08:27:32Z</dcterms:created>
  <dcterms:modified xsi:type="dcterms:W3CDTF">2020-12-04T11:42:45Z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0x0101003B59B1840862A54D87559EB5EE4C39F9</vt:lpwstr>
  </property>
</Properties>
</file>