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2" r:id="rId4"/>
    <p:sldId id="263" r:id="rId5"/>
    <p:sldId id="264" r:id="rId6"/>
    <p:sldId id="266" r:id="rId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444" autoAdjust="0"/>
  </p:normalViewPr>
  <p:slideViewPr>
    <p:cSldViewPr snapToGrid="0">
      <p:cViewPr varScale="1">
        <p:scale>
          <a:sx n="69" d="100"/>
          <a:sy n="69" d="100"/>
        </p:scale>
        <p:origin x="59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47C3349-6110-4DF1-A06B-526E7805F919}"/>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09F443F2-A9CE-4E5A-A1BD-FDAA823834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64A71882-7FF3-49EC-901A-D07C4067A09C}"/>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F7E01AB7-157F-4133-A386-75822A7EBA4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ACB151D-3A58-4A84-9671-235DEFAF0255}"/>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994325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1B3B528-5010-4A27-B10B-C0F98A68DCF4}"/>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E18016E-4B97-4DDD-A771-E416F3BAEC75}"/>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2607D6F-3E40-4659-B84C-558355A94CA7}"/>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2BBF1A82-6B1D-4C19-9828-94E78BC3D14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8E0A58A-26D4-4F9A-B6D7-6FC9B7072037}"/>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1346860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2F2A092-A45E-450C-8703-DE20CCB77D99}"/>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5585CE0-2E60-40B9-8EC3-A32BCB9FCC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2588FBC2-2D08-460D-9645-1BF7047E142D}"/>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CFE32DC4-85F9-4667-83BB-8D924998CAF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C7D400C-8E9F-48D2-8E6C-4EFFFBD4D40C}"/>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1414008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BD7D582-0EE8-4ECB-9C8A-DCB116B10FF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01814862-9507-43E8-BD7A-076E07AC4888}"/>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57015923-84B4-42E0-96EB-A83789583CDA}"/>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9F277E5B-6F4C-43FD-8F7C-AC9CBF544E18}"/>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AE57E71B-686D-489A-B699-4A1B1BC555D9}"/>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CBF6CCD3-D9EC-49AF-A467-A55A72965ACE}"/>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36764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3AD3346-F03F-43AA-BBAF-C79C9F61F783}"/>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02B86D56-4CC9-4A3B-B165-63D07DC1FB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B2724E4D-DCD8-4EC0-A3E4-1F08ADE7A94B}"/>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3CE7C2A5-EFA6-4088-81D3-A3F02A641B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28D0BC9-C6AE-481F-A72C-8D02BFF590F2}"/>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EE0BF060-485B-407F-9CC4-753C223FCFFB}"/>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8" name="页脚占位符 7">
            <a:extLst>
              <a:ext uri="{FF2B5EF4-FFF2-40B4-BE49-F238E27FC236}">
                <a16:creationId xmlns:a16="http://schemas.microsoft.com/office/drawing/2014/main" id="{7F9F525C-C76D-4055-BF67-3E6238A5E9A0}"/>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ACFC94A6-7602-4016-A6FC-9293220C6869}"/>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2604952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572DD8C-A6CB-4E77-A70C-E4C533157295}"/>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05E1CD68-026A-4A24-857F-0750B6255B51}"/>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4" name="页脚占位符 3">
            <a:extLst>
              <a:ext uri="{FF2B5EF4-FFF2-40B4-BE49-F238E27FC236}">
                <a16:creationId xmlns:a16="http://schemas.microsoft.com/office/drawing/2014/main" id="{2F01E25D-8555-4E1D-8CA7-F41894664260}"/>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91BE4FD8-3371-4481-A0DC-7B6956513D20}"/>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4227796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902E5B98-AA7A-4726-A9D1-0E9BC2ECC811}"/>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3" name="页脚占位符 2">
            <a:extLst>
              <a:ext uri="{FF2B5EF4-FFF2-40B4-BE49-F238E27FC236}">
                <a16:creationId xmlns:a16="http://schemas.microsoft.com/office/drawing/2014/main" id="{52E0EB8A-B2A9-4B9B-A466-C1D0AF67C126}"/>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DD7640FD-32A9-441E-B7A3-135A8CA92189}"/>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2387559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80FD93-AEF3-442C-B55E-BB804D32AC31}"/>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9906A6E7-609B-468A-9908-AD1B0C9906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21DAB6FD-C0D4-4383-A947-37CC86DB4A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E4B42F8-AF51-4E39-9935-26DAFE01EBC1}"/>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59C1D18C-A0EF-471A-993F-A5844BD693C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0EF9E48-E078-4E28-8349-39A1ED7CE6AA}"/>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1485424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635059-2332-447E-A714-A36F57B44C1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2F77482E-751B-41E1-A647-606BDB6D09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0A87C596-3556-4C36-A312-2F6E7C4F52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F9D1E746-6B91-4483-8824-426CC93E4AEF}"/>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0020C5C8-AC0F-45D7-94D7-43CAAC41A453}"/>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7919E50-5843-4BE8-BAF6-24CF534947F4}"/>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3139399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8D7715-F8E5-4378-A0E9-A875ED456809}"/>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8A932859-7A9B-490B-B640-46FBEC2E663E}"/>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4C3473B-7ACA-402F-BE5B-69BD4EF62A69}"/>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8C428733-D99A-43D1-9FF5-A9CDB44B905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4FE8B97-81A1-4766-82EF-0C0B3A202C3F}"/>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3755217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CD435AA6-624D-45C3-988E-6DB9ABB69C51}"/>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0901DCC3-F039-4BD9-894F-9240BEFE6FAC}"/>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0309836-4BF3-4ACA-9EF4-3893C760CC93}"/>
              </a:ext>
            </a:extLst>
          </p:cNvPr>
          <p:cNvSpPr>
            <a:spLocks noGrp="1"/>
          </p:cNvSpPr>
          <p:nvPr>
            <p:ph type="dt" sz="half" idx="10"/>
          </p:nvPr>
        </p:nvSpPr>
        <p:spPr/>
        <p:txBody>
          <a:bodyPr/>
          <a:lstStyle/>
          <a:p>
            <a:fld id="{43E35F02-4600-45DD-96C5-F621D975C583}"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F831361C-CC19-412E-91BB-BDD94CD8774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B09400E-81C2-4F39-9E21-C0F6D3B0E871}"/>
              </a:ext>
            </a:extLst>
          </p:cNvPr>
          <p:cNvSpPr>
            <a:spLocks noGrp="1"/>
          </p:cNvSpPr>
          <p:nvPr>
            <p:ph type="sldNum" sz="quarter" idx="12"/>
          </p:nvPr>
        </p:nvSpPr>
        <p:spPr/>
        <p:txBody>
          <a:body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2724402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27744526-547A-4907-A055-0A3A289D1E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9D7D37E9-8E9C-44F7-8FFA-E97A4B5FA1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37B8EA2-8C4A-4844-A76C-7A43175EFD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E35F02-4600-45DD-96C5-F621D975C583}"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EFC16406-659A-470E-9ED9-374CE6E717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9E5A8534-ED40-46D4-808D-1EBE961F2A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03624-2D70-414B-BB30-583DC457B616}" type="slidenum">
              <a:rPr lang="zh-CN" altLang="en-US" smtClean="0"/>
              <a:t>‹#›</a:t>
            </a:fld>
            <a:endParaRPr lang="zh-CN" altLang="en-US"/>
          </a:p>
        </p:txBody>
      </p:sp>
    </p:spTree>
    <p:extLst>
      <p:ext uri="{BB962C8B-B14F-4D97-AF65-F5344CB8AC3E}">
        <p14:creationId xmlns:p14="http://schemas.microsoft.com/office/powerpoint/2010/main" val="4027040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neworiental.org/english/who/201507/8213540.html" TargetMode="External"/><Relationship Id="rId2" Type="http://schemas.openxmlformats.org/officeDocument/2006/relationships/hyperlink" Target="https://www.hurun.net/EN/Article/Details?num=3E542F6FBA3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379032D-84EE-4437-A653-8584A0DA1FFD}"/>
              </a:ext>
            </a:extLst>
          </p:cNvPr>
          <p:cNvSpPr>
            <a:spLocks noGrp="1"/>
          </p:cNvSpPr>
          <p:nvPr>
            <p:ph type="title"/>
          </p:nvPr>
        </p:nvSpPr>
        <p:spPr>
          <a:xfrm>
            <a:off x="838200" y="365126"/>
            <a:ext cx="10515600" cy="705392"/>
          </a:xfrm>
        </p:spPr>
        <p:txBody>
          <a:bodyPr/>
          <a:lstStyle/>
          <a:p>
            <a:r>
              <a:rPr lang="en-US" altLang="zh-CN" dirty="0"/>
              <a:t>             Organization Consultant  </a:t>
            </a:r>
            <a:endParaRPr lang="zh-CN" altLang="en-US" dirty="0"/>
          </a:p>
        </p:txBody>
      </p:sp>
      <p:sp>
        <p:nvSpPr>
          <p:cNvPr id="3" name="内容占位符 2">
            <a:extLst>
              <a:ext uri="{FF2B5EF4-FFF2-40B4-BE49-F238E27FC236}">
                <a16:creationId xmlns:a16="http://schemas.microsoft.com/office/drawing/2014/main" id="{A49C1D2D-3E78-411E-9D59-473B59238D3F}"/>
              </a:ext>
            </a:extLst>
          </p:cNvPr>
          <p:cNvSpPr>
            <a:spLocks noGrp="1"/>
          </p:cNvSpPr>
          <p:nvPr>
            <p:ph idx="1"/>
          </p:nvPr>
        </p:nvSpPr>
        <p:spPr>
          <a:xfrm>
            <a:off x="838200" y="1204332"/>
            <a:ext cx="8284625" cy="4972631"/>
          </a:xfrm>
        </p:spPr>
        <p:txBody>
          <a:bodyPr>
            <a:normAutofit fontScale="25000" lnSpcReduction="20000"/>
          </a:bodyPr>
          <a:lstStyle/>
          <a:p>
            <a:pPr marL="0" indent="0">
              <a:buNone/>
            </a:pPr>
            <a:r>
              <a:rPr lang="en-US" altLang="zh-CN" sz="11200" dirty="0"/>
              <a:t>                 </a:t>
            </a:r>
            <a:r>
              <a:rPr lang="en-US" altLang="zh-CN" sz="11200" dirty="0" err="1"/>
              <a:t>Jiafeng</a:t>
            </a:r>
            <a:r>
              <a:rPr lang="en-US" altLang="zh-CN" sz="11200" dirty="0"/>
              <a:t> </a:t>
            </a:r>
            <a:r>
              <a:rPr lang="en-US" altLang="zh-CN" sz="11200" dirty="0" err="1"/>
              <a:t>Xiong</a:t>
            </a:r>
            <a:r>
              <a:rPr lang="en-US" altLang="zh-CN" sz="11200" dirty="0"/>
              <a:t>          1903457    </a:t>
            </a:r>
          </a:p>
          <a:p>
            <a:pPr marL="0" indent="0">
              <a:buNone/>
            </a:pPr>
            <a:r>
              <a:rPr lang="en-US" altLang="zh-CN" sz="11200" b="1" dirty="0"/>
              <a:t>        </a:t>
            </a:r>
          </a:p>
          <a:p>
            <a:pPr marL="0" indent="0">
              <a:buNone/>
            </a:pPr>
            <a:r>
              <a:rPr lang="en-US" altLang="zh-CN" sz="11200" b="1" dirty="0"/>
              <a:t>          Beijing New Oriental Education Group</a:t>
            </a:r>
            <a:endParaRPr lang="en-US" altLang="zh-CN" sz="8600" dirty="0"/>
          </a:p>
          <a:p>
            <a:r>
              <a:rPr lang="en-US" altLang="zh-CN" sz="8600" dirty="0"/>
              <a:t>China's largest training and education group</a:t>
            </a:r>
          </a:p>
          <a:p>
            <a:r>
              <a:rPr lang="en-US" altLang="zh-CN" sz="8600" dirty="0"/>
              <a:t>China's first educational institution listed in the United States.</a:t>
            </a:r>
          </a:p>
          <a:p>
            <a:r>
              <a:rPr lang="en-US" altLang="zh-CN" sz="8600" dirty="0"/>
              <a:t>In 2019, New Oriental ranked 43rd among Chinese private enterprises with a market value of 133 billion yuan (</a:t>
            </a:r>
            <a:r>
              <a:rPr lang="en-US" altLang="zh-CN" sz="8600" dirty="0" err="1"/>
              <a:t>Hurun</a:t>
            </a:r>
            <a:r>
              <a:rPr lang="en-US" altLang="zh-CN" sz="8600" dirty="0"/>
              <a:t> Research Institute, 2020).</a:t>
            </a:r>
          </a:p>
          <a:p>
            <a:pPr marL="0" indent="0">
              <a:buNone/>
            </a:pPr>
            <a:endParaRPr lang="en-US" altLang="zh-CN" sz="8600" dirty="0"/>
          </a:p>
          <a:p>
            <a:pPr marL="0" indent="0">
              <a:buNone/>
            </a:pPr>
            <a:r>
              <a:rPr lang="en-US" altLang="zh-CN" sz="8600" dirty="0"/>
              <a:t>Its education and training business covers students of all ages.</a:t>
            </a:r>
          </a:p>
          <a:p>
            <a:pPr marL="0" indent="0">
              <a:buNone/>
            </a:pPr>
            <a:r>
              <a:rPr lang="en-US" altLang="zh-CN" sz="8600" dirty="0"/>
              <a:t>Its language training courses are the most famous. It features English.</a:t>
            </a:r>
          </a:p>
          <a:p>
            <a:pPr marL="0" indent="0">
              <a:buNone/>
            </a:pPr>
            <a:r>
              <a:rPr lang="en-US" altLang="zh-CN" sz="8600" dirty="0"/>
              <a:t>As of now, the number of New Oriental learning centers in China has reached 1,304</a:t>
            </a:r>
            <a:r>
              <a:rPr lang="en-US" altLang="zh-CN" sz="8800" dirty="0"/>
              <a:t>(Neworiental.org,2020).</a:t>
            </a:r>
          </a:p>
          <a:p>
            <a:pPr marL="0" indent="0">
              <a:buNone/>
            </a:pPr>
            <a:r>
              <a:rPr lang="zh-CN" altLang="en-US" sz="8800" dirty="0"/>
              <a:t>        </a:t>
            </a:r>
            <a:endParaRPr lang="en-US" altLang="zh-CN" sz="8800" dirty="0"/>
          </a:p>
          <a:p>
            <a:pPr marL="0" indent="0">
              <a:buNone/>
            </a:pPr>
            <a:r>
              <a:rPr lang="en-US" altLang="zh-CN" sz="2400" dirty="0"/>
              <a:t>                            </a:t>
            </a:r>
          </a:p>
          <a:p>
            <a:pPr marL="0" indent="0">
              <a:buNone/>
            </a:pPr>
            <a:r>
              <a:rPr lang="en-US" altLang="zh-CN" sz="2400" dirty="0"/>
              <a:t>                                                                                                               </a:t>
            </a:r>
          </a:p>
          <a:p>
            <a:pPr marL="0" indent="0">
              <a:buNone/>
            </a:pPr>
            <a:endParaRPr lang="en-US" altLang="zh-CN" sz="2400" dirty="0"/>
          </a:p>
          <a:p>
            <a:pPr marL="0" indent="0">
              <a:buNone/>
            </a:pPr>
            <a:r>
              <a:rPr lang="en-US" altLang="zh-CN" sz="2400" dirty="0"/>
              <a:t>                       </a:t>
            </a:r>
          </a:p>
          <a:p>
            <a:pPr marL="0" indent="0">
              <a:buNone/>
            </a:pPr>
            <a:r>
              <a:rPr lang="en-US" altLang="zh-CN" sz="2400" dirty="0"/>
              <a:t>  </a:t>
            </a:r>
          </a:p>
        </p:txBody>
      </p:sp>
      <p:pic>
        <p:nvPicPr>
          <p:cNvPr id="7" name="图片 6">
            <a:extLst>
              <a:ext uri="{FF2B5EF4-FFF2-40B4-BE49-F238E27FC236}">
                <a16:creationId xmlns:a16="http://schemas.microsoft.com/office/drawing/2014/main" id="{21466657-0277-47E1-B535-57F58D7BF6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2825" y="241879"/>
            <a:ext cx="2785102" cy="1791093"/>
          </a:xfrm>
          <a:prstGeom prst="rect">
            <a:avLst/>
          </a:prstGeom>
        </p:spPr>
      </p:pic>
      <p:pic>
        <p:nvPicPr>
          <p:cNvPr id="9" name="图片 8">
            <a:extLst>
              <a:ext uri="{FF2B5EF4-FFF2-40B4-BE49-F238E27FC236}">
                <a16:creationId xmlns:a16="http://schemas.microsoft.com/office/drawing/2014/main" id="{7C4E60A7-E12B-4227-A945-3F2833C3E4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6548" y="1663104"/>
            <a:ext cx="2641379" cy="3969284"/>
          </a:xfrm>
          <a:prstGeom prst="rect">
            <a:avLst/>
          </a:prstGeom>
        </p:spPr>
      </p:pic>
      <p:pic>
        <p:nvPicPr>
          <p:cNvPr id="5" name="图片 4">
            <a:extLst>
              <a:ext uri="{FF2B5EF4-FFF2-40B4-BE49-F238E27FC236}">
                <a16:creationId xmlns:a16="http://schemas.microsoft.com/office/drawing/2014/main" id="{B65CA09D-4124-4AEB-9E91-A3C662356D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9149" y="5680820"/>
            <a:ext cx="2192452" cy="544575"/>
          </a:xfrm>
          <a:prstGeom prst="rect">
            <a:avLst/>
          </a:prstGeom>
        </p:spPr>
      </p:pic>
    </p:spTree>
    <p:extLst>
      <p:ext uri="{BB962C8B-B14F-4D97-AF65-F5344CB8AC3E}">
        <p14:creationId xmlns:p14="http://schemas.microsoft.com/office/powerpoint/2010/main" val="3624105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44A625E-97F1-4781-97E4-F5FF6BF2F5A8}"/>
              </a:ext>
            </a:extLst>
          </p:cNvPr>
          <p:cNvSpPr>
            <a:spLocks noGrp="1"/>
          </p:cNvSpPr>
          <p:nvPr>
            <p:ph type="title"/>
          </p:nvPr>
        </p:nvSpPr>
        <p:spPr/>
        <p:txBody>
          <a:bodyPr/>
          <a:lstStyle/>
          <a:p>
            <a:r>
              <a:rPr lang="en-US" altLang="zh-CN" dirty="0"/>
              <a:t>Aim</a:t>
            </a:r>
            <a:r>
              <a:rPr lang="zh-CN" altLang="en-US" dirty="0"/>
              <a:t>，</a:t>
            </a:r>
            <a:r>
              <a:rPr lang="en-US" altLang="zh-CN" dirty="0"/>
              <a:t>Objectives and </a:t>
            </a:r>
            <a:r>
              <a:rPr lang="en-GB" altLang="zh-CN" dirty="0"/>
              <a:t>Rational</a:t>
            </a:r>
            <a:endParaRPr lang="zh-CN" altLang="en-US" dirty="0"/>
          </a:p>
        </p:txBody>
      </p:sp>
      <p:sp>
        <p:nvSpPr>
          <p:cNvPr id="3" name="内容占位符 2">
            <a:extLst>
              <a:ext uri="{FF2B5EF4-FFF2-40B4-BE49-F238E27FC236}">
                <a16:creationId xmlns:a16="http://schemas.microsoft.com/office/drawing/2014/main" id="{07E77180-9895-4C81-B529-9C710AC78671}"/>
              </a:ext>
            </a:extLst>
          </p:cNvPr>
          <p:cNvSpPr>
            <a:spLocks noGrp="1"/>
          </p:cNvSpPr>
          <p:nvPr>
            <p:ph idx="1"/>
          </p:nvPr>
        </p:nvSpPr>
        <p:spPr>
          <a:xfrm>
            <a:off x="838200" y="1572322"/>
            <a:ext cx="10515600" cy="4616605"/>
          </a:xfrm>
        </p:spPr>
        <p:txBody>
          <a:bodyPr>
            <a:normAutofit fontScale="70000" lnSpcReduction="20000"/>
          </a:bodyPr>
          <a:lstStyle/>
          <a:p>
            <a:r>
              <a:rPr lang="en-US" altLang="zh-CN" dirty="0"/>
              <a:t>The aim: to explore the key factors of human resources transformation of Beijing New Oriental Education Group.</a:t>
            </a:r>
          </a:p>
          <a:p>
            <a:pPr marL="0" indent="0">
              <a:buNone/>
            </a:pPr>
            <a:r>
              <a:rPr lang="en-US" altLang="zh-CN" dirty="0"/>
              <a:t>   </a:t>
            </a:r>
          </a:p>
          <a:p>
            <a:pPr lvl="0"/>
            <a:r>
              <a:rPr lang="en-US" altLang="zh-CN" dirty="0"/>
              <a:t>To analyze the organizational environment.</a:t>
            </a:r>
          </a:p>
          <a:p>
            <a:pPr lvl="0"/>
            <a:r>
              <a:rPr lang="en-GB" altLang="zh-CN" dirty="0"/>
              <a:t>To identify</a:t>
            </a:r>
            <a:r>
              <a:rPr lang="en-US" altLang="zh-CN" dirty="0"/>
              <a:t> the cause of the human resource transformation.</a:t>
            </a:r>
          </a:p>
          <a:p>
            <a:pPr lvl="0"/>
            <a:r>
              <a:rPr lang="en-GB" altLang="zh-CN" dirty="0"/>
              <a:t>To provide</a:t>
            </a:r>
            <a:r>
              <a:rPr lang="en-US" altLang="zh-CN" dirty="0"/>
              <a:t> methods to transform human resources</a:t>
            </a:r>
          </a:p>
          <a:p>
            <a:pPr lvl="0"/>
            <a:endParaRPr lang="en-US" altLang="zh-CN" dirty="0"/>
          </a:p>
          <a:p>
            <a:pPr lvl="0"/>
            <a:r>
              <a:rPr lang="en-US" altLang="zh-CN" dirty="0"/>
              <a:t>The transformation of human resources has improved the relationship between employees and the organization, and the organization will pay attention to the development of </a:t>
            </a:r>
            <a:r>
              <a:rPr lang="en-US" altLang="zh-CN" sz="2900" dirty="0"/>
              <a:t>employees(Ulrich,1997).</a:t>
            </a:r>
          </a:p>
          <a:p>
            <a:pPr lvl="0"/>
            <a:r>
              <a:rPr lang="en-US" altLang="zh-CN" dirty="0"/>
              <a:t>In addition, the transformation of human resources promotes the optimization of the internal structure of the organization and enhances its competitiveness(Rothwell,2005). </a:t>
            </a:r>
          </a:p>
          <a:p>
            <a:pPr lvl="0"/>
            <a:r>
              <a:rPr lang="en-US" altLang="zh-CN" dirty="0"/>
              <a:t>At present, New Oriental has a high turnover rate and relatively mediocre management. This restricts the development of the organization.</a:t>
            </a:r>
            <a:endParaRPr lang="zh-CN" altLang="zh-CN" dirty="0"/>
          </a:p>
        </p:txBody>
      </p:sp>
    </p:spTree>
    <p:extLst>
      <p:ext uri="{BB962C8B-B14F-4D97-AF65-F5344CB8AC3E}">
        <p14:creationId xmlns:p14="http://schemas.microsoft.com/office/powerpoint/2010/main" val="374786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83EEE39-830D-497F-ABB0-DCE6A7011880}"/>
              </a:ext>
            </a:extLst>
          </p:cNvPr>
          <p:cNvSpPr>
            <a:spLocks noGrp="1"/>
          </p:cNvSpPr>
          <p:nvPr>
            <p:ph type="title"/>
          </p:nvPr>
        </p:nvSpPr>
        <p:spPr>
          <a:xfrm>
            <a:off x="838200" y="365126"/>
            <a:ext cx="10515600" cy="1067502"/>
          </a:xfrm>
        </p:spPr>
        <p:txBody>
          <a:bodyPr>
            <a:normAutofit fontScale="90000"/>
          </a:bodyPr>
          <a:lstStyle/>
          <a:p>
            <a:br>
              <a:rPr lang="en-US" altLang="zh-CN" dirty="0"/>
            </a:br>
            <a:r>
              <a:rPr lang="en-US" altLang="zh-CN" dirty="0"/>
              <a:t>SWOT analysis</a:t>
            </a:r>
            <a:br>
              <a:rPr lang="en-US" altLang="zh-CN" dirty="0"/>
            </a:br>
            <a:endParaRPr lang="zh-CN" altLang="en-US" dirty="0"/>
          </a:p>
        </p:txBody>
      </p:sp>
      <p:pic>
        <p:nvPicPr>
          <p:cNvPr id="7" name="内容占位符 6">
            <a:extLst>
              <a:ext uri="{FF2B5EF4-FFF2-40B4-BE49-F238E27FC236}">
                <a16:creationId xmlns:a16="http://schemas.microsoft.com/office/drawing/2014/main" id="{7D72AFFF-852B-444A-BA09-115A6A06869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63372" y="2486722"/>
            <a:ext cx="3391497" cy="4006152"/>
          </a:xfrm>
        </p:spPr>
      </p:pic>
      <p:sp>
        <p:nvSpPr>
          <p:cNvPr id="3" name="矩形 2">
            <a:extLst>
              <a:ext uri="{FF2B5EF4-FFF2-40B4-BE49-F238E27FC236}">
                <a16:creationId xmlns:a16="http://schemas.microsoft.com/office/drawing/2014/main" id="{8E43C970-DA68-430C-B7FF-DDF3357411B5}"/>
              </a:ext>
            </a:extLst>
          </p:cNvPr>
          <p:cNvSpPr/>
          <p:nvPr/>
        </p:nvSpPr>
        <p:spPr>
          <a:xfrm>
            <a:off x="838200" y="1432627"/>
            <a:ext cx="9420921" cy="1569660"/>
          </a:xfrm>
          <a:prstGeom prst="rect">
            <a:avLst/>
          </a:prstGeom>
        </p:spPr>
        <p:txBody>
          <a:bodyPr wrap="square">
            <a:spAutoFit/>
          </a:bodyPr>
          <a:lstStyle/>
          <a:p>
            <a:r>
              <a:rPr lang="en-US" altLang="zh-CN" sz="3200" dirty="0"/>
              <a:t>Swot analysis is a strategic way to analyze the strengths, weaknesses, opportunities, and threats of a target(Michael,2008).</a:t>
            </a:r>
            <a:endParaRPr lang="zh-CN" altLang="en-US" sz="3200" dirty="0"/>
          </a:p>
        </p:txBody>
      </p:sp>
      <p:sp>
        <p:nvSpPr>
          <p:cNvPr id="4" name="矩形 3">
            <a:extLst>
              <a:ext uri="{FF2B5EF4-FFF2-40B4-BE49-F238E27FC236}">
                <a16:creationId xmlns:a16="http://schemas.microsoft.com/office/drawing/2014/main" id="{9A6F87E1-6707-439A-99E9-8A1F8B16F884}"/>
              </a:ext>
            </a:extLst>
          </p:cNvPr>
          <p:cNvSpPr/>
          <p:nvPr/>
        </p:nvSpPr>
        <p:spPr>
          <a:xfrm>
            <a:off x="635621" y="3111190"/>
            <a:ext cx="7315199" cy="3046988"/>
          </a:xfrm>
          <a:prstGeom prst="rect">
            <a:avLst/>
          </a:prstGeom>
        </p:spPr>
        <p:txBody>
          <a:bodyPr wrap="square">
            <a:spAutoFit/>
          </a:bodyPr>
          <a:lstStyle/>
          <a:p>
            <a:r>
              <a:rPr lang="en-US" altLang="zh-CN" sz="2400" dirty="0"/>
              <a:t>In order to promote the human resources transformation of the New Oriental Organization, first of all, it is necessary to understand the internal and external conditions of the organization. Because the organization is transformed from the inside to better develop to adapt to the external economic environment. Therefore, Swot analysis is the research method of choice for this project.</a:t>
            </a:r>
            <a:endParaRPr lang="zh-CN" altLang="en-US" sz="2400" dirty="0"/>
          </a:p>
        </p:txBody>
      </p:sp>
    </p:spTree>
    <p:extLst>
      <p:ext uri="{BB962C8B-B14F-4D97-AF65-F5344CB8AC3E}">
        <p14:creationId xmlns:p14="http://schemas.microsoft.com/office/powerpoint/2010/main" val="276835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EAC6282-99EA-4705-961F-D4399147D9EC}"/>
              </a:ext>
            </a:extLst>
          </p:cNvPr>
          <p:cNvSpPr>
            <a:spLocks noGrp="1"/>
          </p:cNvSpPr>
          <p:nvPr>
            <p:ph type="title"/>
          </p:nvPr>
        </p:nvSpPr>
        <p:spPr/>
        <p:txBody>
          <a:bodyPr/>
          <a:lstStyle/>
          <a:p>
            <a:r>
              <a:rPr lang="en-US" altLang="zh-CN" dirty="0"/>
              <a:t>literature</a:t>
            </a:r>
            <a:endParaRPr lang="zh-CN" altLang="en-US" dirty="0"/>
          </a:p>
        </p:txBody>
      </p:sp>
      <p:sp>
        <p:nvSpPr>
          <p:cNvPr id="3" name="内容占位符 2">
            <a:extLst>
              <a:ext uri="{FF2B5EF4-FFF2-40B4-BE49-F238E27FC236}">
                <a16:creationId xmlns:a16="http://schemas.microsoft.com/office/drawing/2014/main" id="{374D8D8B-7B7C-441D-AFD6-8BC0B6C033F9}"/>
              </a:ext>
            </a:extLst>
          </p:cNvPr>
          <p:cNvSpPr>
            <a:spLocks noGrp="1"/>
          </p:cNvSpPr>
          <p:nvPr>
            <p:ph idx="1"/>
          </p:nvPr>
        </p:nvSpPr>
        <p:spPr>
          <a:xfrm>
            <a:off x="838200" y="1538868"/>
            <a:ext cx="10515600" cy="4638095"/>
          </a:xfrm>
        </p:spPr>
        <p:txBody>
          <a:bodyPr>
            <a:normAutofit fontScale="92500" lnSpcReduction="20000"/>
          </a:bodyPr>
          <a:lstStyle/>
          <a:p>
            <a:r>
              <a:rPr lang="en-US" altLang="zh-CN" sz="2600" dirty="0"/>
              <a:t>In the </a:t>
            </a:r>
            <a:r>
              <a:rPr lang="en-GB" altLang="zh-CN" sz="2600" dirty="0"/>
              <a:t>literature </a:t>
            </a:r>
            <a:r>
              <a:rPr lang="en-US" altLang="zh-CN" sz="2600" dirty="0"/>
              <a:t>"Performance Management", human resources as an integral part of the organization, its development is of great significance to the organization. And performance management is the core of human resource management. Good performance management can improve employee productivity and optimize the organization's business processes. This helps to achieve organizational goals and personal goals.</a:t>
            </a:r>
          </a:p>
          <a:p>
            <a:endParaRPr lang="en-US" altLang="zh-CN" sz="2400" dirty="0"/>
          </a:p>
          <a:p>
            <a:r>
              <a:rPr lang="en-US" altLang="zh-CN" sz="2600" dirty="0"/>
              <a:t>In the </a:t>
            </a:r>
            <a:r>
              <a:rPr lang="en-GB" altLang="zh-CN" sz="2600" dirty="0"/>
              <a:t>literature </a:t>
            </a:r>
            <a:r>
              <a:rPr lang="en-US" altLang="zh-CN" sz="2600" dirty="0"/>
              <a:t>" Research in Organizational Change and Development ", competition among various organizations has changed from cost competition to competition for talents, so organizational change has become a necessary measure for modern human resources. At the same time, the organization should choose the appropriate change method according to its own situation. In addition, organizational change requires timely understanding of members' views to ensure the smooth implementation of change.</a:t>
            </a:r>
          </a:p>
          <a:p>
            <a:endParaRPr lang="zh-CN" altLang="en-US" dirty="0"/>
          </a:p>
        </p:txBody>
      </p:sp>
    </p:spTree>
    <p:extLst>
      <p:ext uri="{BB962C8B-B14F-4D97-AF65-F5344CB8AC3E}">
        <p14:creationId xmlns:p14="http://schemas.microsoft.com/office/powerpoint/2010/main" val="2472714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51395A1-38D6-4940-8326-48C749AFE488}"/>
              </a:ext>
            </a:extLst>
          </p:cNvPr>
          <p:cNvSpPr>
            <a:spLocks noGrp="1"/>
          </p:cNvSpPr>
          <p:nvPr>
            <p:ph type="title"/>
          </p:nvPr>
        </p:nvSpPr>
        <p:spPr/>
        <p:txBody>
          <a:bodyPr>
            <a:normAutofit/>
          </a:bodyPr>
          <a:lstStyle/>
          <a:p>
            <a:r>
              <a:rPr lang="en-US" altLang="zh-CN" dirty="0"/>
              <a:t>Conclusion</a:t>
            </a:r>
            <a:endParaRPr lang="zh-CN" altLang="en-US" dirty="0"/>
          </a:p>
        </p:txBody>
      </p:sp>
      <p:sp>
        <p:nvSpPr>
          <p:cNvPr id="3" name="内容占位符 2">
            <a:extLst>
              <a:ext uri="{FF2B5EF4-FFF2-40B4-BE49-F238E27FC236}">
                <a16:creationId xmlns:a16="http://schemas.microsoft.com/office/drawing/2014/main" id="{33E418BC-02B8-4292-9A96-4AA0C556DDB6}"/>
              </a:ext>
            </a:extLst>
          </p:cNvPr>
          <p:cNvSpPr>
            <a:spLocks noGrp="1"/>
          </p:cNvSpPr>
          <p:nvPr>
            <p:ph idx="1"/>
          </p:nvPr>
        </p:nvSpPr>
        <p:spPr/>
        <p:txBody>
          <a:bodyPr/>
          <a:lstStyle/>
          <a:p>
            <a:r>
              <a:rPr lang="en-US" altLang="zh-CN" dirty="0"/>
              <a:t>The project will proceed smoothly. With the transformation of New Oriental human resources, the organization will develop better under the leadership of scientific human resources.</a:t>
            </a:r>
          </a:p>
          <a:p>
            <a:pPr marL="0" indent="0">
              <a:buNone/>
            </a:pPr>
            <a:endParaRPr lang="en-US" altLang="zh-CN" dirty="0"/>
          </a:p>
          <a:p>
            <a:pPr marL="0" indent="0">
              <a:buNone/>
            </a:pPr>
            <a:r>
              <a:rPr lang="en-US" altLang="zh-CN" dirty="0"/>
              <a:t>I hope to find out</a:t>
            </a:r>
            <a:r>
              <a:rPr lang="zh-CN" altLang="en-US" dirty="0"/>
              <a:t>：</a:t>
            </a:r>
            <a:endParaRPr lang="en-US" altLang="zh-CN" dirty="0"/>
          </a:p>
          <a:p>
            <a:r>
              <a:rPr lang="en-US" altLang="zh-CN" dirty="0"/>
              <a:t>The importance of human resources.</a:t>
            </a:r>
          </a:p>
          <a:p>
            <a:r>
              <a:rPr lang="en-US" altLang="zh-CN" dirty="0"/>
              <a:t>Key factors in human resource transformation.</a:t>
            </a:r>
          </a:p>
          <a:p>
            <a:r>
              <a:rPr lang="en-US" altLang="zh-CN" dirty="0"/>
              <a:t>Harm to organizations from high staff turnover rate and low management.</a:t>
            </a:r>
          </a:p>
          <a:p>
            <a:endParaRPr lang="en-US" altLang="zh-CN" dirty="0"/>
          </a:p>
          <a:p>
            <a:endParaRPr lang="en-US" altLang="zh-CN" dirty="0"/>
          </a:p>
          <a:p>
            <a:endParaRPr lang="en-US" altLang="zh-CN" dirty="0"/>
          </a:p>
          <a:p>
            <a:endParaRPr lang="en-US" altLang="zh-CN" dirty="0"/>
          </a:p>
          <a:p>
            <a:endParaRPr lang="zh-CN" altLang="en-US" dirty="0"/>
          </a:p>
        </p:txBody>
      </p:sp>
    </p:spTree>
    <p:extLst>
      <p:ext uri="{BB962C8B-B14F-4D97-AF65-F5344CB8AC3E}">
        <p14:creationId xmlns:p14="http://schemas.microsoft.com/office/powerpoint/2010/main" val="872840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4A9392-ECC1-4355-B572-04E4D4F9D312}"/>
              </a:ext>
            </a:extLst>
          </p:cNvPr>
          <p:cNvSpPr>
            <a:spLocks noGrp="1"/>
          </p:cNvSpPr>
          <p:nvPr>
            <p:ph type="title"/>
          </p:nvPr>
        </p:nvSpPr>
        <p:spPr/>
        <p:txBody>
          <a:bodyPr/>
          <a:lstStyle/>
          <a:p>
            <a:r>
              <a:rPr lang="en-US" altLang="zh-CN" dirty="0"/>
              <a:t>References</a:t>
            </a:r>
            <a:endParaRPr lang="zh-CN" altLang="en-US" dirty="0"/>
          </a:p>
        </p:txBody>
      </p:sp>
      <p:sp>
        <p:nvSpPr>
          <p:cNvPr id="3" name="内容占位符 2">
            <a:extLst>
              <a:ext uri="{FF2B5EF4-FFF2-40B4-BE49-F238E27FC236}">
                <a16:creationId xmlns:a16="http://schemas.microsoft.com/office/drawing/2014/main" id="{33FC141B-0C92-4B5A-B915-A5DE70117380}"/>
              </a:ext>
            </a:extLst>
          </p:cNvPr>
          <p:cNvSpPr>
            <a:spLocks noGrp="1"/>
          </p:cNvSpPr>
          <p:nvPr>
            <p:ph idx="1"/>
          </p:nvPr>
        </p:nvSpPr>
        <p:spPr/>
        <p:txBody>
          <a:bodyPr/>
          <a:lstStyle/>
          <a:p>
            <a:r>
              <a:rPr lang="en-US" altLang="zh-CN" sz="1800" dirty="0" err="1"/>
              <a:t>Hurun</a:t>
            </a:r>
            <a:r>
              <a:rPr lang="en-US" altLang="zh-CN" sz="1800" dirty="0"/>
              <a:t> Research Institute (2020) </a:t>
            </a:r>
            <a:r>
              <a:rPr lang="en-US" altLang="zh-CN" sz="1800" i="1" dirty="0" err="1"/>
              <a:t>Hurun</a:t>
            </a:r>
            <a:r>
              <a:rPr lang="en-US" altLang="zh-CN" sz="1800" i="1" dirty="0"/>
              <a:t> China 500 Most Valuable Private Companies 2019 </a:t>
            </a:r>
            <a:r>
              <a:rPr lang="en-US" altLang="zh-CN" sz="1800" dirty="0"/>
              <a:t>[online] Available at:  </a:t>
            </a:r>
            <a:r>
              <a:rPr lang="en-US" altLang="zh-CN" sz="1800" u="sng" dirty="0">
                <a:hlinkClick r:id="rId2"/>
              </a:rPr>
              <a:t>https://www.hurun.net/EN/Article/Details?num=3E542F6FBA3D</a:t>
            </a:r>
            <a:r>
              <a:rPr lang="en-US" altLang="zh-CN" sz="1800" dirty="0"/>
              <a:t>[Accessed 28 Feb. 2020].</a:t>
            </a:r>
            <a:endParaRPr lang="zh-CN" altLang="zh-CN" sz="1800" dirty="0"/>
          </a:p>
          <a:p>
            <a:r>
              <a:rPr lang="en-US" altLang="zh-CN" sz="1800" dirty="0"/>
              <a:t>Neworiental.org (2020) </a:t>
            </a:r>
            <a:r>
              <a:rPr lang="en-US" altLang="zh-CN" sz="1800" i="1" dirty="0"/>
              <a:t>Overview</a:t>
            </a:r>
            <a:r>
              <a:rPr lang="en-US" altLang="zh-CN" sz="1800" dirty="0"/>
              <a:t> [online] Available at:  </a:t>
            </a:r>
            <a:r>
              <a:rPr lang="en-US" altLang="zh-CN" sz="1800" u="sng" dirty="0">
                <a:hlinkClick r:id="rId3"/>
              </a:rPr>
              <a:t>http://www.neworiental.org/english/who/201507/8213540.html</a:t>
            </a:r>
            <a:r>
              <a:rPr lang="en-US" altLang="zh-CN" sz="1800" dirty="0"/>
              <a:t>[Accessed 28 Feb. 2020].</a:t>
            </a:r>
          </a:p>
          <a:p>
            <a:r>
              <a:rPr lang="en-US" altLang="zh-CN" sz="1800" dirty="0"/>
              <a:t>Ulrich, D.</a:t>
            </a:r>
            <a:r>
              <a:rPr lang="zh-CN" altLang="zh-CN" sz="1800" dirty="0"/>
              <a:t>（</a:t>
            </a:r>
            <a:r>
              <a:rPr lang="en-US" altLang="zh-CN" sz="1800" dirty="0"/>
              <a:t>1997</a:t>
            </a:r>
            <a:r>
              <a:rPr lang="zh-CN" altLang="zh-CN" sz="1800" dirty="0"/>
              <a:t>）</a:t>
            </a:r>
            <a:r>
              <a:rPr lang="en-US" altLang="zh-CN" sz="1800" i="1" dirty="0"/>
              <a:t>“Human Resource Champions: The Next Agenda for Adding Value and Delivering Results”</a:t>
            </a:r>
            <a:r>
              <a:rPr lang="en-US" altLang="zh-CN" sz="1800" dirty="0"/>
              <a:t>. Harvard Business School Press</a:t>
            </a:r>
          </a:p>
          <a:p>
            <a:r>
              <a:rPr lang="en-US" altLang="zh-CN" sz="1800" dirty="0"/>
              <a:t>Rothwell, W. (2005). </a:t>
            </a:r>
            <a:r>
              <a:rPr lang="en-US" altLang="zh-CN" sz="1800" i="1" dirty="0"/>
              <a:t>Beyond training and development</a:t>
            </a:r>
            <a:r>
              <a:rPr lang="en-US" altLang="zh-CN" sz="1800" dirty="0"/>
              <a:t>. New York: American Management Association, pp.114-118.</a:t>
            </a:r>
            <a:endParaRPr lang="zh-CN" altLang="zh-CN" sz="1800" dirty="0"/>
          </a:p>
          <a:p>
            <a:r>
              <a:rPr lang="en-US" altLang="zh-CN" sz="1800" dirty="0"/>
              <a:t>Michael, B</a:t>
            </a:r>
            <a:r>
              <a:rPr lang="zh-CN" altLang="zh-CN" sz="1800" dirty="0"/>
              <a:t>（</a:t>
            </a:r>
            <a:r>
              <a:rPr lang="en-US" altLang="zh-CN" sz="1800" dirty="0"/>
              <a:t>2008</a:t>
            </a:r>
            <a:r>
              <a:rPr lang="zh-CN" altLang="zh-CN" sz="1800" dirty="0"/>
              <a:t>）</a:t>
            </a:r>
            <a:r>
              <a:rPr lang="en-US" altLang="zh-CN" sz="1800" i="1" dirty="0"/>
              <a:t>The Strategic Marketing Plan Audi.</a:t>
            </a:r>
            <a:r>
              <a:rPr lang="en-US" altLang="zh-CN" sz="1800" dirty="0"/>
              <a:t> Cambridge Strategy Publications Limited, pp 78-80.</a:t>
            </a:r>
            <a:endParaRPr lang="zh-CN" altLang="zh-CN" sz="1800" dirty="0"/>
          </a:p>
          <a:p>
            <a:r>
              <a:rPr lang="en-US" altLang="zh-CN" sz="1800" dirty="0"/>
              <a:t>Das, H. (2003). Performance management. Toronto: Prentice Hall.</a:t>
            </a:r>
          </a:p>
          <a:p>
            <a:r>
              <a:rPr lang="en-US" altLang="zh-CN" sz="1800" dirty="0"/>
              <a:t>Shani, A. and </a:t>
            </a:r>
            <a:r>
              <a:rPr lang="en-US" altLang="zh-CN" sz="1800" dirty="0" err="1"/>
              <a:t>Noumair</a:t>
            </a:r>
            <a:r>
              <a:rPr lang="en-US" altLang="zh-CN" sz="1800" dirty="0"/>
              <a:t>, D. (2019). Research in Organizational Change and Development. Bingley: Emerald Publishing Limited.</a:t>
            </a:r>
          </a:p>
          <a:p>
            <a:endParaRPr lang="en-US" altLang="zh-CN" sz="1800" dirty="0"/>
          </a:p>
          <a:p>
            <a:pPr marL="0" indent="0">
              <a:buNone/>
            </a:pPr>
            <a:endParaRPr lang="zh-CN" altLang="zh-CN" dirty="0"/>
          </a:p>
          <a:p>
            <a:endParaRPr lang="en-US" altLang="zh-CN" sz="1800" dirty="0"/>
          </a:p>
          <a:p>
            <a:endParaRPr lang="en-US" altLang="zh-CN" sz="1800" dirty="0"/>
          </a:p>
          <a:p>
            <a:endParaRPr lang="zh-CN" altLang="zh-CN" sz="1800" dirty="0"/>
          </a:p>
          <a:p>
            <a:endParaRPr lang="en-US" altLang="zh-CN" dirty="0"/>
          </a:p>
          <a:p>
            <a:endParaRPr lang="zh-CN" altLang="en-US" dirty="0"/>
          </a:p>
        </p:txBody>
      </p:sp>
    </p:spTree>
    <p:extLst>
      <p:ext uri="{BB962C8B-B14F-4D97-AF65-F5344CB8AC3E}">
        <p14:creationId xmlns:p14="http://schemas.microsoft.com/office/powerpoint/2010/main" val="4248749817"/>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1002</TotalTime>
  <Words>720</Words>
  <Application>Microsoft Office PowerPoint</Application>
  <PresentationFormat>宽屏</PresentationFormat>
  <Paragraphs>57</Paragraphs>
  <Slides>6</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6</vt:i4>
      </vt:variant>
    </vt:vector>
  </HeadingPairs>
  <TitlesOfParts>
    <vt:vector size="10" baseType="lpstr">
      <vt:lpstr>等线</vt:lpstr>
      <vt:lpstr>等线 Light</vt:lpstr>
      <vt:lpstr>Arial</vt:lpstr>
      <vt:lpstr>Office 主题​​</vt:lpstr>
      <vt:lpstr>             Organization Consultant  </vt:lpstr>
      <vt:lpstr>Aim，Objectives and Rational</vt:lpstr>
      <vt:lpstr> SWOT analysis </vt:lpstr>
      <vt:lpstr>literature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Organization consultant</dc:title>
  <dc:creator>熊 哥</dc:creator>
  <cp:lastModifiedBy>熊 哥</cp:lastModifiedBy>
  <cp:revision>25</cp:revision>
  <dcterms:created xsi:type="dcterms:W3CDTF">2020-03-02T08:48:53Z</dcterms:created>
  <dcterms:modified xsi:type="dcterms:W3CDTF">2020-03-04T00:01:05Z</dcterms:modified>
</cp:coreProperties>
</file>