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1" r:id="rId1"/>
  </p:sldMasterIdLst>
  <p:sldIdLst>
    <p:sldId id="256" r:id="rId2"/>
    <p:sldId id="257" r:id="rId3"/>
    <p:sldId id="258" r:id="rId4"/>
    <p:sldId id="259" r:id="rId5"/>
    <p:sldId id="263" r:id="rId6"/>
    <p:sldId id="284" r:id="rId7"/>
    <p:sldId id="283" r:id="rId8"/>
    <p:sldId id="282" r:id="rId9"/>
    <p:sldId id="278" r:id="rId10"/>
    <p:sldId id="285" r:id="rId11"/>
    <p:sldId id="260" r:id="rId12"/>
    <p:sldId id="287" r:id="rId13"/>
    <p:sldId id="279" r:id="rId14"/>
    <p:sldId id="264" r:id="rId15"/>
    <p:sldId id="281" r:id="rId16"/>
    <p:sldId id="265" r:id="rId17"/>
    <p:sldId id="266" r:id="rId18"/>
    <p:sldId id="289" r:id="rId19"/>
    <p:sldId id="267" r:id="rId20"/>
    <p:sldId id="277" r:id="rId21"/>
    <p:sldId id="290" r:id="rId22"/>
    <p:sldId id="262" r:id="rId23"/>
    <p:sldId id="268" r:id="rId24"/>
    <p:sldId id="269" r:id="rId25"/>
    <p:sldId id="270" r:id="rId26"/>
    <p:sldId id="271" r:id="rId27"/>
    <p:sldId id="272" r:id="rId28"/>
    <p:sldId id="273" r:id="rId29"/>
    <p:sldId id="276" r:id="rId30"/>
    <p:sldId id="286" r:id="rId31"/>
    <p:sldId id="28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60" d="100"/>
          <a:sy n="60" d="100"/>
        </p:scale>
        <p:origin x="40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37187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2A57D7DE-61AE-4BC6-A87E-9454F8FD646E}" type="datetimeFigureOut">
              <a:rPr lang="en-US" smtClean="0"/>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AAA0FC-AF95-454C-A4E6-937690C7EEE5}" type="slidenum">
              <a:rPr lang="en-US" smtClean="0"/>
              <a:t>‹#›</a:t>
            </a:fld>
            <a:endParaRPr lang="en-US" dirty="0"/>
          </a:p>
        </p:txBody>
      </p:sp>
    </p:spTree>
    <p:extLst>
      <p:ext uri="{BB962C8B-B14F-4D97-AF65-F5344CB8AC3E}">
        <p14:creationId xmlns:p14="http://schemas.microsoft.com/office/powerpoint/2010/main" val="3117911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304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67161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840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49383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0065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52583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49100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5310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53872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354495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82626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99510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DFF08F-DC6B-4601-B491-B0F83F6DD2DA}" type="datetimeFigureOut">
              <a:rPr lang="en-US" smtClean="0"/>
              <a:pPr/>
              <a:t>2/20/2017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71826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05107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3813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6DFF08F-DC6B-4601-B491-B0F83F6DD2DA}" type="datetimeFigureOut">
              <a:rPr lang="en-US" smtClean="0"/>
              <a:pPr/>
              <a:t>2/20/2017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10993220"/>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2638778"/>
          </a:xfrm>
        </p:spPr>
        <p:txBody>
          <a:bodyPr/>
          <a:lstStyle/>
          <a:p>
            <a:r>
              <a:rPr lang="en-GB" dirty="0" smtClean="0"/>
              <a:t>Visitor Attractions</a:t>
            </a:r>
            <a:endParaRPr lang="en-GB" dirty="0"/>
          </a:p>
        </p:txBody>
      </p:sp>
      <p:sp>
        <p:nvSpPr>
          <p:cNvPr id="3" name="Subtitle 2"/>
          <p:cNvSpPr>
            <a:spLocks noGrp="1"/>
          </p:cNvSpPr>
          <p:nvPr>
            <p:ph type="subTitle" idx="1"/>
          </p:nvPr>
        </p:nvSpPr>
        <p:spPr>
          <a:xfrm>
            <a:off x="1100051" y="4513633"/>
            <a:ext cx="10058400" cy="1084987"/>
          </a:xfrm>
        </p:spPr>
        <p:txBody>
          <a:bodyPr>
            <a:normAutofit/>
          </a:bodyPr>
          <a:lstStyle/>
          <a:p>
            <a:r>
              <a:rPr lang="en-GB" dirty="0" smtClean="0"/>
              <a:t>Understanding heritage tourism as tourism: Heritage sites as visitor </a:t>
            </a:r>
            <a:r>
              <a:rPr lang="en-GB" dirty="0"/>
              <a:t>attractions within </a:t>
            </a:r>
            <a:r>
              <a:rPr lang="en-GB" dirty="0" smtClean="0"/>
              <a:t>the </a:t>
            </a:r>
            <a:r>
              <a:rPr lang="en-GB" dirty="0"/>
              <a:t>tourism industry</a:t>
            </a:r>
          </a:p>
        </p:txBody>
      </p:sp>
    </p:spTree>
    <p:extLst>
      <p:ext uri="{BB962C8B-B14F-4D97-AF65-F5344CB8AC3E}">
        <p14:creationId xmlns:p14="http://schemas.microsoft.com/office/powerpoint/2010/main" val="23427331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Structure</a:t>
            </a:r>
            <a:endParaRPr lang="en-GB" sz="4000" dirty="0"/>
          </a:p>
        </p:txBody>
      </p:sp>
      <p:sp>
        <p:nvSpPr>
          <p:cNvPr id="3" name="Content Placeholder 2"/>
          <p:cNvSpPr>
            <a:spLocks noGrp="1"/>
          </p:cNvSpPr>
          <p:nvPr>
            <p:ph idx="1"/>
          </p:nvPr>
        </p:nvSpPr>
        <p:spPr>
          <a:xfrm>
            <a:off x="850232" y="2042808"/>
            <a:ext cx="11069052" cy="3826285"/>
          </a:xfrm>
        </p:spPr>
        <p:txBody>
          <a:bodyPr>
            <a:normAutofit fontScale="92500"/>
          </a:bodyPr>
          <a:lstStyle/>
          <a:p>
            <a:pPr>
              <a:spcBef>
                <a:spcPts val="1800"/>
              </a:spcBef>
              <a:spcAft>
                <a:spcPts val="1200"/>
              </a:spcAft>
            </a:pPr>
            <a:r>
              <a:rPr lang="en-GB" sz="2800" i="1" dirty="0" smtClean="0"/>
              <a:t>Today is </a:t>
            </a:r>
            <a:r>
              <a:rPr lang="en-GB" sz="2800" i="1" dirty="0" smtClean="0"/>
              <a:t>about </a:t>
            </a:r>
            <a:r>
              <a:rPr lang="en-GB" sz="2800" i="1" dirty="0" smtClean="0"/>
              <a:t>The </a:t>
            </a:r>
            <a:r>
              <a:rPr lang="en-GB" sz="2800" i="1" dirty="0"/>
              <a:t>Five </a:t>
            </a:r>
            <a:r>
              <a:rPr lang="en-GB" sz="2800" i="1" dirty="0" smtClean="0"/>
              <a:t>What’s - </a:t>
            </a:r>
            <a:endParaRPr lang="en-GB" sz="2800" dirty="0"/>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a </a:t>
            </a:r>
            <a:r>
              <a:rPr lang="en-GB" sz="2600" dirty="0" smtClean="0"/>
              <a:t>“Visitor Attraction”? </a:t>
            </a:r>
            <a:endParaRPr lang="en-GB" sz="2600" dirty="0"/>
          </a:p>
          <a:p>
            <a:pPr marL="360000" indent="457200">
              <a:spcBef>
                <a:spcPts val="600"/>
              </a:spcBef>
              <a:spcAft>
                <a:spcPts val="1200"/>
              </a:spcAft>
              <a:buClr>
                <a:srgbClr val="C00000"/>
              </a:buClr>
              <a:buSzPct val="150000"/>
              <a:buFont typeface="Arial" panose="020B0604020202020204" pitchFamily="34" charset="0"/>
              <a:buChar char="•"/>
            </a:pPr>
            <a:r>
              <a:rPr lang="en-GB" sz="2600" dirty="0"/>
              <a:t>What role do visitor attractions play in tourism?</a:t>
            </a:r>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the visitor attraction product &amp;</a:t>
            </a:r>
            <a:r>
              <a:rPr lang="en-GB" sz="2600" dirty="0" smtClean="0"/>
              <a:t> </a:t>
            </a:r>
            <a:r>
              <a:rPr lang="en-GB" sz="2600" dirty="0"/>
              <a:t>how can it </a:t>
            </a:r>
            <a:r>
              <a:rPr lang="en-GB" sz="2600" dirty="0" smtClean="0"/>
              <a:t>be categorised</a:t>
            </a:r>
            <a:r>
              <a:rPr lang="en-GB" sz="2600" dirty="0"/>
              <a:t>?</a:t>
            </a:r>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the actual and potential market for visitor attractions?</a:t>
            </a:r>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the business environment for visitor attractions?</a:t>
            </a:r>
          </a:p>
          <a:p>
            <a:endParaRPr lang="en-GB" dirty="0"/>
          </a:p>
        </p:txBody>
      </p:sp>
    </p:spTree>
    <p:extLst>
      <p:ext uri="{BB962C8B-B14F-4D97-AF65-F5344CB8AC3E}">
        <p14:creationId xmlns:p14="http://schemas.microsoft.com/office/powerpoint/2010/main" val="27214582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Key Readings &amp; Supporting Data</a:t>
            </a:r>
            <a:endParaRPr lang="en-GB" sz="4000" dirty="0"/>
          </a:p>
        </p:txBody>
      </p:sp>
      <p:sp>
        <p:nvSpPr>
          <p:cNvPr id="3" name="Content Placeholder 2"/>
          <p:cNvSpPr>
            <a:spLocks noGrp="1"/>
          </p:cNvSpPr>
          <p:nvPr>
            <p:ph idx="1"/>
          </p:nvPr>
        </p:nvSpPr>
        <p:spPr>
          <a:xfrm>
            <a:off x="1097280" y="2003898"/>
            <a:ext cx="10058400" cy="4338536"/>
          </a:xfrm>
        </p:spPr>
        <p:txBody>
          <a:bodyPr>
            <a:normAutofit fontScale="85000" lnSpcReduction="20000"/>
          </a:bodyPr>
          <a:lstStyle/>
          <a:p>
            <a:pPr>
              <a:lnSpc>
                <a:spcPct val="110000"/>
              </a:lnSpc>
            </a:pPr>
            <a:r>
              <a:rPr lang="en-GB" sz="2800" dirty="0" err="1" smtClean="0"/>
              <a:t>Swarbrooke</a:t>
            </a:r>
            <a:r>
              <a:rPr lang="en-GB" sz="2800" dirty="0"/>
              <a:t>, J.  2002  </a:t>
            </a:r>
            <a:r>
              <a:rPr lang="en-GB" sz="2800" b="1" dirty="0"/>
              <a:t>The Development &amp; Management  of Visitor Attractions</a:t>
            </a:r>
            <a:r>
              <a:rPr lang="en-GB" sz="2800" dirty="0"/>
              <a:t>.  Oxford: Butterworth </a:t>
            </a:r>
            <a:r>
              <a:rPr lang="en-GB" sz="2800" dirty="0" err="1"/>
              <a:t>Heineman</a:t>
            </a:r>
            <a:r>
              <a:rPr lang="en-GB" sz="2800" dirty="0"/>
              <a:t>  </a:t>
            </a:r>
            <a:r>
              <a:rPr lang="en-GB" sz="2800" u="sng" dirty="0"/>
              <a:t>Chapters 1 to 5</a:t>
            </a:r>
            <a:r>
              <a:rPr lang="en-GB" sz="2800" dirty="0"/>
              <a:t>.  </a:t>
            </a:r>
          </a:p>
          <a:p>
            <a:pPr>
              <a:lnSpc>
                <a:spcPct val="110000"/>
              </a:lnSpc>
            </a:pPr>
            <a:r>
              <a:rPr lang="en-GB" sz="2800" dirty="0" err="1" smtClean="0"/>
              <a:t>Swarbrooke</a:t>
            </a:r>
            <a:r>
              <a:rPr lang="en-GB" sz="2800" dirty="0" smtClean="0"/>
              <a:t> paper on Blackboard in VAM Session 2 folder under title </a:t>
            </a:r>
            <a:r>
              <a:rPr lang="en-GB" sz="2800" b="1" dirty="0" smtClean="0"/>
              <a:t>“BACKGROUND -</a:t>
            </a:r>
            <a:r>
              <a:rPr lang="en-GB" sz="2800" b="1" dirty="0" err="1" smtClean="0"/>
              <a:t>Swarbrooke</a:t>
            </a:r>
            <a:r>
              <a:rPr lang="en-GB" sz="2800" b="1" dirty="0" smtClean="0"/>
              <a:t> on Key Issues”</a:t>
            </a:r>
          </a:p>
          <a:p>
            <a:pPr>
              <a:lnSpc>
                <a:spcPct val="110000"/>
              </a:lnSpc>
            </a:pPr>
            <a:r>
              <a:rPr lang="en-GB" sz="2800" dirty="0" smtClean="0"/>
              <a:t>English Heritage paper on </a:t>
            </a:r>
            <a:r>
              <a:rPr lang="en-GB" sz="2800" dirty="0"/>
              <a:t>Blackboard in VAM Session 2 folder under title </a:t>
            </a:r>
            <a:r>
              <a:rPr lang="en-GB" sz="2800" b="1" dirty="0" smtClean="0"/>
              <a:t>“BACKGROUND – Value of Heritage – Some Key Stats”</a:t>
            </a:r>
          </a:p>
          <a:p>
            <a:pPr>
              <a:lnSpc>
                <a:spcPct val="110000"/>
              </a:lnSpc>
            </a:pPr>
            <a:r>
              <a:rPr lang="en-GB" sz="2800" dirty="0" smtClean="0"/>
              <a:t>Visit England Survey Data for 2012 - Excel Spreadsheet of Visitor Numbers and other Information </a:t>
            </a:r>
            <a:r>
              <a:rPr lang="en-GB" sz="2800" dirty="0"/>
              <a:t>on Blackboard in VAM Session 2 folder under </a:t>
            </a:r>
            <a:r>
              <a:rPr lang="en-GB" sz="2800" dirty="0" smtClean="0"/>
              <a:t>title </a:t>
            </a:r>
            <a:r>
              <a:rPr lang="en-GB" sz="2800" b="1" dirty="0" smtClean="0"/>
              <a:t>“DATA SOURCE – VAs in England 2012 – Visitor Numbers </a:t>
            </a:r>
            <a:r>
              <a:rPr lang="en-GB" sz="2800" b="1" dirty="0" err="1" smtClean="0"/>
              <a:t>etc</a:t>
            </a:r>
            <a:r>
              <a:rPr lang="en-GB" sz="2800" b="1" dirty="0" smtClean="0"/>
              <a:t>”.</a:t>
            </a:r>
          </a:p>
          <a:p>
            <a:pPr marL="0" indent="0">
              <a:buNone/>
            </a:pPr>
            <a:endParaRPr lang="en-GB" sz="2800" dirty="0"/>
          </a:p>
        </p:txBody>
      </p:sp>
    </p:spTree>
    <p:extLst>
      <p:ext uri="{BB962C8B-B14F-4D97-AF65-F5344CB8AC3E}">
        <p14:creationId xmlns:p14="http://schemas.microsoft.com/office/powerpoint/2010/main" val="41626135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is a Visitor Attraction?</a:t>
            </a:r>
            <a:endParaRPr lang="en-GB" sz="4000" dirty="0"/>
          </a:p>
        </p:txBody>
      </p:sp>
      <p:sp>
        <p:nvSpPr>
          <p:cNvPr id="3" name="Content Placeholder 2"/>
          <p:cNvSpPr>
            <a:spLocks noGrp="1"/>
          </p:cNvSpPr>
          <p:nvPr>
            <p:ph idx="1"/>
          </p:nvPr>
        </p:nvSpPr>
        <p:spPr>
          <a:xfrm>
            <a:off x="1097279" y="1964987"/>
            <a:ext cx="10770466" cy="4357992"/>
          </a:xfrm>
        </p:spPr>
        <p:txBody>
          <a:bodyPr>
            <a:normAutofit fontScale="77500" lnSpcReduction="20000"/>
          </a:bodyPr>
          <a:lstStyle/>
          <a:p>
            <a:pPr>
              <a:lnSpc>
                <a:spcPct val="120000"/>
              </a:lnSpc>
            </a:pPr>
            <a:r>
              <a:rPr lang="en-GB" sz="3000" i="1" dirty="0"/>
              <a:t>You will know one, when you see one!</a:t>
            </a:r>
          </a:p>
          <a:p>
            <a:pPr>
              <a:lnSpc>
                <a:spcPct val="120000"/>
              </a:lnSpc>
              <a:spcAft>
                <a:spcPts val="1200"/>
              </a:spcAft>
            </a:pPr>
            <a:r>
              <a:rPr lang="en-GB" sz="3000" dirty="0"/>
              <a:t>Generally visitor attractions are classified into four </a:t>
            </a:r>
            <a:r>
              <a:rPr lang="en-GB" sz="3000" dirty="0" smtClean="0"/>
              <a:t>groups</a:t>
            </a:r>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a:t>Natural attractions</a:t>
            </a:r>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a:t>Man-made attractions that were not originally designed for tourism </a:t>
            </a:r>
            <a:r>
              <a:rPr lang="en-GB" sz="3000" dirty="0" smtClean="0"/>
              <a:t>    </a:t>
            </a:r>
            <a:endParaRPr lang="en-GB" sz="3000" dirty="0"/>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smtClean="0"/>
              <a:t>Man-made </a:t>
            </a:r>
            <a:r>
              <a:rPr lang="en-GB" sz="3000" dirty="0"/>
              <a:t>attractions that are purpose built to attract </a:t>
            </a:r>
            <a:r>
              <a:rPr lang="en-GB" sz="3000" dirty="0" smtClean="0"/>
              <a:t>tourists</a:t>
            </a:r>
            <a:endParaRPr lang="en-GB" sz="3000" dirty="0"/>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a:t>Events and Festivals which are not </a:t>
            </a:r>
            <a:r>
              <a:rPr lang="en-GB" sz="3000" dirty="0" smtClean="0"/>
              <a:t>permanent </a:t>
            </a:r>
            <a:r>
              <a:rPr lang="en-GB" sz="3000" dirty="0"/>
              <a:t>but </a:t>
            </a:r>
            <a:r>
              <a:rPr lang="en-GB" sz="3000" dirty="0" smtClean="0"/>
              <a:t>attract </a:t>
            </a:r>
            <a:r>
              <a:rPr lang="en-GB" sz="3000" dirty="0"/>
              <a:t>visitors</a:t>
            </a:r>
          </a:p>
          <a:p>
            <a:endParaRPr lang="en-GB" dirty="0"/>
          </a:p>
        </p:txBody>
      </p:sp>
    </p:spTree>
    <p:extLst>
      <p:ext uri="{BB962C8B-B14F-4D97-AF65-F5344CB8AC3E}">
        <p14:creationId xmlns:p14="http://schemas.microsoft.com/office/powerpoint/2010/main" val="31280560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stretch>
            <a:fillRect/>
          </a:stretch>
        </p:blipFill>
        <p:spPr>
          <a:xfrm>
            <a:off x="338667" y="304800"/>
            <a:ext cx="8624711" cy="6242755"/>
          </a:xfrm>
          <a:prstGeom prst="rect">
            <a:avLst/>
          </a:prstGeom>
        </p:spPr>
      </p:pic>
      <p:sp>
        <p:nvSpPr>
          <p:cNvPr id="5" name="Content Placeholder 2"/>
          <p:cNvSpPr txBox="1">
            <a:spLocks/>
          </p:cNvSpPr>
          <p:nvPr/>
        </p:nvSpPr>
        <p:spPr>
          <a:xfrm>
            <a:off x="9425021" y="1798417"/>
            <a:ext cx="2470825" cy="4023360"/>
          </a:xfrm>
          <a:prstGeom prst="rect">
            <a:avLst/>
          </a:prstGeom>
        </p:spPr>
        <p:txBody>
          <a:bodyPr>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sz="3100" dirty="0" smtClean="0"/>
              <a:t>It should be obvious that there is some overlap between these groups – for example an historic site within an iconic natural setting.  </a:t>
            </a:r>
          </a:p>
          <a:p>
            <a:endParaRPr lang="en-GB" dirty="0"/>
          </a:p>
        </p:txBody>
      </p:sp>
    </p:spTree>
    <p:extLst>
      <p:ext uri="{BB962C8B-B14F-4D97-AF65-F5344CB8AC3E}">
        <p14:creationId xmlns:p14="http://schemas.microsoft.com/office/powerpoint/2010/main" val="27255312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5421" y="218669"/>
            <a:ext cx="6219565" cy="3866947"/>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663" y="1750980"/>
            <a:ext cx="6602424" cy="4390870"/>
          </a:xfrm>
          <a:prstGeom prst="rect">
            <a:avLst/>
          </a:prstGeom>
        </p:spPr>
      </p:pic>
      <p:sp>
        <p:nvSpPr>
          <p:cNvPr id="4" name="Content Placeholder 2"/>
          <p:cNvSpPr txBox="1">
            <a:spLocks/>
          </p:cNvSpPr>
          <p:nvPr/>
        </p:nvSpPr>
        <p:spPr>
          <a:xfrm>
            <a:off x="7074569" y="4427621"/>
            <a:ext cx="4821278" cy="1714229"/>
          </a:xfrm>
          <a:prstGeom prst="rect">
            <a:avLst/>
          </a:prstGeom>
        </p:spPr>
        <p:txBody>
          <a:bodyPr>
            <a:normAutofit fontScale="62500" lnSpcReduction="2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sz="3100" dirty="0" smtClean="0"/>
              <a:t>Example of a Cultural Landscape with overlapping points of significance – the English Lake District – important as a “natural” landscape and as inspiration to poets and painters. </a:t>
            </a:r>
            <a:endParaRPr lang="en-GB" dirty="0"/>
          </a:p>
        </p:txBody>
      </p:sp>
    </p:spTree>
    <p:extLst>
      <p:ext uri="{BB962C8B-B14F-4D97-AF65-F5344CB8AC3E}">
        <p14:creationId xmlns:p14="http://schemas.microsoft.com/office/powerpoint/2010/main" val="12374614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998" y="136187"/>
            <a:ext cx="9123645" cy="6107564"/>
          </a:xfrm>
          <a:prstGeom prst="rect">
            <a:avLst/>
          </a:prstGeom>
        </p:spPr>
      </p:pic>
      <p:sp>
        <p:nvSpPr>
          <p:cNvPr id="3" name="Content Placeholder 2"/>
          <p:cNvSpPr txBox="1">
            <a:spLocks/>
          </p:cNvSpPr>
          <p:nvPr/>
        </p:nvSpPr>
        <p:spPr>
          <a:xfrm>
            <a:off x="9425021" y="3946357"/>
            <a:ext cx="2470825" cy="229739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All ancient sites raise questions of value (ascribed or inherent?) and </a:t>
            </a:r>
            <a:r>
              <a:rPr lang="en-GB" dirty="0" smtClean="0"/>
              <a:t>a</a:t>
            </a:r>
            <a:r>
              <a:rPr lang="en-GB" dirty="0" smtClean="0"/>
              <a:t>uthenticity </a:t>
            </a:r>
            <a:endParaRPr lang="en-GB" sz="1400" dirty="0"/>
          </a:p>
        </p:txBody>
      </p:sp>
    </p:spTree>
    <p:extLst>
      <p:ext uri="{BB962C8B-B14F-4D97-AF65-F5344CB8AC3E}">
        <p14:creationId xmlns:p14="http://schemas.microsoft.com/office/powerpoint/2010/main" val="17170508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899" y="165370"/>
            <a:ext cx="6191250" cy="41148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7281" y="2683314"/>
            <a:ext cx="6858000" cy="3514725"/>
          </a:xfrm>
          <a:prstGeom prst="rect">
            <a:avLst/>
          </a:prstGeom>
        </p:spPr>
      </p:pic>
      <p:sp>
        <p:nvSpPr>
          <p:cNvPr id="4" name="Content Placeholder 2"/>
          <p:cNvSpPr txBox="1">
            <a:spLocks/>
          </p:cNvSpPr>
          <p:nvPr/>
        </p:nvSpPr>
        <p:spPr>
          <a:xfrm>
            <a:off x="6585568" y="1203157"/>
            <a:ext cx="3713464" cy="1369881"/>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Tangible and Intangible?</a:t>
            </a:r>
            <a:endParaRPr lang="en-GB" sz="1400" dirty="0"/>
          </a:p>
        </p:txBody>
      </p:sp>
    </p:spTree>
    <p:extLst>
      <p:ext uri="{BB962C8B-B14F-4D97-AF65-F5344CB8AC3E}">
        <p14:creationId xmlns:p14="http://schemas.microsoft.com/office/powerpoint/2010/main" val="21038059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262" y="175098"/>
            <a:ext cx="8945649" cy="5968425"/>
          </a:xfrm>
          <a:prstGeom prst="rect">
            <a:avLst/>
          </a:prstGeom>
        </p:spPr>
      </p:pic>
      <p:sp>
        <p:nvSpPr>
          <p:cNvPr id="3" name="Content Placeholder 2"/>
          <p:cNvSpPr txBox="1">
            <a:spLocks/>
          </p:cNvSpPr>
          <p:nvPr/>
        </p:nvSpPr>
        <p:spPr>
          <a:xfrm>
            <a:off x="9425021" y="3946357"/>
            <a:ext cx="2470825" cy="229739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New “heritage” for old.  </a:t>
            </a:r>
            <a:endParaRPr lang="en-GB" sz="1400" dirty="0"/>
          </a:p>
        </p:txBody>
      </p:sp>
    </p:spTree>
    <p:extLst>
      <p:ext uri="{BB962C8B-B14F-4D97-AF65-F5344CB8AC3E}">
        <p14:creationId xmlns:p14="http://schemas.microsoft.com/office/powerpoint/2010/main" val="37068084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128" y="175100"/>
            <a:ext cx="8009106" cy="6006830"/>
          </a:xfrm>
          <a:prstGeom prst="rect">
            <a:avLst/>
          </a:prstGeom>
        </p:spPr>
      </p:pic>
      <p:sp>
        <p:nvSpPr>
          <p:cNvPr id="3" name="Content Placeholder 2"/>
          <p:cNvSpPr txBox="1">
            <a:spLocks/>
          </p:cNvSpPr>
          <p:nvPr/>
        </p:nvSpPr>
        <p:spPr>
          <a:xfrm>
            <a:off x="8943759" y="3435358"/>
            <a:ext cx="2157377" cy="2746572"/>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“Heritage” as a creative endeavour – the making of the past in the present</a:t>
            </a:r>
            <a:endParaRPr lang="en-GB" sz="1400" dirty="0"/>
          </a:p>
        </p:txBody>
      </p:sp>
    </p:spTree>
    <p:extLst>
      <p:ext uri="{BB962C8B-B14F-4D97-AF65-F5344CB8AC3E}">
        <p14:creationId xmlns:p14="http://schemas.microsoft.com/office/powerpoint/2010/main" val="14857617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16089"/>
            <a:ext cx="9404723" cy="1365955"/>
          </a:xfrm>
        </p:spPr>
        <p:txBody>
          <a:bodyPr/>
          <a:lstStyle/>
          <a:p>
            <a:r>
              <a:rPr lang="en-GB" sz="4000" dirty="0" smtClean="0"/>
              <a:t>What role do visitor attractions play </a:t>
            </a:r>
            <a:br>
              <a:rPr lang="en-GB" sz="4000" dirty="0" smtClean="0"/>
            </a:br>
            <a:r>
              <a:rPr lang="en-GB" sz="4000" dirty="0" smtClean="0"/>
              <a:t>in tourism?</a:t>
            </a:r>
            <a:endParaRPr lang="en-GB" sz="4000" dirty="0"/>
          </a:p>
        </p:txBody>
      </p:sp>
      <p:sp>
        <p:nvSpPr>
          <p:cNvPr id="5" name="Content Placeholder 4"/>
          <p:cNvSpPr>
            <a:spLocks noGrp="1"/>
          </p:cNvSpPr>
          <p:nvPr>
            <p:ph idx="1"/>
          </p:nvPr>
        </p:nvSpPr>
        <p:spPr>
          <a:xfrm>
            <a:off x="1097280" y="1887167"/>
            <a:ext cx="10058400" cy="4396902"/>
          </a:xfrm>
        </p:spPr>
        <p:txBody>
          <a:bodyPr>
            <a:normAutofit fontScale="85000" lnSpcReduction="10000"/>
          </a:bodyPr>
          <a:lstStyle/>
          <a:p>
            <a:pPr>
              <a:lnSpc>
                <a:spcPct val="120000"/>
              </a:lnSpc>
            </a:pPr>
            <a:r>
              <a:rPr lang="en-GB" dirty="0"/>
              <a:t>Attractions are at the heart of the tourism industry in the UK. For both domestic visitors and international tourists, the desire to visit attractions is usually the main motivator for their trip.</a:t>
            </a:r>
          </a:p>
          <a:p>
            <a:pPr>
              <a:lnSpc>
                <a:spcPct val="120000"/>
              </a:lnSpc>
            </a:pPr>
            <a:r>
              <a:rPr lang="en-GB" dirty="0"/>
              <a:t>Attractions are an important element of the UK tourism industry, and the economy in general, because they:</a:t>
            </a:r>
          </a:p>
          <a:p>
            <a:pPr marL="360000" lvl="0" indent="-216000">
              <a:lnSpc>
                <a:spcPct val="120000"/>
              </a:lnSpc>
              <a:buClr>
                <a:srgbClr val="C00000"/>
              </a:buClr>
              <a:buFont typeface="Arial" panose="020B0604020202020204" pitchFamily="34" charset="0"/>
              <a:buChar char="•"/>
            </a:pPr>
            <a:r>
              <a:rPr lang="en-GB" dirty="0"/>
              <a:t>Employ thousands of people, particularly women and young people, often in parts of the country with limited job opportunities;</a:t>
            </a:r>
          </a:p>
          <a:p>
            <a:pPr marL="360000" lvl="0" indent="-216000">
              <a:lnSpc>
                <a:spcPct val="120000"/>
              </a:lnSpc>
              <a:buClr>
                <a:srgbClr val="C00000"/>
              </a:buClr>
              <a:buFont typeface="Arial" panose="020B0604020202020204" pitchFamily="34" charset="0"/>
              <a:buChar char="•"/>
            </a:pPr>
            <a:r>
              <a:rPr lang="en-GB" dirty="0"/>
              <a:t>Often act as a catalyst for the development of tourism in the surrounding area, with the further economic benefits that this brings;</a:t>
            </a:r>
          </a:p>
          <a:p>
            <a:pPr marL="360000" lvl="0" indent="-216000">
              <a:lnSpc>
                <a:spcPct val="120000"/>
              </a:lnSpc>
              <a:buClr>
                <a:srgbClr val="C00000"/>
              </a:buClr>
              <a:buFont typeface="Arial" panose="020B0604020202020204" pitchFamily="34" charset="0"/>
              <a:buChar char="•"/>
            </a:pPr>
            <a:r>
              <a:rPr lang="en-GB" dirty="0"/>
              <a:t>Provide leisure time activities for local people;</a:t>
            </a:r>
          </a:p>
          <a:p>
            <a:pPr marL="360000" lvl="0" indent="-216000">
              <a:lnSpc>
                <a:spcPct val="120000"/>
              </a:lnSpc>
              <a:buClr>
                <a:srgbClr val="C00000"/>
              </a:buClr>
              <a:buFont typeface="Arial" panose="020B0604020202020204" pitchFamily="34" charset="0"/>
              <a:buChar char="•"/>
            </a:pPr>
            <a:r>
              <a:rPr lang="en-GB" dirty="0"/>
              <a:t>Are often used to further public policy in urban regeneration and rural development; are a major reason why international tourists visit the UK; provide educational opportunities for school children.</a:t>
            </a:r>
          </a:p>
          <a:p>
            <a:endParaRPr lang="en-GB" dirty="0"/>
          </a:p>
        </p:txBody>
      </p:sp>
    </p:spTree>
    <p:extLst>
      <p:ext uri="{BB962C8B-B14F-4D97-AF65-F5344CB8AC3E}">
        <p14:creationId xmlns:p14="http://schemas.microsoft.com/office/powerpoint/2010/main" val="2865560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801512" y="90488"/>
            <a:ext cx="10611556" cy="647700"/>
          </a:xfrm>
        </p:spPr>
        <p:txBody>
          <a:bodyPr>
            <a:normAutofit fontScale="90000"/>
          </a:bodyPr>
          <a:lstStyle/>
          <a:p>
            <a:pPr eaLnBrk="1" hangingPunct="1"/>
            <a:r>
              <a:rPr lang="en-AU" dirty="0" smtClean="0"/>
              <a:t>VA’s &amp; the development of destinations</a:t>
            </a:r>
          </a:p>
        </p:txBody>
      </p:sp>
      <p:sp>
        <p:nvSpPr>
          <p:cNvPr id="9219" name="Rectangle 3"/>
          <p:cNvSpPr>
            <a:spLocks noGrp="1" noChangeArrowheads="1"/>
          </p:cNvSpPr>
          <p:nvPr>
            <p:ph type="body" idx="4294967295"/>
          </p:nvPr>
        </p:nvSpPr>
        <p:spPr bwMode="auto">
          <a:xfrm>
            <a:off x="1821487" y="1034030"/>
            <a:ext cx="6086475" cy="5256212"/>
          </a:xfrm>
          <a:noFill/>
        </p:spPr>
        <p:txBody>
          <a:bodyPr vert="horz" wrap="square" lIns="91440" tIns="45720" rIns="91440" bIns="45720" numCol="1" rtlCol="0" anchor="t" anchorCtr="0" compatLnSpc="1">
            <a:prstTxWarp prst="textNoShape">
              <a:avLst/>
            </a:prstTxWarp>
            <a:normAutofit fontScale="92500" lnSpcReduction="10000"/>
          </a:bodyPr>
          <a:lstStyle/>
          <a:p>
            <a:pPr eaLnBrk="1" hangingPunct="1">
              <a:lnSpc>
                <a:spcPct val="120000"/>
              </a:lnSpc>
            </a:pPr>
            <a:r>
              <a:rPr lang="en-AU" sz="2400" u="sng" dirty="0">
                <a:latin typeface="Arial" panose="020B0604020202020204" pitchFamily="34" charset="0"/>
              </a:rPr>
              <a:t>Single </a:t>
            </a:r>
            <a:r>
              <a:rPr lang="en-AU" sz="2400" u="sng" dirty="0" smtClean="0">
                <a:latin typeface="Arial" panose="020B0604020202020204" pitchFamily="34" charset="0"/>
              </a:rPr>
              <a:t>visitor attraction</a:t>
            </a:r>
            <a:r>
              <a:rPr lang="en-AU" sz="2400" dirty="0">
                <a:latin typeface="Arial" panose="020B0604020202020204" pitchFamily="34" charset="0"/>
              </a:rPr>
              <a:t>;</a:t>
            </a:r>
          </a:p>
          <a:p>
            <a:pPr eaLnBrk="1" hangingPunct="1">
              <a:lnSpc>
                <a:spcPct val="120000"/>
              </a:lnSpc>
            </a:pPr>
            <a:endParaRPr lang="en-AU" sz="800" dirty="0">
              <a:latin typeface="Arial" panose="020B0604020202020204" pitchFamily="34" charset="0"/>
            </a:endParaRPr>
          </a:p>
          <a:p>
            <a:pPr eaLnBrk="1" hangingPunct="1">
              <a:lnSpc>
                <a:spcPct val="120000"/>
              </a:lnSpc>
            </a:pPr>
            <a:r>
              <a:rPr lang="en-AU" sz="2400" u="sng" dirty="0">
                <a:latin typeface="Arial" panose="020B0604020202020204" pitchFamily="34" charset="0"/>
              </a:rPr>
              <a:t>Embryonic destination</a:t>
            </a:r>
            <a:r>
              <a:rPr lang="en-AU" sz="2400" dirty="0">
                <a:latin typeface="Arial" panose="020B0604020202020204" pitchFamily="34" charset="0"/>
              </a:rPr>
              <a:t>:</a:t>
            </a:r>
            <a:br>
              <a:rPr lang="en-AU" sz="2400" dirty="0">
                <a:latin typeface="Arial" panose="020B0604020202020204" pitchFamily="34" charset="0"/>
              </a:rPr>
            </a:br>
            <a:r>
              <a:rPr lang="en-AU" sz="2400" i="1" dirty="0">
                <a:latin typeface="Arial" panose="020B0604020202020204" pitchFamily="34" charset="0"/>
              </a:rPr>
              <a:t>-  Services develop</a:t>
            </a:r>
            <a:br>
              <a:rPr lang="en-AU" sz="2400" i="1" dirty="0">
                <a:latin typeface="Arial" panose="020B0604020202020204" pitchFamily="34" charset="0"/>
              </a:rPr>
            </a:br>
            <a:r>
              <a:rPr lang="en-AU" sz="2400" i="1" dirty="0">
                <a:latin typeface="Arial" panose="020B0604020202020204" pitchFamily="34" charset="0"/>
              </a:rPr>
              <a:t>   around the single attraction;</a:t>
            </a:r>
          </a:p>
          <a:p>
            <a:pPr lvl="1" eaLnBrk="1" hangingPunct="1">
              <a:lnSpc>
                <a:spcPct val="120000"/>
              </a:lnSpc>
              <a:buFontTx/>
              <a:buChar char="•"/>
            </a:pPr>
            <a:endParaRPr lang="en-AU" sz="800" i="1" dirty="0">
              <a:latin typeface="Arial" panose="020B0604020202020204" pitchFamily="34" charset="0"/>
            </a:endParaRPr>
          </a:p>
          <a:p>
            <a:pPr eaLnBrk="1" hangingPunct="1">
              <a:lnSpc>
                <a:spcPct val="120000"/>
              </a:lnSpc>
            </a:pPr>
            <a:r>
              <a:rPr lang="en-AU" sz="2400" u="sng" dirty="0">
                <a:latin typeface="Arial" panose="020B0604020202020204" pitchFamily="34" charset="0"/>
              </a:rPr>
              <a:t>Developed single market destination</a:t>
            </a:r>
            <a:r>
              <a:rPr lang="en-AU" sz="2400" dirty="0">
                <a:latin typeface="Arial" panose="020B0604020202020204" pitchFamily="34" charset="0"/>
              </a:rPr>
              <a:t>: </a:t>
            </a:r>
          </a:p>
          <a:p>
            <a:pPr lvl="1" eaLnBrk="1" hangingPunct="1">
              <a:lnSpc>
                <a:spcPct val="120000"/>
              </a:lnSpc>
              <a:buFontTx/>
              <a:buNone/>
            </a:pPr>
            <a:r>
              <a:rPr lang="en-AU" sz="2400" dirty="0">
                <a:latin typeface="Arial" panose="020B0604020202020204" pitchFamily="34" charset="0"/>
              </a:rPr>
              <a:t>-  </a:t>
            </a:r>
            <a:r>
              <a:rPr lang="en-AU" sz="2400" i="1" dirty="0">
                <a:latin typeface="Arial" panose="020B0604020202020204" pitchFamily="34" charset="0"/>
              </a:rPr>
              <a:t>Other attractions,</a:t>
            </a:r>
            <a:br>
              <a:rPr lang="en-AU" sz="2400" i="1" dirty="0">
                <a:latin typeface="Arial" panose="020B0604020202020204" pitchFamily="34" charset="0"/>
              </a:rPr>
            </a:br>
            <a:r>
              <a:rPr lang="en-AU" sz="2400" i="1" dirty="0">
                <a:latin typeface="Arial" panose="020B0604020202020204" pitchFamily="34" charset="0"/>
              </a:rPr>
              <a:t>designed for same market;</a:t>
            </a:r>
          </a:p>
          <a:p>
            <a:pPr lvl="1" eaLnBrk="1" hangingPunct="1">
              <a:lnSpc>
                <a:spcPct val="120000"/>
              </a:lnSpc>
              <a:buFontTx/>
              <a:buChar char="•"/>
            </a:pPr>
            <a:endParaRPr lang="en-AU" sz="800" i="1" dirty="0">
              <a:latin typeface="Arial" panose="020B0604020202020204" pitchFamily="34" charset="0"/>
            </a:endParaRPr>
          </a:p>
          <a:p>
            <a:pPr eaLnBrk="1" hangingPunct="1">
              <a:lnSpc>
                <a:spcPct val="120000"/>
              </a:lnSpc>
            </a:pPr>
            <a:r>
              <a:rPr lang="en-AU" sz="2400" u="sng" dirty="0">
                <a:latin typeface="Arial" panose="020B0604020202020204" pitchFamily="34" charset="0"/>
              </a:rPr>
              <a:t>Diversified destination</a:t>
            </a:r>
            <a:r>
              <a:rPr lang="en-AU" sz="2400" dirty="0">
                <a:latin typeface="Arial" panose="020B0604020202020204" pitchFamily="34" charset="0"/>
              </a:rPr>
              <a:t>:</a:t>
            </a:r>
            <a:br>
              <a:rPr lang="en-AU" sz="2400" dirty="0">
                <a:latin typeface="Arial" panose="020B0604020202020204" pitchFamily="34" charset="0"/>
              </a:rPr>
            </a:br>
            <a:r>
              <a:rPr lang="en-AU" sz="2400" i="1" dirty="0">
                <a:latin typeface="Arial" panose="020B0604020202020204" pitchFamily="34" charset="0"/>
              </a:rPr>
              <a:t>-  Other attractions, designed</a:t>
            </a:r>
            <a:br>
              <a:rPr lang="en-AU" sz="2400" i="1" dirty="0">
                <a:latin typeface="Arial" panose="020B0604020202020204" pitchFamily="34" charset="0"/>
              </a:rPr>
            </a:br>
            <a:r>
              <a:rPr lang="en-AU" sz="2400" i="1" dirty="0">
                <a:latin typeface="Arial" panose="020B0604020202020204" pitchFamily="34" charset="0"/>
              </a:rPr>
              <a:t>   </a:t>
            </a:r>
            <a:r>
              <a:rPr lang="en-AU" sz="2400" i="1" dirty="0" smtClean="0">
                <a:latin typeface="Arial" panose="020B0604020202020204" pitchFamily="34" charset="0"/>
              </a:rPr>
              <a:t>for </a:t>
            </a:r>
            <a:r>
              <a:rPr lang="en-AU" sz="2400" i="1" dirty="0">
                <a:latin typeface="Arial" panose="020B0604020202020204" pitchFamily="34" charset="0"/>
              </a:rPr>
              <a:t>new markets.</a:t>
            </a:r>
          </a:p>
        </p:txBody>
      </p:sp>
      <p:sp>
        <p:nvSpPr>
          <p:cNvPr id="9220" name="Oval 6"/>
          <p:cNvSpPr>
            <a:spLocks noChangeArrowheads="1"/>
          </p:cNvSpPr>
          <p:nvPr/>
        </p:nvSpPr>
        <p:spPr bwMode="auto">
          <a:xfrm>
            <a:off x="9193213" y="1044803"/>
            <a:ext cx="215900" cy="215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21" name="Oval 11"/>
          <p:cNvSpPr>
            <a:spLocks noChangeArrowheads="1"/>
          </p:cNvSpPr>
          <p:nvPr/>
        </p:nvSpPr>
        <p:spPr bwMode="auto">
          <a:xfrm>
            <a:off x="3935413" y="6092825"/>
            <a:ext cx="914400" cy="9144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22" name="Oval 12"/>
          <p:cNvSpPr>
            <a:spLocks noChangeArrowheads="1"/>
          </p:cNvSpPr>
          <p:nvPr/>
        </p:nvSpPr>
        <p:spPr bwMode="auto">
          <a:xfrm>
            <a:off x="3935413" y="6092825"/>
            <a:ext cx="914400" cy="9144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grpSp>
        <p:nvGrpSpPr>
          <p:cNvPr id="9223" name="Group 48"/>
          <p:cNvGrpSpPr>
            <a:grpSpLocks/>
          </p:cNvGrpSpPr>
          <p:nvPr/>
        </p:nvGrpSpPr>
        <p:grpSpPr bwMode="auto">
          <a:xfrm>
            <a:off x="8183563" y="2006374"/>
            <a:ext cx="1808162" cy="793750"/>
            <a:chOff x="4195" y="1479"/>
            <a:chExt cx="1139" cy="500"/>
          </a:xfrm>
        </p:grpSpPr>
        <p:sp>
          <p:nvSpPr>
            <p:cNvPr id="9255" name="Oval 19"/>
            <p:cNvSpPr>
              <a:spLocks noChangeArrowheads="1"/>
            </p:cNvSpPr>
            <p:nvPr/>
          </p:nvSpPr>
          <p:spPr bwMode="auto">
            <a:xfrm>
              <a:off x="4831" y="1662"/>
              <a:ext cx="136" cy="136"/>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6" name="Oval 20"/>
            <p:cNvSpPr>
              <a:spLocks noChangeArrowheads="1"/>
            </p:cNvSpPr>
            <p:nvPr/>
          </p:nvSpPr>
          <p:spPr bwMode="auto">
            <a:xfrm>
              <a:off x="4558" y="1684"/>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7" name="Oval 21"/>
            <p:cNvSpPr>
              <a:spLocks noChangeArrowheads="1"/>
            </p:cNvSpPr>
            <p:nvPr/>
          </p:nvSpPr>
          <p:spPr bwMode="auto">
            <a:xfrm>
              <a:off x="5148" y="1686"/>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8" name="Oval 26"/>
            <p:cNvSpPr>
              <a:spLocks noChangeArrowheads="1"/>
            </p:cNvSpPr>
            <p:nvPr/>
          </p:nvSpPr>
          <p:spPr bwMode="auto">
            <a:xfrm>
              <a:off x="4430" y="1479"/>
              <a:ext cx="904" cy="500"/>
            </a:xfrm>
            <a:prstGeom prst="ellipse">
              <a:avLst/>
            </a:prstGeom>
            <a:noFill/>
            <a:ln w="9525">
              <a:solidFill>
                <a:schemeClr val="folHlink"/>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9" name="Line 43"/>
            <p:cNvSpPr>
              <a:spLocks noChangeShapeType="1"/>
            </p:cNvSpPr>
            <p:nvPr/>
          </p:nvSpPr>
          <p:spPr bwMode="auto">
            <a:xfrm>
              <a:off x="4195" y="1728"/>
              <a:ext cx="31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9224" name="Group 47"/>
          <p:cNvGrpSpPr>
            <a:grpSpLocks/>
          </p:cNvGrpSpPr>
          <p:nvPr/>
        </p:nvGrpSpPr>
        <p:grpSpPr bwMode="auto">
          <a:xfrm>
            <a:off x="8360683" y="3447824"/>
            <a:ext cx="1871663" cy="1079500"/>
            <a:chOff x="4286" y="2206"/>
            <a:chExt cx="1179" cy="680"/>
          </a:xfrm>
        </p:grpSpPr>
        <p:sp>
          <p:nvSpPr>
            <p:cNvPr id="9247" name="Oval 7"/>
            <p:cNvSpPr>
              <a:spLocks noChangeArrowheads="1"/>
            </p:cNvSpPr>
            <p:nvPr/>
          </p:nvSpPr>
          <p:spPr bwMode="auto">
            <a:xfrm>
              <a:off x="4831" y="2478"/>
              <a:ext cx="136" cy="136"/>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48" name="Oval 10"/>
            <p:cNvSpPr>
              <a:spLocks noChangeArrowheads="1"/>
            </p:cNvSpPr>
            <p:nvPr/>
          </p:nvSpPr>
          <p:spPr bwMode="auto">
            <a:xfrm>
              <a:off x="4558" y="2500"/>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49" name="Oval 15"/>
            <p:cNvSpPr>
              <a:spLocks noChangeArrowheads="1"/>
            </p:cNvSpPr>
            <p:nvPr/>
          </p:nvSpPr>
          <p:spPr bwMode="auto">
            <a:xfrm>
              <a:off x="5148" y="2502"/>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0" name="Oval 17"/>
            <p:cNvSpPr>
              <a:spLocks noChangeArrowheads="1"/>
            </p:cNvSpPr>
            <p:nvPr/>
          </p:nvSpPr>
          <p:spPr bwMode="auto">
            <a:xfrm>
              <a:off x="4694" y="2296"/>
              <a:ext cx="91" cy="9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1" name="Oval 18"/>
            <p:cNvSpPr>
              <a:spLocks noChangeArrowheads="1"/>
            </p:cNvSpPr>
            <p:nvPr/>
          </p:nvSpPr>
          <p:spPr bwMode="auto">
            <a:xfrm>
              <a:off x="5284" y="2614"/>
              <a:ext cx="91" cy="9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2" name="Oval 24"/>
            <p:cNvSpPr>
              <a:spLocks noChangeArrowheads="1"/>
            </p:cNvSpPr>
            <p:nvPr/>
          </p:nvSpPr>
          <p:spPr bwMode="auto">
            <a:xfrm>
              <a:off x="4785" y="2704"/>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3" name="Oval 25"/>
            <p:cNvSpPr>
              <a:spLocks noChangeArrowheads="1"/>
            </p:cNvSpPr>
            <p:nvPr/>
          </p:nvSpPr>
          <p:spPr bwMode="auto">
            <a:xfrm>
              <a:off x="4286" y="2206"/>
              <a:ext cx="1179" cy="680"/>
            </a:xfrm>
            <a:prstGeom prst="ellipse">
              <a:avLst/>
            </a:prstGeom>
            <a:noFill/>
            <a:ln w="9525">
              <a:solidFill>
                <a:schemeClr val="folHlink"/>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4" name="Line 44"/>
            <p:cNvSpPr>
              <a:spLocks noChangeShapeType="1"/>
            </p:cNvSpPr>
            <p:nvPr/>
          </p:nvSpPr>
          <p:spPr bwMode="auto">
            <a:xfrm>
              <a:off x="4332" y="2213"/>
              <a:ext cx="317" cy="9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9225" name="Group 46"/>
          <p:cNvGrpSpPr>
            <a:grpSpLocks/>
          </p:cNvGrpSpPr>
          <p:nvPr/>
        </p:nvGrpSpPr>
        <p:grpSpPr bwMode="auto">
          <a:xfrm>
            <a:off x="8106003" y="5024437"/>
            <a:ext cx="2414587" cy="1152525"/>
            <a:chOff x="4105" y="3134"/>
            <a:chExt cx="1521" cy="862"/>
          </a:xfrm>
        </p:grpSpPr>
        <p:grpSp>
          <p:nvGrpSpPr>
            <p:cNvPr id="9230" name="Group 29"/>
            <p:cNvGrpSpPr>
              <a:grpSpLocks/>
            </p:cNvGrpSpPr>
            <p:nvPr/>
          </p:nvGrpSpPr>
          <p:grpSpPr bwMode="auto">
            <a:xfrm>
              <a:off x="5012" y="3249"/>
              <a:ext cx="91" cy="91"/>
              <a:chOff x="4059" y="3112"/>
              <a:chExt cx="91" cy="91"/>
            </a:xfrm>
          </p:grpSpPr>
          <p:sp>
            <p:nvSpPr>
              <p:cNvPr id="9245" name="Line 27"/>
              <p:cNvSpPr>
                <a:spLocks noChangeShapeType="1"/>
              </p:cNvSpPr>
              <p:nvPr/>
            </p:nvSpPr>
            <p:spPr bwMode="auto">
              <a:xfrm>
                <a:off x="4059" y="3113"/>
                <a:ext cx="91" cy="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46" name="Line 28"/>
              <p:cNvSpPr>
                <a:spLocks noChangeShapeType="1"/>
              </p:cNvSpPr>
              <p:nvPr/>
            </p:nvSpPr>
            <p:spPr bwMode="auto">
              <a:xfrm rot="-5400000">
                <a:off x="4058" y="3113"/>
                <a:ext cx="91" cy="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9231" name="Oval 30"/>
            <p:cNvSpPr>
              <a:spLocks noChangeArrowheads="1"/>
            </p:cNvSpPr>
            <p:nvPr/>
          </p:nvSpPr>
          <p:spPr bwMode="auto">
            <a:xfrm>
              <a:off x="4831" y="3477"/>
              <a:ext cx="136" cy="136"/>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2" name="Oval 31"/>
            <p:cNvSpPr>
              <a:spLocks noChangeArrowheads="1"/>
            </p:cNvSpPr>
            <p:nvPr/>
          </p:nvSpPr>
          <p:spPr bwMode="auto">
            <a:xfrm>
              <a:off x="4558" y="3499"/>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3" name="Oval 32"/>
            <p:cNvSpPr>
              <a:spLocks noChangeArrowheads="1"/>
            </p:cNvSpPr>
            <p:nvPr/>
          </p:nvSpPr>
          <p:spPr bwMode="auto">
            <a:xfrm>
              <a:off x="5148" y="3501"/>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4" name="Oval 33"/>
            <p:cNvSpPr>
              <a:spLocks noChangeArrowheads="1"/>
            </p:cNvSpPr>
            <p:nvPr/>
          </p:nvSpPr>
          <p:spPr bwMode="auto">
            <a:xfrm>
              <a:off x="4694" y="3295"/>
              <a:ext cx="91" cy="9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5" name="Oval 34"/>
            <p:cNvSpPr>
              <a:spLocks noChangeArrowheads="1"/>
            </p:cNvSpPr>
            <p:nvPr/>
          </p:nvSpPr>
          <p:spPr bwMode="auto">
            <a:xfrm>
              <a:off x="5284" y="3613"/>
              <a:ext cx="91" cy="9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6" name="Oval 35"/>
            <p:cNvSpPr>
              <a:spLocks noChangeArrowheads="1"/>
            </p:cNvSpPr>
            <p:nvPr/>
          </p:nvSpPr>
          <p:spPr bwMode="auto">
            <a:xfrm>
              <a:off x="4785" y="3703"/>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grpSp>
          <p:nvGrpSpPr>
            <p:cNvPr id="9237" name="Group 36"/>
            <p:cNvGrpSpPr>
              <a:grpSpLocks/>
            </p:cNvGrpSpPr>
            <p:nvPr/>
          </p:nvGrpSpPr>
          <p:grpSpPr bwMode="auto">
            <a:xfrm>
              <a:off x="5102" y="3747"/>
              <a:ext cx="91" cy="91"/>
              <a:chOff x="4059" y="3112"/>
              <a:chExt cx="91" cy="91"/>
            </a:xfrm>
          </p:grpSpPr>
          <p:sp>
            <p:nvSpPr>
              <p:cNvPr id="9243" name="Line 37"/>
              <p:cNvSpPr>
                <a:spLocks noChangeShapeType="1"/>
              </p:cNvSpPr>
              <p:nvPr/>
            </p:nvSpPr>
            <p:spPr bwMode="auto">
              <a:xfrm>
                <a:off x="4059" y="3113"/>
                <a:ext cx="91" cy="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44" name="Line 38"/>
              <p:cNvSpPr>
                <a:spLocks noChangeShapeType="1"/>
              </p:cNvSpPr>
              <p:nvPr/>
            </p:nvSpPr>
            <p:spPr bwMode="auto">
              <a:xfrm rot="-5400000">
                <a:off x="4058" y="3113"/>
                <a:ext cx="91" cy="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9238" name="Group 39"/>
            <p:cNvGrpSpPr>
              <a:grpSpLocks/>
            </p:cNvGrpSpPr>
            <p:nvPr/>
          </p:nvGrpSpPr>
          <p:grpSpPr bwMode="auto">
            <a:xfrm>
              <a:off x="4468" y="3748"/>
              <a:ext cx="91" cy="91"/>
              <a:chOff x="4059" y="3112"/>
              <a:chExt cx="91" cy="91"/>
            </a:xfrm>
          </p:grpSpPr>
          <p:sp>
            <p:nvSpPr>
              <p:cNvPr id="9241" name="Line 40"/>
              <p:cNvSpPr>
                <a:spLocks noChangeShapeType="1"/>
              </p:cNvSpPr>
              <p:nvPr/>
            </p:nvSpPr>
            <p:spPr bwMode="auto">
              <a:xfrm>
                <a:off x="4059" y="3113"/>
                <a:ext cx="91" cy="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42" name="Line 41"/>
              <p:cNvSpPr>
                <a:spLocks noChangeShapeType="1"/>
              </p:cNvSpPr>
              <p:nvPr/>
            </p:nvSpPr>
            <p:spPr bwMode="auto">
              <a:xfrm rot="-5400000">
                <a:off x="4058" y="3113"/>
                <a:ext cx="91" cy="9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9239" name="Oval 42"/>
            <p:cNvSpPr>
              <a:spLocks noChangeArrowheads="1"/>
            </p:cNvSpPr>
            <p:nvPr/>
          </p:nvSpPr>
          <p:spPr bwMode="auto">
            <a:xfrm>
              <a:off x="4174" y="3134"/>
              <a:ext cx="1452" cy="862"/>
            </a:xfrm>
            <a:prstGeom prst="ellipse">
              <a:avLst/>
            </a:prstGeom>
            <a:noFill/>
            <a:ln w="9525">
              <a:solidFill>
                <a:schemeClr val="folHlink"/>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40" name="Line 45"/>
            <p:cNvSpPr>
              <a:spLocks noChangeShapeType="1"/>
            </p:cNvSpPr>
            <p:nvPr/>
          </p:nvSpPr>
          <p:spPr bwMode="auto">
            <a:xfrm>
              <a:off x="4105" y="3793"/>
              <a:ext cx="31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9226" name="Line 49"/>
          <p:cNvSpPr>
            <a:spLocks noChangeShapeType="1"/>
          </p:cNvSpPr>
          <p:nvPr/>
        </p:nvSpPr>
        <p:spPr bwMode="auto">
          <a:xfrm>
            <a:off x="1919288" y="1594732"/>
            <a:ext cx="8424862" cy="0"/>
          </a:xfrm>
          <a:prstGeom prst="line">
            <a:avLst/>
          </a:prstGeom>
          <a:noFill/>
          <a:ln w="9525">
            <a:solidFill>
              <a:schemeClr val="folHlink"/>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9227" name="Line 50"/>
          <p:cNvSpPr>
            <a:spLocks noChangeShapeType="1"/>
          </p:cNvSpPr>
          <p:nvPr/>
        </p:nvSpPr>
        <p:spPr bwMode="auto">
          <a:xfrm>
            <a:off x="1919288" y="3224213"/>
            <a:ext cx="8424862" cy="0"/>
          </a:xfrm>
          <a:prstGeom prst="line">
            <a:avLst/>
          </a:prstGeom>
          <a:noFill/>
          <a:ln w="9525">
            <a:solidFill>
              <a:schemeClr val="folHlink"/>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9228" name="Line 51"/>
          <p:cNvSpPr>
            <a:spLocks noChangeShapeType="1"/>
          </p:cNvSpPr>
          <p:nvPr/>
        </p:nvSpPr>
        <p:spPr bwMode="auto">
          <a:xfrm>
            <a:off x="1919288" y="4808538"/>
            <a:ext cx="8424862" cy="0"/>
          </a:xfrm>
          <a:prstGeom prst="line">
            <a:avLst/>
          </a:prstGeom>
          <a:noFill/>
          <a:ln w="9525">
            <a:solidFill>
              <a:schemeClr val="folHlink"/>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876479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4742" y="175418"/>
            <a:ext cx="9097704" cy="6090199"/>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642" y="3463046"/>
            <a:ext cx="4824439" cy="3229583"/>
          </a:xfrm>
          <a:prstGeom prst="rect">
            <a:avLst/>
          </a:prstGeom>
        </p:spPr>
      </p:pic>
    </p:spTree>
    <p:extLst>
      <p:ext uri="{BB962C8B-B14F-4D97-AF65-F5344CB8AC3E}">
        <p14:creationId xmlns:p14="http://schemas.microsoft.com/office/powerpoint/2010/main" val="215066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058" y="283385"/>
            <a:ext cx="10597622" cy="1400530"/>
          </a:xfrm>
        </p:spPr>
        <p:txBody>
          <a:bodyPr/>
          <a:lstStyle/>
          <a:p>
            <a:r>
              <a:rPr lang="en-GB" dirty="0" smtClean="0"/>
              <a:t>What is the Visitor Attraction Product and how can it be categorised?</a:t>
            </a:r>
            <a:endParaRPr lang="en-GB" dirty="0"/>
          </a:p>
        </p:txBody>
      </p:sp>
      <p:sp>
        <p:nvSpPr>
          <p:cNvPr id="3" name="Content Placeholder 2"/>
          <p:cNvSpPr>
            <a:spLocks noGrp="1"/>
          </p:cNvSpPr>
          <p:nvPr>
            <p:ph idx="1"/>
          </p:nvPr>
        </p:nvSpPr>
        <p:spPr>
          <a:xfrm>
            <a:off x="857956" y="2032000"/>
            <a:ext cx="10297724" cy="4594578"/>
          </a:xfrm>
        </p:spPr>
        <p:txBody>
          <a:bodyPr>
            <a:normAutofit fontScale="92500"/>
          </a:bodyPr>
          <a:lstStyle/>
          <a:p>
            <a:pPr>
              <a:lnSpc>
                <a:spcPct val="110000"/>
              </a:lnSpc>
            </a:pPr>
            <a:r>
              <a:rPr lang="en-GB" sz="2400" b="1" dirty="0"/>
              <a:t>What is a Product?</a:t>
            </a:r>
            <a:endParaRPr lang="en-GB" sz="2400" dirty="0"/>
          </a:p>
          <a:p>
            <a:pPr>
              <a:lnSpc>
                <a:spcPct val="110000"/>
              </a:lnSpc>
            </a:pPr>
            <a:r>
              <a:rPr lang="en-GB" sz="2400" dirty="0"/>
              <a:t>A product is an offering of a business entity as it is perceived by both present and potential customers.</a:t>
            </a:r>
          </a:p>
          <a:p>
            <a:pPr>
              <a:lnSpc>
                <a:spcPct val="110000"/>
              </a:lnSpc>
            </a:pPr>
            <a:r>
              <a:rPr lang="en-GB" sz="2400" dirty="0"/>
              <a:t>It is a bundle of benefits designed to satisfy the needs and wants, and to solve the problems of, specified target markets.</a:t>
            </a:r>
          </a:p>
          <a:p>
            <a:pPr>
              <a:lnSpc>
                <a:spcPct val="110000"/>
              </a:lnSpc>
            </a:pPr>
            <a:r>
              <a:rPr lang="en-GB" sz="2400" dirty="0"/>
              <a:t>A product is composed of both tangible and intangible elements: “it may be as concrete as a chair or dinner plate or abstract as a feeling”.</a:t>
            </a:r>
          </a:p>
          <a:p>
            <a:pPr>
              <a:lnSpc>
                <a:spcPct val="110000"/>
              </a:lnSpc>
            </a:pPr>
            <a:r>
              <a:rPr lang="en-GB" sz="2400" dirty="0"/>
              <a:t>The utility derives from what it does for the customer.</a:t>
            </a:r>
          </a:p>
          <a:p>
            <a:pPr>
              <a:lnSpc>
                <a:spcPct val="110000"/>
              </a:lnSpc>
            </a:pPr>
            <a:r>
              <a:rPr lang="en-GB" sz="2400" dirty="0" smtClean="0"/>
              <a:t>In the case of Visitor Attractions it has a strong “service element” – with the goods being consumed at the point of production.</a:t>
            </a:r>
          </a:p>
          <a:p>
            <a:pPr marL="0" indent="0">
              <a:buNone/>
            </a:pPr>
            <a:endParaRPr lang="en-GB" dirty="0"/>
          </a:p>
        </p:txBody>
      </p:sp>
    </p:spTree>
    <p:extLst>
      <p:ext uri="{BB962C8B-B14F-4D97-AF65-F5344CB8AC3E}">
        <p14:creationId xmlns:p14="http://schemas.microsoft.com/office/powerpoint/2010/main" val="39262318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549" y="147266"/>
            <a:ext cx="9191558" cy="6123876"/>
          </a:xfrm>
          <a:prstGeom prst="rect">
            <a:avLst/>
          </a:prstGeom>
        </p:spPr>
      </p:pic>
    </p:spTree>
    <p:extLst>
      <p:ext uri="{BB962C8B-B14F-4D97-AF65-F5344CB8AC3E}">
        <p14:creationId xmlns:p14="http://schemas.microsoft.com/office/powerpoint/2010/main" val="8666401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Visitor Attractions as examples of the “Product /Service Mix”</a:t>
            </a:r>
            <a:endParaRPr lang="en-GB" dirty="0"/>
          </a:p>
        </p:txBody>
      </p:sp>
      <p:sp>
        <p:nvSpPr>
          <p:cNvPr id="3" name="Content Placeholder 2"/>
          <p:cNvSpPr>
            <a:spLocks noGrp="1"/>
          </p:cNvSpPr>
          <p:nvPr>
            <p:ph idx="1"/>
          </p:nvPr>
        </p:nvSpPr>
        <p:spPr>
          <a:xfrm>
            <a:off x="1097279" y="1945532"/>
            <a:ext cx="10301189" cy="4338536"/>
          </a:xfrm>
        </p:spPr>
        <p:txBody>
          <a:bodyPr>
            <a:normAutofit fontScale="92500" lnSpcReduction="10000"/>
          </a:bodyPr>
          <a:lstStyle/>
          <a:p>
            <a:r>
              <a:rPr lang="en-GB" dirty="0" smtClean="0"/>
              <a:t>Visitor attractions may be thought of as a combination of tangible goods and intangible services.</a:t>
            </a:r>
          </a:p>
          <a:p>
            <a:r>
              <a:rPr lang="en-GB" dirty="0" smtClean="0"/>
              <a:t>The product service mix is the combination of products and services, aimed at satisfying the needs of the target market” (</a:t>
            </a:r>
            <a:r>
              <a:rPr lang="en-GB" dirty="0" err="1" smtClean="0"/>
              <a:t>Renaghan</a:t>
            </a:r>
            <a:r>
              <a:rPr lang="en-GB" dirty="0" smtClean="0"/>
              <a:t> 1981).</a:t>
            </a:r>
          </a:p>
          <a:p>
            <a:r>
              <a:rPr lang="en-GB" sz="2400" b="1" u="sng" dirty="0"/>
              <a:t>Conclusion: The Visitor Attraction is both Product and Service</a:t>
            </a:r>
            <a:r>
              <a:rPr lang="en-GB" sz="2400" b="1" dirty="0" smtClean="0"/>
              <a:t>:  Why?  Because - </a:t>
            </a:r>
            <a:endParaRPr lang="en-GB" sz="2400" dirty="0"/>
          </a:p>
          <a:p>
            <a:pPr marL="504000" indent="-216000">
              <a:buClr>
                <a:srgbClr val="C00000"/>
              </a:buClr>
              <a:buFont typeface="Arial" panose="020B0604020202020204" pitchFamily="34" charset="0"/>
              <a:buChar char="•"/>
            </a:pPr>
            <a:r>
              <a:rPr lang="en-GB" dirty="0"/>
              <a:t>The </a:t>
            </a:r>
            <a:r>
              <a:rPr lang="en-GB" sz="2100" dirty="0"/>
              <a:t>staff is part of the product itself</a:t>
            </a:r>
          </a:p>
          <a:p>
            <a:pPr marL="504000" lvl="0" indent="-216000">
              <a:buClr>
                <a:srgbClr val="C00000"/>
              </a:buClr>
              <a:buFont typeface="Arial" panose="020B0604020202020204" pitchFamily="34" charset="0"/>
              <a:buChar char="•"/>
            </a:pPr>
            <a:r>
              <a:rPr lang="en-GB" dirty="0"/>
              <a:t>Customers are involved in the production process</a:t>
            </a:r>
          </a:p>
          <a:p>
            <a:pPr marL="504000" lvl="0" indent="-216000">
              <a:buClr>
                <a:srgbClr val="C00000"/>
              </a:buClr>
              <a:buFont typeface="Arial" panose="020B0604020202020204" pitchFamily="34" charset="0"/>
              <a:buChar char="•"/>
            </a:pPr>
            <a:r>
              <a:rPr lang="en-GB" dirty="0"/>
              <a:t>Service products are not standardized</a:t>
            </a:r>
          </a:p>
          <a:p>
            <a:pPr marL="504000" lvl="0" indent="-216000">
              <a:buClr>
                <a:srgbClr val="C00000"/>
              </a:buClr>
              <a:buFont typeface="Arial" panose="020B0604020202020204" pitchFamily="34" charset="0"/>
              <a:buChar char="•"/>
            </a:pPr>
            <a:r>
              <a:rPr lang="en-GB" dirty="0"/>
              <a:t>The product is perishable and cannot be stored</a:t>
            </a:r>
          </a:p>
          <a:p>
            <a:pPr marL="504000" lvl="0" indent="-216000">
              <a:buClr>
                <a:srgbClr val="C00000"/>
              </a:buClr>
              <a:buFont typeface="Arial" panose="020B0604020202020204" pitchFamily="34" charset="0"/>
              <a:buChar char="•"/>
            </a:pPr>
            <a:r>
              <a:rPr lang="en-GB" dirty="0"/>
              <a:t>There is no tangible product to carry home</a:t>
            </a:r>
          </a:p>
          <a:p>
            <a:pPr marL="504000" lvl="0" indent="-216000">
              <a:buClr>
                <a:srgbClr val="C00000"/>
              </a:buClr>
              <a:buFont typeface="Arial" panose="020B0604020202020204" pitchFamily="34" charset="0"/>
              <a:buChar char="•"/>
            </a:pPr>
            <a:r>
              <a:rPr lang="en-GB" dirty="0"/>
              <a:t>The surrounding of the production process is a feature of the service</a:t>
            </a:r>
          </a:p>
          <a:p>
            <a:endParaRPr lang="en-GB" dirty="0"/>
          </a:p>
        </p:txBody>
      </p:sp>
    </p:spTree>
    <p:extLst>
      <p:ext uri="{BB962C8B-B14F-4D97-AF65-F5344CB8AC3E}">
        <p14:creationId xmlns:p14="http://schemas.microsoft.com/office/powerpoint/2010/main" val="41485877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The Three Levels of the </a:t>
            </a:r>
            <a:br>
              <a:rPr lang="en-GB" sz="4000" dirty="0" smtClean="0"/>
            </a:br>
            <a:r>
              <a:rPr lang="en-GB" sz="4000" dirty="0" smtClean="0"/>
              <a:t>Attraction Product </a:t>
            </a:r>
            <a:endParaRPr lang="en-GB" sz="4000" dirty="0"/>
          </a:p>
        </p:txBody>
      </p:sp>
      <p:sp>
        <p:nvSpPr>
          <p:cNvPr id="3" name="Content Placeholder 2"/>
          <p:cNvSpPr>
            <a:spLocks noGrp="1"/>
          </p:cNvSpPr>
          <p:nvPr>
            <p:ph idx="1"/>
          </p:nvPr>
        </p:nvSpPr>
        <p:spPr>
          <a:xfrm>
            <a:off x="1108569" y="2362019"/>
            <a:ext cx="7369387" cy="3845741"/>
          </a:xfrm>
        </p:spPr>
        <p:txBody>
          <a:bodyPr/>
          <a:lstStyle/>
          <a:p>
            <a:pPr>
              <a:lnSpc>
                <a:spcPct val="110000"/>
              </a:lnSpc>
            </a:pPr>
            <a:r>
              <a:rPr lang="en-GB" sz="2400" dirty="0"/>
              <a:t>We can express the above as three levels of interaction with the visitor - </a:t>
            </a:r>
          </a:p>
          <a:p>
            <a:pPr marL="504000" lvl="0" indent="-216000">
              <a:lnSpc>
                <a:spcPct val="110000"/>
              </a:lnSpc>
              <a:buClr>
                <a:srgbClr val="C00000"/>
              </a:buClr>
              <a:buFont typeface="Arial" panose="020B0604020202020204" pitchFamily="34" charset="0"/>
              <a:buChar char="•"/>
            </a:pPr>
            <a:r>
              <a:rPr lang="en-GB" sz="2400" dirty="0"/>
              <a:t>Core Product</a:t>
            </a:r>
          </a:p>
          <a:p>
            <a:pPr marL="504000" lvl="0" indent="-216000">
              <a:lnSpc>
                <a:spcPct val="110000"/>
              </a:lnSpc>
              <a:buClr>
                <a:srgbClr val="C00000"/>
              </a:buClr>
              <a:buFont typeface="Arial" panose="020B0604020202020204" pitchFamily="34" charset="0"/>
              <a:buChar char="•"/>
            </a:pPr>
            <a:r>
              <a:rPr lang="en-GB" sz="2400" dirty="0"/>
              <a:t>Tangible Product</a:t>
            </a:r>
          </a:p>
          <a:p>
            <a:pPr marL="504000" lvl="0" indent="-216000">
              <a:lnSpc>
                <a:spcPct val="110000"/>
              </a:lnSpc>
              <a:buClr>
                <a:srgbClr val="C00000"/>
              </a:buClr>
              <a:buFont typeface="Arial" panose="020B0604020202020204" pitchFamily="34" charset="0"/>
              <a:buChar char="•"/>
            </a:pPr>
            <a:r>
              <a:rPr lang="en-GB" sz="2400" dirty="0"/>
              <a:t>Augmented Product</a:t>
            </a:r>
          </a:p>
          <a:p>
            <a:pPr>
              <a:lnSpc>
                <a:spcPct val="110000"/>
              </a:lnSpc>
            </a:pPr>
            <a:endParaRPr lang="en-GB" dirty="0"/>
          </a:p>
        </p:txBody>
      </p:sp>
    </p:spTree>
    <p:extLst>
      <p:ext uri="{BB962C8B-B14F-4D97-AF65-F5344CB8AC3E}">
        <p14:creationId xmlns:p14="http://schemas.microsoft.com/office/powerpoint/2010/main" val="4117054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768587" y="3151762"/>
            <a:ext cx="2414880" cy="3199672"/>
          </a:xfrm>
        </p:spPr>
        <p:txBody>
          <a:bodyPr>
            <a:normAutofit/>
          </a:bodyPr>
          <a:lstStyle/>
          <a:p>
            <a:pPr eaLnBrk="1" hangingPunct="1"/>
            <a:r>
              <a:rPr lang="en-AU" sz="3600" dirty="0" smtClean="0"/>
              <a:t>The three levels of the attraction product</a:t>
            </a:r>
          </a:p>
        </p:txBody>
      </p:sp>
      <p:grpSp>
        <p:nvGrpSpPr>
          <p:cNvPr id="20484" name="Group 35"/>
          <p:cNvGrpSpPr>
            <a:grpSpLocks/>
          </p:cNvGrpSpPr>
          <p:nvPr/>
        </p:nvGrpSpPr>
        <p:grpSpPr bwMode="auto">
          <a:xfrm>
            <a:off x="2734043" y="1854776"/>
            <a:ext cx="4940300" cy="1830387"/>
            <a:chOff x="392" y="1487"/>
            <a:chExt cx="3112" cy="1153"/>
          </a:xfrm>
        </p:grpSpPr>
        <p:sp>
          <p:nvSpPr>
            <p:cNvPr id="20507" name="Text Box 11"/>
            <p:cNvSpPr txBox="1">
              <a:spLocks noChangeArrowheads="1"/>
            </p:cNvSpPr>
            <p:nvPr/>
          </p:nvSpPr>
          <p:spPr bwMode="auto">
            <a:xfrm>
              <a:off x="2856" y="2072"/>
              <a:ext cx="626"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dirty="0"/>
                <a:t>Excitement</a:t>
              </a:r>
              <a:br>
                <a:rPr lang="de-DE" sz="1200" dirty="0"/>
              </a:br>
              <a:r>
                <a:rPr lang="de-DE" sz="1200" dirty="0"/>
                <a:t>and/or</a:t>
              </a:r>
              <a:br>
                <a:rPr lang="de-DE" sz="1200" dirty="0"/>
              </a:br>
              <a:r>
                <a:rPr lang="de-DE" sz="1200" dirty="0"/>
                <a:t>atmosphere</a:t>
              </a:r>
              <a:endParaRPr lang="en-GB" sz="1200" dirty="0"/>
            </a:p>
          </p:txBody>
        </p:sp>
        <p:sp>
          <p:nvSpPr>
            <p:cNvPr id="20508" name="Oval 12"/>
            <p:cNvSpPr>
              <a:spLocks noChangeArrowheads="1"/>
            </p:cNvSpPr>
            <p:nvPr/>
          </p:nvSpPr>
          <p:spPr bwMode="auto">
            <a:xfrm>
              <a:off x="2832" y="1968"/>
              <a:ext cx="672" cy="672"/>
            </a:xfrm>
            <a:prstGeom prst="ellipse">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20509" name="Line 17"/>
            <p:cNvSpPr>
              <a:spLocks noChangeShapeType="1"/>
            </p:cNvSpPr>
            <p:nvPr/>
          </p:nvSpPr>
          <p:spPr bwMode="auto">
            <a:xfrm flipH="1" flipV="1">
              <a:off x="1304" y="1635"/>
              <a:ext cx="1632" cy="4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10" name="Line 21"/>
            <p:cNvSpPr>
              <a:spLocks noChangeShapeType="1"/>
            </p:cNvSpPr>
            <p:nvPr/>
          </p:nvSpPr>
          <p:spPr bwMode="auto">
            <a:xfrm flipH="1">
              <a:off x="432" y="1632"/>
              <a:ext cx="864"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11" name="Text Box 24"/>
            <p:cNvSpPr txBox="1">
              <a:spLocks noChangeArrowheads="1"/>
            </p:cNvSpPr>
            <p:nvPr/>
          </p:nvSpPr>
          <p:spPr bwMode="auto">
            <a:xfrm>
              <a:off x="392" y="1487"/>
              <a:ext cx="73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b="1" dirty="0"/>
                <a:t>Core Product</a:t>
              </a:r>
              <a:endParaRPr lang="en-GB" sz="1200" b="1" dirty="0"/>
            </a:p>
          </p:txBody>
        </p:sp>
      </p:grpSp>
      <p:grpSp>
        <p:nvGrpSpPr>
          <p:cNvPr id="3" name="Group 36"/>
          <p:cNvGrpSpPr>
            <a:grpSpLocks/>
          </p:cNvGrpSpPr>
          <p:nvPr/>
        </p:nvGrpSpPr>
        <p:grpSpPr bwMode="auto">
          <a:xfrm>
            <a:off x="2711819" y="1234062"/>
            <a:ext cx="6181725" cy="3670300"/>
            <a:chOff x="378" y="1096"/>
            <a:chExt cx="3894" cy="2312"/>
          </a:xfrm>
        </p:grpSpPr>
        <p:sp>
          <p:nvSpPr>
            <p:cNvPr id="20498" name="Text Box 13"/>
            <p:cNvSpPr txBox="1">
              <a:spLocks noChangeArrowheads="1"/>
            </p:cNvSpPr>
            <p:nvPr/>
          </p:nvSpPr>
          <p:spPr bwMode="auto">
            <a:xfrm>
              <a:off x="2793" y="1392"/>
              <a:ext cx="744"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Range of rides</a:t>
              </a:r>
              <a:br>
                <a:rPr lang="de-DE" sz="1200"/>
              </a:br>
              <a:r>
                <a:rPr lang="de-DE" sz="1200"/>
                <a:t>and on-site</a:t>
              </a:r>
              <a:br>
                <a:rPr lang="de-DE" sz="1200"/>
              </a:br>
              <a:r>
                <a:rPr lang="de-DE" sz="1200"/>
                <a:t>attractions</a:t>
              </a:r>
              <a:endParaRPr lang="en-GB" sz="1200"/>
            </a:p>
          </p:txBody>
        </p:sp>
        <p:sp>
          <p:nvSpPr>
            <p:cNvPr id="20499" name="Text Box 14"/>
            <p:cNvSpPr txBox="1">
              <a:spLocks noChangeArrowheads="1"/>
            </p:cNvSpPr>
            <p:nvPr/>
          </p:nvSpPr>
          <p:spPr bwMode="auto">
            <a:xfrm>
              <a:off x="2749" y="2856"/>
              <a:ext cx="85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Sharing the park</a:t>
              </a:r>
              <a:br>
                <a:rPr lang="de-DE" sz="1200"/>
              </a:br>
              <a:r>
                <a:rPr lang="de-DE" sz="1200"/>
                <a:t>with other people</a:t>
              </a:r>
              <a:endParaRPr lang="en-GB" sz="1200"/>
            </a:p>
          </p:txBody>
        </p:sp>
        <p:sp>
          <p:nvSpPr>
            <p:cNvPr id="20500" name="Oval 15"/>
            <p:cNvSpPr>
              <a:spLocks noChangeArrowheads="1"/>
            </p:cNvSpPr>
            <p:nvPr/>
          </p:nvSpPr>
          <p:spPr bwMode="auto">
            <a:xfrm>
              <a:off x="2064" y="1200"/>
              <a:ext cx="2208" cy="2208"/>
            </a:xfrm>
            <a:prstGeom prst="ellipse">
              <a:avLst/>
            </a:prstGeom>
            <a:noFill/>
            <a:ln w="1905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20501" name="Text Box 16"/>
            <p:cNvSpPr txBox="1">
              <a:spLocks noChangeArrowheads="1"/>
            </p:cNvSpPr>
            <p:nvPr/>
          </p:nvSpPr>
          <p:spPr bwMode="auto">
            <a:xfrm>
              <a:off x="2144" y="2218"/>
              <a:ext cx="681"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dirty="0"/>
                <a:t>Brand name</a:t>
              </a:r>
              <a:br>
                <a:rPr lang="de-DE" sz="1200" dirty="0"/>
              </a:br>
              <a:r>
                <a:rPr lang="de-DE" sz="1200" dirty="0"/>
                <a:t>such as</a:t>
              </a:r>
              <a:br>
                <a:rPr lang="de-DE" sz="1200" dirty="0"/>
              </a:br>
              <a:r>
                <a:rPr lang="de-DE" sz="1200" dirty="0"/>
                <a:t>Disneyland,</a:t>
              </a:r>
              <a:br>
                <a:rPr lang="de-DE" sz="1200" dirty="0"/>
              </a:br>
              <a:r>
                <a:rPr lang="de-DE" sz="1200" dirty="0"/>
                <a:t>Center Parks</a:t>
              </a:r>
              <a:endParaRPr lang="en-GB" sz="1200" dirty="0"/>
            </a:p>
          </p:txBody>
        </p:sp>
        <p:sp>
          <p:nvSpPr>
            <p:cNvPr id="20502" name="Line 18"/>
            <p:cNvSpPr>
              <a:spLocks noChangeShapeType="1"/>
            </p:cNvSpPr>
            <p:nvPr/>
          </p:nvSpPr>
          <p:spPr bwMode="auto">
            <a:xfrm flipH="1" flipV="1">
              <a:off x="1312" y="1245"/>
              <a:ext cx="1056" cy="28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3" name="Line 22"/>
            <p:cNvSpPr>
              <a:spLocks noChangeShapeType="1"/>
            </p:cNvSpPr>
            <p:nvPr/>
          </p:nvSpPr>
          <p:spPr bwMode="auto">
            <a:xfrm flipH="1">
              <a:off x="432" y="1248"/>
              <a:ext cx="864"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4" name="Text Box 25"/>
            <p:cNvSpPr txBox="1">
              <a:spLocks noChangeArrowheads="1"/>
            </p:cNvSpPr>
            <p:nvPr/>
          </p:nvSpPr>
          <p:spPr bwMode="auto">
            <a:xfrm>
              <a:off x="378" y="1096"/>
              <a:ext cx="903"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b="1" dirty="0"/>
                <a:t>Tangible Product</a:t>
              </a:r>
              <a:endParaRPr lang="en-GB" sz="1200" b="1" dirty="0"/>
            </a:p>
          </p:txBody>
        </p:sp>
        <p:sp>
          <p:nvSpPr>
            <p:cNvPr id="20505" name="Text Box 27"/>
            <p:cNvSpPr txBox="1">
              <a:spLocks noChangeArrowheads="1"/>
            </p:cNvSpPr>
            <p:nvPr/>
          </p:nvSpPr>
          <p:spPr bwMode="auto">
            <a:xfrm>
              <a:off x="3548" y="1913"/>
              <a:ext cx="52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Quality of</a:t>
              </a:r>
              <a:br>
                <a:rPr lang="de-DE" sz="1200"/>
              </a:br>
              <a:r>
                <a:rPr lang="de-DE" sz="1200"/>
                <a:t>service</a:t>
              </a:r>
              <a:endParaRPr lang="en-GB" sz="1200"/>
            </a:p>
          </p:txBody>
        </p:sp>
        <p:sp>
          <p:nvSpPr>
            <p:cNvPr id="20506" name="Text Box 28"/>
            <p:cNvSpPr txBox="1">
              <a:spLocks noChangeArrowheads="1"/>
            </p:cNvSpPr>
            <p:nvPr/>
          </p:nvSpPr>
          <p:spPr bwMode="auto">
            <a:xfrm>
              <a:off x="3551" y="2544"/>
              <a:ext cx="391"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Safety</a:t>
              </a:r>
              <a:endParaRPr lang="en-GB" sz="1200"/>
            </a:p>
          </p:txBody>
        </p:sp>
      </p:grpSp>
      <p:grpSp>
        <p:nvGrpSpPr>
          <p:cNvPr id="4" name="Group 37"/>
          <p:cNvGrpSpPr>
            <a:grpSpLocks/>
          </p:cNvGrpSpPr>
          <p:nvPr/>
        </p:nvGrpSpPr>
        <p:grpSpPr bwMode="auto">
          <a:xfrm>
            <a:off x="2721343" y="332362"/>
            <a:ext cx="7239000" cy="5638800"/>
            <a:chOff x="384" y="528"/>
            <a:chExt cx="4560" cy="3552"/>
          </a:xfrm>
        </p:grpSpPr>
        <p:sp>
          <p:nvSpPr>
            <p:cNvPr id="20488" name="Oval 10"/>
            <p:cNvSpPr>
              <a:spLocks noChangeArrowheads="1"/>
            </p:cNvSpPr>
            <p:nvPr/>
          </p:nvSpPr>
          <p:spPr bwMode="auto">
            <a:xfrm>
              <a:off x="1392" y="528"/>
              <a:ext cx="3552" cy="3552"/>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20489" name="Line 19"/>
            <p:cNvSpPr>
              <a:spLocks noChangeShapeType="1"/>
            </p:cNvSpPr>
            <p:nvPr/>
          </p:nvSpPr>
          <p:spPr bwMode="auto">
            <a:xfrm flipH="1" flipV="1">
              <a:off x="1296" y="828"/>
              <a:ext cx="672" cy="1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0" name="Line 23"/>
            <p:cNvSpPr>
              <a:spLocks noChangeShapeType="1"/>
            </p:cNvSpPr>
            <p:nvPr/>
          </p:nvSpPr>
          <p:spPr bwMode="auto">
            <a:xfrm flipH="1">
              <a:off x="432" y="824"/>
              <a:ext cx="864"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1" name="Text Box 26"/>
            <p:cNvSpPr txBox="1">
              <a:spLocks noChangeArrowheads="1"/>
            </p:cNvSpPr>
            <p:nvPr/>
          </p:nvSpPr>
          <p:spPr bwMode="auto">
            <a:xfrm>
              <a:off x="384" y="672"/>
              <a:ext cx="1043"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b="1" dirty="0"/>
                <a:t>Augmented Product</a:t>
              </a:r>
              <a:endParaRPr lang="en-GB" sz="1200" b="1" dirty="0"/>
            </a:p>
          </p:txBody>
        </p:sp>
        <p:sp>
          <p:nvSpPr>
            <p:cNvPr id="20492" name="Text Box 29"/>
            <p:cNvSpPr txBox="1">
              <a:spLocks noChangeArrowheads="1"/>
            </p:cNvSpPr>
            <p:nvPr/>
          </p:nvSpPr>
          <p:spPr bwMode="auto">
            <a:xfrm>
              <a:off x="2670" y="649"/>
              <a:ext cx="1012"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Ancilliary services</a:t>
              </a:r>
              <a:br>
                <a:rPr lang="de-DE" sz="1200"/>
              </a:br>
              <a:r>
                <a:rPr lang="de-DE" sz="1200"/>
                <a:t>such as</a:t>
              </a:r>
              <a:br>
                <a:rPr lang="de-DE" sz="1200"/>
              </a:br>
              <a:r>
                <a:rPr lang="de-DE" sz="1200"/>
                <a:t>catering and retailing</a:t>
              </a:r>
              <a:endParaRPr lang="en-GB" sz="1200"/>
            </a:p>
          </p:txBody>
        </p:sp>
        <p:sp>
          <p:nvSpPr>
            <p:cNvPr id="20493" name="Text Box 30"/>
            <p:cNvSpPr txBox="1">
              <a:spLocks noChangeArrowheads="1"/>
            </p:cNvSpPr>
            <p:nvPr/>
          </p:nvSpPr>
          <p:spPr bwMode="auto">
            <a:xfrm>
              <a:off x="2701" y="3600"/>
              <a:ext cx="95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Services for visitors</a:t>
              </a:r>
              <a:br>
                <a:rPr lang="de-DE" sz="1200"/>
              </a:br>
              <a:r>
                <a:rPr lang="de-DE" sz="1200"/>
                <a:t>with special needs</a:t>
              </a:r>
              <a:endParaRPr lang="en-GB" sz="1200"/>
            </a:p>
          </p:txBody>
        </p:sp>
        <p:sp>
          <p:nvSpPr>
            <p:cNvPr id="20494" name="Text Box 31"/>
            <p:cNvSpPr txBox="1">
              <a:spLocks noChangeArrowheads="1"/>
            </p:cNvSpPr>
            <p:nvPr/>
          </p:nvSpPr>
          <p:spPr bwMode="auto">
            <a:xfrm>
              <a:off x="4077" y="1344"/>
              <a:ext cx="620"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Procedures</a:t>
              </a:r>
              <a:br>
                <a:rPr lang="de-DE" sz="1200"/>
              </a:br>
              <a:r>
                <a:rPr lang="de-DE" sz="1200"/>
                <a:t>for handling</a:t>
              </a:r>
              <a:br>
                <a:rPr lang="de-DE" sz="1200"/>
              </a:br>
              <a:r>
                <a:rPr lang="de-DE" sz="1200"/>
                <a:t>complaints</a:t>
              </a:r>
              <a:endParaRPr lang="en-GB" sz="1200"/>
            </a:p>
          </p:txBody>
        </p:sp>
        <p:sp>
          <p:nvSpPr>
            <p:cNvPr id="20495" name="Text Box 32"/>
            <p:cNvSpPr txBox="1">
              <a:spLocks noChangeArrowheads="1"/>
            </p:cNvSpPr>
            <p:nvPr/>
          </p:nvSpPr>
          <p:spPr bwMode="auto">
            <a:xfrm>
              <a:off x="3843" y="3216"/>
              <a:ext cx="718"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Opening Time</a:t>
              </a:r>
              <a:endParaRPr lang="en-GB" sz="1200"/>
            </a:p>
          </p:txBody>
        </p:sp>
        <p:sp>
          <p:nvSpPr>
            <p:cNvPr id="20496" name="Text Box 33"/>
            <p:cNvSpPr txBox="1">
              <a:spLocks noChangeArrowheads="1"/>
            </p:cNvSpPr>
            <p:nvPr/>
          </p:nvSpPr>
          <p:spPr bwMode="auto">
            <a:xfrm>
              <a:off x="1918" y="3168"/>
              <a:ext cx="55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Weather</a:t>
              </a:r>
              <a:br>
                <a:rPr lang="de-DE" sz="1200"/>
              </a:br>
              <a:r>
                <a:rPr lang="de-DE" sz="1200"/>
                <a:t>conditions</a:t>
              </a:r>
              <a:endParaRPr lang="en-GB" sz="1200"/>
            </a:p>
          </p:txBody>
        </p:sp>
        <p:sp>
          <p:nvSpPr>
            <p:cNvPr id="20497" name="Text Box 34"/>
            <p:cNvSpPr txBox="1">
              <a:spLocks noChangeArrowheads="1"/>
            </p:cNvSpPr>
            <p:nvPr/>
          </p:nvSpPr>
          <p:spPr bwMode="auto">
            <a:xfrm>
              <a:off x="4283" y="2304"/>
              <a:ext cx="615"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Car parking</a:t>
              </a:r>
              <a:endParaRPr lang="en-GB" sz="1200"/>
            </a:p>
          </p:txBody>
        </p:sp>
      </p:grpSp>
      <p:sp>
        <p:nvSpPr>
          <p:cNvPr id="20487" name="Text Box 38"/>
          <p:cNvSpPr txBox="1">
            <a:spLocks noChangeArrowheads="1"/>
          </p:cNvSpPr>
          <p:nvPr/>
        </p:nvSpPr>
        <p:spPr bwMode="auto">
          <a:xfrm>
            <a:off x="8830914" y="5822750"/>
            <a:ext cx="147463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dirty="0"/>
              <a:t>(After Kotler, 1994)</a:t>
            </a:r>
            <a:endParaRPr lang="en-GB" sz="1200" dirty="0"/>
          </a:p>
        </p:txBody>
      </p:sp>
    </p:spTree>
    <p:extLst>
      <p:ext uri="{BB962C8B-B14F-4D97-AF65-F5344CB8AC3E}">
        <p14:creationId xmlns:p14="http://schemas.microsoft.com/office/powerpoint/2010/main" val="258299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214" y="266538"/>
            <a:ext cx="3533086" cy="1889639"/>
          </a:xfrm>
        </p:spPr>
        <p:txBody>
          <a:bodyPr>
            <a:normAutofit fontScale="90000"/>
          </a:bodyPr>
          <a:lstStyle/>
          <a:p>
            <a:r>
              <a:rPr lang="en-GB" sz="3200" dirty="0"/>
              <a:t>Categorising Visitor </a:t>
            </a:r>
            <a:r>
              <a:rPr lang="en-GB" sz="3200" dirty="0" smtClean="0"/>
              <a:t/>
            </a:r>
            <a:br>
              <a:rPr lang="en-GB" sz="3200" dirty="0" smtClean="0"/>
            </a:br>
            <a:r>
              <a:rPr lang="en-GB" sz="3200" dirty="0" smtClean="0"/>
              <a:t>Attraction Products</a:t>
            </a:r>
            <a:endParaRPr lang="en-GB" sz="3200" dirty="0"/>
          </a:p>
        </p:txBody>
      </p:sp>
      <p:sp>
        <p:nvSpPr>
          <p:cNvPr id="3" name="Content Placeholder 2"/>
          <p:cNvSpPr>
            <a:spLocks noGrp="1"/>
          </p:cNvSpPr>
          <p:nvPr>
            <p:ph idx="1"/>
          </p:nvPr>
        </p:nvSpPr>
        <p:spPr>
          <a:xfrm>
            <a:off x="352214" y="2363138"/>
            <a:ext cx="3396899" cy="3833334"/>
          </a:xfrm>
        </p:spPr>
        <p:txBody>
          <a:bodyPr>
            <a:normAutofit lnSpcReduction="10000"/>
          </a:bodyPr>
          <a:lstStyle/>
          <a:p>
            <a:pPr>
              <a:spcAft>
                <a:spcPts val="1200"/>
              </a:spcAft>
            </a:pPr>
            <a:r>
              <a:rPr lang="en-GB" dirty="0"/>
              <a:t>Types (or typologies) of Visitor Attractions</a:t>
            </a:r>
          </a:p>
          <a:p>
            <a:pPr>
              <a:lnSpc>
                <a:spcPct val="100000"/>
              </a:lnSpc>
              <a:spcBef>
                <a:spcPts val="0"/>
              </a:spcBef>
            </a:pPr>
            <a:r>
              <a:rPr lang="en-GB" dirty="0"/>
              <a:t>There is a lot of guff about classifying </a:t>
            </a:r>
            <a:r>
              <a:rPr lang="en-GB" dirty="0" smtClean="0"/>
              <a:t>visitor </a:t>
            </a:r>
            <a:r>
              <a:rPr lang="en-GB" dirty="0"/>
              <a:t>attractions some authors </a:t>
            </a:r>
            <a:r>
              <a:rPr lang="en-GB" dirty="0" smtClean="0"/>
              <a:t>using overly </a:t>
            </a:r>
            <a:r>
              <a:rPr lang="en-GB" dirty="0"/>
              <a:t>complex wording to state </a:t>
            </a:r>
            <a:r>
              <a:rPr lang="en-GB" dirty="0" smtClean="0"/>
              <a:t>the </a:t>
            </a:r>
            <a:r>
              <a:rPr lang="en-GB" dirty="0"/>
              <a:t>blindingly obvious</a:t>
            </a:r>
            <a:r>
              <a:rPr lang="en-GB" dirty="0" smtClean="0"/>
              <a:t>.</a:t>
            </a:r>
          </a:p>
          <a:p>
            <a:pPr>
              <a:lnSpc>
                <a:spcPct val="100000"/>
              </a:lnSpc>
              <a:spcBef>
                <a:spcPts val="0"/>
              </a:spcBef>
            </a:pPr>
            <a:endParaRPr lang="en-GB" dirty="0"/>
          </a:p>
          <a:p>
            <a:pPr>
              <a:lnSpc>
                <a:spcPct val="100000"/>
              </a:lnSpc>
              <a:spcBef>
                <a:spcPts val="0"/>
              </a:spcBef>
            </a:pPr>
            <a:r>
              <a:rPr lang="en-GB" i="1" dirty="0" smtClean="0"/>
              <a:t>Oops, did I say that out loud… </a:t>
            </a:r>
          </a:p>
          <a:p>
            <a:pPr>
              <a:lnSpc>
                <a:spcPct val="100000"/>
              </a:lnSpc>
              <a:spcBef>
                <a:spcPts val="0"/>
              </a:spcBef>
            </a:pPr>
            <a:endParaRPr lang="en-GB" dirty="0"/>
          </a:p>
          <a:p>
            <a:pPr>
              <a:lnSpc>
                <a:spcPct val="100000"/>
              </a:lnSpc>
              <a:spcBef>
                <a:spcPts val="0"/>
              </a:spcBef>
            </a:pPr>
            <a:endParaRPr lang="en-GB" dirty="0" smtClean="0"/>
          </a:p>
          <a:p>
            <a:pPr>
              <a:lnSpc>
                <a:spcPct val="100000"/>
              </a:lnSpc>
              <a:spcBef>
                <a:spcPts val="0"/>
              </a:spcBef>
            </a:pPr>
            <a:endParaRPr lang="en-GB" dirty="0"/>
          </a:p>
          <a:p>
            <a:pPr>
              <a:lnSpc>
                <a:spcPct val="100000"/>
              </a:lnSpc>
              <a:spcBef>
                <a:spcPts val="0"/>
              </a:spcBef>
            </a:pPr>
            <a:endParaRPr lang="en-GB" dirty="0" smtClean="0"/>
          </a:p>
          <a:p>
            <a:pPr>
              <a:lnSpc>
                <a:spcPct val="100000"/>
              </a:lnSpc>
              <a:spcBef>
                <a:spcPts val="0"/>
              </a:spcBef>
            </a:pPr>
            <a:endParaRPr lang="en-GB" dirty="0"/>
          </a:p>
          <a:p>
            <a:endParaRPr lang="en-GB" dirty="0"/>
          </a:p>
        </p:txBody>
      </p:sp>
      <p:pic>
        <p:nvPicPr>
          <p:cNvPr id="5" name="Picture 4"/>
          <p:cNvPicPr/>
          <p:nvPr/>
        </p:nvPicPr>
        <p:blipFill>
          <a:blip r:embed="rId2"/>
          <a:stretch>
            <a:fillRect/>
          </a:stretch>
        </p:blipFill>
        <p:spPr>
          <a:xfrm>
            <a:off x="4278489" y="266538"/>
            <a:ext cx="7696234" cy="6382618"/>
          </a:xfrm>
          <a:prstGeom prst="rect">
            <a:avLst/>
          </a:prstGeom>
        </p:spPr>
      </p:pic>
    </p:spTree>
    <p:extLst>
      <p:ext uri="{BB962C8B-B14F-4D97-AF65-F5344CB8AC3E}">
        <p14:creationId xmlns:p14="http://schemas.microsoft.com/office/powerpoint/2010/main" val="36585205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378" y="195274"/>
            <a:ext cx="11495861" cy="6425341"/>
          </a:xfrm>
          <a:prstGeom prst="rect">
            <a:avLst/>
          </a:prstGeom>
        </p:spPr>
      </p:pic>
    </p:spTree>
    <p:extLst>
      <p:ext uri="{BB962C8B-B14F-4D97-AF65-F5344CB8AC3E}">
        <p14:creationId xmlns:p14="http://schemas.microsoft.com/office/powerpoint/2010/main" val="40170103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Product Life Cycle</a:t>
            </a:r>
            <a:endParaRPr lang="en-GB" dirty="0"/>
          </a:p>
        </p:txBody>
      </p:sp>
      <p:grpSp>
        <p:nvGrpSpPr>
          <p:cNvPr id="4" name="Group 54"/>
          <p:cNvGrpSpPr>
            <a:grpSpLocks/>
          </p:cNvGrpSpPr>
          <p:nvPr/>
        </p:nvGrpSpPr>
        <p:grpSpPr bwMode="auto">
          <a:xfrm>
            <a:off x="1546097" y="1853248"/>
            <a:ext cx="8151058" cy="4816510"/>
            <a:chOff x="816" y="720"/>
            <a:chExt cx="4019" cy="2064"/>
          </a:xfrm>
        </p:grpSpPr>
        <p:sp>
          <p:nvSpPr>
            <p:cNvPr id="5" name="Line 32"/>
            <p:cNvSpPr>
              <a:spLocks noChangeShapeType="1"/>
            </p:cNvSpPr>
            <p:nvPr/>
          </p:nvSpPr>
          <p:spPr bwMode="auto">
            <a:xfrm>
              <a:off x="1296" y="768"/>
              <a:ext cx="0" cy="177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 name="Line 33"/>
            <p:cNvSpPr>
              <a:spLocks noChangeShapeType="1"/>
            </p:cNvSpPr>
            <p:nvPr/>
          </p:nvSpPr>
          <p:spPr bwMode="auto">
            <a:xfrm>
              <a:off x="1296" y="2544"/>
              <a:ext cx="3504"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 name="Freeform 35"/>
            <p:cNvSpPr>
              <a:spLocks/>
            </p:cNvSpPr>
            <p:nvPr/>
          </p:nvSpPr>
          <p:spPr bwMode="auto">
            <a:xfrm>
              <a:off x="1296" y="1008"/>
              <a:ext cx="3504" cy="1512"/>
            </a:xfrm>
            <a:custGeom>
              <a:avLst/>
              <a:gdLst>
                <a:gd name="T0" fmla="*/ 0 w 3504"/>
                <a:gd name="T1" fmla="*/ 1504 h 1512"/>
                <a:gd name="T2" fmla="*/ 192 w 3504"/>
                <a:gd name="T3" fmla="*/ 1504 h 1512"/>
                <a:gd name="T4" fmla="*/ 432 w 3504"/>
                <a:gd name="T5" fmla="*/ 1456 h 1512"/>
                <a:gd name="T6" fmla="*/ 720 w 3504"/>
                <a:gd name="T7" fmla="*/ 1216 h 1512"/>
                <a:gd name="T8" fmla="*/ 1104 w 3504"/>
                <a:gd name="T9" fmla="*/ 784 h 1512"/>
                <a:gd name="T10" fmla="*/ 1440 w 3504"/>
                <a:gd name="T11" fmla="*/ 352 h 1512"/>
                <a:gd name="T12" fmla="*/ 1728 w 3504"/>
                <a:gd name="T13" fmla="*/ 112 h 1512"/>
                <a:gd name="T14" fmla="*/ 2016 w 3504"/>
                <a:gd name="T15" fmla="*/ 16 h 1512"/>
                <a:gd name="T16" fmla="*/ 2256 w 3504"/>
                <a:gd name="T17" fmla="*/ 16 h 1512"/>
                <a:gd name="T18" fmla="*/ 2448 w 3504"/>
                <a:gd name="T19" fmla="*/ 64 h 1512"/>
                <a:gd name="T20" fmla="*/ 2784 w 3504"/>
                <a:gd name="T21" fmla="*/ 256 h 1512"/>
                <a:gd name="T22" fmla="*/ 3216 w 3504"/>
                <a:gd name="T23" fmla="*/ 592 h 1512"/>
                <a:gd name="T24" fmla="*/ 3504 w 3504"/>
                <a:gd name="T25" fmla="*/ 832 h 15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04"/>
                <a:gd name="T40" fmla="*/ 0 h 1512"/>
                <a:gd name="T41" fmla="*/ 3504 w 3504"/>
                <a:gd name="T42" fmla="*/ 1512 h 15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04" h="1512">
                  <a:moveTo>
                    <a:pt x="0" y="1504"/>
                  </a:moveTo>
                  <a:cubicBezTo>
                    <a:pt x="60" y="1508"/>
                    <a:pt x="120" y="1512"/>
                    <a:pt x="192" y="1504"/>
                  </a:cubicBezTo>
                  <a:cubicBezTo>
                    <a:pt x="264" y="1496"/>
                    <a:pt x="344" y="1504"/>
                    <a:pt x="432" y="1456"/>
                  </a:cubicBezTo>
                  <a:cubicBezTo>
                    <a:pt x="520" y="1408"/>
                    <a:pt x="608" y="1328"/>
                    <a:pt x="720" y="1216"/>
                  </a:cubicBezTo>
                  <a:cubicBezTo>
                    <a:pt x="832" y="1104"/>
                    <a:pt x="984" y="928"/>
                    <a:pt x="1104" y="784"/>
                  </a:cubicBezTo>
                  <a:cubicBezTo>
                    <a:pt x="1224" y="640"/>
                    <a:pt x="1336" y="464"/>
                    <a:pt x="1440" y="352"/>
                  </a:cubicBezTo>
                  <a:cubicBezTo>
                    <a:pt x="1544" y="240"/>
                    <a:pt x="1632" y="168"/>
                    <a:pt x="1728" y="112"/>
                  </a:cubicBezTo>
                  <a:cubicBezTo>
                    <a:pt x="1824" y="56"/>
                    <a:pt x="1928" y="32"/>
                    <a:pt x="2016" y="16"/>
                  </a:cubicBezTo>
                  <a:cubicBezTo>
                    <a:pt x="2104" y="0"/>
                    <a:pt x="2184" y="8"/>
                    <a:pt x="2256" y="16"/>
                  </a:cubicBezTo>
                  <a:cubicBezTo>
                    <a:pt x="2328" y="24"/>
                    <a:pt x="2360" y="24"/>
                    <a:pt x="2448" y="64"/>
                  </a:cubicBezTo>
                  <a:cubicBezTo>
                    <a:pt x="2536" y="104"/>
                    <a:pt x="2656" y="168"/>
                    <a:pt x="2784" y="256"/>
                  </a:cubicBezTo>
                  <a:cubicBezTo>
                    <a:pt x="2912" y="344"/>
                    <a:pt x="3096" y="496"/>
                    <a:pt x="3216" y="592"/>
                  </a:cubicBezTo>
                  <a:cubicBezTo>
                    <a:pt x="3336" y="688"/>
                    <a:pt x="3420" y="760"/>
                    <a:pt x="3504" y="832"/>
                  </a:cubicBezTo>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8" name="Line 37"/>
            <p:cNvSpPr>
              <a:spLocks noChangeShapeType="1"/>
            </p:cNvSpPr>
            <p:nvPr/>
          </p:nvSpPr>
          <p:spPr bwMode="auto">
            <a:xfrm>
              <a:off x="2112" y="768"/>
              <a:ext cx="0" cy="1776"/>
            </a:xfrm>
            <a:prstGeom prst="line">
              <a:avLst/>
            </a:prstGeom>
            <a:noFill/>
            <a:ln w="9525">
              <a:solidFill>
                <a:schemeClr val="bg2"/>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9" name="Line 38"/>
            <p:cNvSpPr>
              <a:spLocks noChangeShapeType="1"/>
            </p:cNvSpPr>
            <p:nvPr/>
          </p:nvSpPr>
          <p:spPr bwMode="auto">
            <a:xfrm>
              <a:off x="2832" y="768"/>
              <a:ext cx="0" cy="1776"/>
            </a:xfrm>
            <a:prstGeom prst="line">
              <a:avLst/>
            </a:prstGeom>
            <a:noFill/>
            <a:ln w="9525">
              <a:solidFill>
                <a:schemeClr val="bg2"/>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Line 39"/>
            <p:cNvSpPr>
              <a:spLocks noChangeShapeType="1"/>
            </p:cNvSpPr>
            <p:nvPr/>
          </p:nvSpPr>
          <p:spPr bwMode="auto">
            <a:xfrm>
              <a:off x="3456" y="768"/>
              <a:ext cx="0" cy="1776"/>
            </a:xfrm>
            <a:prstGeom prst="line">
              <a:avLst/>
            </a:prstGeom>
            <a:noFill/>
            <a:ln w="9525">
              <a:solidFill>
                <a:schemeClr val="bg2"/>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Text Box 40"/>
            <p:cNvSpPr txBox="1">
              <a:spLocks noChangeArrowheads="1"/>
            </p:cNvSpPr>
            <p:nvPr/>
          </p:nvSpPr>
          <p:spPr bwMode="auto">
            <a:xfrm>
              <a:off x="1384" y="727"/>
              <a:ext cx="616" cy="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Introduction</a:t>
              </a:r>
              <a:endParaRPr lang="en-GB" sz="1200"/>
            </a:p>
          </p:txBody>
        </p:sp>
        <p:sp>
          <p:nvSpPr>
            <p:cNvPr id="12" name="Text Box 41"/>
            <p:cNvSpPr txBox="1">
              <a:spLocks noChangeArrowheads="1"/>
            </p:cNvSpPr>
            <p:nvPr/>
          </p:nvSpPr>
          <p:spPr bwMode="auto">
            <a:xfrm>
              <a:off x="2255" y="720"/>
              <a:ext cx="425" cy="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Growth</a:t>
              </a:r>
              <a:endParaRPr lang="en-GB" sz="1200"/>
            </a:p>
          </p:txBody>
        </p:sp>
        <p:sp>
          <p:nvSpPr>
            <p:cNvPr id="13" name="Text Box 42"/>
            <p:cNvSpPr txBox="1">
              <a:spLocks noChangeArrowheads="1"/>
            </p:cNvSpPr>
            <p:nvPr/>
          </p:nvSpPr>
          <p:spPr bwMode="auto">
            <a:xfrm>
              <a:off x="2920" y="720"/>
              <a:ext cx="457" cy="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dirty="0"/>
                <a:t>Maturity</a:t>
              </a:r>
              <a:endParaRPr lang="en-GB" sz="1200" dirty="0"/>
            </a:p>
          </p:txBody>
        </p:sp>
        <p:sp>
          <p:nvSpPr>
            <p:cNvPr id="14" name="Text Box 43"/>
            <p:cNvSpPr txBox="1">
              <a:spLocks noChangeArrowheads="1"/>
            </p:cNvSpPr>
            <p:nvPr/>
          </p:nvSpPr>
          <p:spPr bwMode="auto">
            <a:xfrm>
              <a:off x="3608" y="720"/>
              <a:ext cx="434" cy="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Decline</a:t>
              </a:r>
              <a:endParaRPr lang="en-GB" sz="1200"/>
            </a:p>
          </p:txBody>
        </p:sp>
        <p:sp>
          <p:nvSpPr>
            <p:cNvPr id="15" name="Text Box 45"/>
            <p:cNvSpPr txBox="1">
              <a:spLocks noChangeArrowheads="1"/>
            </p:cNvSpPr>
            <p:nvPr/>
          </p:nvSpPr>
          <p:spPr bwMode="auto">
            <a:xfrm>
              <a:off x="1296" y="2579"/>
              <a:ext cx="3504"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400"/>
                <a:t>Time</a:t>
              </a:r>
              <a:endParaRPr lang="en-GB" sz="1400"/>
            </a:p>
          </p:txBody>
        </p:sp>
        <p:sp>
          <p:nvSpPr>
            <p:cNvPr id="16" name="Line 46"/>
            <p:cNvSpPr>
              <a:spLocks noChangeShapeType="1"/>
            </p:cNvSpPr>
            <p:nvPr/>
          </p:nvSpPr>
          <p:spPr bwMode="auto">
            <a:xfrm flipH="1">
              <a:off x="2256" y="2688"/>
              <a:ext cx="576"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48"/>
            <p:cNvSpPr>
              <a:spLocks noChangeShapeType="1"/>
            </p:cNvSpPr>
            <p:nvPr/>
          </p:nvSpPr>
          <p:spPr bwMode="auto">
            <a:xfrm>
              <a:off x="3264" y="2688"/>
              <a:ext cx="576"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Text Box 49"/>
            <p:cNvSpPr txBox="1">
              <a:spLocks noChangeArrowheads="1"/>
            </p:cNvSpPr>
            <p:nvPr/>
          </p:nvSpPr>
          <p:spPr bwMode="auto">
            <a:xfrm>
              <a:off x="816" y="1322"/>
              <a:ext cx="476" cy="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400"/>
                <a:t>Usage</a:t>
              </a:r>
              <a:br>
                <a:rPr lang="de-DE" sz="1400"/>
              </a:br>
              <a:r>
                <a:rPr lang="de-DE" sz="1400"/>
                <a:t>or</a:t>
              </a:r>
              <a:br>
                <a:rPr lang="de-DE" sz="1400"/>
              </a:br>
              <a:r>
                <a:rPr lang="de-DE" sz="1400"/>
                <a:t>sales</a:t>
              </a:r>
              <a:br>
                <a:rPr lang="de-DE" sz="1400"/>
              </a:br>
              <a:r>
                <a:rPr lang="de-DE" sz="1400"/>
                <a:t>volume</a:t>
              </a:r>
              <a:endParaRPr lang="en-GB" sz="1400"/>
            </a:p>
          </p:txBody>
        </p:sp>
        <p:sp>
          <p:nvSpPr>
            <p:cNvPr id="19" name="Line 51"/>
            <p:cNvSpPr>
              <a:spLocks noChangeShapeType="1"/>
            </p:cNvSpPr>
            <p:nvPr/>
          </p:nvSpPr>
          <p:spPr bwMode="auto">
            <a:xfrm rot="5400000" flipH="1">
              <a:off x="769" y="1055"/>
              <a:ext cx="576" cy="1"/>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 name="Line 52"/>
            <p:cNvSpPr>
              <a:spLocks noChangeShapeType="1"/>
            </p:cNvSpPr>
            <p:nvPr/>
          </p:nvSpPr>
          <p:spPr bwMode="auto">
            <a:xfrm rot="16200000" flipH="1">
              <a:off x="769" y="2255"/>
              <a:ext cx="576" cy="1"/>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 name="Text Box 53"/>
            <p:cNvSpPr txBox="1">
              <a:spLocks noChangeArrowheads="1"/>
            </p:cNvSpPr>
            <p:nvPr/>
          </p:nvSpPr>
          <p:spPr bwMode="auto">
            <a:xfrm>
              <a:off x="3936" y="2400"/>
              <a:ext cx="899" cy="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(After Kotler 1994)</a:t>
              </a:r>
              <a:endParaRPr lang="en-GB" sz="1200"/>
            </a:p>
          </p:txBody>
        </p:sp>
      </p:grpSp>
    </p:spTree>
    <p:extLst>
      <p:ext uri="{BB962C8B-B14F-4D97-AF65-F5344CB8AC3E}">
        <p14:creationId xmlns:p14="http://schemas.microsoft.com/office/powerpoint/2010/main" val="30775692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27378"/>
            <a:ext cx="9404723" cy="1525870"/>
          </a:xfrm>
        </p:spPr>
        <p:txBody>
          <a:bodyPr>
            <a:normAutofit/>
          </a:bodyPr>
          <a:lstStyle/>
          <a:p>
            <a:r>
              <a:rPr lang="en-GB" sz="4000" dirty="0"/>
              <a:t>What is the actual and potential market for visitor attractions</a:t>
            </a:r>
            <a:r>
              <a:rPr lang="en-GB" sz="4000" dirty="0" smtClean="0"/>
              <a:t>?</a:t>
            </a:r>
            <a:endParaRPr lang="en-GB" sz="4000" dirty="0"/>
          </a:p>
        </p:txBody>
      </p:sp>
      <p:sp>
        <p:nvSpPr>
          <p:cNvPr id="3" name="Content Placeholder 2"/>
          <p:cNvSpPr>
            <a:spLocks noGrp="1"/>
          </p:cNvSpPr>
          <p:nvPr>
            <p:ph idx="1"/>
          </p:nvPr>
        </p:nvSpPr>
        <p:spPr>
          <a:xfrm>
            <a:off x="1085991" y="2257777"/>
            <a:ext cx="10058400" cy="4223246"/>
          </a:xfrm>
        </p:spPr>
        <p:txBody>
          <a:bodyPr>
            <a:normAutofit fontScale="92500"/>
          </a:bodyPr>
          <a:lstStyle/>
          <a:p>
            <a:pPr>
              <a:lnSpc>
                <a:spcPct val="110000"/>
              </a:lnSpc>
              <a:spcAft>
                <a:spcPts val="600"/>
              </a:spcAft>
            </a:pPr>
            <a:r>
              <a:rPr lang="en-GB" sz="2400" dirty="0" smtClean="0"/>
              <a:t>Success </a:t>
            </a:r>
            <a:r>
              <a:rPr lang="en-GB" sz="2400" dirty="0"/>
              <a:t>of an attraction depends </a:t>
            </a:r>
            <a:r>
              <a:rPr lang="en-GB" sz="2400" dirty="0" smtClean="0"/>
              <a:t>on how </a:t>
            </a:r>
            <a:r>
              <a:rPr lang="en-GB" sz="2400" dirty="0"/>
              <a:t>the market </a:t>
            </a:r>
            <a:r>
              <a:rPr lang="en-GB" sz="2400" dirty="0" smtClean="0"/>
              <a:t>responds BUT</a:t>
            </a:r>
            <a:endParaRPr lang="en-GB" sz="2400" dirty="0"/>
          </a:p>
          <a:p>
            <a:pPr>
              <a:lnSpc>
                <a:spcPct val="110000"/>
              </a:lnSpc>
              <a:spcAft>
                <a:spcPts val="600"/>
              </a:spcAft>
            </a:pPr>
            <a:r>
              <a:rPr lang="en-GB" sz="2400" dirty="0"/>
              <a:t>There is no single attraction market to be defined, identified and </a:t>
            </a:r>
            <a:r>
              <a:rPr lang="en-GB" sz="2400" dirty="0" smtClean="0"/>
              <a:t>measured.</a:t>
            </a:r>
            <a:endParaRPr lang="en-GB" sz="2400" dirty="0"/>
          </a:p>
          <a:p>
            <a:pPr>
              <a:lnSpc>
                <a:spcPct val="110000"/>
              </a:lnSpc>
              <a:spcAft>
                <a:spcPts val="600"/>
              </a:spcAft>
            </a:pPr>
            <a:r>
              <a:rPr lang="en-GB" sz="2400" dirty="0" smtClean="0"/>
              <a:t>Understanding of the Market is poor.  Market </a:t>
            </a:r>
            <a:r>
              <a:rPr lang="en-GB" sz="2400" dirty="0"/>
              <a:t>research is weak as:</a:t>
            </a:r>
          </a:p>
          <a:p>
            <a:pPr marL="432000" lvl="0" indent="-216000">
              <a:lnSpc>
                <a:spcPct val="110000"/>
              </a:lnSpc>
              <a:spcAft>
                <a:spcPts val="600"/>
              </a:spcAft>
              <a:buClr>
                <a:srgbClr val="C00000"/>
              </a:buClr>
              <a:buFont typeface="Arial" panose="020B0604020202020204" pitchFamily="34" charset="0"/>
              <a:buChar char="•"/>
            </a:pPr>
            <a:r>
              <a:rPr lang="en-GB" sz="2400" dirty="0"/>
              <a:t>private sector dominates ownership of attractions</a:t>
            </a:r>
          </a:p>
          <a:p>
            <a:pPr marL="432000" lvl="0" indent="-216000">
              <a:lnSpc>
                <a:spcPct val="110000"/>
              </a:lnSpc>
              <a:spcAft>
                <a:spcPts val="600"/>
              </a:spcAft>
              <a:buClr>
                <a:srgbClr val="C00000"/>
              </a:buClr>
              <a:buFont typeface="Arial" panose="020B0604020202020204" pitchFamily="34" charset="0"/>
              <a:buChar char="•"/>
            </a:pPr>
            <a:r>
              <a:rPr lang="en-GB" sz="2400" dirty="0"/>
              <a:t>we know little why people visit attractions at all</a:t>
            </a:r>
          </a:p>
          <a:p>
            <a:pPr marL="432000" lvl="0" indent="-216000">
              <a:lnSpc>
                <a:spcPct val="110000"/>
              </a:lnSpc>
              <a:spcAft>
                <a:spcPts val="600"/>
              </a:spcAft>
              <a:buClr>
                <a:srgbClr val="C00000"/>
              </a:buClr>
              <a:buFont typeface="Arial" panose="020B0604020202020204" pitchFamily="34" charset="0"/>
              <a:buChar char="•"/>
            </a:pPr>
            <a:r>
              <a:rPr lang="en-GB" sz="2400" dirty="0"/>
              <a:t>many attractions lack insufficient monitoring systems to gather visitor feedback</a:t>
            </a:r>
          </a:p>
          <a:p>
            <a:endParaRPr lang="en-GB" dirty="0"/>
          </a:p>
        </p:txBody>
      </p:sp>
    </p:spTree>
    <p:extLst>
      <p:ext uri="{BB962C8B-B14F-4D97-AF65-F5344CB8AC3E}">
        <p14:creationId xmlns:p14="http://schemas.microsoft.com/office/powerpoint/2010/main" val="12419638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Market Segmentation</a:t>
            </a:r>
            <a:endParaRPr lang="en-GB" sz="4000" dirty="0"/>
          </a:p>
        </p:txBody>
      </p:sp>
      <p:sp>
        <p:nvSpPr>
          <p:cNvPr id="3" name="Content Placeholder 2"/>
          <p:cNvSpPr>
            <a:spLocks noGrp="1"/>
          </p:cNvSpPr>
          <p:nvPr>
            <p:ph idx="1"/>
          </p:nvPr>
        </p:nvSpPr>
        <p:spPr>
          <a:xfrm>
            <a:off x="1175100" y="2140084"/>
            <a:ext cx="10284082" cy="3729009"/>
          </a:xfrm>
        </p:spPr>
        <p:txBody>
          <a:bodyPr>
            <a:normAutofit lnSpcReduction="10000"/>
          </a:bodyPr>
          <a:lstStyle/>
          <a:p>
            <a:pPr marL="0" indent="-1512000">
              <a:lnSpc>
                <a:spcPct val="120000"/>
              </a:lnSpc>
              <a:spcAft>
                <a:spcPts val="1200"/>
              </a:spcAft>
              <a:buNone/>
            </a:pPr>
            <a:r>
              <a:rPr lang="en-GB" sz="2400" dirty="0"/>
              <a:t>Geographical	</a:t>
            </a:r>
            <a:r>
              <a:rPr lang="en-GB" sz="2400" dirty="0" smtClean="0"/>
              <a:t>  Where </a:t>
            </a:r>
            <a:r>
              <a:rPr lang="en-GB" sz="2400" dirty="0"/>
              <a:t>the visitors live / come </a:t>
            </a:r>
            <a:r>
              <a:rPr lang="en-GB" sz="2400" dirty="0" smtClean="0"/>
              <a:t>from.</a:t>
            </a:r>
            <a:endParaRPr lang="en-GB" sz="2400" dirty="0"/>
          </a:p>
          <a:p>
            <a:pPr marL="0" indent="-1512000">
              <a:lnSpc>
                <a:spcPct val="120000"/>
              </a:lnSpc>
              <a:spcAft>
                <a:spcPts val="1200"/>
              </a:spcAft>
              <a:buNone/>
            </a:pPr>
            <a:r>
              <a:rPr lang="en-GB" sz="2400" dirty="0"/>
              <a:t>Demographics	</a:t>
            </a:r>
            <a:r>
              <a:rPr lang="en-GB" sz="2400" dirty="0" smtClean="0"/>
              <a:t>  The </a:t>
            </a:r>
            <a:r>
              <a:rPr lang="en-GB" sz="2400" dirty="0"/>
              <a:t>visitors age, sex, ethnicity, income, etc.</a:t>
            </a:r>
          </a:p>
          <a:p>
            <a:pPr marL="0" indent="-2088000">
              <a:lnSpc>
                <a:spcPct val="120000"/>
              </a:lnSpc>
              <a:buNone/>
            </a:pPr>
            <a:r>
              <a:rPr lang="en-GB" sz="2400" dirty="0"/>
              <a:t>Psychographic	</a:t>
            </a:r>
            <a:r>
              <a:rPr lang="en-GB" sz="2400" dirty="0" smtClean="0"/>
              <a:t>  The </a:t>
            </a:r>
            <a:r>
              <a:rPr lang="en-GB" sz="2400" dirty="0"/>
              <a:t>visitors attitudes and opinion coming </a:t>
            </a:r>
            <a:r>
              <a:rPr lang="en-GB" sz="2400" dirty="0" smtClean="0"/>
              <a:t>from</a:t>
            </a:r>
            <a:r>
              <a:rPr lang="en-GB" sz="2400" dirty="0"/>
              <a:t>	</a:t>
            </a:r>
            <a:r>
              <a:rPr lang="en-GB" sz="2400" dirty="0" smtClean="0"/>
              <a:t>						  their </a:t>
            </a:r>
            <a:r>
              <a:rPr lang="en-GB" sz="2400" dirty="0"/>
              <a:t>social class, lifestyle, etc.</a:t>
            </a:r>
          </a:p>
          <a:p>
            <a:pPr marL="0" indent="-1512000">
              <a:lnSpc>
                <a:spcPct val="120000"/>
              </a:lnSpc>
              <a:buNone/>
            </a:pPr>
            <a:r>
              <a:rPr lang="en-GB" sz="2400" dirty="0"/>
              <a:t>Behaviouristic	</a:t>
            </a:r>
            <a:r>
              <a:rPr lang="en-GB" sz="2400" dirty="0" smtClean="0"/>
              <a:t>  The </a:t>
            </a:r>
            <a:r>
              <a:rPr lang="en-GB" sz="2400" dirty="0"/>
              <a:t>visitors relationship with the product, </a:t>
            </a:r>
            <a:r>
              <a:rPr lang="en-GB" sz="2400" dirty="0" smtClean="0"/>
              <a:t>including 						  the benefits sought</a:t>
            </a:r>
          </a:p>
          <a:p>
            <a:pPr marL="0" indent="-1512000">
              <a:lnSpc>
                <a:spcPct val="100000"/>
              </a:lnSpc>
              <a:spcBef>
                <a:spcPts val="0"/>
              </a:spcBef>
              <a:spcAft>
                <a:spcPts val="1200"/>
              </a:spcAft>
              <a:buNone/>
            </a:pPr>
            <a:r>
              <a:rPr lang="en-GB" sz="2400" dirty="0"/>
              <a:t>	</a:t>
            </a:r>
            <a:r>
              <a:rPr lang="en-GB" sz="2400" dirty="0" smtClean="0"/>
              <a:t>		</a:t>
            </a:r>
            <a:endParaRPr lang="en-GB" dirty="0"/>
          </a:p>
        </p:txBody>
      </p:sp>
    </p:spTree>
    <p:extLst>
      <p:ext uri="{BB962C8B-B14F-4D97-AF65-F5344CB8AC3E}">
        <p14:creationId xmlns:p14="http://schemas.microsoft.com/office/powerpoint/2010/main" val="1258957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82222"/>
            <a:ext cx="9404723" cy="1571026"/>
          </a:xfrm>
        </p:spPr>
        <p:txBody>
          <a:bodyPr>
            <a:normAutofit/>
          </a:bodyPr>
          <a:lstStyle/>
          <a:p>
            <a:r>
              <a:rPr lang="en-GB" sz="4000" dirty="0"/>
              <a:t>Market segmentation by Age </a:t>
            </a:r>
            <a:r>
              <a:rPr lang="en-GB" sz="4000" dirty="0" smtClean="0"/>
              <a:t/>
            </a:r>
            <a:br>
              <a:rPr lang="en-GB" sz="4000" dirty="0" smtClean="0"/>
            </a:br>
            <a:r>
              <a:rPr lang="en-GB" sz="4000" dirty="0" smtClean="0"/>
              <a:t>Profile &amp; </a:t>
            </a:r>
            <a:r>
              <a:rPr lang="en-GB" sz="4000" dirty="0"/>
              <a:t>Life </a:t>
            </a:r>
            <a:r>
              <a:rPr lang="en-GB" sz="4000" dirty="0" smtClean="0"/>
              <a:t>Stage</a:t>
            </a:r>
            <a:endParaRPr lang="en-GB" sz="4000" dirty="0"/>
          </a:p>
        </p:txBody>
      </p:sp>
      <p:sp>
        <p:nvSpPr>
          <p:cNvPr id="3" name="Content Placeholder 2"/>
          <p:cNvSpPr>
            <a:spLocks noGrp="1"/>
          </p:cNvSpPr>
          <p:nvPr>
            <p:ph idx="1"/>
          </p:nvPr>
        </p:nvSpPr>
        <p:spPr>
          <a:xfrm>
            <a:off x="646111" y="1964267"/>
            <a:ext cx="10992733" cy="4639732"/>
          </a:xfrm>
        </p:spPr>
        <p:txBody>
          <a:bodyPr>
            <a:normAutofit fontScale="70000" lnSpcReduction="20000"/>
          </a:bodyPr>
          <a:lstStyle/>
          <a:p>
            <a:pPr marL="0" indent="0">
              <a:lnSpc>
                <a:spcPct val="120000"/>
              </a:lnSpc>
              <a:buNone/>
            </a:pPr>
            <a:r>
              <a:rPr lang="en-GB" sz="2600" dirty="0"/>
              <a:t>Child	</a:t>
            </a:r>
            <a:r>
              <a:rPr lang="en-GB" sz="2600" dirty="0" smtClean="0"/>
              <a:t>					New </a:t>
            </a:r>
            <a:r>
              <a:rPr lang="en-GB" sz="2600" dirty="0"/>
              <a:t>experiences; Other children to play with.</a:t>
            </a:r>
            <a:br>
              <a:rPr lang="en-GB" sz="2600" dirty="0"/>
            </a:br>
            <a:r>
              <a:rPr lang="en-GB" sz="2600" dirty="0" smtClean="0"/>
              <a:t>							Paternal </a:t>
            </a:r>
            <a:r>
              <a:rPr lang="en-GB" sz="2600" dirty="0"/>
              <a:t>guidance and support</a:t>
            </a:r>
          </a:p>
          <a:p>
            <a:pPr marL="0" indent="0">
              <a:lnSpc>
                <a:spcPct val="120000"/>
              </a:lnSpc>
              <a:buNone/>
            </a:pPr>
            <a:r>
              <a:rPr lang="en-GB" sz="2600" dirty="0"/>
              <a:t>Teenager	</a:t>
            </a:r>
            <a:r>
              <a:rPr lang="en-GB" sz="2600" dirty="0" smtClean="0"/>
              <a:t>				New </a:t>
            </a:r>
            <a:r>
              <a:rPr lang="en-GB" sz="2600" dirty="0"/>
              <a:t>experiences, Excitement, Status, More independence</a:t>
            </a:r>
            <a:br>
              <a:rPr lang="en-GB" sz="2600" dirty="0"/>
            </a:br>
            <a:r>
              <a:rPr lang="en-GB" sz="2600" dirty="0" smtClean="0"/>
              <a:t>							from </a:t>
            </a:r>
            <a:r>
              <a:rPr lang="en-GB" sz="2600" dirty="0"/>
              <a:t>parents, other teenagers, active participation</a:t>
            </a:r>
          </a:p>
          <a:p>
            <a:pPr marL="0" indent="0">
              <a:lnSpc>
                <a:spcPct val="120000"/>
              </a:lnSpc>
              <a:buNone/>
            </a:pPr>
            <a:r>
              <a:rPr lang="en-GB" sz="2600" dirty="0"/>
              <a:t>Young adult	</a:t>
            </a:r>
            <a:r>
              <a:rPr lang="en-GB" sz="2600" dirty="0" smtClean="0"/>
              <a:t>				New </a:t>
            </a:r>
            <a:r>
              <a:rPr lang="en-GB" sz="2600" dirty="0"/>
              <a:t>experiences, freedom of action, other young adults, active </a:t>
            </a:r>
            <a:r>
              <a:rPr lang="en-GB" sz="2600" dirty="0" smtClean="0"/>
              <a:t>								participation</a:t>
            </a:r>
            <a:endParaRPr lang="en-GB" sz="2600" dirty="0"/>
          </a:p>
          <a:p>
            <a:pPr marL="0" indent="0">
              <a:lnSpc>
                <a:spcPct val="120000"/>
              </a:lnSpc>
              <a:buNone/>
            </a:pPr>
            <a:r>
              <a:rPr lang="en-GB" sz="2600" dirty="0"/>
              <a:t>Young couple	</a:t>
            </a:r>
            <a:r>
              <a:rPr lang="en-GB" sz="2600" dirty="0" smtClean="0"/>
              <a:t>			New </a:t>
            </a:r>
            <a:r>
              <a:rPr lang="en-GB" sz="2600" dirty="0"/>
              <a:t>experiences, romance, solitude</a:t>
            </a:r>
          </a:p>
          <a:p>
            <a:pPr marL="0" indent="0">
              <a:lnSpc>
                <a:spcPct val="120000"/>
              </a:lnSpc>
              <a:buNone/>
            </a:pPr>
            <a:r>
              <a:rPr lang="en-GB" sz="2600" dirty="0"/>
              <a:t>Young couple with </a:t>
            </a:r>
            <a:r>
              <a:rPr lang="en-GB" sz="2600" dirty="0" smtClean="0"/>
              <a:t>baby		Facilities </a:t>
            </a:r>
            <a:r>
              <a:rPr lang="en-GB" sz="2600" dirty="0"/>
              <a:t>for babies, convenience for people with babies</a:t>
            </a:r>
          </a:p>
          <a:p>
            <a:pPr marL="0" indent="0">
              <a:lnSpc>
                <a:spcPct val="120000"/>
              </a:lnSpc>
              <a:buNone/>
            </a:pPr>
            <a:r>
              <a:rPr lang="en-GB" sz="2600" dirty="0"/>
              <a:t>Growing family	</a:t>
            </a:r>
            <a:r>
              <a:rPr lang="en-GB" sz="2600" dirty="0" smtClean="0"/>
              <a:t>			Economy </a:t>
            </a:r>
            <a:r>
              <a:rPr lang="en-GB" sz="2600" dirty="0"/>
              <a:t>– e.g. family ticket, something for all the family</a:t>
            </a:r>
          </a:p>
          <a:p>
            <a:pPr marL="0" indent="0">
              <a:lnSpc>
                <a:spcPct val="120000"/>
              </a:lnSpc>
              <a:buNone/>
            </a:pPr>
            <a:r>
              <a:rPr lang="en-GB" sz="2600" dirty="0"/>
              <a:t>Empty nesters	</a:t>
            </a:r>
            <a:r>
              <a:rPr lang="en-GB" sz="2600" dirty="0" smtClean="0"/>
              <a:t>			Chance </a:t>
            </a:r>
            <a:r>
              <a:rPr lang="en-GB" sz="2600" dirty="0"/>
              <a:t>to learn something, more passive participation</a:t>
            </a:r>
          </a:p>
          <a:p>
            <a:pPr marL="0" indent="0">
              <a:lnSpc>
                <a:spcPct val="120000"/>
              </a:lnSpc>
              <a:buNone/>
            </a:pPr>
            <a:r>
              <a:rPr lang="en-GB" sz="2600" dirty="0"/>
              <a:t>Elderly	</a:t>
            </a:r>
            <a:r>
              <a:rPr lang="en-GB" sz="2600" dirty="0" smtClean="0"/>
              <a:t>					Watching </a:t>
            </a:r>
            <a:r>
              <a:rPr lang="en-GB" sz="2600" dirty="0"/>
              <a:t>rather than doing, economy, company of other people</a:t>
            </a:r>
            <a:r>
              <a:rPr lang="en-GB" sz="2600" dirty="0" smtClean="0"/>
              <a:t>,</a:t>
            </a:r>
          </a:p>
          <a:p>
            <a:pPr marL="0" indent="0">
              <a:lnSpc>
                <a:spcPct val="120000"/>
              </a:lnSpc>
              <a:spcBef>
                <a:spcPts val="0"/>
              </a:spcBef>
              <a:buNone/>
            </a:pPr>
            <a:r>
              <a:rPr lang="en-GB" sz="2600" dirty="0" smtClean="0"/>
              <a:t> 							easy accessibility </a:t>
            </a:r>
            <a:r>
              <a:rPr lang="en-GB" sz="2600" dirty="0"/>
              <a:t>for people with mobility problems</a:t>
            </a:r>
          </a:p>
          <a:p>
            <a:endParaRPr lang="en-GB" dirty="0"/>
          </a:p>
        </p:txBody>
      </p:sp>
    </p:spTree>
    <p:extLst>
      <p:ext uri="{BB962C8B-B14F-4D97-AF65-F5344CB8AC3E}">
        <p14:creationId xmlns:p14="http://schemas.microsoft.com/office/powerpoint/2010/main" val="80932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16089"/>
            <a:ext cx="9404723" cy="1537159"/>
          </a:xfrm>
        </p:spPr>
        <p:txBody>
          <a:bodyPr>
            <a:normAutofit/>
          </a:bodyPr>
          <a:lstStyle/>
          <a:p>
            <a:r>
              <a:rPr lang="en-GB" sz="4000" dirty="0"/>
              <a:t>What is the business environment for visitor attractions</a:t>
            </a:r>
            <a:r>
              <a:rPr lang="en-GB" sz="4000" dirty="0" smtClean="0"/>
              <a:t>?</a:t>
            </a:r>
            <a:endParaRPr lang="en-GB" sz="4000" dirty="0"/>
          </a:p>
        </p:txBody>
      </p:sp>
      <p:sp>
        <p:nvSpPr>
          <p:cNvPr id="3" name="Content Placeholder 2"/>
          <p:cNvSpPr>
            <a:spLocks noGrp="1"/>
          </p:cNvSpPr>
          <p:nvPr>
            <p:ph idx="1"/>
          </p:nvPr>
        </p:nvSpPr>
        <p:spPr>
          <a:xfrm>
            <a:off x="1097280" y="2023352"/>
            <a:ext cx="10058400" cy="4221805"/>
          </a:xfrm>
        </p:spPr>
        <p:txBody>
          <a:bodyPr>
            <a:normAutofit/>
          </a:bodyPr>
          <a:lstStyle/>
          <a:p>
            <a:pPr>
              <a:spcAft>
                <a:spcPts val="1800"/>
              </a:spcAft>
            </a:pPr>
            <a:r>
              <a:rPr lang="en-GB" sz="2200" dirty="0"/>
              <a:t>Visitor attractions do not stand alone – they are embedded in local, regional, national and international </a:t>
            </a:r>
            <a:r>
              <a:rPr lang="en-GB" sz="2200" dirty="0" smtClean="0"/>
              <a:t>economies.</a:t>
            </a:r>
          </a:p>
          <a:p>
            <a:pPr>
              <a:spcAft>
                <a:spcPts val="1800"/>
              </a:spcAft>
            </a:pPr>
            <a:r>
              <a:rPr lang="en-GB" sz="2200" dirty="0" smtClean="0"/>
              <a:t>They are subject to Macro-Economic and Micro-Economic Forces.</a:t>
            </a:r>
          </a:p>
          <a:p>
            <a:pPr>
              <a:spcAft>
                <a:spcPts val="1800"/>
              </a:spcAft>
            </a:pPr>
            <a:r>
              <a:rPr lang="en-GB" sz="2200" dirty="0" smtClean="0"/>
              <a:t>These forces together form the business environment with which the market for attractions operates.</a:t>
            </a:r>
            <a:endParaRPr lang="en-GB" sz="2200" dirty="0"/>
          </a:p>
          <a:p>
            <a:pPr>
              <a:spcAft>
                <a:spcPts val="1800"/>
              </a:spcAft>
            </a:pPr>
            <a:r>
              <a:rPr lang="en-GB" sz="2200" dirty="0"/>
              <a:t>The market for each VA varies according to type of product – some </a:t>
            </a:r>
            <a:r>
              <a:rPr lang="en-GB" sz="2200" dirty="0" smtClean="0"/>
              <a:t>products </a:t>
            </a:r>
            <a:r>
              <a:rPr lang="en-GB" sz="2200" dirty="0"/>
              <a:t>are of international standing – there are few people who have not heard of Stonehenge for example</a:t>
            </a:r>
          </a:p>
          <a:p>
            <a:endParaRPr lang="en-GB" dirty="0"/>
          </a:p>
        </p:txBody>
      </p:sp>
    </p:spTree>
    <p:extLst>
      <p:ext uri="{BB962C8B-B14F-4D97-AF65-F5344CB8AC3E}">
        <p14:creationId xmlns:p14="http://schemas.microsoft.com/office/powerpoint/2010/main" val="28772117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Business Macro-Environment</a:t>
            </a:r>
            <a:br>
              <a:rPr lang="en-GB" sz="3600" dirty="0" smtClean="0"/>
            </a:br>
            <a:r>
              <a:rPr lang="en-GB" sz="3600" dirty="0" smtClean="0"/>
              <a:t>The Key Factors (PESTLE)</a:t>
            </a:r>
            <a:endParaRPr lang="en-GB" sz="2400" i="1" dirty="0"/>
          </a:p>
        </p:txBody>
      </p:sp>
      <p:sp>
        <p:nvSpPr>
          <p:cNvPr id="3" name="Content Placeholder 2"/>
          <p:cNvSpPr>
            <a:spLocks noGrp="1"/>
          </p:cNvSpPr>
          <p:nvPr>
            <p:ph idx="1"/>
          </p:nvPr>
        </p:nvSpPr>
        <p:spPr>
          <a:xfrm>
            <a:off x="1097280" y="1926076"/>
            <a:ext cx="10673188" cy="4632768"/>
          </a:xfrm>
        </p:spPr>
        <p:txBody>
          <a:bodyPr>
            <a:normAutofit/>
          </a:bodyPr>
          <a:lstStyle/>
          <a:p>
            <a:pPr marL="0" indent="0">
              <a:lnSpc>
                <a:spcPct val="100000"/>
              </a:lnSpc>
              <a:spcAft>
                <a:spcPts val="600"/>
              </a:spcAft>
              <a:buNone/>
            </a:pPr>
            <a:r>
              <a:rPr lang="en-GB" sz="2400" dirty="0"/>
              <a:t>Political 	</a:t>
            </a:r>
            <a:r>
              <a:rPr lang="en-GB" sz="2400" dirty="0" smtClean="0"/>
              <a:t>			actions </a:t>
            </a:r>
            <a:r>
              <a:rPr lang="en-GB" sz="2400" dirty="0"/>
              <a:t>of governmental bodies</a:t>
            </a:r>
          </a:p>
          <a:p>
            <a:pPr marL="0" indent="0">
              <a:lnSpc>
                <a:spcPct val="100000"/>
              </a:lnSpc>
              <a:spcAft>
                <a:spcPts val="600"/>
              </a:spcAft>
              <a:buNone/>
            </a:pPr>
            <a:r>
              <a:rPr lang="en-GB" sz="2400" dirty="0"/>
              <a:t>Economic 	</a:t>
            </a:r>
            <a:r>
              <a:rPr lang="en-GB" sz="2400" dirty="0" smtClean="0"/>
              <a:t>		influencing </a:t>
            </a:r>
            <a:r>
              <a:rPr lang="en-GB" sz="2400" dirty="0"/>
              <a:t>the attractions Market </a:t>
            </a:r>
            <a:r>
              <a:rPr lang="en-GB" sz="2400" dirty="0" smtClean="0"/>
              <a:t>for example –							disposable income, inflation</a:t>
            </a:r>
            <a:r>
              <a:rPr lang="en-GB" sz="2400" dirty="0"/>
              <a:t>, interest </a:t>
            </a:r>
            <a:r>
              <a:rPr lang="en-GB" sz="2400" dirty="0" smtClean="0"/>
              <a:t>rates, etc.</a:t>
            </a:r>
            <a:endParaRPr lang="en-GB" sz="2400" dirty="0"/>
          </a:p>
          <a:p>
            <a:pPr marL="0" indent="0">
              <a:lnSpc>
                <a:spcPct val="100000"/>
              </a:lnSpc>
              <a:spcAft>
                <a:spcPts val="600"/>
              </a:spcAft>
              <a:buNone/>
            </a:pPr>
            <a:r>
              <a:rPr lang="en-GB" sz="2400" dirty="0"/>
              <a:t>Sociocultural 	</a:t>
            </a:r>
            <a:r>
              <a:rPr lang="en-GB" sz="2400" dirty="0" smtClean="0"/>
              <a:t>	demographic &amp; </a:t>
            </a:r>
            <a:r>
              <a:rPr lang="en-GB" sz="2400" dirty="0"/>
              <a:t>cultural trends, consumer </a:t>
            </a:r>
            <a:r>
              <a:rPr lang="en-GB" sz="2400" dirty="0" smtClean="0"/>
              <a:t>									behaviour  (</a:t>
            </a:r>
            <a:r>
              <a:rPr lang="en-GB" sz="2400" dirty="0" err="1" smtClean="0"/>
              <a:t>eg</a:t>
            </a:r>
            <a:r>
              <a:rPr lang="en-GB" sz="2400" dirty="0" smtClean="0"/>
              <a:t>. ethical tourism)</a:t>
            </a:r>
            <a:endParaRPr lang="en-GB" sz="2400" dirty="0"/>
          </a:p>
          <a:p>
            <a:pPr marL="0" indent="0">
              <a:lnSpc>
                <a:spcPct val="100000"/>
              </a:lnSpc>
              <a:spcAft>
                <a:spcPts val="600"/>
              </a:spcAft>
              <a:buNone/>
            </a:pPr>
            <a:r>
              <a:rPr lang="en-GB" sz="2400" dirty="0"/>
              <a:t>Technological </a:t>
            </a:r>
            <a:r>
              <a:rPr lang="en-GB" sz="2400" dirty="0" smtClean="0"/>
              <a:t>		influence </a:t>
            </a:r>
            <a:r>
              <a:rPr lang="en-GB" sz="2400" dirty="0"/>
              <a:t>product, management and competition</a:t>
            </a:r>
          </a:p>
          <a:p>
            <a:pPr marL="0" indent="0">
              <a:lnSpc>
                <a:spcPct val="100000"/>
              </a:lnSpc>
              <a:spcAft>
                <a:spcPts val="600"/>
              </a:spcAft>
              <a:buNone/>
            </a:pPr>
            <a:r>
              <a:rPr lang="en-GB" sz="2400" dirty="0"/>
              <a:t>Legal 	</a:t>
            </a:r>
            <a:r>
              <a:rPr lang="en-GB" sz="2400" dirty="0" smtClean="0"/>
              <a:t>				framework for operation (H&amp;S, Employment, etc.)</a:t>
            </a:r>
          </a:p>
          <a:p>
            <a:pPr marL="0" indent="0">
              <a:lnSpc>
                <a:spcPct val="100000"/>
              </a:lnSpc>
              <a:spcAft>
                <a:spcPts val="600"/>
              </a:spcAft>
              <a:buNone/>
            </a:pPr>
            <a:r>
              <a:rPr lang="en-GB" sz="2400" dirty="0" smtClean="0"/>
              <a:t>Sustainability 		Influences all above – </a:t>
            </a:r>
            <a:r>
              <a:rPr lang="en-GB" sz="2400" dirty="0"/>
              <a:t>increasingly </a:t>
            </a:r>
            <a:r>
              <a:rPr lang="en-GB" sz="2400" dirty="0" smtClean="0"/>
              <a:t>important 								(stakeholders, communities, marketing, etc.)</a:t>
            </a:r>
            <a:endParaRPr lang="en-GB" sz="2400" dirty="0"/>
          </a:p>
          <a:p>
            <a:endParaRPr lang="en-GB" dirty="0"/>
          </a:p>
        </p:txBody>
      </p:sp>
    </p:spTree>
    <p:extLst>
      <p:ext uri="{BB962C8B-B14F-4D97-AF65-F5344CB8AC3E}">
        <p14:creationId xmlns:p14="http://schemas.microsoft.com/office/powerpoint/2010/main" val="13221159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Business Micro Environment</a:t>
            </a:r>
            <a:endParaRPr lang="en-GB" sz="4000" dirty="0"/>
          </a:p>
        </p:txBody>
      </p:sp>
      <p:sp>
        <p:nvSpPr>
          <p:cNvPr id="3" name="Content Placeholder 2"/>
          <p:cNvSpPr>
            <a:spLocks noGrp="1"/>
          </p:cNvSpPr>
          <p:nvPr>
            <p:ph idx="1"/>
          </p:nvPr>
        </p:nvSpPr>
        <p:spPr>
          <a:xfrm>
            <a:off x="1097280" y="1964987"/>
            <a:ext cx="10058400" cy="4241259"/>
          </a:xfrm>
        </p:spPr>
        <p:txBody>
          <a:bodyPr>
            <a:normAutofit lnSpcReduction="10000"/>
          </a:bodyPr>
          <a:lstStyle/>
          <a:p>
            <a:pPr marL="0" indent="0">
              <a:lnSpc>
                <a:spcPct val="100000"/>
              </a:lnSpc>
              <a:spcAft>
                <a:spcPts val="1800"/>
              </a:spcAft>
              <a:buNone/>
            </a:pPr>
            <a:r>
              <a:rPr lang="en-GB" sz="2400" dirty="0"/>
              <a:t>Three main components which can be </a:t>
            </a:r>
            <a:r>
              <a:rPr lang="en-GB" sz="2400" dirty="0" smtClean="0"/>
              <a:t>directly influenced </a:t>
            </a:r>
            <a:r>
              <a:rPr lang="en-GB" sz="2400" dirty="0"/>
              <a:t>or controlled by an organisation and </a:t>
            </a:r>
            <a:r>
              <a:rPr lang="en-GB" sz="2400" i="1" dirty="0"/>
              <a:t>two which are not</a:t>
            </a:r>
            <a:r>
              <a:rPr lang="en-GB" sz="2400" dirty="0"/>
              <a:t>:</a:t>
            </a:r>
          </a:p>
          <a:p>
            <a:pPr marL="216000" indent="0">
              <a:lnSpc>
                <a:spcPct val="100000"/>
              </a:lnSpc>
              <a:spcAft>
                <a:spcPts val="1800"/>
              </a:spcAft>
              <a:buClr>
                <a:srgbClr val="C00000"/>
              </a:buClr>
              <a:buNone/>
            </a:pPr>
            <a:r>
              <a:rPr lang="en-GB" sz="2400" dirty="0"/>
              <a:t>Organisational </a:t>
            </a:r>
            <a:r>
              <a:rPr lang="en-GB" sz="2400" dirty="0" smtClean="0"/>
              <a:t>structure		Business Model</a:t>
            </a:r>
            <a:endParaRPr lang="en-GB" sz="2400" dirty="0"/>
          </a:p>
          <a:p>
            <a:pPr marL="216000" indent="0">
              <a:lnSpc>
                <a:spcPct val="100000"/>
              </a:lnSpc>
              <a:spcAft>
                <a:spcPts val="1800"/>
              </a:spcAft>
              <a:buClr>
                <a:srgbClr val="C00000"/>
              </a:buClr>
              <a:buNone/>
            </a:pPr>
            <a:r>
              <a:rPr lang="en-GB" sz="2400" dirty="0" smtClean="0"/>
              <a:t>Suppliers							Tendering Process</a:t>
            </a:r>
            <a:endParaRPr lang="en-GB" sz="2400" dirty="0"/>
          </a:p>
          <a:p>
            <a:pPr marL="216000" indent="0">
              <a:lnSpc>
                <a:spcPct val="100000"/>
              </a:lnSpc>
              <a:spcAft>
                <a:spcPts val="1800"/>
              </a:spcAft>
              <a:buClr>
                <a:srgbClr val="C00000"/>
              </a:buClr>
              <a:buNone/>
            </a:pPr>
            <a:r>
              <a:rPr lang="en-GB" sz="2400" dirty="0"/>
              <a:t>Marketing I</a:t>
            </a:r>
            <a:r>
              <a:rPr lang="en-GB" sz="2400" dirty="0" smtClean="0"/>
              <a:t>ntermediaries		Marketing Strategy</a:t>
            </a:r>
            <a:endParaRPr lang="en-GB" sz="2400" dirty="0"/>
          </a:p>
          <a:p>
            <a:pPr marL="216000" indent="0">
              <a:lnSpc>
                <a:spcPct val="100000"/>
              </a:lnSpc>
              <a:spcAft>
                <a:spcPts val="1800"/>
              </a:spcAft>
              <a:buClr>
                <a:srgbClr val="C00000"/>
              </a:buClr>
              <a:buNone/>
            </a:pPr>
            <a:r>
              <a:rPr lang="en-GB" sz="2400" i="1" dirty="0" smtClean="0"/>
              <a:t>		Customers</a:t>
            </a:r>
            <a:r>
              <a:rPr lang="en-GB" sz="2400" dirty="0" smtClean="0"/>
              <a:t>			</a:t>
            </a:r>
            <a:r>
              <a:rPr lang="en-GB" sz="2400" i="1" dirty="0" smtClean="0"/>
              <a:t>If they feel like it</a:t>
            </a:r>
            <a:endParaRPr lang="en-GB" sz="2400" dirty="0"/>
          </a:p>
          <a:p>
            <a:pPr marL="216000" indent="0">
              <a:lnSpc>
                <a:spcPct val="100000"/>
              </a:lnSpc>
              <a:spcAft>
                <a:spcPts val="1800"/>
              </a:spcAft>
              <a:buClr>
                <a:srgbClr val="C00000"/>
              </a:buClr>
              <a:buNone/>
            </a:pPr>
            <a:r>
              <a:rPr lang="en-GB" sz="2400" i="1" dirty="0" smtClean="0"/>
              <a:t>		Competitors</a:t>
            </a:r>
            <a:r>
              <a:rPr lang="en-GB" sz="2400" dirty="0" smtClean="0"/>
              <a:t>			</a:t>
            </a:r>
            <a:r>
              <a:rPr lang="en-GB" sz="2400" i="1" dirty="0" smtClean="0"/>
              <a:t>If they think their product is better</a:t>
            </a:r>
            <a:endParaRPr lang="en-GB" sz="2400" dirty="0"/>
          </a:p>
        </p:txBody>
      </p:sp>
    </p:spTree>
    <p:extLst>
      <p:ext uri="{BB962C8B-B14F-4D97-AF65-F5344CB8AC3E}">
        <p14:creationId xmlns:p14="http://schemas.microsoft.com/office/powerpoint/2010/main" val="151174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430179014"/>
              </p:ext>
            </p:extLst>
          </p:nvPr>
        </p:nvGraphicFramePr>
        <p:xfrm>
          <a:off x="3781777" y="350196"/>
          <a:ext cx="8018498" cy="6231225"/>
        </p:xfrm>
        <a:graphic>
          <a:graphicData uri="http://schemas.openxmlformats.org/drawingml/2006/table">
            <a:tbl>
              <a:tblPr>
                <a:tableStyleId>{5C22544A-7EE6-4342-B048-85BDC9FD1C3A}</a:tableStyleId>
              </a:tblPr>
              <a:tblGrid>
                <a:gridCol w="1856010"/>
                <a:gridCol w="3081244"/>
                <a:gridCol w="3081244"/>
              </a:tblGrid>
              <a:tr h="674628">
                <a:tc>
                  <a:txBody>
                    <a:bodyPr/>
                    <a:lstStyle/>
                    <a:p>
                      <a:pPr fontAlgn="base">
                        <a:lnSpc>
                          <a:spcPct val="107000"/>
                        </a:lnSpc>
                        <a:spcAft>
                          <a:spcPts val="0"/>
                        </a:spcAft>
                      </a:pPr>
                      <a:r>
                        <a:rPr lang="de-DE" sz="1400" kern="1200" dirty="0">
                          <a:effectLst/>
                        </a:rPr>
                        <a:t>Factor in business environment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nchor="ctr"/>
                </a:tc>
                <a:tc>
                  <a:txBody>
                    <a:bodyPr/>
                    <a:lstStyle/>
                    <a:p>
                      <a:pPr fontAlgn="base">
                        <a:lnSpc>
                          <a:spcPct val="107000"/>
                        </a:lnSpc>
                        <a:spcAft>
                          <a:spcPts val="0"/>
                        </a:spcAft>
                      </a:pPr>
                      <a:r>
                        <a:rPr lang="de-DE" sz="1400" kern="1200" dirty="0">
                          <a:effectLst/>
                        </a:rPr>
                        <a:t>Major theme park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nchor="ctr"/>
                </a:tc>
                <a:tc>
                  <a:txBody>
                    <a:bodyPr/>
                    <a:lstStyle/>
                    <a:p>
                      <a:pPr fontAlgn="base">
                        <a:lnSpc>
                          <a:spcPct val="107000"/>
                        </a:lnSpc>
                        <a:spcAft>
                          <a:spcPts val="0"/>
                        </a:spcAft>
                      </a:pPr>
                      <a:r>
                        <a:rPr lang="de-DE" sz="1400" kern="1200">
                          <a:effectLst/>
                        </a:rPr>
                        <a:t>Small local authority museum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nchor="ctr"/>
                </a:tc>
              </a:tr>
              <a:tr h="949819">
                <a:tc>
                  <a:txBody>
                    <a:bodyPr/>
                    <a:lstStyle/>
                    <a:p>
                      <a:pPr fontAlgn="base">
                        <a:lnSpc>
                          <a:spcPct val="107000"/>
                        </a:lnSpc>
                        <a:spcAft>
                          <a:spcPts val="0"/>
                        </a:spcAft>
                      </a:pPr>
                      <a:r>
                        <a:rPr lang="de-DE" sz="1400" kern="1200">
                          <a:effectLst/>
                        </a:rPr>
                        <a:t>Political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Health and Safety law</a:t>
                      </a:r>
                      <a:endParaRPr lang="en-GB" sz="1400" dirty="0">
                        <a:effectLst/>
                      </a:endParaRPr>
                    </a:p>
                    <a:p>
                      <a:pPr fontAlgn="base">
                        <a:lnSpc>
                          <a:spcPct val="107000"/>
                        </a:lnSpc>
                        <a:spcAft>
                          <a:spcPts val="0"/>
                        </a:spcAft>
                      </a:pPr>
                      <a:r>
                        <a:rPr lang="en-GB" sz="1400" kern="1200" dirty="0">
                          <a:effectLst/>
                        </a:rPr>
                        <a:t>Legislation on the rights of the part-time workers</a:t>
                      </a:r>
                      <a:endParaRPr lang="en-GB" sz="1400" dirty="0">
                        <a:effectLst/>
                        <a:latin typeface="Calibri" panose="020F0502020204030204" pitchFamily="34" charset="0"/>
                      </a:endParaRPr>
                    </a:p>
                  </a:txBody>
                  <a:tcPr marL="74106" marR="74106" marT="44464" marB="44464"/>
                </a:tc>
                <a:tc>
                  <a:txBody>
                    <a:bodyPr/>
                    <a:lstStyle/>
                    <a:p>
                      <a:pPr fontAlgn="base">
                        <a:lnSpc>
                          <a:spcPct val="107000"/>
                        </a:lnSpc>
                        <a:spcAft>
                          <a:spcPts val="0"/>
                        </a:spcAft>
                      </a:pPr>
                      <a:r>
                        <a:rPr lang="en-GB" sz="1400" kern="1200" dirty="0">
                          <a:effectLst/>
                        </a:rPr>
                        <a:t>Laws affecting local government</a:t>
                      </a:r>
                      <a:br>
                        <a:rPr lang="en-GB" sz="1400" kern="1200" dirty="0">
                          <a:effectLst/>
                        </a:rPr>
                      </a:br>
                      <a:r>
                        <a:rPr lang="en-GB" sz="1400" kern="1200" dirty="0">
                          <a:effectLst/>
                        </a:rPr>
                        <a:t>Control on local authority</a:t>
                      </a:r>
                      <a:br>
                        <a:rPr lang="en-GB" sz="1400" kern="1200" dirty="0">
                          <a:effectLst/>
                        </a:rPr>
                      </a:br>
                      <a:r>
                        <a:rPr lang="en-GB" sz="1400" kern="1200" dirty="0">
                          <a:effectLst/>
                        </a:rPr>
                        <a:t>  expenditure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r h="1225011">
                <a:tc>
                  <a:txBody>
                    <a:bodyPr/>
                    <a:lstStyle/>
                    <a:p>
                      <a:pPr fontAlgn="base">
                        <a:lnSpc>
                          <a:spcPct val="107000"/>
                        </a:lnSpc>
                        <a:spcAft>
                          <a:spcPts val="0"/>
                        </a:spcAft>
                      </a:pPr>
                      <a:r>
                        <a:rPr lang="de-DE" sz="1400" kern="1200">
                          <a:effectLst/>
                        </a:rPr>
                        <a:t>Economic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State of the economy</a:t>
                      </a:r>
                      <a:endParaRPr lang="en-GB" sz="1400" dirty="0">
                        <a:effectLst/>
                      </a:endParaRPr>
                    </a:p>
                    <a:p>
                      <a:pPr fontAlgn="base">
                        <a:lnSpc>
                          <a:spcPct val="107000"/>
                        </a:lnSpc>
                        <a:spcAft>
                          <a:spcPts val="0"/>
                        </a:spcAft>
                      </a:pPr>
                      <a:r>
                        <a:rPr lang="en-GB" sz="1400" kern="1200" dirty="0">
                          <a:effectLst/>
                        </a:rPr>
                        <a:t>Interest rates due to the need for</a:t>
                      </a:r>
                      <a:br>
                        <a:rPr lang="en-GB" sz="1400" kern="1200" dirty="0">
                          <a:effectLst/>
                        </a:rPr>
                      </a:br>
                      <a:r>
                        <a:rPr lang="en-GB" sz="1400" kern="1200" dirty="0">
                          <a:effectLst/>
                        </a:rPr>
                        <a:t>constant new product development</a:t>
                      </a:r>
                      <a:endParaRPr lang="en-GB" sz="1400" dirty="0">
                        <a:effectLst/>
                        <a:latin typeface="Calibri" panose="020F0502020204030204" pitchFamily="34" charset="0"/>
                      </a:endParaRPr>
                    </a:p>
                  </a:txBody>
                  <a:tcPr marL="74106" marR="74106" marT="44464" marB="44464"/>
                </a:tc>
                <a:tc>
                  <a:txBody>
                    <a:bodyPr/>
                    <a:lstStyle/>
                    <a:p>
                      <a:pPr fontAlgn="base">
                        <a:lnSpc>
                          <a:spcPct val="107000"/>
                        </a:lnSpc>
                        <a:spcAft>
                          <a:spcPts val="0"/>
                        </a:spcAft>
                      </a:pPr>
                      <a:r>
                        <a:rPr lang="en-GB" sz="1400" kern="1200" dirty="0">
                          <a:effectLst/>
                        </a:rPr>
                        <a:t>If a charge is made, the state of</a:t>
                      </a:r>
                      <a:br>
                        <a:rPr lang="en-GB" sz="1400" kern="1200" dirty="0">
                          <a:effectLst/>
                        </a:rPr>
                      </a:br>
                      <a:r>
                        <a:rPr lang="en-GB" sz="1400" kern="1200" dirty="0">
                          <a:effectLst/>
                        </a:rPr>
                        <a:t>the economy, otherwise of little importance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r h="1225011">
                <a:tc>
                  <a:txBody>
                    <a:bodyPr/>
                    <a:lstStyle/>
                    <a:p>
                      <a:pPr fontAlgn="base">
                        <a:lnSpc>
                          <a:spcPct val="107000"/>
                        </a:lnSpc>
                        <a:spcAft>
                          <a:spcPts val="0"/>
                        </a:spcAft>
                      </a:pPr>
                      <a:r>
                        <a:rPr lang="de-DE" sz="1400" kern="1200" dirty="0" smtClean="0">
                          <a:effectLst/>
                        </a:rPr>
                        <a:t>Sociocultural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Percentage of the population in the younger age group</a:t>
                      </a:r>
                      <a:endParaRPr lang="en-GB" sz="1400" dirty="0">
                        <a:effectLst/>
                      </a:endParaRPr>
                    </a:p>
                    <a:p>
                      <a:pPr fontAlgn="base">
                        <a:lnSpc>
                          <a:spcPct val="107000"/>
                        </a:lnSpc>
                        <a:spcAft>
                          <a:spcPts val="0"/>
                        </a:spcAft>
                      </a:pPr>
                      <a:r>
                        <a:rPr lang="en-GB" sz="1400" kern="1200" dirty="0">
                          <a:effectLst/>
                        </a:rPr>
                        <a:t>The changing structure of the family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Percentage of the population in the middle age group and in the social classes A and B</a:t>
                      </a:r>
                      <a:endParaRPr lang="en-GB" sz="1400" dirty="0">
                        <a:effectLst/>
                        <a:latin typeface="Calibri" panose="020F0502020204030204" pitchFamily="34" charset="0"/>
                      </a:endParaRPr>
                    </a:p>
                  </a:txBody>
                  <a:tcPr marL="74106" marR="74106" marT="44464" marB="44464"/>
                </a:tc>
              </a:tr>
              <a:tr h="1206937">
                <a:tc>
                  <a:txBody>
                    <a:bodyPr/>
                    <a:lstStyle/>
                    <a:p>
                      <a:pPr fontAlgn="base">
                        <a:lnSpc>
                          <a:spcPct val="107000"/>
                        </a:lnSpc>
                        <a:spcAft>
                          <a:spcPts val="0"/>
                        </a:spcAft>
                      </a:pPr>
                      <a:r>
                        <a:rPr lang="de-DE" sz="1400" kern="1200">
                          <a:effectLst/>
                        </a:rPr>
                        <a:t>Technological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a:effectLst/>
                        </a:rPr>
                        <a:t>New types of rides</a:t>
                      </a:r>
                      <a:br>
                        <a:rPr lang="en-GB" sz="1400" kern="1200">
                          <a:effectLst/>
                        </a:rPr>
                      </a:br>
                      <a:r>
                        <a:rPr lang="en-GB" sz="1400" kern="1200">
                          <a:effectLst/>
                        </a:rPr>
                        <a:t>Virtual reality</a:t>
                      </a:r>
                      <a:br>
                        <a:rPr lang="en-GB" sz="1400" kern="1200">
                          <a:effectLst/>
                        </a:rPr>
                      </a:br>
                      <a:r>
                        <a:rPr lang="en-GB" sz="1400" kern="1200">
                          <a:effectLst/>
                        </a:rPr>
                        <a:t>Management Information Systems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Need to keep up with the latest</a:t>
                      </a:r>
                      <a:br>
                        <a:rPr lang="en-GB" sz="1400" kern="1200" dirty="0">
                          <a:effectLst/>
                        </a:rPr>
                      </a:br>
                      <a:r>
                        <a:rPr lang="en-GB" sz="1400" kern="1200" dirty="0">
                          <a:effectLst/>
                        </a:rPr>
                        <a:t>methods of interpretation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r h="949819">
                <a:tc>
                  <a:txBody>
                    <a:bodyPr/>
                    <a:lstStyle/>
                    <a:p>
                      <a:pPr fontAlgn="base">
                        <a:lnSpc>
                          <a:spcPct val="107000"/>
                        </a:lnSpc>
                        <a:spcAft>
                          <a:spcPts val="0"/>
                        </a:spcAft>
                      </a:pPr>
                      <a:r>
                        <a:rPr lang="de-DE" sz="1400" kern="1200">
                          <a:effectLst/>
                        </a:rPr>
                        <a:t>Natural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a:effectLst/>
                        </a:rPr>
                        <a:t>Weather</a:t>
                      </a:r>
                      <a:br>
                        <a:rPr lang="en-GB" sz="1400" kern="1200">
                          <a:effectLst/>
                        </a:rPr>
                      </a:br>
                      <a:r>
                        <a:rPr lang="en-GB" sz="1400" kern="1200">
                          <a:effectLst/>
                        </a:rPr>
                        <a:t>as most are open air, bad weather reduces visitor numbers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Weather</a:t>
                      </a:r>
                      <a:br>
                        <a:rPr lang="en-GB" sz="1400" kern="1200" dirty="0">
                          <a:effectLst/>
                        </a:rPr>
                      </a:br>
                      <a:r>
                        <a:rPr lang="en-GB" sz="1400" kern="1200" dirty="0">
                          <a:effectLst/>
                        </a:rPr>
                        <a:t>as most are under cover, bad weather is usually beneficial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bl>
          </a:graphicData>
        </a:graphic>
      </p:graphicFrame>
      <p:sp>
        <p:nvSpPr>
          <p:cNvPr id="5" name="Content Placeholder 2"/>
          <p:cNvSpPr txBox="1">
            <a:spLocks/>
          </p:cNvSpPr>
          <p:nvPr/>
        </p:nvSpPr>
        <p:spPr>
          <a:xfrm>
            <a:off x="486383" y="857955"/>
            <a:ext cx="2976663" cy="5114827"/>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10000"/>
              </a:lnSpc>
            </a:pPr>
            <a:r>
              <a:rPr lang="en-GB" sz="2400" dirty="0"/>
              <a:t>Factors Affecting the Macro-Environment – Examples of </a:t>
            </a:r>
            <a:r>
              <a:rPr lang="en-GB" sz="2400" dirty="0" smtClean="0"/>
              <a:t>Visitor Attractions  </a:t>
            </a:r>
            <a:r>
              <a:rPr lang="en-GB" sz="2400" dirty="0"/>
              <a:t>at Different </a:t>
            </a:r>
            <a:r>
              <a:rPr lang="en-GB" sz="2400" dirty="0" smtClean="0"/>
              <a:t>Scales</a:t>
            </a:r>
          </a:p>
          <a:p>
            <a:endParaRPr lang="en-GB" sz="2800" dirty="0" smtClean="0"/>
          </a:p>
          <a:p>
            <a:endParaRPr lang="en-GB" sz="2800" dirty="0"/>
          </a:p>
          <a:p>
            <a:endParaRPr lang="en-GB" sz="2800" dirty="0" smtClean="0"/>
          </a:p>
          <a:p>
            <a:endParaRPr lang="en-GB" sz="2800" dirty="0"/>
          </a:p>
          <a:p>
            <a:r>
              <a:rPr lang="en-GB" dirty="0" smtClean="0"/>
              <a:t>(</a:t>
            </a:r>
            <a:r>
              <a:rPr lang="en-GB" dirty="0" err="1" smtClean="0"/>
              <a:t>Swarbrooke</a:t>
            </a:r>
            <a:r>
              <a:rPr lang="en-GB" dirty="0" smtClean="0"/>
              <a:t> 2010)</a:t>
            </a:r>
            <a:endParaRPr lang="en-GB" dirty="0"/>
          </a:p>
          <a:p>
            <a:endParaRPr lang="en-GB" dirty="0"/>
          </a:p>
        </p:txBody>
      </p:sp>
    </p:spTree>
    <p:extLst>
      <p:ext uri="{BB962C8B-B14F-4D97-AF65-F5344CB8AC3E}">
        <p14:creationId xmlns:p14="http://schemas.microsoft.com/office/powerpoint/2010/main" val="26324476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486384" y="857955"/>
            <a:ext cx="2743200" cy="5114827"/>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10000"/>
              </a:lnSpc>
            </a:pPr>
            <a:r>
              <a:rPr lang="en-GB" sz="2400" dirty="0"/>
              <a:t>Factors Affecting the </a:t>
            </a:r>
            <a:r>
              <a:rPr lang="en-GB" sz="2400" dirty="0" smtClean="0"/>
              <a:t>Micro-Environment </a:t>
            </a:r>
            <a:r>
              <a:rPr lang="en-GB" sz="2400" dirty="0"/>
              <a:t>– Examples of </a:t>
            </a:r>
            <a:r>
              <a:rPr lang="en-GB" sz="2400" dirty="0" smtClean="0"/>
              <a:t>Visitor Attractions  </a:t>
            </a:r>
            <a:r>
              <a:rPr lang="en-GB" sz="2400" dirty="0"/>
              <a:t>at Different </a:t>
            </a:r>
            <a:r>
              <a:rPr lang="en-GB" sz="2400" dirty="0" smtClean="0"/>
              <a:t>Scales</a:t>
            </a:r>
          </a:p>
          <a:p>
            <a:endParaRPr lang="en-GB" sz="2800" dirty="0" smtClean="0"/>
          </a:p>
          <a:p>
            <a:endParaRPr lang="en-GB" sz="2800" dirty="0"/>
          </a:p>
          <a:p>
            <a:endParaRPr lang="en-GB" sz="2800" dirty="0" smtClean="0"/>
          </a:p>
          <a:p>
            <a:r>
              <a:rPr lang="en-GB" dirty="0" smtClean="0"/>
              <a:t>(</a:t>
            </a:r>
            <a:r>
              <a:rPr lang="en-GB" dirty="0" err="1" smtClean="0"/>
              <a:t>Swarbrooke</a:t>
            </a:r>
            <a:r>
              <a:rPr lang="en-GB" dirty="0" smtClean="0"/>
              <a:t> 2010)</a:t>
            </a:r>
            <a:endParaRPr lang="en-GB" dirty="0"/>
          </a:p>
          <a:p>
            <a:endParaRPr lang="en-GB" dirty="0"/>
          </a:p>
        </p:txBody>
      </p:sp>
      <p:graphicFrame>
        <p:nvGraphicFramePr>
          <p:cNvPr id="2" name="Table 1"/>
          <p:cNvGraphicFramePr>
            <a:graphicFrameLocks noGrp="1"/>
          </p:cNvGraphicFramePr>
          <p:nvPr>
            <p:extLst>
              <p:ext uri="{D42A27DB-BD31-4B8C-83A1-F6EECF244321}">
                <p14:modId xmlns:p14="http://schemas.microsoft.com/office/powerpoint/2010/main" val="3534681209"/>
              </p:ext>
            </p:extLst>
          </p:nvPr>
        </p:nvGraphicFramePr>
        <p:xfrm>
          <a:off x="3646311" y="317805"/>
          <a:ext cx="8338166" cy="6139438"/>
        </p:xfrm>
        <a:graphic>
          <a:graphicData uri="http://schemas.openxmlformats.org/drawingml/2006/table">
            <a:tbl>
              <a:tblPr>
                <a:tableStyleId>{5C22544A-7EE6-4342-B048-85BDC9FD1C3A}</a:tableStyleId>
              </a:tblPr>
              <a:tblGrid>
                <a:gridCol w="1934727"/>
                <a:gridCol w="3201260"/>
                <a:gridCol w="3202179"/>
              </a:tblGrid>
              <a:tr h="640456">
                <a:tc>
                  <a:txBody>
                    <a:bodyPr/>
                    <a:lstStyle/>
                    <a:p>
                      <a:pPr fontAlgn="base">
                        <a:lnSpc>
                          <a:spcPct val="107000"/>
                        </a:lnSpc>
                        <a:spcAft>
                          <a:spcPts val="0"/>
                        </a:spcAft>
                      </a:pPr>
                      <a:r>
                        <a:rPr lang="de-DE" sz="1400" kern="1200" dirty="0">
                          <a:effectLst/>
                        </a:rPr>
                        <a:t>Factor in business environment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nchor="ctr"/>
                </a:tc>
                <a:tc>
                  <a:txBody>
                    <a:bodyPr/>
                    <a:lstStyle/>
                    <a:p>
                      <a:pPr fontAlgn="base">
                        <a:lnSpc>
                          <a:spcPct val="107000"/>
                        </a:lnSpc>
                        <a:spcAft>
                          <a:spcPts val="0"/>
                        </a:spcAft>
                      </a:pPr>
                      <a:r>
                        <a:rPr lang="de-DE" sz="1400" kern="1200" dirty="0">
                          <a:effectLst/>
                        </a:rPr>
                        <a:t>Major theme park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nchor="ctr"/>
                </a:tc>
                <a:tc>
                  <a:txBody>
                    <a:bodyPr/>
                    <a:lstStyle/>
                    <a:p>
                      <a:pPr fontAlgn="base">
                        <a:lnSpc>
                          <a:spcPct val="107000"/>
                        </a:lnSpc>
                        <a:spcAft>
                          <a:spcPts val="0"/>
                        </a:spcAft>
                      </a:pPr>
                      <a:r>
                        <a:rPr lang="de-DE" sz="1400" kern="1200">
                          <a:effectLst/>
                        </a:rPr>
                        <a:t>Small local authority museum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nchor="ctr"/>
                </a:tc>
              </a:tr>
              <a:tr h="895646">
                <a:tc>
                  <a:txBody>
                    <a:bodyPr/>
                    <a:lstStyle/>
                    <a:p>
                      <a:pPr fontAlgn="base">
                        <a:lnSpc>
                          <a:spcPct val="107000"/>
                        </a:lnSpc>
                        <a:spcAft>
                          <a:spcPts val="0"/>
                        </a:spcAft>
                      </a:pPr>
                      <a:r>
                        <a:rPr lang="de-DE" sz="1400" kern="1200">
                          <a:effectLst/>
                        </a:rPr>
                        <a:t>Organisation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Usually </a:t>
                      </a:r>
                      <a:r>
                        <a:rPr lang="en-GB" sz="1400" kern="1200" dirty="0" err="1">
                          <a:effectLst/>
                        </a:rPr>
                        <a:t>intrapreneural</a:t>
                      </a:r>
                      <a:r>
                        <a:rPr lang="en-GB" sz="1400" kern="1200" dirty="0">
                          <a:effectLst/>
                        </a:rPr>
                        <a:t/>
                      </a:r>
                      <a:br>
                        <a:rPr lang="en-GB" sz="1400" kern="1200" dirty="0">
                          <a:effectLst/>
                        </a:rPr>
                      </a:br>
                      <a:r>
                        <a:rPr lang="en-GB" sz="1400" kern="1200" dirty="0">
                          <a:effectLst/>
                        </a:rPr>
                        <a:t>Mainly seasonal and part time staff</a:t>
                      </a:r>
                      <a:endParaRPr lang="en-GB" sz="1400" dirty="0">
                        <a:effectLst/>
                        <a:latin typeface="Calibri" panose="020F0502020204030204" pitchFamily="34" charset="0"/>
                      </a:endParaRPr>
                    </a:p>
                  </a:txBody>
                  <a:tcPr marL="71026" marR="71026" marT="42615" marB="42615"/>
                </a:tc>
                <a:tc>
                  <a:txBody>
                    <a:bodyPr/>
                    <a:lstStyle/>
                    <a:p>
                      <a:pPr fontAlgn="base">
                        <a:lnSpc>
                          <a:spcPct val="107000"/>
                        </a:lnSpc>
                        <a:spcAft>
                          <a:spcPts val="0"/>
                        </a:spcAft>
                      </a:pPr>
                      <a:r>
                        <a:rPr lang="en-GB" sz="1400" kern="1200" dirty="0">
                          <a:effectLst/>
                        </a:rPr>
                        <a:t>Often bureaucratic</a:t>
                      </a:r>
                      <a:br>
                        <a:rPr lang="en-GB" sz="1400" kern="1200" dirty="0">
                          <a:effectLst/>
                        </a:rPr>
                      </a:br>
                      <a:r>
                        <a:rPr lang="en-GB" sz="1400" kern="1200" dirty="0">
                          <a:effectLst/>
                        </a:rPr>
                        <a:t>Professional culture</a:t>
                      </a:r>
                      <a:br>
                        <a:rPr lang="en-GB" sz="1400" kern="1200" dirty="0">
                          <a:effectLst/>
                        </a:rPr>
                      </a:br>
                      <a:r>
                        <a:rPr lang="en-GB" sz="1400" kern="1200" dirty="0">
                          <a:effectLst/>
                        </a:rPr>
                        <a:t>Many permanent full-time staff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r>
              <a:tr h="1150834">
                <a:tc>
                  <a:txBody>
                    <a:bodyPr/>
                    <a:lstStyle/>
                    <a:p>
                      <a:pPr fontAlgn="base">
                        <a:lnSpc>
                          <a:spcPct val="107000"/>
                        </a:lnSpc>
                        <a:spcAft>
                          <a:spcPts val="0"/>
                        </a:spcAft>
                      </a:pPr>
                      <a:r>
                        <a:rPr lang="de-DE" sz="1400" kern="1200">
                          <a:effectLst/>
                        </a:rPr>
                        <a:t>Suppliers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The rides and on-site attractions, </a:t>
                      </a:r>
                      <a:endParaRPr lang="en-GB" sz="1400">
                        <a:effectLst/>
                      </a:endParaRPr>
                    </a:p>
                    <a:p>
                      <a:pPr fontAlgn="base">
                        <a:lnSpc>
                          <a:spcPct val="107000"/>
                        </a:lnSpc>
                        <a:spcAft>
                          <a:spcPts val="0"/>
                        </a:spcAft>
                      </a:pPr>
                      <a:r>
                        <a:rPr lang="de-DE" sz="1400" kern="1200">
                          <a:effectLst/>
                        </a:rPr>
                        <a:t>catering  products, souvenirs,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Artefacts, often from the public</a:t>
                      </a:r>
                      <a:br>
                        <a:rPr lang="en-GB" sz="1400" kern="1200" dirty="0">
                          <a:effectLst/>
                        </a:rPr>
                      </a:br>
                      <a:r>
                        <a:rPr lang="en-GB" sz="1400" kern="1200" dirty="0">
                          <a:effectLst/>
                        </a:rPr>
                        <a:t>Limited catering and souvenirs</a:t>
                      </a:r>
                      <a:br>
                        <a:rPr lang="en-GB" sz="1400" kern="1200" dirty="0">
                          <a:effectLst/>
                        </a:rPr>
                      </a:br>
                      <a:r>
                        <a:rPr lang="en-GB" sz="1400" kern="1200" dirty="0">
                          <a:effectLst/>
                        </a:rPr>
                        <a:t>Staff training through museum professional bodies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r>
              <a:tr h="1150834">
                <a:tc>
                  <a:txBody>
                    <a:bodyPr/>
                    <a:lstStyle/>
                    <a:p>
                      <a:pPr fontAlgn="base">
                        <a:lnSpc>
                          <a:spcPct val="107000"/>
                        </a:lnSpc>
                        <a:spcAft>
                          <a:spcPts val="0"/>
                        </a:spcAft>
                      </a:pPr>
                      <a:r>
                        <a:rPr lang="de-DE" sz="1400" kern="1200">
                          <a:effectLst/>
                        </a:rPr>
                        <a:t>Marketing intermediaries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Tourist Information Centres, hotels which display literature, media, tour operators, existing customers</a:t>
                      </a:r>
                      <a:endParaRPr lang="en-GB" sz="1400">
                        <a:effectLst/>
                        <a:latin typeface="Calibri" panose="020F0502020204030204" pitchFamily="34" charset="0"/>
                      </a:endParaRPr>
                    </a:p>
                  </a:txBody>
                  <a:tcPr marL="71026" marR="71026" marT="42615" marB="42615"/>
                </a:tc>
                <a:tc>
                  <a:txBody>
                    <a:bodyPr/>
                    <a:lstStyle/>
                    <a:p>
                      <a:pPr fontAlgn="base">
                        <a:lnSpc>
                          <a:spcPct val="107000"/>
                        </a:lnSpc>
                        <a:spcAft>
                          <a:spcPts val="0"/>
                        </a:spcAft>
                      </a:pPr>
                      <a:r>
                        <a:rPr lang="en-GB" sz="1400" kern="1200" dirty="0">
                          <a:effectLst/>
                        </a:rPr>
                        <a:t>Tourist Information Centres,</a:t>
                      </a:r>
                      <a:br>
                        <a:rPr lang="en-GB" sz="1400" kern="1200" dirty="0">
                          <a:effectLst/>
                        </a:rPr>
                      </a:br>
                      <a:r>
                        <a:rPr lang="en-GB" sz="1400" kern="1200" dirty="0">
                          <a:effectLst/>
                        </a:rPr>
                        <a:t>existing customers</a:t>
                      </a:r>
                      <a:endParaRPr lang="en-GB" sz="1400" dirty="0">
                        <a:effectLst/>
                        <a:latin typeface="Calibri" panose="020F0502020204030204" pitchFamily="34" charset="0"/>
                      </a:endParaRPr>
                    </a:p>
                  </a:txBody>
                  <a:tcPr marL="71026" marR="71026" marT="42615" marB="42615"/>
                </a:tc>
              </a:tr>
              <a:tr h="1150834">
                <a:tc>
                  <a:txBody>
                    <a:bodyPr/>
                    <a:lstStyle/>
                    <a:p>
                      <a:pPr fontAlgn="base">
                        <a:lnSpc>
                          <a:spcPct val="107000"/>
                        </a:lnSpc>
                        <a:spcAft>
                          <a:spcPts val="0"/>
                        </a:spcAft>
                      </a:pPr>
                      <a:r>
                        <a:rPr lang="de-DE" sz="1400" kern="1200">
                          <a:effectLst/>
                        </a:rPr>
                        <a:t>Customers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Significant brand loyalty, but few</a:t>
                      </a:r>
                      <a:br>
                        <a:rPr lang="en-GB" sz="1400" kern="1200">
                          <a:effectLst/>
                        </a:rPr>
                      </a:br>
                      <a:r>
                        <a:rPr lang="en-GB" sz="1400" kern="1200">
                          <a:effectLst/>
                        </a:rPr>
                        <a:t>visits per annum</a:t>
                      </a:r>
                      <a:br>
                        <a:rPr lang="en-GB" sz="1400" kern="1200">
                          <a:effectLst/>
                        </a:rPr>
                      </a:br>
                      <a:r>
                        <a:rPr lang="en-GB" sz="1400" kern="1200">
                          <a:effectLst/>
                        </a:rPr>
                        <a:t>Regional &amp; national catchment area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Often heavy dependence on</a:t>
                      </a:r>
                      <a:br>
                        <a:rPr lang="en-GB" sz="1400" kern="1200" dirty="0">
                          <a:effectLst/>
                        </a:rPr>
                      </a:br>
                      <a:r>
                        <a:rPr lang="en-GB" sz="1400" kern="1200" dirty="0">
                          <a:effectLst/>
                        </a:rPr>
                        <a:t>regular repeat visitors</a:t>
                      </a:r>
                      <a:endParaRPr lang="en-GB" sz="1400" dirty="0">
                        <a:effectLst/>
                        <a:latin typeface="Calibri" panose="020F0502020204030204" pitchFamily="34" charset="0"/>
                      </a:endParaRPr>
                    </a:p>
                  </a:txBody>
                  <a:tcPr marL="71026" marR="71026" marT="42615" marB="42615"/>
                </a:tc>
              </a:tr>
              <a:tr h="1150834">
                <a:tc>
                  <a:txBody>
                    <a:bodyPr/>
                    <a:lstStyle/>
                    <a:p>
                      <a:pPr fontAlgn="base">
                        <a:lnSpc>
                          <a:spcPct val="107000"/>
                        </a:lnSpc>
                        <a:spcAft>
                          <a:spcPts val="0"/>
                        </a:spcAft>
                      </a:pPr>
                      <a:r>
                        <a:rPr lang="de-DE" sz="1400" kern="1200" dirty="0">
                          <a:effectLst/>
                        </a:rPr>
                        <a:t>Competitors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Other theme parks, amusement</a:t>
                      </a:r>
                      <a:br>
                        <a:rPr lang="en-GB" sz="1400" kern="1200">
                          <a:effectLst/>
                        </a:rPr>
                      </a:br>
                      <a:r>
                        <a:rPr lang="en-GB" sz="1400" kern="1200">
                          <a:effectLst/>
                        </a:rPr>
                        <a:t>parks and arcades</a:t>
                      </a:r>
                      <a:br>
                        <a:rPr lang="en-GB" sz="1400" kern="1200">
                          <a:effectLst/>
                        </a:rPr>
                      </a:br>
                      <a:r>
                        <a:rPr lang="en-GB" sz="1400" kern="1200">
                          <a:effectLst/>
                        </a:rPr>
                        <a:t>Other attractions aimed at social</a:t>
                      </a:r>
                      <a:br>
                        <a:rPr lang="en-GB" sz="1400" kern="1200">
                          <a:effectLst/>
                        </a:rPr>
                      </a:br>
                      <a:r>
                        <a:rPr lang="en-GB" sz="1400" kern="1200">
                          <a:effectLst/>
                        </a:rPr>
                        <a:t>Class C and 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Other attractions targeting:</a:t>
                      </a:r>
                      <a:br>
                        <a:rPr lang="en-GB" sz="1400" kern="1200" dirty="0">
                          <a:effectLst/>
                        </a:rPr>
                      </a:br>
                      <a:r>
                        <a:rPr lang="en-GB" sz="1400" kern="1200" dirty="0">
                          <a:effectLst/>
                        </a:rPr>
                        <a:t>social Class A and B,</a:t>
                      </a:r>
                      <a:br>
                        <a:rPr lang="en-GB" sz="1400" kern="1200" dirty="0">
                          <a:effectLst/>
                        </a:rPr>
                      </a:br>
                      <a:r>
                        <a:rPr lang="en-GB" sz="1400" kern="1200" dirty="0">
                          <a:effectLst/>
                        </a:rPr>
                        <a:t>visitors in the 25-60 age group,</a:t>
                      </a:r>
                      <a:br>
                        <a:rPr lang="en-GB" sz="1400" kern="1200" dirty="0">
                          <a:effectLst/>
                        </a:rPr>
                      </a:br>
                      <a:r>
                        <a:rPr lang="en-GB" sz="1400" kern="1200" dirty="0">
                          <a:effectLst/>
                        </a:rPr>
                        <a:t> educational groups.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r>
            </a:tbl>
          </a:graphicData>
        </a:graphic>
      </p:graphicFrame>
    </p:spTree>
    <p:extLst>
      <p:ext uri="{BB962C8B-B14F-4D97-AF65-F5344CB8AC3E}">
        <p14:creationId xmlns:p14="http://schemas.microsoft.com/office/powerpoint/2010/main" val="42643214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1097280" y="1659468"/>
            <a:ext cx="10595368" cy="4209626"/>
          </a:xfrm>
        </p:spPr>
        <p:txBody>
          <a:bodyPr>
            <a:normAutofit fontScale="92500"/>
          </a:bodyPr>
          <a:lstStyle/>
          <a:p>
            <a:pPr>
              <a:spcBef>
                <a:spcPts val="1800"/>
              </a:spcBef>
              <a:spcAft>
                <a:spcPts val="1200"/>
              </a:spcAft>
            </a:pPr>
            <a:r>
              <a:rPr lang="en-GB" sz="2800" i="1" dirty="0" smtClean="0"/>
              <a:t>Today was about The </a:t>
            </a:r>
            <a:r>
              <a:rPr lang="en-GB" sz="2800" i="1" dirty="0"/>
              <a:t>Five </a:t>
            </a:r>
            <a:r>
              <a:rPr lang="en-GB" sz="2800" i="1" dirty="0" smtClean="0"/>
              <a:t>What’s - </a:t>
            </a:r>
            <a:endParaRPr lang="en-GB" sz="2800" dirty="0"/>
          </a:p>
          <a:p>
            <a:pPr marL="360000" indent="0">
              <a:spcBef>
                <a:spcPts val="600"/>
              </a:spcBef>
              <a:spcAft>
                <a:spcPts val="1200"/>
              </a:spcAft>
              <a:buClr>
                <a:srgbClr val="C00000"/>
              </a:buClr>
              <a:buSzPct val="150000"/>
              <a:buNone/>
            </a:pPr>
            <a:r>
              <a:rPr lang="en-GB" sz="2800" dirty="0"/>
              <a:t>What is a </a:t>
            </a:r>
            <a:r>
              <a:rPr lang="en-GB" sz="2800" dirty="0" smtClean="0"/>
              <a:t>“Visitor Attraction”? </a:t>
            </a:r>
            <a:endParaRPr lang="en-GB" sz="2800" dirty="0"/>
          </a:p>
          <a:p>
            <a:pPr marL="360000" indent="0">
              <a:spcBef>
                <a:spcPts val="600"/>
              </a:spcBef>
              <a:spcAft>
                <a:spcPts val="1200"/>
              </a:spcAft>
              <a:buClr>
                <a:srgbClr val="C00000"/>
              </a:buClr>
              <a:buSzPct val="150000"/>
              <a:buNone/>
            </a:pPr>
            <a:r>
              <a:rPr lang="en-GB" sz="2800" dirty="0"/>
              <a:t>What role do visitor attractions play in tourism?</a:t>
            </a:r>
          </a:p>
          <a:p>
            <a:pPr marL="360000" indent="0">
              <a:spcBef>
                <a:spcPts val="600"/>
              </a:spcBef>
              <a:spcAft>
                <a:spcPts val="1200"/>
              </a:spcAft>
              <a:buClr>
                <a:srgbClr val="C00000"/>
              </a:buClr>
              <a:buSzPct val="150000"/>
              <a:buNone/>
            </a:pPr>
            <a:r>
              <a:rPr lang="en-GB" sz="2800" dirty="0"/>
              <a:t>What is the visitor attraction product &amp;</a:t>
            </a:r>
            <a:r>
              <a:rPr lang="en-GB" sz="2800" dirty="0" smtClean="0"/>
              <a:t> </a:t>
            </a:r>
            <a:r>
              <a:rPr lang="en-GB" sz="2800" dirty="0"/>
              <a:t>how can it be categorised?</a:t>
            </a:r>
          </a:p>
          <a:p>
            <a:pPr marL="360000" indent="0">
              <a:spcBef>
                <a:spcPts val="600"/>
              </a:spcBef>
              <a:spcAft>
                <a:spcPts val="1200"/>
              </a:spcAft>
              <a:buClr>
                <a:srgbClr val="C00000"/>
              </a:buClr>
              <a:buSzPct val="150000"/>
              <a:buNone/>
            </a:pPr>
            <a:r>
              <a:rPr lang="en-GB" sz="2800" dirty="0"/>
              <a:t>What is the actual and potential market for visitor attractions?</a:t>
            </a:r>
          </a:p>
          <a:p>
            <a:pPr marL="360000" indent="0">
              <a:spcBef>
                <a:spcPts val="600"/>
              </a:spcBef>
              <a:spcAft>
                <a:spcPts val="1200"/>
              </a:spcAft>
              <a:buClr>
                <a:srgbClr val="C00000"/>
              </a:buClr>
              <a:buSzPct val="150000"/>
              <a:buNone/>
            </a:pPr>
            <a:r>
              <a:rPr lang="en-GB" sz="2800" dirty="0"/>
              <a:t>What is the business environment for visitor attractions?</a:t>
            </a:r>
          </a:p>
          <a:p>
            <a:endParaRPr lang="en-GB" dirty="0"/>
          </a:p>
        </p:txBody>
      </p:sp>
    </p:spTree>
    <p:extLst>
      <p:ext uri="{BB962C8B-B14F-4D97-AF65-F5344CB8AC3E}">
        <p14:creationId xmlns:p14="http://schemas.microsoft.com/office/powerpoint/2010/main" val="12710460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015149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193</TotalTime>
  <Words>1315</Words>
  <Application>Microsoft Office PowerPoint</Application>
  <PresentationFormat>Widescreen</PresentationFormat>
  <Paragraphs>199</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Times New Roman</vt:lpstr>
      <vt:lpstr>Wingdings 3</vt:lpstr>
      <vt:lpstr>Ion</vt:lpstr>
      <vt:lpstr>Visitor Attractions</vt:lpstr>
      <vt:lpstr>Structure</vt:lpstr>
      <vt:lpstr>Key Readings &amp; Supporting Data</vt:lpstr>
      <vt:lpstr>What is a Visitor Attraction?</vt:lpstr>
      <vt:lpstr>PowerPoint Presentation</vt:lpstr>
      <vt:lpstr>PowerPoint Presentation</vt:lpstr>
      <vt:lpstr>PowerPoint Presentation</vt:lpstr>
      <vt:lpstr>PowerPoint Presentation</vt:lpstr>
      <vt:lpstr>PowerPoint Presentation</vt:lpstr>
      <vt:lpstr>PowerPoint Presentation</vt:lpstr>
      <vt:lpstr>What role do visitor attractions play  in tourism?</vt:lpstr>
      <vt:lpstr>VA’s &amp; the development of destinations</vt:lpstr>
      <vt:lpstr>PowerPoint Presentation</vt:lpstr>
      <vt:lpstr>What is the Visitor Attraction Product and how can it be categorised?</vt:lpstr>
      <vt:lpstr>PowerPoint Presentation</vt:lpstr>
      <vt:lpstr>Visitor Attractions as examples of the “Product /Service Mix”</vt:lpstr>
      <vt:lpstr>The Three Levels of the  Attraction Product </vt:lpstr>
      <vt:lpstr>The three levels of the attraction product</vt:lpstr>
      <vt:lpstr>Categorising Visitor  Attraction Products</vt:lpstr>
      <vt:lpstr>PowerPoint Presentation</vt:lpstr>
      <vt:lpstr>The Product Life Cycle</vt:lpstr>
      <vt:lpstr>What is the actual and potential market for visitor attractions?</vt:lpstr>
      <vt:lpstr>Market Segmentation</vt:lpstr>
      <vt:lpstr>Market segmentation by Age  Profile &amp; Life Stage</vt:lpstr>
      <vt:lpstr>What is the business environment for visitor attractions?</vt:lpstr>
      <vt:lpstr>Business Macro-Environment The Key Factors (PESTLE)</vt:lpstr>
      <vt:lpstr>Business Micro Environment</vt:lpstr>
      <vt:lpstr>PowerPoint Presentation</vt:lpstr>
      <vt:lpstr>PowerPoint Presentation</vt:lpstr>
      <vt:lpstr>Conclusion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Visitor Attractions</dc:title>
  <dc:creator>Geraint Coles</dc:creator>
  <cp:lastModifiedBy>Geraint Coles</cp:lastModifiedBy>
  <cp:revision>28</cp:revision>
  <dcterms:created xsi:type="dcterms:W3CDTF">2014-02-03T22:43:58Z</dcterms:created>
  <dcterms:modified xsi:type="dcterms:W3CDTF">2017-02-20T09:58:28Z</dcterms:modified>
</cp:coreProperties>
</file>