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61" r:id="rId5"/>
    <p:sldId id="265" r:id="rId6"/>
    <p:sldId id="258" r:id="rId7"/>
    <p:sldId id="259" r:id="rId8"/>
    <p:sldId id="260" r:id="rId9"/>
    <p:sldId id="268" r:id="rId10"/>
    <p:sldId id="267" r:id="rId11"/>
    <p:sldId id="269" r:id="rId12"/>
    <p:sldId id="26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Lewis (1708331)" initials="HL(" lastIdx="1" clrIdx="0">
    <p:extLst>
      <p:ext uri="{19B8F6BF-5375-455C-9EA6-DF929625EA0E}">
        <p15:presenceInfo xmlns:p15="http://schemas.microsoft.com/office/powerpoint/2012/main" userId="Helen Lewis (1708331)"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3" d="100"/>
          <a:sy n="73" d="100"/>
        </p:scale>
        <p:origin x="618"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10/16/2019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10/16/2019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harityjob.co.uk/recruiter/first-give/3474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08/00197850510576484" TargetMode="External"/><Relationship Id="rId3" Type="http://schemas.openxmlformats.org/officeDocument/2006/relationships/hyperlink" Target="https://business.linkedin.com/talent-solutions/blog/trends-and-research/2016/most-indemand-soft-skills" TargetMode="External"/><Relationship Id="rId7" Type="http://schemas.openxmlformats.org/officeDocument/2006/relationships/hyperlink" Target="https://www.cipd.co.uk/Images/over-skilled-and-underused-investigating-the-untapped-potential-of-uk-skills_tcm18-48001.pdf" TargetMode="External"/><Relationship Id="rId2" Type="http://schemas.openxmlformats.org/officeDocument/2006/relationships/hyperlink" Target="https://doi.org/10.1108/eb055531" TargetMode="External"/><Relationship Id="rId1" Type="http://schemas.openxmlformats.org/officeDocument/2006/relationships/slideLayout" Target="../slideLayouts/slideLayout2.xml"/><Relationship Id="rId6" Type="http://schemas.openxmlformats.org/officeDocument/2006/relationships/hyperlink" Target="https://www.charityjob.co.uk/recruiter/first-give/34740" TargetMode="External"/><Relationship Id="rId5" Type="http://schemas.openxmlformats.org/officeDocument/2006/relationships/hyperlink" Target="https://beta.charitycommission.gov.uk/charity-details/?regid=1156416&amp;subid=0" TargetMode="External"/><Relationship Id="rId10" Type="http://schemas.openxmlformats.org/officeDocument/2006/relationships/hyperlink" Target="https://doi.org/10.1111/j.1545-5300.2000.39408.x" TargetMode="External"/><Relationship Id="rId4" Type="http://schemas.openxmlformats.org/officeDocument/2006/relationships/hyperlink" Target="https://www.linkedin.com/pulse/linkedin-2019-talent-trends-soft-skills-transparency-trust-bersin" TargetMode="External"/><Relationship Id="rId9" Type="http://schemas.openxmlformats.org/officeDocument/2006/relationships/hyperlink" Target="https://assets.publishing.service.gov.uk/government/uploads/system/uploads/attachment_data/file/474254/BIS-15-464-A-evidence-report-employer-graduate-recruitment.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ed.ac.uk/files/atoms/files/hea-learning-employability_series_one.pdf" TargetMode="External"/><Relationship Id="rId3" Type="http://schemas.openxmlformats.org/officeDocument/2006/relationships/hyperlink" Target="https://www.hesa.ac.uk/news/30-06-2016/sfr237-destinations-of-leavers" TargetMode="External"/><Relationship Id="rId7" Type="http://schemas.openxmlformats.org/officeDocument/2006/relationships/hyperlink" Target="https://doi.org/10.1002/j.1556-6676.1999.tb02431.x" TargetMode="External"/><Relationship Id="rId2" Type="http://schemas.openxmlformats.org/officeDocument/2006/relationships/hyperlink" Target="https://www-oxfordreference-com.ezproxy.uwtsd.ac.uk/view/10.1093/acref/9780199298761.001.0001/acref-9780199298761-e-1165" TargetMode="External"/><Relationship Id="rId1" Type="http://schemas.openxmlformats.org/officeDocument/2006/relationships/slideLayout" Target="../slideLayouts/slideLayout2.xml"/><Relationship Id="rId6" Type="http://schemas.openxmlformats.org/officeDocument/2006/relationships/hyperlink" Target="https://doi.org/10.1002/hrdq.20063" TargetMode="External"/><Relationship Id="rId5" Type="http://schemas.openxmlformats.org/officeDocument/2006/relationships/hyperlink" Target="https://blogs.lse.ac.uk/careers/2018/03/07/follow-the-guiding-star-and-nail-those-interview-questions/" TargetMode="External"/><Relationship Id="rId4" Type="http://schemas.openxmlformats.org/officeDocument/2006/relationships/hyperlink" Target="https://www.theguardian.com/careers/careers-blog/star-technique-competency-based-int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7F982-60E1-46AA-86E4-23D2B1771213}"/>
              </a:ext>
            </a:extLst>
          </p:cNvPr>
          <p:cNvSpPr>
            <a:spLocks noGrp="1"/>
          </p:cNvSpPr>
          <p:nvPr>
            <p:ph type="ctrTitle"/>
          </p:nvPr>
        </p:nvSpPr>
        <p:spPr/>
        <p:txBody>
          <a:bodyPr/>
          <a:lstStyle/>
          <a:p>
            <a:pPr algn="ctr"/>
            <a:r>
              <a:rPr lang="en-GB" dirty="0"/>
              <a:t>Skills For Life: Employability and Future Pathways</a:t>
            </a:r>
          </a:p>
        </p:txBody>
      </p:sp>
      <p:sp>
        <p:nvSpPr>
          <p:cNvPr id="3" name="Subtitle 2">
            <a:extLst>
              <a:ext uri="{FF2B5EF4-FFF2-40B4-BE49-F238E27FC236}">
                <a16:creationId xmlns:a16="http://schemas.microsoft.com/office/drawing/2014/main" id="{10F39A26-1EDD-4D4B-B6C7-6C13FBD42FB4}"/>
              </a:ext>
            </a:extLst>
          </p:cNvPr>
          <p:cNvSpPr>
            <a:spLocks noGrp="1"/>
          </p:cNvSpPr>
          <p:nvPr>
            <p:ph type="subTitle" idx="1"/>
          </p:nvPr>
        </p:nvSpPr>
        <p:spPr>
          <a:xfrm>
            <a:off x="1876424" y="3602038"/>
            <a:ext cx="8791575" cy="2493962"/>
          </a:xfrm>
        </p:spPr>
        <p:txBody>
          <a:bodyPr>
            <a:normAutofit lnSpcReduction="10000"/>
          </a:bodyPr>
          <a:lstStyle/>
          <a:p>
            <a:r>
              <a:rPr lang="en-GB" dirty="0"/>
              <a:t>MODULE CODE:		ECGE6001Q</a:t>
            </a:r>
          </a:p>
          <a:p>
            <a:r>
              <a:rPr lang="en-GB" dirty="0"/>
              <a:t>Student name:		Helen Yvonne LEWIS</a:t>
            </a:r>
          </a:p>
          <a:p>
            <a:r>
              <a:rPr lang="en-GB" dirty="0"/>
              <a:t>Student number:  	1708331 </a:t>
            </a:r>
          </a:p>
          <a:p>
            <a:r>
              <a:rPr lang="en-GB" dirty="0"/>
              <a:t>Question:  		PREPARE AND PRESENT AN INDIVIDUAL </a:t>
            </a:r>
            <a:r>
              <a:rPr lang="en-GB" dirty="0" err="1"/>
              <a:t>PReSENTATION</a:t>
            </a:r>
            <a:r>
              <a:rPr lang="en-GB" dirty="0"/>
              <a:t> (10 MINUTES) ON HOW THE SKILLS AND UNDERSTANDING DEVELOPED THROUGH THE MODULE COULD BE APPLIED TO A CAREER OPPORTUNITY OF YOUR CHOICE.</a:t>
            </a:r>
          </a:p>
        </p:txBody>
      </p:sp>
    </p:spTree>
    <p:extLst>
      <p:ext uri="{BB962C8B-B14F-4D97-AF65-F5344CB8AC3E}">
        <p14:creationId xmlns:p14="http://schemas.microsoft.com/office/powerpoint/2010/main" val="4754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86F9A-D8D1-4C01-B085-6BD8180ACEB4}"/>
              </a:ext>
            </a:extLst>
          </p:cNvPr>
          <p:cNvSpPr>
            <a:spLocks noGrp="1"/>
          </p:cNvSpPr>
          <p:nvPr>
            <p:ph type="title"/>
          </p:nvPr>
        </p:nvSpPr>
        <p:spPr/>
        <p:txBody>
          <a:bodyPr/>
          <a:lstStyle/>
          <a:p>
            <a:r>
              <a:rPr lang="en-GB" dirty="0"/>
              <a:t>EMPLOYABILITY</a:t>
            </a:r>
          </a:p>
        </p:txBody>
      </p:sp>
      <p:sp>
        <p:nvSpPr>
          <p:cNvPr id="3" name="Content Placeholder 2">
            <a:extLst>
              <a:ext uri="{FF2B5EF4-FFF2-40B4-BE49-F238E27FC236}">
                <a16:creationId xmlns:a16="http://schemas.microsoft.com/office/drawing/2014/main" id="{0A22FF78-CE10-4A42-B7BF-8101FD27DCAC}"/>
              </a:ext>
            </a:extLst>
          </p:cNvPr>
          <p:cNvSpPr>
            <a:spLocks noGrp="1"/>
          </p:cNvSpPr>
          <p:nvPr>
            <p:ph idx="1"/>
          </p:nvPr>
        </p:nvSpPr>
        <p:spPr>
          <a:xfrm>
            <a:off x="1141413" y="1696278"/>
            <a:ext cx="9905998" cy="4094923"/>
          </a:xfrm>
        </p:spPr>
        <p:txBody>
          <a:bodyPr/>
          <a:lstStyle/>
          <a:p>
            <a:r>
              <a:rPr lang="en-GB" dirty="0"/>
              <a:t>‘a set of achievements – skills, understanding and personal attributes – that makes graduates more likely to gain employment and be successful in their chosen occupations, which benefits themselves, the workforce, the community and the economy’ (Yorke, 2006, p.8).</a:t>
            </a:r>
          </a:p>
          <a:p>
            <a:r>
              <a:rPr lang="en-GB" dirty="0"/>
              <a:t>‘Employability is a concurrence of: Capability, preparedness for employment and the relevance of these to the current job…capabilities involve career development, labour market awareness, articulation, self-awareness and self management’ (Cottrell, 2015, p.250).</a:t>
            </a:r>
          </a:p>
        </p:txBody>
      </p:sp>
    </p:spTree>
    <p:extLst>
      <p:ext uri="{BB962C8B-B14F-4D97-AF65-F5344CB8AC3E}">
        <p14:creationId xmlns:p14="http://schemas.microsoft.com/office/powerpoint/2010/main" val="3676055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12B79-7360-4511-B8E8-C96630D9C82D}"/>
              </a:ext>
            </a:extLst>
          </p:cNvPr>
          <p:cNvSpPr>
            <a:spLocks noGrp="1"/>
          </p:cNvSpPr>
          <p:nvPr>
            <p:ph type="title"/>
          </p:nvPr>
        </p:nvSpPr>
        <p:spPr/>
        <p:txBody>
          <a:bodyPr/>
          <a:lstStyle/>
          <a:p>
            <a:r>
              <a:rPr lang="en-GB" dirty="0"/>
              <a:t>graduate job market</a:t>
            </a:r>
          </a:p>
        </p:txBody>
      </p:sp>
      <p:sp>
        <p:nvSpPr>
          <p:cNvPr id="3" name="Content Placeholder 2">
            <a:extLst>
              <a:ext uri="{FF2B5EF4-FFF2-40B4-BE49-F238E27FC236}">
                <a16:creationId xmlns:a16="http://schemas.microsoft.com/office/drawing/2014/main" id="{A944231B-23F9-46F8-9316-8386A6CB83E2}"/>
              </a:ext>
            </a:extLst>
          </p:cNvPr>
          <p:cNvSpPr>
            <a:spLocks noGrp="1"/>
          </p:cNvSpPr>
          <p:nvPr>
            <p:ph idx="1"/>
          </p:nvPr>
        </p:nvSpPr>
        <p:spPr>
          <a:xfrm>
            <a:off x="1141412" y="1656522"/>
            <a:ext cx="9905999" cy="4479235"/>
          </a:xfrm>
        </p:spPr>
        <p:txBody>
          <a:bodyPr>
            <a:normAutofit lnSpcReduction="10000"/>
          </a:bodyPr>
          <a:lstStyle/>
          <a:p>
            <a:endParaRPr lang="en-GB" dirty="0"/>
          </a:p>
          <a:p>
            <a:r>
              <a:rPr lang="en-GB" dirty="0"/>
              <a:t>Approximately 400,000 UK graduates enter the job market annually (HESA, 2015).</a:t>
            </a:r>
          </a:p>
          <a:p>
            <a:endParaRPr lang="en-GB" dirty="0"/>
          </a:p>
          <a:p>
            <a:r>
              <a:rPr lang="en-GB" dirty="0"/>
              <a:t>‘The Times’ top 100 graduate employers aim to increase their level of recruitment in 2016 by 7.5%’ (Trought, 2017, p. xxv).</a:t>
            </a:r>
          </a:p>
          <a:p>
            <a:endParaRPr lang="en-GB" dirty="0"/>
          </a:p>
          <a:p>
            <a:r>
              <a:rPr lang="en-GB" dirty="0"/>
              <a:t>77% of graduate employers require a minimum of a 2:1 degree (Department of Business and Innovation Skills, 2015).</a:t>
            </a:r>
          </a:p>
        </p:txBody>
      </p:sp>
    </p:spTree>
    <p:extLst>
      <p:ext uri="{BB962C8B-B14F-4D97-AF65-F5344CB8AC3E}">
        <p14:creationId xmlns:p14="http://schemas.microsoft.com/office/powerpoint/2010/main" val="68659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A4E07-ADED-4DFA-B30B-C5CD9E45C860}"/>
              </a:ext>
            </a:extLst>
          </p:cNvPr>
          <p:cNvSpPr>
            <a:spLocks noGrp="1"/>
          </p:cNvSpPr>
          <p:nvPr>
            <p:ph type="title"/>
          </p:nvPr>
        </p:nvSpPr>
        <p:spPr>
          <a:xfrm>
            <a:off x="1141412" y="618518"/>
            <a:ext cx="9905999" cy="521169"/>
          </a:xfrm>
        </p:spPr>
        <p:txBody>
          <a:bodyPr>
            <a:normAutofit fontScale="90000"/>
          </a:bodyPr>
          <a:lstStyle/>
          <a:p>
            <a:r>
              <a:rPr lang="en-GB" dirty="0"/>
              <a:t>SKILLS – What Do EMPLOYERS want</a:t>
            </a:r>
          </a:p>
        </p:txBody>
      </p:sp>
      <p:sp>
        <p:nvSpPr>
          <p:cNvPr id="3" name="Content Placeholder 2">
            <a:extLst>
              <a:ext uri="{FF2B5EF4-FFF2-40B4-BE49-F238E27FC236}">
                <a16:creationId xmlns:a16="http://schemas.microsoft.com/office/drawing/2014/main" id="{845B4439-9EC7-4C47-8D14-28826C2D5BE3}"/>
              </a:ext>
            </a:extLst>
          </p:cNvPr>
          <p:cNvSpPr>
            <a:spLocks noGrp="1"/>
          </p:cNvSpPr>
          <p:nvPr>
            <p:ph idx="1"/>
          </p:nvPr>
        </p:nvSpPr>
        <p:spPr>
          <a:xfrm>
            <a:off x="1141412" y="1139687"/>
            <a:ext cx="9905999" cy="5099795"/>
          </a:xfrm>
        </p:spPr>
        <p:txBody>
          <a:bodyPr>
            <a:normAutofit fontScale="92500"/>
          </a:bodyPr>
          <a:lstStyle/>
          <a:p>
            <a:r>
              <a:rPr lang="en-GB" dirty="0"/>
              <a:t>Laker and Powell (2011) state that hard‐skills (technical) and soft‐skills (intrapersonal and interpersonal).  Bersin (2019) states ‘It's easy to "teach" hard skills, but soft skills must be "learned“’.</a:t>
            </a:r>
          </a:p>
          <a:p>
            <a:r>
              <a:rPr lang="en-GB" dirty="0"/>
              <a:t>CIPD, (2018) state that 54% want Advanced Literacy, 61% require basic numeracy and 60% require moderate ICT skills and list the top five soft skills as Communication, Problem Solving, Teamworking, Learning and Planning and Organisation.</a:t>
            </a:r>
          </a:p>
          <a:p>
            <a:r>
              <a:rPr lang="en-GB" dirty="0"/>
              <a:t>Bersin (2019), an analyst with LinkedIn states ‘it's soft skills that employers want. 91% of companies cited this as an issue and 80% of companies are struggling to find better soft skills in the market.’  Bersin lists the five soft skills in demand today as ‘</a:t>
            </a:r>
            <a:r>
              <a:rPr lang="en-GB" b="1" dirty="0"/>
              <a:t>creativity, persuasion, collaboration, adaptability, and time management.’</a:t>
            </a:r>
            <a:endParaRPr lang="en-GB" dirty="0"/>
          </a:p>
        </p:txBody>
      </p:sp>
    </p:spTree>
    <p:extLst>
      <p:ext uri="{BB962C8B-B14F-4D97-AF65-F5344CB8AC3E}">
        <p14:creationId xmlns:p14="http://schemas.microsoft.com/office/powerpoint/2010/main" val="2787999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2578C-1DB6-4A89-A07E-7731837BADC0}"/>
              </a:ext>
            </a:extLst>
          </p:cNvPr>
          <p:cNvSpPr>
            <a:spLocks noGrp="1"/>
          </p:cNvSpPr>
          <p:nvPr>
            <p:ph type="title"/>
          </p:nvPr>
        </p:nvSpPr>
        <p:spPr>
          <a:xfrm>
            <a:off x="1141413" y="618518"/>
            <a:ext cx="9905998" cy="1144021"/>
          </a:xfrm>
        </p:spPr>
        <p:txBody>
          <a:bodyPr/>
          <a:lstStyle/>
          <a:p>
            <a:r>
              <a:rPr lang="en-GB" dirty="0"/>
              <a:t>Job Description –Schools Officer for Wales and South West with First Give.</a:t>
            </a:r>
          </a:p>
        </p:txBody>
      </p:sp>
      <p:sp>
        <p:nvSpPr>
          <p:cNvPr id="3" name="Content Placeholder 2">
            <a:extLst>
              <a:ext uri="{FF2B5EF4-FFF2-40B4-BE49-F238E27FC236}">
                <a16:creationId xmlns:a16="http://schemas.microsoft.com/office/drawing/2014/main" id="{7A37AFFA-EEBF-4D17-A8D0-58FDA3C488ED}"/>
              </a:ext>
            </a:extLst>
          </p:cNvPr>
          <p:cNvSpPr>
            <a:spLocks noGrp="1"/>
          </p:cNvSpPr>
          <p:nvPr>
            <p:ph idx="1"/>
          </p:nvPr>
        </p:nvSpPr>
        <p:spPr>
          <a:xfrm>
            <a:off x="1141412" y="1524000"/>
            <a:ext cx="9905999" cy="4715482"/>
          </a:xfrm>
        </p:spPr>
        <p:txBody>
          <a:bodyPr>
            <a:normAutofit fontScale="92500" lnSpcReduction="10000"/>
          </a:bodyPr>
          <a:lstStyle/>
          <a:p>
            <a:pPr marL="0" indent="0">
              <a:buNone/>
            </a:pPr>
            <a:r>
              <a:rPr lang="en-GB" dirty="0">
                <a:hlinkClick r:id="rId2"/>
              </a:rPr>
              <a:t>https://www.charityjob.co.uk/recruiter/first-give/34740  </a:t>
            </a:r>
            <a:endParaRPr lang="en-GB" dirty="0"/>
          </a:p>
          <a:p>
            <a:endParaRPr lang="en-GB" sz="2600" dirty="0"/>
          </a:p>
          <a:p>
            <a:r>
              <a:rPr lang="en-GB" sz="2600" dirty="0"/>
              <a:t>Skills required:</a:t>
            </a:r>
          </a:p>
          <a:p>
            <a:r>
              <a:rPr lang="en-GB" sz="2600" dirty="0"/>
              <a:t>Proactive, innovative and collaborative – be entrepreneurial.</a:t>
            </a:r>
          </a:p>
          <a:p>
            <a:r>
              <a:rPr lang="en-GB" sz="2600" dirty="0"/>
              <a:t>Confidence in presenting yourself and the organisation.</a:t>
            </a:r>
          </a:p>
          <a:p>
            <a:r>
              <a:rPr lang="en-GB" sz="2600" dirty="0"/>
              <a:t>Good communicator in writing and public speaking.</a:t>
            </a:r>
          </a:p>
          <a:p>
            <a:r>
              <a:rPr lang="en-GB" sz="2600" dirty="0"/>
              <a:t>Excellent organisation and prioritisation skills.</a:t>
            </a:r>
          </a:p>
          <a:p>
            <a:r>
              <a:rPr lang="en-GB" sz="2600" dirty="0"/>
              <a:t>Hungry to learn and develop new skills.</a:t>
            </a:r>
          </a:p>
          <a:p>
            <a:pPr marL="0" indent="0">
              <a:buNone/>
            </a:pPr>
            <a:r>
              <a:rPr lang="en-GB" sz="2600" dirty="0"/>
              <a:t> </a:t>
            </a:r>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D870C59E-0E42-4805-8558-C057B7E1C0AA}"/>
              </a:ext>
            </a:extLst>
          </p:cNvPr>
          <p:cNvSpPr txBox="1"/>
          <p:nvPr/>
        </p:nvSpPr>
        <p:spPr>
          <a:xfrm>
            <a:off x="9239250" y="6239482"/>
            <a:ext cx="2057400" cy="369332"/>
          </a:xfrm>
          <a:prstGeom prst="rect">
            <a:avLst/>
          </a:prstGeom>
          <a:noFill/>
        </p:spPr>
        <p:txBody>
          <a:bodyPr wrap="square" rtlCol="0">
            <a:spAutoFit/>
          </a:bodyPr>
          <a:lstStyle/>
          <a:p>
            <a:r>
              <a:rPr lang="en-GB" dirty="0"/>
              <a:t>(Charity Job, 2019)</a:t>
            </a:r>
          </a:p>
        </p:txBody>
      </p:sp>
    </p:spTree>
    <p:extLst>
      <p:ext uri="{BB962C8B-B14F-4D97-AF65-F5344CB8AC3E}">
        <p14:creationId xmlns:p14="http://schemas.microsoft.com/office/powerpoint/2010/main" val="3775417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EF824-7B55-42B2-BF1E-A229A076A1AE}"/>
              </a:ext>
            </a:extLst>
          </p:cNvPr>
          <p:cNvSpPr>
            <a:spLocks noGrp="1"/>
          </p:cNvSpPr>
          <p:nvPr>
            <p:ph type="title"/>
          </p:nvPr>
        </p:nvSpPr>
        <p:spPr/>
        <p:txBody>
          <a:bodyPr/>
          <a:lstStyle/>
          <a:p>
            <a:r>
              <a:rPr lang="en-GB" dirty="0"/>
              <a:t>Required skills to be demonstrated in the application.</a:t>
            </a:r>
          </a:p>
        </p:txBody>
      </p:sp>
      <p:sp>
        <p:nvSpPr>
          <p:cNvPr id="3" name="Content Placeholder 2">
            <a:extLst>
              <a:ext uri="{FF2B5EF4-FFF2-40B4-BE49-F238E27FC236}">
                <a16:creationId xmlns:a16="http://schemas.microsoft.com/office/drawing/2014/main" id="{55FAB137-4162-48F3-8AAE-28D9CD49E7D0}"/>
              </a:ext>
            </a:extLst>
          </p:cNvPr>
          <p:cNvSpPr>
            <a:spLocks noGrp="1"/>
          </p:cNvSpPr>
          <p:nvPr>
            <p:ph idx="1"/>
          </p:nvPr>
        </p:nvSpPr>
        <p:spPr/>
        <p:txBody>
          <a:bodyPr/>
          <a:lstStyle/>
          <a:p>
            <a:r>
              <a:rPr lang="en-GB" dirty="0"/>
              <a:t>A comfortable communicator – both in writing and your speaking.</a:t>
            </a:r>
          </a:p>
          <a:p>
            <a:r>
              <a:rPr lang="en-GB" dirty="0"/>
              <a:t>Some experience of working with young people.</a:t>
            </a:r>
          </a:p>
          <a:p>
            <a:r>
              <a:rPr lang="en-GB" dirty="0"/>
              <a:t>Confident in selling an idea or product.</a:t>
            </a:r>
          </a:p>
          <a:p>
            <a:r>
              <a:rPr lang="en-GB" dirty="0"/>
              <a:t>Happy working whilst ‘on the road.’</a:t>
            </a:r>
          </a:p>
          <a:p>
            <a:r>
              <a:rPr lang="en-GB" dirty="0"/>
              <a:t>The ability to speak Welsh is desirable but not essential.</a:t>
            </a:r>
          </a:p>
        </p:txBody>
      </p:sp>
      <p:sp>
        <p:nvSpPr>
          <p:cNvPr id="4" name="TextBox 3">
            <a:extLst>
              <a:ext uri="{FF2B5EF4-FFF2-40B4-BE49-F238E27FC236}">
                <a16:creationId xmlns:a16="http://schemas.microsoft.com/office/drawing/2014/main" id="{93D6EC69-A7E8-43FC-BB5B-011992605ACB}"/>
              </a:ext>
            </a:extLst>
          </p:cNvPr>
          <p:cNvSpPr txBox="1"/>
          <p:nvPr/>
        </p:nvSpPr>
        <p:spPr>
          <a:xfrm>
            <a:off x="9220200" y="6239482"/>
            <a:ext cx="2114550" cy="369332"/>
          </a:xfrm>
          <a:prstGeom prst="rect">
            <a:avLst/>
          </a:prstGeom>
          <a:noFill/>
        </p:spPr>
        <p:txBody>
          <a:bodyPr wrap="square" rtlCol="0">
            <a:spAutoFit/>
          </a:bodyPr>
          <a:lstStyle/>
          <a:p>
            <a:r>
              <a:rPr lang="en-GB" dirty="0"/>
              <a:t>(Charity Job, 2019)</a:t>
            </a:r>
          </a:p>
        </p:txBody>
      </p:sp>
    </p:spTree>
    <p:extLst>
      <p:ext uri="{BB962C8B-B14F-4D97-AF65-F5344CB8AC3E}">
        <p14:creationId xmlns:p14="http://schemas.microsoft.com/office/powerpoint/2010/main" val="245999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C669-51F3-47F1-BF8E-2F78B60988F0}"/>
              </a:ext>
            </a:extLst>
          </p:cNvPr>
          <p:cNvSpPr>
            <a:spLocks noGrp="1"/>
          </p:cNvSpPr>
          <p:nvPr>
            <p:ph type="title"/>
          </p:nvPr>
        </p:nvSpPr>
        <p:spPr>
          <a:xfrm>
            <a:off x="1141413" y="618518"/>
            <a:ext cx="9905998" cy="507917"/>
          </a:xfrm>
        </p:spPr>
        <p:txBody>
          <a:bodyPr>
            <a:normAutofit fontScale="90000"/>
          </a:bodyPr>
          <a:lstStyle/>
          <a:p>
            <a:r>
              <a:rPr lang="en-GB" dirty="0"/>
              <a:t>STAR Technique</a:t>
            </a:r>
          </a:p>
        </p:txBody>
      </p:sp>
      <p:sp>
        <p:nvSpPr>
          <p:cNvPr id="3" name="Content Placeholder 2">
            <a:extLst>
              <a:ext uri="{FF2B5EF4-FFF2-40B4-BE49-F238E27FC236}">
                <a16:creationId xmlns:a16="http://schemas.microsoft.com/office/drawing/2014/main" id="{487724B3-333F-4E36-88BC-9468ACC32D7D}"/>
              </a:ext>
            </a:extLst>
          </p:cNvPr>
          <p:cNvSpPr>
            <a:spLocks noGrp="1"/>
          </p:cNvSpPr>
          <p:nvPr>
            <p:ph idx="1"/>
          </p:nvPr>
        </p:nvSpPr>
        <p:spPr>
          <a:xfrm>
            <a:off x="1141412" y="1007165"/>
            <a:ext cx="10193337" cy="5232317"/>
          </a:xfrm>
        </p:spPr>
        <p:txBody>
          <a:bodyPr>
            <a:normAutofit fontScale="85000" lnSpcReduction="20000"/>
          </a:bodyPr>
          <a:lstStyle/>
          <a:p>
            <a:r>
              <a:rPr lang="en-GB" b="1" dirty="0"/>
              <a:t>SITUATION -	</a:t>
            </a:r>
            <a:r>
              <a:rPr lang="en-GB" dirty="0"/>
              <a:t>I need to be ready for employment interviews Curriculum Vitae, 			Personnel Development Plan and Personnel Statement – </a:t>
            </a:r>
            <a:r>
              <a:rPr lang="en-GB" b="1" dirty="0"/>
              <a:t>20 YEARS 			OUT OF DATE !</a:t>
            </a:r>
          </a:p>
          <a:p>
            <a:r>
              <a:rPr lang="en-GB" b="1" dirty="0"/>
              <a:t>TASK - 	</a:t>
            </a:r>
            <a:r>
              <a:rPr lang="en-GB" dirty="0"/>
              <a:t>Update and maintain personnel records in readiness for employment 			opportunities that arise, reviewing six monthly.</a:t>
            </a:r>
          </a:p>
          <a:p>
            <a:r>
              <a:rPr lang="en-GB" b="1" dirty="0"/>
              <a:t>ACTIVITY -	</a:t>
            </a:r>
            <a:r>
              <a:rPr lang="en-GB" dirty="0"/>
              <a:t>Research Charity – Who are they, what do they do, job 				description</a:t>
            </a:r>
            <a:r>
              <a:rPr lang="en-GB" b="1" dirty="0"/>
              <a:t>.  </a:t>
            </a:r>
          </a:p>
          <a:p>
            <a:pPr marL="0" indent="0">
              <a:buNone/>
            </a:pPr>
            <a:r>
              <a:rPr lang="en-GB" b="1" dirty="0"/>
              <a:t>		</a:t>
            </a:r>
            <a:r>
              <a:rPr lang="en-GB" dirty="0"/>
              <a:t>Careers Advice – Make appointment at Student Services.				Reflect on Strengths and Weaknesses whilst updating Paperwork. </a:t>
            </a:r>
          </a:p>
          <a:p>
            <a:pPr marL="0" indent="0">
              <a:buNone/>
            </a:pPr>
            <a:r>
              <a:rPr lang="en-GB" dirty="0"/>
              <a:t>		Apply for job.</a:t>
            </a:r>
          </a:p>
          <a:p>
            <a:r>
              <a:rPr lang="en-GB" b="1" dirty="0"/>
              <a:t>RESULT </a:t>
            </a:r>
            <a:r>
              <a:rPr lang="en-GB" dirty="0"/>
              <a:t>- 	To get the job.  However, if unsuccessful to acquire valid feedback for further 		progression.</a:t>
            </a:r>
          </a:p>
          <a:p>
            <a:r>
              <a:rPr lang="en-GB" b="1" dirty="0"/>
              <a:t>SMART</a:t>
            </a:r>
            <a:r>
              <a:rPr lang="en-GB" dirty="0"/>
              <a:t> - 	Heery and Noon (2008) offer an alternative goal setting theory which is the 		acronym SMART, Specific, Measurable, Achievable, relevant and time. 	</a:t>
            </a:r>
          </a:p>
        </p:txBody>
      </p:sp>
      <p:sp>
        <p:nvSpPr>
          <p:cNvPr id="4" name="TextBox 3">
            <a:extLst>
              <a:ext uri="{FF2B5EF4-FFF2-40B4-BE49-F238E27FC236}">
                <a16:creationId xmlns:a16="http://schemas.microsoft.com/office/drawing/2014/main" id="{FBCA6143-6216-4C11-BF1B-399879962AED}"/>
              </a:ext>
            </a:extLst>
          </p:cNvPr>
          <p:cNvSpPr txBox="1"/>
          <p:nvPr/>
        </p:nvSpPr>
        <p:spPr>
          <a:xfrm>
            <a:off x="6864626" y="6443463"/>
            <a:ext cx="4668907" cy="369332"/>
          </a:xfrm>
          <a:prstGeom prst="rect">
            <a:avLst/>
          </a:prstGeom>
          <a:noFill/>
        </p:spPr>
        <p:txBody>
          <a:bodyPr wrap="square" rtlCol="0">
            <a:spAutoFit/>
          </a:bodyPr>
          <a:lstStyle/>
          <a:p>
            <a:r>
              <a:rPr lang="en-GB" dirty="0"/>
              <a:t>(Higgins, 2014, 2018), (Heery and Noon, 2008).</a:t>
            </a:r>
          </a:p>
        </p:txBody>
      </p:sp>
    </p:spTree>
    <p:extLst>
      <p:ext uri="{BB962C8B-B14F-4D97-AF65-F5344CB8AC3E}">
        <p14:creationId xmlns:p14="http://schemas.microsoft.com/office/powerpoint/2010/main" val="501123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6C74-A117-438A-BF20-8C93AA68862C}"/>
              </a:ext>
            </a:extLst>
          </p:cNvPr>
          <p:cNvSpPr>
            <a:spLocks noGrp="1"/>
          </p:cNvSpPr>
          <p:nvPr>
            <p:ph type="title"/>
          </p:nvPr>
        </p:nvSpPr>
        <p:spPr>
          <a:xfrm>
            <a:off x="1141412" y="618518"/>
            <a:ext cx="9905999" cy="772132"/>
          </a:xfrm>
        </p:spPr>
        <p:txBody>
          <a:bodyPr/>
          <a:lstStyle/>
          <a:p>
            <a:r>
              <a:rPr lang="en-GB" dirty="0"/>
              <a:t>Strengths</a:t>
            </a:r>
          </a:p>
        </p:txBody>
      </p:sp>
      <p:sp>
        <p:nvSpPr>
          <p:cNvPr id="3" name="Content Placeholder 2">
            <a:extLst>
              <a:ext uri="{FF2B5EF4-FFF2-40B4-BE49-F238E27FC236}">
                <a16:creationId xmlns:a16="http://schemas.microsoft.com/office/drawing/2014/main" id="{DD2AD9FD-8953-4181-B869-F1E8C7BB3A47}"/>
              </a:ext>
            </a:extLst>
          </p:cNvPr>
          <p:cNvSpPr>
            <a:spLocks noGrp="1"/>
          </p:cNvSpPr>
          <p:nvPr>
            <p:ph idx="1"/>
          </p:nvPr>
        </p:nvSpPr>
        <p:spPr>
          <a:xfrm>
            <a:off x="1141412" y="1390650"/>
            <a:ext cx="9905999" cy="4400551"/>
          </a:xfrm>
        </p:spPr>
        <p:txBody>
          <a:bodyPr>
            <a:normAutofit fontScale="77500" lnSpcReduction="20000"/>
          </a:bodyPr>
          <a:lstStyle/>
          <a:p>
            <a:r>
              <a:rPr lang="en-GB" dirty="0"/>
              <a:t>A Personnel Assistant for 12 years, required to deal with day to day business, solve problems, work with a variety of stakeholders, by letter, email and by phone.  Skills include Word, Excel, PowerPoint, Access and Sage. Co-ordinated the Halifax business partners solving challenging cases.  Completed 500 property sales at the biggest marina in Europe.</a:t>
            </a:r>
          </a:p>
          <a:p>
            <a:r>
              <a:rPr lang="en-GB" dirty="0"/>
              <a:t>Mother of natural triplets.  Skills developed in my career including time management, prioritising, organizational skills, problem-solving, customer service, active listening were finely tuned.  I am organised and have a natural skill at organising people.</a:t>
            </a:r>
          </a:p>
          <a:p>
            <a:r>
              <a:rPr lang="en-GB" dirty="0"/>
              <a:t>Currently completing a Degree in Advocacy, researching to broaden my knowledge and social conscience, whilst networking to increase contact base.  Mentored Level Four students in PASS for a year.</a:t>
            </a:r>
          </a:p>
          <a:p>
            <a:r>
              <a:rPr lang="en-GB" dirty="0"/>
              <a:t>Trustee of a local children's disability charity and involved with multi-disciplinary team meetings. </a:t>
            </a:r>
          </a:p>
          <a:p>
            <a:pPr marL="0" indent="0">
              <a:buNone/>
            </a:pPr>
            <a:r>
              <a:rPr lang="en-GB" dirty="0"/>
              <a:t>  </a:t>
            </a:r>
          </a:p>
        </p:txBody>
      </p:sp>
    </p:spTree>
    <p:extLst>
      <p:ext uri="{BB962C8B-B14F-4D97-AF65-F5344CB8AC3E}">
        <p14:creationId xmlns:p14="http://schemas.microsoft.com/office/powerpoint/2010/main" val="3434344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9132-43CD-4624-B8EF-FB624E922A46}"/>
              </a:ext>
            </a:extLst>
          </p:cNvPr>
          <p:cNvSpPr>
            <a:spLocks noGrp="1"/>
          </p:cNvSpPr>
          <p:nvPr>
            <p:ph type="title"/>
          </p:nvPr>
        </p:nvSpPr>
        <p:spPr>
          <a:xfrm>
            <a:off x="834888" y="622852"/>
            <a:ext cx="10774016" cy="689113"/>
          </a:xfrm>
        </p:spPr>
        <p:txBody>
          <a:bodyPr>
            <a:normAutofit/>
          </a:bodyPr>
          <a:lstStyle/>
          <a:p>
            <a:r>
              <a:rPr lang="en-GB" sz="3200" dirty="0"/>
              <a:t>Reflection </a:t>
            </a:r>
          </a:p>
        </p:txBody>
      </p:sp>
      <p:sp>
        <p:nvSpPr>
          <p:cNvPr id="3" name="Content Placeholder 2">
            <a:extLst>
              <a:ext uri="{FF2B5EF4-FFF2-40B4-BE49-F238E27FC236}">
                <a16:creationId xmlns:a16="http://schemas.microsoft.com/office/drawing/2014/main" id="{86A51143-26A7-461E-A40F-C25DECF23672}"/>
              </a:ext>
            </a:extLst>
          </p:cNvPr>
          <p:cNvSpPr>
            <a:spLocks noGrp="1"/>
          </p:cNvSpPr>
          <p:nvPr>
            <p:ph idx="1"/>
          </p:nvPr>
        </p:nvSpPr>
        <p:spPr>
          <a:xfrm>
            <a:off x="834888" y="1311964"/>
            <a:ext cx="10522224" cy="4923183"/>
          </a:xfrm>
        </p:spPr>
        <p:txBody>
          <a:bodyPr>
            <a:normAutofit/>
          </a:bodyPr>
          <a:lstStyle/>
          <a:p>
            <a:r>
              <a:rPr lang="en-GB" dirty="0"/>
              <a:t>Schön’s (1983) model of reflection identifies reflection as:</a:t>
            </a:r>
          </a:p>
          <a:p>
            <a:pPr lvl="1"/>
            <a:r>
              <a:rPr lang="en-GB" sz="2400" dirty="0"/>
              <a:t>In action - reflecting whilst in the process.  </a:t>
            </a:r>
          </a:p>
          <a:p>
            <a:pPr lvl="1"/>
            <a:r>
              <a:rPr lang="en-GB" sz="2400" dirty="0"/>
              <a:t>On action – reflecting on the event once it is over.</a:t>
            </a:r>
          </a:p>
          <a:p>
            <a:pPr marL="457200" lvl="1" indent="0">
              <a:buNone/>
            </a:pPr>
            <a:endParaRPr lang="en-GB" sz="2400" dirty="0"/>
          </a:p>
          <a:p>
            <a:r>
              <a:rPr lang="en-GB" dirty="0"/>
              <a:t>Four Stages of Learning (Crosbie, 2005) </a:t>
            </a:r>
          </a:p>
          <a:p>
            <a:r>
              <a:rPr lang="en-GB" dirty="0"/>
              <a:t>Unconscious Incompetence – Conscious Incompetence – Conscious Competence – Unconscious Competence. </a:t>
            </a:r>
          </a:p>
          <a:p>
            <a:pPr marL="0" indent="0">
              <a:buNone/>
            </a:pPr>
            <a:r>
              <a:rPr lang="en-GB" dirty="0"/>
              <a:t>	</a:t>
            </a:r>
          </a:p>
          <a:p>
            <a:endParaRPr lang="en-GB" dirty="0"/>
          </a:p>
        </p:txBody>
      </p:sp>
    </p:spTree>
    <p:extLst>
      <p:ext uri="{BB962C8B-B14F-4D97-AF65-F5344CB8AC3E}">
        <p14:creationId xmlns:p14="http://schemas.microsoft.com/office/powerpoint/2010/main" val="3442809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29C4-833A-4059-8336-75E7A1E05954}"/>
              </a:ext>
            </a:extLst>
          </p:cNvPr>
          <p:cNvSpPr>
            <a:spLocks noGrp="1"/>
          </p:cNvSpPr>
          <p:nvPr>
            <p:ph type="title"/>
          </p:nvPr>
        </p:nvSpPr>
        <p:spPr/>
        <p:txBody>
          <a:bodyPr/>
          <a:lstStyle/>
          <a:p>
            <a:r>
              <a:rPr lang="en-GB" dirty="0"/>
              <a:t>Weaknesses</a:t>
            </a:r>
          </a:p>
        </p:txBody>
      </p:sp>
      <p:sp>
        <p:nvSpPr>
          <p:cNvPr id="3" name="Content Placeholder 2">
            <a:extLst>
              <a:ext uri="{FF2B5EF4-FFF2-40B4-BE49-F238E27FC236}">
                <a16:creationId xmlns:a16="http://schemas.microsoft.com/office/drawing/2014/main" id="{8B92BE7D-25FE-4F88-A04F-B7E3707C75A2}"/>
              </a:ext>
            </a:extLst>
          </p:cNvPr>
          <p:cNvSpPr>
            <a:spLocks noGrp="1"/>
          </p:cNvSpPr>
          <p:nvPr>
            <p:ph idx="1"/>
          </p:nvPr>
        </p:nvSpPr>
        <p:spPr>
          <a:xfrm>
            <a:off x="1141412" y="1577009"/>
            <a:ext cx="9905999" cy="4214192"/>
          </a:xfrm>
        </p:spPr>
        <p:txBody>
          <a:bodyPr>
            <a:normAutofit lnSpcReduction="10000"/>
          </a:bodyPr>
          <a:lstStyle/>
          <a:p>
            <a:r>
              <a:rPr lang="en-GB" dirty="0"/>
              <a:t>Self Critical – I find myself being self-critical feeling I could do more.  I have addressed this by stopping to celebrate my achievements, helping my self-esteem.</a:t>
            </a:r>
          </a:p>
          <a:p>
            <a:r>
              <a:rPr lang="en-GB" dirty="0"/>
              <a:t>Lack confidence – I lack confidence in my own abilities preventing me from moving forwards.  By undertaking the Advocacy Degree I now enjoy discussions and increasing my knowledge.</a:t>
            </a:r>
          </a:p>
          <a:p>
            <a:r>
              <a:rPr lang="en-GB" dirty="0"/>
              <a:t>Time Management – Extremely busy life resulted in my time keeping slipping so I put my clocks back half an hour and prepare the night before ensuring I know my commitments for the following day.</a:t>
            </a:r>
          </a:p>
        </p:txBody>
      </p:sp>
    </p:spTree>
    <p:extLst>
      <p:ext uri="{BB962C8B-B14F-4D97-AF65-F5344CB8AC3E}">
        <p14:creationId xmlns:p14="http://schemas.microsoft.com/office/powerpoint/2010/main" val="1743580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41D-E43C-4BE2-A913-726FBF4634DB}"/>
              </a:ext>
            </a:extLst>
          </p:cNvPr>
          <p:cNvSpPr>
            <a:spLocks noGrp="1"/>
          </p:cNvSpPr>
          <p:nvPr>
            <p:ph type="title"/>
          </p:nvPr>
        </p:nvSpPr>
        <p:spPr>
          <a:xfrm>
            <a:off x="1141412" y="671526"/>
            <a:ext cx="9905998" cy="839222"/>
          </a:xfrm>
        </p:spPr>
        <p:txBody>
          <a:bodyPr/>
          <a:lstStyle/>
          <a:p>
            <a:r>
              <a:rPr lang="en-GB" dirty="0"/>
              <a:t>continued learning and Progression</a:t>
            </a:r>
          </a:p>
        </p:txBody>
      </p:sp>
      <p:sp>
        <p:nvSpPr>
          <p:cNvPr id="3" name="Content Placeholder 2">
            <a:extLst>
              <a:ext uri="{FF2B5EF4-FFF2-40B4-BE49-F238E27FC236}">
                <a16:creationId xmlns:a16="http://schemas.microsoft.com/office/drawing/2014/main" id="{3D7677DB-350D-43E4-B491-893D7E1FB96D}"/>
              </a:ext>
            </a:extLst>
          </p:cNvPr>
          <p:cNvSpPr>
            <a:spLocks noGrp="1"/>
          </p:cNvSpPr>
          <p:nvPr>
            <p:ph idx="1"/>
          </p:nvPr>
        </p:nvSpPr>
        <p:spPr>
          <a:xfrm>
            <a:off x="1141412" y="1404730"/>
            <a:ext cx="9905999" cy="4386471"/>
          </a:xfrm>
        </p:spPr>
        <p:txBody>
          <a:bodyPr>
            <a:normAutofit lnSpcReduction="10000"/>
          </a:bodyPr>
          <a:lstStyle/>
          <a:p>
            <a:r>
              <a:rPr lang="en-GB" dirty="0"/>
              <a:t>Continual Professional Development (Barrington, 1986) – ‘Reflection on experience as the route to new learning’.</a:t>
            </a:r>
          </a:p>
          <a:p>
            <a:r>
              <a:rPr lang="en-GB" dirty="0"/>
              <a:t>Solution Focus Brief (Gingerich and Eisengart, 2000)  – ‘construct solutions rather than solve problems’.</a:t>
            </a:r>
          </a:p>
          <a:p>
            <a:r>
              <a:rPr lang="en-GB" dirty="0"/>
              <a:t>Richard Wiseman – The Luck Factor</a:t>
            </a:r>
          </a:p>
          <a:p>
            <a:r>
              <a:rPr lang="en-GB" dirty="0"/>
              <a:t>Mitchell, Levin and Krumboltz (2011) state ‘Counsellors need to teach clients to engage in exploratory activities to increase the probability that the clients will discover unexpected career opportunities. Unplanned events can become opportunities for learning referred to as ‘Planned Happenstance’’.  </a:t>
            </a:r>
          </a:p>
          <a:p>
            <a:pPr marL="0" indent="0">
              <a:buNone/>
            </a:pPr>
            <a:endParaRPr lang="en-GB" dirty="0"/>
          </a:p>
        </p:txBody>
      </p:sp>
    </p:spTree>
    <p:extLst>
      <p:ext uri="{BB962C8B-B14F-4D97-AF65-F5344CB8AC3E}">
        <p14:creationId xmlns:p14="http://schemas.microsoft.com/office/powerpoint/2010/main" val="3513929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2FD59-7ADD-4BF9-BAC8-537B7EBA09BB}"/>
              </a:ext>
            </a:extLst>
          </p:cNvPr>
          <p:cNvSpPr>
            <a:spLocks noGrp="1"/>
          </p:cNvSpPr>
          <p:nvPr>
            <p:ph type="title"/>
          </p:nvPr>
        </p:nvSpPr>
        <p:spPr>
          <a:xfrm>
            <a:off x="1141413" y="618518"/>
            <a:ext cx="9905998" cy="54767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78D1C18D-ACEA-4B44-977A-620A979335FA}"/>
              </a:ext>
            </a:extLst>
          </p:cNvPr>
          <p:cNvSpPr>
            <a:spLocks noGrp="1"/>
          </p:cNvSpPr>
          <p:nvPr>
            <p:ph idx="1"/>
          </p:nvPr>
        </p:nvSpPr>
        <p:spPr>
          <a:xfrm>
            <a:off x="1141412" y="1166191"/>
            <a:ext cx="9905999" cy="5495865"/>
          </a:xfrm>
        </p:spPr>
        <p:txBody>
          <a:bodyPr>
            <a:normAutofit fontScale="47500" lnSpcReduction="20000"/>
          </a:bodyPr>
          <a:lstStyle/>
          <a:p>
            <a:r>
              <a:rPr lang="en-GB" sz="2500" dirty="0"/>
              <a:t>Barrington, H. (1986), "Continuous Development: Theory and Reality", ,</a:t>
            </a:r>
            <a:r>
              <a:rPr lang="en-GB" sz="2500" i="1" dirty="0"/>
              <a:t> Personnel Review</a:t>
            </a:r>
            <a:r>
              <a:rPr lang="en-GB" sz="2500" dirty="0"/>
              <a:t> Vol. 15 No. 1, pp. 27-31. </a:t>
            </a:r>
            <a:r>
              <a:rPr lang="en-GB" sz="2500" u="sng" dirty="0">
                <a:hlinkClick r:id="rId2" tooltip="DOI: https://doi.org/10.1108/eb055531"/>
              </a:rPr>
              <a:t>https://doi.org/10.1108/eb055531</a:t>
            </a:r>
            <a:endParaRPr lang="en-GB" sz="2500" dirty="0"/>
          </a:p>
          <a:p>
            <a:r>
              <a:rPr lang="en-GB" sz="2500" dirty="0"/>
              <a:t>Berger, G. (2016) ‘Data Reveals The Most In-Demand Soft Skills Among Candidates’, </a:t>
            </a:r>
            <a:r>
              <a:rPr lang="en-GB" sz="2500" i="1" dirty="0"/>
              <a:t>Linked in Talent Blog</a:t>
            </a:r>
            <a:r>
              <a:rPr lang="en-GB" sz="2500" dirty="0"/>
              <a:t>, 30 August.  Available at: </a:t>
            </a:r>
            <a:r>
              <a:rPr lang="en-GB" sz="2500" dirty="0">
                <a:hlinkClick r:id="rId3"/>
              </a:rPr>
              <a:t>https://business.linkedin.com/talent-solutions/blog/trends-and-research/2016/most-indemand-soft-skills</a:t>
            </a:r>
            <a:r>
              <a:rPr lang="en-GB" sz="2500" dirty="0"/>
              <a:t> (Accessed: 9 October 2018). </a:t>
            </a:r>
          </a:p>
          <a:p>
            <a:r>
              <a:rPr lang="en-GB" sz="2500" dirty="0"/>
              <a:t>Bersin, G. (2019) </a:t>
            </a:r>
            <a:r>
              <a:rPr lang="en-GB" sz="2500" i="1" dirty="0"/>
              <a:t>LinkedIn 2019 Talent Trends: Soft Skills, Transparency and Trust</a:t>
            </a:r>
            <a:r>
              <a:rPr lang="en-GB" sz="2500" dirty="0"/>
              <a:t>.  Available at: </a:t>
            </a:r>
            <a:r>
              <a:rPr lang="en-GB" sz="2500" dirty="0">
                <a:hlinkClick r:id="rId4"/>
              </a:rPr>
              <a:t>https://www.linkedin.com/pulse/linkedin-2019-talent-trends-soft-skills-transparency-trust-bersin</a:t>
            </a:r>
            <a:r>
              <a:rPr lang="en-GB" sz="2500" dirty="0"/>
              <a:t> (Accessed: 11 October 2019).</a:t>
            </a:r>
          </a:p>
          <a:p>
            <a:r>
              <a:rPr lang="en-GB" sz="2500" dirty="0"/>
              <a:t>Charity Commission (2018) </a:t>
            </a:r>
            <a:r>
              <a:rPr lang="en-GB" sz="2500" i="1" dirty="0"/>
              <a:t>First Give</a:t>
            </a:r>
            <a:r>
              <a:rPr lang="en-GB" sz="2500" dirty="0"/>
              <a:t>. Available at: </a:t>
            </a:r>
            <a:r>
              <a:rPr lang="en-GB" sz="2500" dirty="0">
                <a:hlinkClick r:id="rId5"/>
              </a:rPr>
              <a:t>https://beta.charitycommission.gov.uk/charity-details/?regid=1156416&amp;subid=0</a:t>
            </a:r>
            <a:r>
              <a:rPr lang="en-GB" sz="2500" dirty="0"/>
              <a:t> (Accessed: 8 October 2019).</a:t>
            </a:r>
          </a:p>
          <a:p>
            <a:r>
              <a:rPr lang="en-GB" sz="2500" dirty="0"/>
              <a:t>Charity Job (2019) </a:t>
            </a:r>
            <a:r>
              <a:rPr lang="en-GB" sz="2500" i="1" dirty="0"/>
              <a:t>First Give – Schools Officer – Wales and South Wes</a:t>
            </a:r>
            <a:r>
              <a:rPr lang="en-GB" sz="2500" dirty="0"/>
              <a:t>t. Available at: </a:t>
            </a:r>
            <a:r>
              <a:rPr lang="en-GB" sz="2500" dirty="0">
                <a:hlinkClick r:id="rId6"/>
              </a:rPr>
              <a:t>https://www.charityjob.co.uk/recruiter/first-give/34740</a:t>
            </a:r>
            <a:r>
              <a:rPr lang="en-GB" sz="2500" dirty="0"/>
              <a:t>  (Accessed: 8 October 2019)</a:t>
            </a:r>
          </a:p>
          <a:p>
            <a:r>
              <a:rPr lang="en-GB" sz="2500" dirty="0"/>
              <a:t>CIPD, (2018) </a:t>
            </a:r>
            <a:r>
              <a:rPr lang="en-GB" sz="2500" i="1" dirty="0"/>
              <a:t>Over-Skilled And Under Used: Investigating the untapped potential of UK skills</a:t>
            </a:r>
            <a:r>
              <a:rPr lang="en-GB" sz="2500" dirty="0"/>
              <a:t>. Available at: </a:t>
            </a:r>
            <a:r>
              <a:rPr lang="en-GB" sz="2500" dirty="0">
                <a:hlinkClick r:id="rId7"/>
              </a:rPr>
              <a:t>https://www.cipd.co.uk/Images/over-skilled-and-underused-investigating-the-untapped-potential-of-uk-skills_tcm18-48001.pdf</a:t>
            </a:r>
            <a:r>
              <a:rPr lang="en-GB" sz="2500" dirty="0"/>
              <a:t> (Accessed: 10 October 2019). </a:t>
            </a:r>
          </a:p>
          <a:p>
            <a:r>
              <a:rPr lang="en-GB" sz="2500" dirty="0"/>
              <a:t>Cottrell, S. (2015) </a:t>
            </a:r>
            <a:r>
              <a:rPr lang="en-GB" sz="2500" i="1" dirty="0"/>
              <a:t>Skills for Success: Personal Development and Employability</a:t>
            </a:r>
            <a:r>
              <a:rPr lang="en-GB" sz="2500" dirty="0"/>
              <a:t>. 3</a:t>
            </a:r>
            <a:r>
              <a:rPr lang="en-GB" sz="2500" baseline="30000" dirty="0"/>
              <a:t>rd</a:t>
            </a:r>
            <a:r>
              <a:rPr lang="en-GB" sz="2500" dirty="0"/>
              <a:t> edn. London: Palgrave.</a:t>
            </a:r>
          </a:p>
          <a:p>
            <a:r>
              <a:rPr lang="en-GB" sz="2500" dirty="0"/>
              <a:t>Crosbie, R. (2005) ‘Learning the soft skills of leadership.’ </a:t>
            </a:r>
            <a:r>
              <a:rPr lang="en-GB" sz="2500" i="1" dirty="0"/>
              <a:t>Industrial and Commercial Training</a:t>
            </a:r>
            <a:r>
              <a:rPr lang="en-GB" sz="2500" dirty="0"/>
              <a:t>, 37(1), pp. 45-51.  </a:t>
            </a:r>
            <a:r>
              <a:rPr lang="en-GB" sz="2500" dirty="0">
                <a:hlinkClick r:id="rId8"/>
              </a:rPr>
              <a:t>https://doi.org/10.1108/00197850510576484</a:t>
            </a:r>
            <a:r>
              <a:rPr lang="en-GB" sz="2500" dirty="0"/>
              <a:t>. </a:t>
            </a:r>
          </a:p>
          <a:p>
            <a:r>
              <a:rPr lang="en-GB" sz="2500" dirty="0"/>
              <a:t>Department of Business and Innovation Skills (2015) </a:t>
            </a:r>
            <a:r>
              <a:rPr lang="en-GB" sz="2500" i="1" dirty="0"/>
              <a:t>Graduate Recruitment and Selection Evidence Report</a:t>
            </a:r>
            <a:r>
              <a:rPr lang="en-GB" sz="2500" dirty="0"/>
              <a:t>. BIS research Paper no. 231. Available at: </a:t>
            </a:r>
            <a:r>
              <a:rPr lang="en-GB" sz="2500" dirty="0">
                <a:hlinkClick r:id="rId9"/>
              </a:rPr>
              <a:t>https://assets.publishing.service.gov.uk/government/uploads/system/uploads/attachment_data/file/474254/BIS-15-464-A-evidence-report-employer-graduate-recruitment.pdf</a:t>
            </a:r>
            <a:r>
              <a:rPr lang="en-GB" sz="2500" dirty="0"/>
              <a:t> (Accessed: 6 October 2019). </a:t>
            </a:r>
          </a:p>
          <a:p>
            <a:r>
              <a:rPr lang="en-GB" sz="2500" dirty="0"/>
              <a:t>Gingerich, W. J . and Eisengart, S. (2000) ‘Solution Focused Brief Therapy: A Review of the Outcome Research’, Family Process, 39(4), pp. 477- 498. </a:t>
            </a:r>
            <a:r>
              <a:rPr lang="en-GB" sz="2500" dirty="0">
                <a:hlinkClick r:id="rId10"/>
              </a:rPr>
              <a:t> https://doi.org/10.1111/j.1545-5300.2000.39408.x</a:t>
            </a:r>
            <a:r>
              <a:rPr lang="en-GB" sz="2500" dirty="0"/>
              <a:t>.</a:t>
            </a:r>
          </a:p>
          <a:p>
            <a:endParaRPr lang="en-GB" sz="2500" i="1"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66081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75155-B038-4BEC-AAFB-F8F50ED6E7E8}"/>
              </a:ext>
            </a:extLst>
          </p:cNvPr>
          <p:cNvSpPr>
            <a:spLocks noGrp="1"/>
          </p:cNvSpPr>
          <p:nvPr>
            <p:ph type="title"/>
          </p:nvPr>
        </p:nvSpPr>
        <p:spPr>
          <a:xfrm>
            <a:off x="1141413" y="618518"/>
            <a:ext cx="9905998" cy="759708"/>
          </a:xfrm>
        </p:spPr>
        <p:txBody>
          <a:bodyPr/>
          <a:lstStyle/>
          <a:p>
            <a:r>
              <a:rPr lang="en-GB" dirty="0"/>
              <a:t>References</a:t>
            </a:r>
          </a:p>
        </p:txBody>
      </p:sp>
      <p:sp>
        <p:nvSpPr>
          <p:cNvPr id="3" name="Content Placeholder 2">
            <a:extLst>
              <a:ext uri="{FF2B5EF4-FFF2-40B4-BE49-F238E27FC236}">
                <a16:creationId xmlns:a16="http://schemas.microsoft.com/office/drawing/2014/main" id="{D09D5408-EAAE-4E79-9DCD-8B21536C54C4}"/>
              </a:ext>
            </a:extLst>
          </p:cNvPr>
          <p:cNvSpPr>
            <a:spLocks noGrp="1"/>
          </p:cNvSpPr>
          <p:nvPr>
            <p:ph idx="1"/>
          </p:nvPr>
        </p:nvSpPr>
        <p:spPr>
          <a:xfrm>
            <a:off x="1141412" y="1378226"/>
            <a:ext cx="9905999" cy="5218517"/>
          </a:xfrm>
        </p:spPr>
        <p:txBody>
          <a:bodyPr>
            <a:normAutofit fontScale="55000" lnSpcReduction="20000"/>
          </a:bodyPr>
          <a:lstStyle/>
          <a:p>
            <a:pPr marL="0" indent="0">
              <a:buNone/>
            </a:pPr>
            <a:endParaRPr lang="en-GB" dirty="0"/>
          </a:p>
          <a:p>
            <a:r>
              <a:rPr lang="en-GB" dirty="0"/>
              <a:t>Heery, E. and Noon, M. (2008) SMART: A dictionary of Human Resource Management: Oxford University Press. Available at: </a:t>
            </a:r>
            <a:r>
              <a:rPr lang="en-GB" dirty="0">
                <a:hlinkClick r:id="rId2"/>
              </a:rPr>
              <a:t>https://www-oxfordreference-com.ezproxy.uwtsd.ac.uk/view/10.1093/acref/9780199298761.001.0001/acref-9780199298761-e-1165</a:t>
            </a:r>
            <a:r>
              <a:rPr lang="en-GB" dirty="0"/>
              <a:t> (Accessed: 10 October 2019).</a:t>
            </a:r>
          </a:p>
          <a:p>
            <a:r>
              <a:rPr lang="en-GB" dirty="0"/>
              <a:t>HESA (2015) </a:t>
            </a:r>
            <a:r>
              <a:rPr lang="en-GB" i="1" dirty="0"/>
              <a:t>Destination of Leavers in Higher Education</a:t>
            </a:r>
            <a:r>
              <a:rPr lang="en-GB" dirty="0"/>
              <a:t>. Available at: </a:t>
            </a:r>
            <a:r>
              <a:rPr lang="en-GB" dirty="0">
                <a:hlinkClick r:id="rId3"/>
              </a:rPr>
              <a:t>https://www.hesa.ac.uk/news/30-06-2016/sfr237-destinations-of-leavers</a:t>
            </a:r>
            <a:r>
              <a:rPr lang="en-GB" dirty="0"/>
              <a:t> (Accessed: 6 October 2019).</a:t>
            </a:r>
          </a:p>
          <a:p>
            <a:r>
              <a:rPr lang="en-GB" dirty="0"/>
              <a:t>Higgins, M. (2014) ‘Using the Star technique to shine at job interviews: a how-to guide: Here’s our guide to using the Star technique when answering questions in competency-based job interviews’, </a:t>
            </a:r>
            <a:r>
              <a:rPr lang="en-GB" i="1" dirty="0"/>
              <a:t>The Guardian</a:t>
            </a:r>
            <a:r>
              <a:rPr lang="en-GB" dirty="0"/>
              <a:t>, 10 March. Available at: </a:t>
            </a:r>
            <a:r>
              <a:rPr lang="en-GB" dirty="0">
                <a:hlinkClick r:id="rId4"/>
              </a:rPr>
              <a:t>https://www.theguardian.com/careers/careers-blog/star-technique-competency-based-interview</a:t>
            </a:r>
            <a:r>
              <a:rPr lang="en-GB" dirty="0"/>
              <a:t> (Accessed: 8 October 2019). </a:t>
            </a:r>
          </a:p>
          <a:p>
            <a:r>
              <a:rPr lang="en-GB" dirty="0"/>
              <a:t>Higgins, M. (2018) ‘Follow the Guiding STAR - and nail those interview questions’, </a:t>
            </a:r>
            <a:r>
              <a:rPr lang="en-GB" i="1" dirty="0"/>
              <a:t>LSE Careers blogs</a:t>
            </a:r>
            <a:r>
              <a:rPr lang="en-GB" dirty="0"/>
              <a:t>, 7 March.  Available at: </a:t>
            </a:r>
            <a:r>
              <a:rPr lang="en-GB" dirty="0">
                <a:hlinkClick r:id="rId5"/>
              </a:rPr>
              <a:t>https://blogs.lse.ac.uk/careers/2018/03/07/follow-the-guiding-star-and-nail-those-interview-questions/</a:t>
            </a:r>
            <a:r>
              <a:rPr lang="en-GB" dirty="0"/>
              <a:t> (Accessed: 8 October 2019).</a:t>
            </a:r>
          </a:p>
          <a:p>
            <a:r>
              <a:rPr lang="en-GB" dirty="0"/>
              <a:t>Laker, D.R. and Powell, J. L. (2011) ‘The differences between hard and soft skills and their relative impact on training transfer’, </a:t>
            </a:r>
            <a:r>
              <a:rPr lang="en-GB" i="1" dirty="0"/>
              <a:t>Human Resource Development Quarterly</a:t>
            </a:r>
            <a:r>
              <a:rPr lang="en-GB" dirty="0"/>
              <a:t>, 22(1), pp. 111-122. </a:t>
            </a:r>
            <a:r>
              <a:rPr lang="en-GB" dirty="0">
                <a:hlinkClick r:id="rId6"/>
              </a:rPr>
              <a:t>https://doi.org/10.1002/hrdq.20063</a:t>
            </a:r>
            <a:r>
              <a:rPr lang="en-GB" dirty="0"/>
              <a:t>.</a:t>
            </a:r>
          </a:p>
          <a:p>
            <a:r>
              <a:rPr lang="en-GB" dirty="0"/>
              <a:t>Mitchell, K. and Levin, A. and Krumboltz (2011) ‘Planned Happenstance: Constructing Unexpected Career Opportunities’, </a:t>
            </a:r>
            <a:r>
              <a:rPr lang="en-GB" i="1" dirty="0"/>
              <a:t>Journal Of Counselling &amp; Development</a:t>
            </a:r>
            <a:r>
              <a:rPr lang="en-GB" dirty="0"/>
              <a:t>, 77(2), pp. 115-124. </a:t>
            </a:r>
            <a:r>
              <a:rPr lang="en-GB" dirty="0">
                <a:hlinkClick r:id="rId7"/>
              </a:rPr>
              <a:t>https://doi.org/10.1002/j.1556-6676.1999.tb02431.x</a:t>
            </a:r>
            <a:r>
              <a:rPr lang="en-GB" dirty="0"/>
              <a:t>.</a:t>
            </a:r>
          </a:p>
          <a:p>
            <a:r>
              <a:rPr lang="en-GB" dirty="0"/>
              <a:t>Schön, D. A. (1983) </a:t>
            </a:r>
            <a:r>
              <a:rPr lang="en-GB" i="1" dirty="0"/>
              <a:t>The Reflective Practitioner</a:t>
            </a:r>
            <a:r>
              <a:rPr lang="en-GB" dirty="0"/>
              <a:t>. New York: Basic Books.</a:t>
            </a:r>
          </a:p>
          <a:p>
            <a:r>
              <a:rPr lang="en-GB" dirty="0"/>
              <a:t>Trought, F. (2017) </a:t>
            </a:r>
            <a:r>
              <a:rPr lang="en-GB" i="1" dirty="0"/>
              <a:t>Brilliant Employability Skills. </a:t>
            </a:r>
            <a:r>
              <a:rPr lang="en-GB" dirty="0"/>
              <a:t>2</a:t>
            </a:r>
            <a:r>
              <a:rPr lang="en-GB" baseline="30000" dirty="0"/>
              <a:t>nd</a:t>
            </a:r>
            <a:r>
              <a:rPr lang="en-GB" dirty="0"/>
              <a:t> edn. Harlow: Pearson Education Limited.</a:t>
            </a:r>
          </a:p>
          <a:p>
            <a:r>
              <a:rPr lang="en-GB" dirty="0"/>
              <a:t>Yorke, M. (2006) </a:t>
            </a:r>
            <a:r>
              <a:rPr lang="en-GB" i="1" dirty="0"/>
              <a:t>Employability in higher</a:t>
            </a:r>
            <a:r>
              <a:rPr lang="en-GB" dirty="0"/>
              <a:t> </a:t>
            </a:r>
            <a:r>
              <a:rPr lang="en-GB" i="1" dirty="0"/>
              <a:t>education: what it is and what it is not. </a:t>
            </a:r>
            <a:r>
              <a:rPr lang="en-GB" dirty="0"/>
              <a:t>Learning and Employability Series 1, The Higher Education Academy, York. Available at: </a:t>
            </a:r>
            <a:r>
              <a:rPr lang="en-GB" dirty="0">
                <a:hlinkClick r:id="rId8"/>
              </a:rPr>
              <a:t>https://www.ed.ac.uk/files/atoms/files/hea-learning-employability_series_one.pdf</a:t>
            </a:r>
            <a:r>
              <a:rPr lang="en-GB" dirty="0"/>
              <a:t> (Accessed: 10 October 2019). </a:t>
            </a:r>
          </a:p>
          <a:p>
            <a:endParaRPr lang="en-GB" i="1"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88266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2175</TotalTime>
  <Words>1330</Words>
  <Application>Microsoft Office PowerPoint</Application>
  <PresentationFormat>Widescreen</PresentationFormat>
  <Paragraphs>98</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Tw Cen MT</vt:lpstr>
      <vt:lpstr>Circuit</vt:lpstr>
      <vt:lpstr>Skills For Life: Employability and Future Pathways</vt:lpstr>
      <vt:lpstr>EMPLOYABILITY</vt:lpstr>
      <vt:lpstr>graduate job market</vt:lpstr>
      <vt:lpstr>SKILLS – What Do EMPLOYERS want</vt:lpstr>
      <vt:lpstr>Job Description –Schools Officer for Wales and South West with First Give.</vt:lpstr>
      <vt:lpstr>Required skills to be demonstrated in the application.</vt:lpstr>
      <vt:lpstr>STAR Technique</vt:lpstr>
      <vt:lpstr>Strengths</vt:lpstr>
      <vt:lpstr>Reflection </vt:lpstr>
      <vt:lpstr>Weaknesses</vt:lpstr>
      <vt:lpstr>continued learning and Progression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Helen Lewis (1708331)</dc:creator>
  <cp:lastModifiedBy>Helen Lewis (1708331)</cp:lastModifiedBy>
  <cp:revision>94</cp:revision>
  <dcterms:created xsi:type="dcterms:W3CDTF">2019-10-13T16:31:01Z</dcterms:created>
  <dcterms:modified xsi:type="dcterms:W3CDTF">2019-10-16T14:49:22Z</dcterms:modified>
</cp:coreProperties>
</file>