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
  </p:notesMasterIdLst>
  <p:sldIdLst>
    <p:sldId id="256" r:id="rId2"/>
    <p:sldId id="300"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3" autoAdjust="0"/>
    <p:restoredTop sz="94660"/>
  </p:normalViewPr>
  <p:slideViewPr>
    <p:cSldViewPr snapToGrid="0">
      <p:cViewPr varScale="1">
        <p:scale>
          <a:sx n="117" d="100"/>
          <a:sy n="117" d="100"/>
        </p:scale>
        <p:origin x="4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0D023C-962D-4412-94A8-A88421A1875D}" type="datetimeFigureOut">
              <a:rPr lang="en-GB" smtClean="0"/>
              <a:t>10/06/2020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9DA951-6708-4E76-AF5A-C7D553481893}" type="slidenum">
              <a:rPr lang="en-GB" smtClean="0"/>
              <a:t>‹#›</a:t>
            </a:fld>
            <a:endParaRPr lang="en-GB"/>
          </a:p>
        </p:txBody>
      </p:sp>
    </p:spTree>
    <p:extLst>
      <p:ext uri="{BB962C8B-B14F-4D97-AF65-F5344CB8AC3E}">
        <p14:creationId xmlns:p14="http://schemas.microsoft.com/office/powerpoint/2010/main" val="2140011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book Reflective Practice for Policing Students </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a:t>
            </a:fld>
            <a:endParaRPr lang="en-US"/>
          </a:p>
        </p:txBody>
      </p:sp>
    </p:spTree>
    <p:extLst>
      <p:ext uri="{BB962C8B-B14F-4D97-AF65-F5344CB8AC3E}">
        <p14:creationId xmlns:p14="http://schemas.microsoft.com/office/powerpoint/2010/main" val="25198496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which are we talking about?</a:t>
            </a:r>
          </a:p>
          <a:p>
            <a:endParaRPr lang="en-GB" dirty="0"/>
          </a:p>
          <a:p>
            <a:r>
              <a:rPr lang="en-GB" dirty="0"/>
              <a:t>The contemplative,</a:t>
            </a:r>
            <a:r>
              <a:rPr lang="en-GB" baseline="0" dirty="0"/>
              <a:t> slow time reflection in which we look back at what has occurred, or the fast time, in the moment reflection in which we try to make </a:t>
            </a:r>
          </a:p>
          <a:p>
            <a:endParaRPr lang="en-GB" baseline="0" dirty="0"/>
          </a:p>
          <a:p>
            <a:r>
              <a:rPr lang="en-GB" baseline="0" dirty="0"/>
              <a:t>some sense of a fast moving and highly dynamic situation, unfolding before us?</a:t>
            </a:r>
            <a:endParaRPr lang="en-US"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860072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9712B-A766-47A6-AB11-14BEFBFAEA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D3AB5F-7AD0-4C8A-98A8-81439AEF9D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49A777-2A68-4164-B602-5B4D47F518D1}"/>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0EA32490-6E41-4363-9828-2D98AF8CE3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2EA55F-35D9-4A5D-A4D8-61B30F7ED88F}"/>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3231789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8AD68-7E51-4DBA-B1F0-E0200828199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248F9C-4EBD-4384-9ADE-BD40534854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166E2D-CFBB-4599-9DED-BCF6864E04C5}"/>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E6B00557-F639-44AA-9E2E-A42AB98B73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695B4-8FE5-4B40-B47F-6E1197E2C4AA}"/>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334895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9EC8-FB9C-4794-B5D0-F4B0FEC3424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2134B4-A174-48D4-872D-9A8A51C8AB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1D5A1D4-69DE-4EF2-A790-37285A38FA13}"/>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926EAE03-B506-4585-A370-0AC59BC260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FF36C5-EA48-4A60-9CE4-1F5DBA564234}"/>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1364650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14948-BF1E-4E1D-B695-4E112B666A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C2E9-10C1-4D6E-9A00-3D09177BC8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32A4CE-BFE4-4C4B-944C-2CC80AC2C7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8D6EE9-605E-4B09-8D97-CCC66D98381B}"/>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6" name="Footer Placeholder 5">
            <a:extLst>
              <a:ext uri="{FF2B5EF4-FFF2-40B4-BE49-F238E27FC236}">
                <a16:creationId xmlns:a16="http://schemas.microsoft.com/office/drawing/2014/main" id="{78E9A79D-7683-47D7-8E13-3D725E1879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2A34335-57C7-41F7-AFC1-D2A180C45A1F}"/>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17044620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B7444-EEAD-4DD8-89DA-FA8C391101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9B43E01-A01F-4A4C-87B6-2E559BDB79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E852C7-5A88-4847-9228-5AB221134A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CE6C7D-CC7F-45E9-86D0-68A6E3E831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40149F-B0E9-4717-B458-4F1E37D32D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88DFE8-94EC-4F4B-885E-B8FA15BD7711}"/>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8" name="Footer Placeholder 7">
            <a:extLst>
              <a:ext uri="{FF2B5EF4-FFF2-40B4-BE49-F238E27FC236}">
                <a16:creationId xmlns:a16="http://schemas.microsoft.com/office/drawing/2014/main" id="{520024C6-48DE-458C-A518-BFE52ECABC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2990AC-F9C9-48DA-9BFB-96B60BB9F650}"/>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1749749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6BE35-EB80-4799-8C3B-1DB0DD9FC8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52B358-79E2-4C91-95B6-BA3F09254CC9}"/>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4" name="Footer Placeholder 3">
            <a:extLst>
              <a:ext uri="{FF2B5EF4-FFF2-40B4-BE49-F238E27FC236}">
                <a16:creationId xmlns:a16="http://schemas.microsoft.com/office/drawing/2014/main" id="{4EC8445D-AB94-43B5-83D7-94AA8CAD10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7E6975F-793C-4138-BC25-D39FA4351E46}"/>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82592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B9A35D-AC9C-4892-8AB1-C9CB50176061}"/>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3" name="Footer Placeholder 2">
            <a:extLst>
              <a:ext uri="{FF2B5EF4-FFF2-40B4-BE49-F238E27FC236}">
                <a16:creationId xmlns:a16="http://schemas.microsoft.com/office/drawing/2014/main" id="{58EF20A7-3022-48CC-9580-A2506ACB95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2D7344-C462-46A5-B88D-15B0FABC8BF5}"/>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1060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4FBF-57BB-454A-8D83-6C39251491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2F5BE6-BDB0-4D08-9327-7C69626079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CF713F-09A3-4BBE-8F46-E68F56EB64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6DBE1-FCE5-4CF4-B8E0-A60BC672B0A2}"/>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6" name="Footer Placeholder 5">
            <a:extLst>
              <a:ext uri="{FF2B5EF4-FFF2-40B4-BE49-F238E27FC236}">
                <a16:creationId xmlns:a16="http://schemas.microsoft.com/office/drawing/2014/main" id="{C149EDFC-72C0-421B-973F-9B716BF1F5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CACA0C-CE87-46C6-BBB5-A77207854D3F}"/>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698482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C3CE3-3E9C-4722-A436-5F68C2A851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615C83-7648-4E0C-B3B0-CDCF892957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A75599-543F-4C2D-A033-93895308EE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AE40B8-815F-4C76-A7AD-7765CFB447E4}"/>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6" name="Footer Placeholder 5">
            <a:extLst>
              <a:ext uri="{FF2B5EF4-FFF2-40B4-BE49-F238E27FC236}">
                <a16:creationId xmlns:a16="http://schemas.microsoft.com/office/drawing/2014/main" id="{5C44B38D-2CA8-4729-805C-4CFE2B184A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FD6B1-262C-414B-841D-E1AF9541A920}"/>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1560910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9402-2295-4795-BBE6-88FF1EC11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FE42E5-DDD2-4E2C-AF79-EC81DEA6277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E513F3-0D5F-4213-97D2-27D3BC8F43CE}"/>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51811B1A-3825-45BF-B06F-BB3481843C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3989E3-2E37-4C06-9028-C2481615EC10}"/>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589167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492F3F-0C52-426B-9A15-C77560B2366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50E2D4-730B-4C88-B952-A4948B94F1D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F560F0-B916-4E6E-A320-15330DE2FD80}"/>
              </a:ext>
            </a:extLst>
          </p:cNvPr>
          <p:cNvSpPr>
            <a:spLocks noGrp="1"/>
          </p:cNvSpPr>
          <p:nvPr>
            <p:ph type="dt" sz="half" idx="10"/>
          </p:nvPr>
        </p:nvSpPr>
        <p:spPr/>
        <p:txBody>
          <a:body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9E703A84-C111-40FB-AD8A-73D2B38140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3D538-9559-45E2-B4A6-200E6A89AAFA}"/>
              </a:ext>
            </a:extLst>
          </p:cNvPr>
          <p:cNvSpPr>
            <a:spLocks noGrp="1"/>
          </p:cNvSpPr>
          <p:nvPr>
            <p:ph type="sldNum" sz="quarter" idx="12"/>
          </p:nvPr>
        </p:nvSpPr>
        <p:spPr/>
        <p:txBody>
          <a:bodyPr/>
          <a:lstStyle/>
          <a:p>
            <a:fld id="{36783180-3FA4-48E9-8537-49DF65788896}" type="slidenum">
              <a:rPr lang="en-GB" smtClean="0"/>
              <a:t>‹#›</a:t>
            </a:fld>
            <a:endParaRPr lang="en-GB"/>
          </a:p>
        </p:txBody>
      </p:sp>
    </p:spTree>
    <p:extLst>
      <p:ext uri="{BB962C8B-B14F-4D97-AF65-F5344CB8AC3E}">
        <p14:creationId xmlns:p14="http://schemas.microsoft.com/office/powerpoint/2010/main" val="2812231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46CA95-7EF1-4C85-AB1F-E0618D8739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7F40CA-6284-4A6F-8D82-63A213A3B3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43AAD-7EFB-4150-8F21-0673BF3BE9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53EC47-3D85-44B4-AF37-286BFBEF8EAB}" type="datetimeFigureOut">
              <a:rPr lang="en-GB" smtClean="0"/>
              <a:t>10/06/2020</a:t>
            </a:fld>
            <a:endParaRPr lang="en-GB"/>
          </a:p>
        </p:txBody>
      </p:sp>
      <p:sp>
        <p:nvSpPr>
          <p:cNvPr id="5" name="Footer Placeholder 4">
            <a:extLst>
              <a:ext uri="{FF2B5EF4-FFF2-40B4-BE49-F238E27FC236}">
                <a16:creationId xmlns:a16="http://schemas.microsoft.com/office/drawing/2014/main" id="{B7FE9585-6BFE-4C86-AB55-E25A0BAC84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57028F-CCCF-4161-A4D4-382C0B422A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6783180-3FA4-48E9-8537-49DF65788896}" type="slidenum">
              <a:rPr lang="en-GB" smtClean="0"/>
              <a:t>‹#›</a:t>
            </a:fld>
            <a:endParaRPr lang="en-GB"/>
          </a:p>
        </p:txBody>
      </p:sp>
    </p:spTree>
    <p:extLst>
      <p:ext uri="{BB962C8B-B14F-4D97-AF65-F5344CB8AC3E}">
        <p14:creationId xmlns:p14="http://schemas.microsoft.com/office/powerpoint/2010/main" val="953664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3.png"/><Relationship Id="rId4" Type="http://schemas.openxmlformats.org/officeDocument/2006/relationships/image" Target="../media/image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29C51-6907-4D18-B84B-D76848A01BDA}"/>
              </a:ext>
            </a:extLst>
          </p:cNvPr>
          <p:cNvSpPr>
            <a:spLocks noGrp="1"/>
          </p:cNvSpPr>
          <p:nvPr>
            <p:ph type="ctrTitle"/>
          </p:nvPr>
        </p:nvSpPr>
        <p:spPr/>
        <p:txBody>
          <a:bodyPr/>
          <a:lstStyle/>
          <a:p>
            <a:r>
              <a:rPr lang="en-GB" dirty="0"/>
              <a:t>Reflection for Police Officers </a:t>
            </a:r>
          </a:p>
        </p:txBody>
      </p:sp>
      <p:sp>
        <p:nvSpPr>
          <p:cNvPr id="3" name="Subtitle 2">
            <a:extLst>
              <a:ext uri="{FF2B5EF4-FFF2-40B4-BE49-F238E27FC236}">
                <a16:creationId xmlns:a16="http://schemas.microsoft.com/office/drawing/2014/main" id="{33AF430A-C468-4A66-BC58-206FA3A1A516}"/>
              </a:ext>
            </a:extLst>
          </p:cNvPr>
          <p:cNvSpPr>
            <a:spLocks noGrp="1"/>
          </p:cNvSpPr>
          <p:nvPr>
            <p:ph type="subTitle" idx="1"/>
          </p:nvPr>
        </p:nvSpPr>
        <p:spPr/>
        <p:txBody>
          <a:bodyPr/>
          <a:lstStyle/>
          <a:p>
            <a:r>
              <a:rPr lang="en-GB" dirty="0"/>
              <a:t>June 2020</a:t>
            </a:r>
          </a:p>
          <a:p>
            <a:r>
              <a:rPr lang="en-GB" dirty="0"/>
              <a:t>for officers pursuing DHEP &amp; PCDA programmes</a:t>
            </a:r>
          </a:p>
        </p:txBody>
      </p:sp>
    </p:spTree>
    <p:extLst>
      <p:ext uri="{BB962C8B-B14F-4D97-AF65-F5344CB8AC3E}">
        <p14:creationId xmlns:p14="http://schemas.microsoft.com/office/powerpoint/2010/main" val="152871604"/>
      </p:ext>
    </p:extLst>
  </p:cSld>
  <p:clrMapOvr>
    <a:masterClrMapping/>
  </p:clrMapOvr>
  <mc:AlternateContent xmlns:mc="http://schemas.openxmlformats.org/markup-compatibility/2006" xmlns:p14="http://schemas.microsoft.com/office/powerpoint/2010/main">
    <mc:Choice Requires="p14">
      <p:transition spd="slow" p14:dur="2000" advTm="19534"/>
    </mc:Choice>
    <mc:Fallback xmlns="">
      <p:transition spd="slow" advTm="1953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0ED8A-DFBD-4FCE-8F5A-72E21018E1D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117F0D-B0F2-4C66-BF20-54E4C6DF5BF2}"/>
              </a:ext>
            </a:extLst>
          </p:cNvPr>
          <p:cNvSpPr>
            <a:spLocks noGrp="1"/>
          </p:cNvSpPr>
          <p:nvPr>
            <p:ph idx="1"/>
          </p:nvPr>
        </p:nvSpPr>
        <p:spPr/>
        <p:txBody>
          <a:bodyPr>
            <a:normAutofit fontScale="92500"/>
          </a:bodyPr>
          <a:lstStyle/>
          <a:p>
            <a:r>
              <a:rPr lang="en-GB" dirty="0"/>
              <a:t>Andy Edwards served for thirty two years in the South Wales and Dyfed Powys forces, in a variety of operational and strategic roles. Starting as a constable in Bridgend, he finished his service as a chief officer having worked in many areas across Wales and having responsibility for the all Wales approach to serious crime and counter terrorism.</a:t>
            </a:r>
          </a:p>
          <a:p>
            <a:r>
              <a:rPr lang="en-GB" dirty="0"/>
              <a:t>He regularly provided inputs on the national siege management course at the police staff college, was a visiting lecturer at the John Jay College of Criminal Justice in New York, also serving in Washington DC and Pakistan.</a:t>
            </a:r>
          </a:p>
          <a:p>
            <a:r>
              <a:rPr lang="en-GB" dirty="0"/>
              <a:t>In retirement he continues to work for a variety of organisations and is a teaching fellow at UWTSD. </a:t>
            </a:r>
          </a:p>
        </p:txBody>
      </p:sp>
    </p:spTree>
    <p:extLst>
      <p:ext uri="{BB962C8B-B14F-4D97-AF65-F5344CB8AC3E}">
        <p14:creationId xmlns:p14="http://schemas.microsoft.com/office/powerpoint/2010/main" val="25256424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GB" i="1" dirty="0"/>
              <a:t>The ability to use reflective skills is important for relating theory to practice. It will allow you as a future police officer  to asses a real world situation and think consciously about some of the factors that may have contributed to or influenced its occurrence. It is intended that this ability will strengthen your overall skills as a professional and assist you in making competent decisions.</a:t>
            </a:r>
          </a:p>
          <a:p>
            <a:pPr marL="0" indent="0">
              <a:buNone/>
            </a:pPr>
            <a:endParaRPr lang="en-GB" sz="2000" i="1" dirty="0"/>
          </a:p>
          <a:p>
            <a:pPr marL="0" indent="0" algn="r">
              <a:buNone/>
            </a:pPr>
            <a:r>
              <a:rPr lang="en-GB" sz="2000" i="1" dirty="0"/>
              <a:t>Copley 2011 p 26-7</a:t>
            </a:r>
            <a:endParaRPr lang="en-US" sz="2000" i="1" dirty="0"/>
          </a:p>
        </p:txBody>
      </p:sp>
      <p:pic>
        <p:nvPicPr>
          <p:cNvPr id="4" name="Video 3">
            <a:hlinkClick r:id="" action="ppaction://media"/>
            <a:extLst>
              <a:ext uri="{FF2B5EF4-FFF2-40B4-BE49-F238E27FC236}">
                <a16:creationId xmlns:a16="http://schemas.microsoft.com/office/drawing/2014/main" id="{F60943DB-C797-4D62-999C-7DAA915A639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832684104"/>
      </p:ext>
    </p:extLst>
  </p:cSld>
  <p:clrMapOvr>
    <a:masterClrMapping/>
  </p:clrMapOvr>
  <mc:AlternateContent xmlns:mc="http://schemas.openxmlformats.org/markup-compatibility/2006" xmlns:p14="http://schemas.microsoft.com/office/powerpoint/2010/main">
    <mc:Choice Requires="p14">
      <p:transition spd="slow" p14:dur="2000" advTm="53682"/>
    </mc:Choice>
    <mc:Fallback xmlns="">
      <p:transition spd="slow" advTm="53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055AE-7FF8-574F-B06A-EEF0B3851073}"/>
              </a:ext>
            </a:extLst>
          </p:cNvPr>
          <p:cNvSpPr txBox="1">
            <a:spLocks noGrp="1"/>
          </p:cNvSpPr>
          <p:nvPr>
            <p:ph type="title"/>
          </p:nvPr>
        </p:nvSpPr>
        <p:spPr/>
        <p:txBody>
          <a:bodyPr/>
          <a:lstStyle/>
          <a:p>
            <a:endParaRPr lang="en-US"/>
          </a:p>
        </p:txBody>
      </p:sp>
      <p:pic>
        <p:nvPicPr>
          <p:cNvPr id="3" name="Content Placeholder 3">
            <a:extLst>
              <a:ext uri="{FF2B5EF4-FFF2-40B4-BE49-F238E27FC236}">
                <a16:creationId xmlns:a16="http://schemas.microsoft.com/office/drawing/2014/main" id="{C0E29F59-E7B0-C846-9AAF-E5F32E4318D9}"/>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tretch>
            <a:fillRect/>
          </a:stretch>
        </p:blipFill>
        <p:spPr>
          <a:xfrm>
            <a:off x="1991541" y="1340767"/>
            <a:ext cx="8229600" cy="4608511"/>
          </a:xfrm>
        </p:spPr>
      </p:pic>
      <p:pic>
        <p:nvPicPr>
          <p:cNvPr id="4" name="Video 3">
            <a:hlinkClick r:id="" action="ppaction://media"/>
            <a:extLst>
              <a:ext uri="{FF2B5EF4-FFF2-40B4-BE49-F238E27FC236}">
                <a16:creationId xmlns:a16="http://schemas.microsoft.com/office/drawing/2014/main" id="{DB6B641D-B0C6-476B-AEBE-26D8EA915F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1343891"/>
      </p:ext>
    </p:extLst>
  </p:cSld>
  <p:clrMapOvr>
    <a:masterClrMapping/>
  </p:clrMapOvr>
  <mc:AlternateContent xmlns:mc="http://schemas.openxmlformats.org/markup-compatibility/2006" xmlns:p14="http://schemas.microsoft.com/office/powerpoint/2010/main">
    <mc:Choice Requires="p14">
      <p:transition spd="slow" p14:dur="2000" advTm="27170"/>
    </mc:Choice>
    <mc:Fallback xmlns="">
      <p:transition spd="slow" advTm="27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1026" name="Picture 2"/>
          <p:cNvPicPr>
            <a:picLocks noGrp="1" noChangeAspect="1" noChangeArrowheads="1"/>
          </p:cNvPicPr>
          <p:nvPr>
            <p:ph idx="1"/>
          </p:nvPr>
        </p:nvPicPr>
        <p:blipFill>
          <a:blip r:embed="rId5">
            <a:extLst>
              <a:ext uri="{28A0092B-C50C-407E-A947-70E740481C1C}">
                <a14:useLocalDpi xmlns:a14="http://schemas.microsoft.com/office/drawing/2010/main"/>
              </a:ext>
            </a:extLst>
          </a:blip>
          <a:srcRect/>
          <a:stretch>
            <a:fillRect/>
          </a:stretch>
        </p:blipFill>
        <p:spPr bwMode="auto">
          <a:xfrm>
            <a:off x="2306723" y="1113906"/>
            <a:ext cx="7712884" cy="5286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Video 2">
            <a:hlinkClick r:id="" action="ppaction://media"/>
            <a:extLst>
              <a:ext uri="{FF2B5EF4-FFF2-40B4-BE49-F238E27FC236}">
                <a16:creationId xmlns:a16="http://schemas.microsoft.com/office/drawing/2014/main" id="{1CF6B0CB-8FF7-4B51-84DF-00F03F87A0C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586860322"/>
      </p:ext>
    </p:extLst>
  </p:cSld>
  <p:clrMapOvr>
    <a:masterClrMapping/>
  </p:clrMapOvr>
  <mc:AlternateContent xmlns:mc="http://schemas.openxmlformats.org/markup-compatibility/2006" xmlns:p14="http://schemas.microsoft.com/office/powerpoint/2010/main">
    <mc:Choice Requires="p14">
      <p:transition spd="slow" p14:dur="2000" advTm="39625"/>
    </mc:Choice>
    <mc:Fallback xmlns="">
      <p:transition spd="slow" advTm="39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271</Words>
  <Application>Microsoft Macintosh PowerPoint</Application>
  <PresentationFormat>Widescreen</PresentationFormat>
  <Paragraphs>17</Paragraphs>
  <Slides>5</Slides>
  <Notes>2</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Reflection for Police Officers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 for Police Officers</dc:title>
  <dc:creator>Andrew Edwards</dc:creator>
  <cp:lastModifiedBy>L Harris (Pontyberem Primary School)</cp:lastModifiedBy>
  <cp:revision>10</cp:revision>
  <dcterms:created xsi:type="dcterms:W3CDTF">2020-05-13T10:52:49Z</dcterms:created>
  <dcterms:modified xsi:type="dcterms:W3CDTF">2020-06-10T16:27:34Z</dcterms:modified>
</cp:coreProperties>
</file>