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7" r:id="rId2"/>
    <p:sldId id="274" r:id="rId3"/>
    <p:sldId id="275" r:id="rId4"/>
    <p:sldId id="276" r:id="rId5"/>
    <p:sldId id="258" r:id="rId6"/>
    <p:sldId id="259" r:id="rId7"/>
    <p:sldId id="277" r:id="rId8"/>
    <p:sldId id="260" r:id="rId9"/>
    <p:sldId id="261" r:id="rId10"/>
    <p:sldId id="262" r:id="rId11"/>
    <p:sldId id="263" r:id="rId12"/>
    <p:sldId id="265" r:id="rId13"/>
    <p:sldId id="266" r:id="rId14"/>
    <p:sldId id="267" r:id="rId15"/>
    <p:sldId id="268" r:id="rId16"/>
    <p:sldId id="269" r:id="rId17"/>
    <p:sldId id="270"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0069" autoAdjust="0"/>
  </p:normalViewPr>
  <p:slideViewPr>
    <p:cSldViewPr snapToGrid="0">
      <p:cViewPr varScale="1">
        <p:scale>
          <a:sx n="70" d="100"/>
          <a:sy n="70" d="100"/>
        </p:scale>
        <p:origin x="209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3C4587-1E3D-4769-AFC0-9EB90B6EC8E5}" type="datetimeFigureOut">
              <a:rPr lang="en-GB" smtClean="0"/>
              <a:t>20/09/2017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624281-C5CA-4C35-B866-8DB55596AD2D}" type="slidenum">
              <a:rPr lang="en-GB" smtClean="0"/>
              <a:t>‹#›</a:t>
            </a:fld>
            <a:endParaRPr lang="en-GB"/>
          </a:p>
        </p:txBody>
      </p:sp>
    </p:spTree>
    <p:extLst>
      <p:ext uri="{BB962C8B-B14F-4D97-AF65-F5344CB8AC3E}">
        <p14:creationId xmlns:p14="http://schemas.microsoft.com/office/powerpoint/2010/main" val="15413229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A19C7F-5CF9-4FE3-AA1F-D5116B16526E}" type="slidenum">
              <a:rPr lang="en-GB" smtClean="0"/>
              <a:t>1</a:t>
            </a:fld>
            <a:endParaRPr lang="en-GB"/>
          </a:p>
        </p:txBody>
      </p:sp>
    </p:spTree>
    <p:extLst>
      <p:ext uri="{BB962C8B-B14F-4D97-AF65-F5344CB8AC3E}">
        <p14:creationId xmlns:p14="http://schemas.microsoft.com/office/powerpoint/2010/main" val="1563491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Complete Self Assessment Form.</a:t>
            </a:r>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2</a:t>
            </a:fld>
            <a:endParaRPr lang="en-GB"/>
          </a:p>
        </p:txBody>
      </p:sp>
    </p:spTree>
    <p:extLst>
      <p:ext uri="{BB962C8B-B14F-4D97-AF65-F5344CB8AC3E}">
        <p14:creationId xmlns:p14="http://schemas.microsoft.com/office/powerpoint/2010/main" val="17803820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5</a:t>
            </a:fld>
            <a:endParaRPr lang="en-GB"/>
          </a:p>
        </p:txBody>
      </p:sp>
    </p:spTree>
    <p:extLst>
      <p:ext uri="{BB962C8B-B14F-4D97-AF65-F5344CB8AC3E}">
        <p14:creationId xmlns:p14="http://schemas.microsoft.com/office/powerpoint/2010/main" val="6183630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30000" dirty="0" smtClean="0"/>
              <a:t> </a:t>
            </a:r>
            <a:endParaRPr lang="en-GB" baseline="30000" dirty="0" smtClean="0"/>
          </a:p>
          <a:p>
            <a:endParaRPr lang="en-GB" baseline="30000" dirty="0" smtClean="0"/>
          </a:p>
          <a:p>
            <a:r>
              <a:rPr lang="en-GB" dirty="0" smtClean="0"/>
              <a:t>Then </a:t>
            </a:r>
            <a:r>
              <a:rPr lang="en-GB" dirty="0" smtClean="0"/>
              <a:t>Jesus asked him, “What is your name?”</a:t>
            </a:r>
          </a:p>
          <a:p>
            <a:r>
              <a:rPr lang="en-GB" dirty="0" smtClean="0"/>
              <a:t>“My name is Legion,” he replied, “for we are many.” </a:t>
            </a:r>
            <a:r>
              <a:rPr lang="en-GB" baseline="30000" dirty="0" smtClean="0"/>
              <a:t>10 </a:t>
            </a:r>
            <a:r>
              <a:rPr lang="en-GB" dirty="0" smtClean="0"/>
              <a:t>And he begged Jesus again and again not to send them out of the area.</a:t>
            </a:r>
          </a:p>
          <a:p>
            <a:r>
              <a:rPr lang="en-GB" baseline="30000" dirty="0" smtClean="0"/>
              <a:t>11 </a:t>
            </a:r>
            <a:r>
              <a:rPr lang="en-GB" dirty="0" smtClean="0"/>
              <a:t>A large herd of pigs was feeding on the nearby hillside. </a:t>
            </a:r>
            <a:r>
              <a:rPr lang="en-GB" baseline="30000" dirty="0" smtClean="0"/>
              <a:t>12 </a:t>
            </a:r>
            <a:r>
              <a:rPr lang="en-GB" dirty="0" smtClean="0"/>
              <a:t>The demons begged Jesus, “Send us among the pigs; allow us to go into them.” </a:t>
            </a:r>
            <a:r>
              <a:rPr lang="en-GB" baseline="30000" dirty="0" smtClean="0"/>
              <a:t>13 </a:t>
            </a:r>
            <a:r>
              <a:rPr lang="en-GB" dirty="0" smtClean="0"/>
              <a:t>He gave them permission, and the impure spirits came out and went into the pigs. The herd, about two thousand in number, rushed down the steep bank into the lake and were drowned.</a:t>
            </a:r>
          </a:p>
          <a:p>
            <a:r>
              <a:rPr lang="en-GB" baseline="30000" dirty="0" smtClean="0"/>
              <a:t>14 </a:t>
            </a:r>
            <a:r>
              <a:rPr lang="en-GB" dirty="0" smtClean="0"/>
              <a:t>Those tending the pigs ran off and reported this in the town and countryside, and the people went out to see what had happened. </a:t>
            </a:r>
            <a:r>
              <a:rPr lang="en-GB" baseline="30000" dirty="0" smtClean="0"/>
              <a:t>15 </a:t>
            </a:r>
            <a:r>
              <a:rPr lang="en-GB" dirty="0" smtClean="0"/>
              <a:t>When they came to Jesus, they saw the man who had been possessed by the legion of demons, sitting there, dressed and in his right mind; and they were afraid. </a:t>
            </a:r>
            <a:r>
              <a:rPr lang="en-GB" baseline="30000" dirty="0" smtClean="0"/>
              <a:t>16 </a:t>
            </a:r>
            <a:r>
              <a:rPr lang="en-GB" dirty="0" smtClean="0"/>
              <a:t>Those who had seen it told the people what had happened to the demon-possessed man—and told about the pigs as well. </a:t>
            </a:r>
            <a:r>
              <a:rPr lang="en-GB" baseline="30000" dirty="0" smtClean="0"/>
              <a:t>17 </a:t>
            </a:r>
            <a:r>
              <a:rPr lang="en-GB" dirty="0" smtClean="0"/>
              <a:t>Then the people began to plead with Jesus to leave their region.</a:t>
            </a:r>
          </a:p>
          <a:p>
            <a:endParaRPr lang="en-GB" dirty="0" smtClean="0"/>
          </a:p>
          <a:p>
            <a:r>
              <a:rPr lang="en-GB" dirty="0" smtClean="0"/>
              <a:t>Mark 5:1-20 </a:t>
            </a:r>
            <a:r>
              <a:rPr lang="en-GB" dirty="0" smtClean="0"/>
              <a:t>The </a:t>
            </a:r>
            <a:r>
              <a:rPr lang="en-GB" dirty="0" smtClean="0"/>
              <a:t>possessed</a:t>
            </a:r>
            <a:r>
              <a:rPr lang="en-GB" baseline="0" dirty="0" smtClean="0"/>
              <a:t> man had been cast out by the villagers, left to live naked among the rocks, yet fed by his neighbours. This wouldn’t be the last time the insane would be treated in such a way.</a:t>
            </a:r>
            <a:endParaRPr lang="en-GB" dirty="0" smtClean="0"/>
          </a:p>
          <a:p>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6</a:t>
            </a:fld>
            <a:endParaRPr lang="en-GB"/>
          </a:p>
        </p:txBody>
      </p:sp>
    </p:spTree>
    <p:extLst>
      <p:ext uri="{BB962C8B-B14F-4D97-AF65-F5344CB8AC3E}">
        <p14:creationId xmlns:p14="http://schemas.microsoft.com/office/powerpoint/2010/main" val="3908675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All aspects of the natural world and its functioning  were linked to the realm of the gods, and their all-pervading influence was inescapable. The strangeness,</a:t>
            </a:r>
            <a:r>
              <a:rPr lang="en-GB" baseline="0" dirty="0" smtClean="0"/>
              <a:t> the otherness, the fearsomeness of madness – where else was that rooted by in the unseen universe populated by the divine and the diabolical.</a:t>
            </a:r>
          </a:p>
          <a:p>
            <a:r>
              <a:rPr lang="en-GB" baseline="0" dirty="0" smtClean="0"/>
              <a:t>Greeks and Romans felt that the gods were to blame for an individual’s madness.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8</a:t>
            </a:fld>
            <a:endParaRPr lang="en-GB"/>
          </a:p>
        </p:txBody>
      </p:sp>
    </p:spTree>
    <p:extLst>
      <p:ext uri="{BB962C8B-B14F-4D97-AF65-F5344CB8AC3E}">
        <p14:creationId xmlns:p14="http://schemas.microsoft.com/office/powerpoint/2010/main" val="40861297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Hera hates Hercules because of the affair of</a:t>
            </a:r>
            <a:r>
              <a:rPr lang="en-GB" baseline="0" dirty="0" smtClean="0"/>
              <a:t> Zeus with Alcmene (mother of Hercules). She sends madness upon him to the extent that he kills his wife and children, thinking they are the children of his mortal enemy </a:t>
            </a:r>
            <a:r>
              <a:rPr lang="en-GB" baseline="0" dirty="0" err="1" smtClean="0"/>
              <a:t>eurystheus</a:t>
            </a:r>
            <a:endParaRPr lang="en-GB" baseline="0" dirty="0" smtClean="0"/>
          </a:p>
          <a:p>
            <a:r>
              <a:rPr lang="en-GB" baseline="0" dirty="0" smtClean="0"/>
              <a:t>Medea was in love with Jason, and after helping him obtain the golden fleece he left her, dismissing her as a barbarian. He marries </a:t>
            </a:r>
            <a:r>
              <a:rPr lang="en-GB" baseline="0" dirty="0" err="1" smtClean="0"/>
              <a:t>Glauce</a:t>
            </a:r>
            <a:r>
              <a:rPr lang="en-GB" baseline="0" dirty="0" smtClean="0"/>
              <a:t>. Medea is so enraged that she poisons </a:t>
            </a:r>
            <a:r>
              <a:rPr lang="en-GB" baseline="0" dirty="0" err="1" smtClean="0"/>
              <a:t>Glauce</a:t>
            </a:r>
            <a:r>
              <a:rPr lang="en-GB" baseline="0" dirty="0" smtClean="0"/>
              <a:t> and then dispatches Jason’s sons. Other family members including Orestes and Oedipus are all shown out of their mind, with hallucinations, mistaking one object for another, violent and murderous by turns.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t>Herodotus  notes two monarchs who were mad (</a:t>
            </a:r>
            <a:r>
              <a:rPr lang="en-GB" baseline="0" dirty="0" err="1" smtClean="0"/>
              <a:t>Cleomenes</a:t>
            </a:r>
            <a:r>
              <a:rPr lang="en-GB" baseline="0" dirty="0" smtClean="0"/>
              <a:t>, King of Sparta) and the Persian king Cambyses II. His discussion of what had driven them mad surely has its roots in contemporary beliefs among his audience and indeed he explicitly claims to be reporting on the beliefs prevalent in Greek Society.</a:t>
            </a:r>
          </a:p>
          <a:p>
            <a:endParaRPr lang="en-GB" baseline="0" dirty="0" smtClean="0"/>
          </a:p>
          <a:p>
            <a:r>
              <a:rPr lang="en-GB" dirty="0" smtClean="0"/>
              <a:t>[3.27.1] When Cambyses was back at Memphis, there appeared in Egypt that </a:t>
            </a:r>
            <a:r>
              <a:rPr lang="en-GB" dirty="0" err="1" smtClean="0"/>
              <a:t>Apis</a:t>
            </a:r>
            <a:r>
              <a:rPr lang="en-GB" dirty="0" smtClean="0"/>
              <a:t> whom the Greeks call </a:t>
            </a:r>
            <a:r>
              <a:rPr lang="en-GB" dirty="0" err="1" smtClean="0"/>
              <a:t>Epaphus</a:t>
            </a:r>
            <a:r>
              <a:rPr lang="en-GB" dirty="0" smtClean="0"/>
              <a:t>; at whose epiphany the Egyptians put on their best clothing and held a festival. [3.27.2] Seeing the Egyptians so doing, Cambyses was fully persuaded that these signs of joy were for his misfortunes, and summoned the rulers of Memphis; when they came before him, he asked them why the Egyptians behaved so at the moment he returned with so many of his army lost, though they had done nothing like it when he was before at Memphis. [3.27.3] The rulers told him that a god, wont to appear after long intervals of time, had now appeared to them; and that all Egypt rejoiced and made holiday whenever he so appeared. At this Cambyses said that they lied, and he punished them with death for their lie. </a:t>
            </a:r>
          </a:p>
          <a:p>
            <a:r>
              <a:rPr lang="en-GB" dirty="0" smtClean="0"/>
              <a:t>[3.28.1] Having put them to death, he next summoned the priests before him. When they gave him the same account, he said that if a tame god had come to the Egyptians he would know it; and with no more words he bade the priests bring </a:t>
            </a:r>
            <a:r>
              <a:rPr lang="en-GB" dirty="0" err="1" smtClean="0"/>
              <a:t>Apis</a:t>
            </a:r>
            <a:r>
              <a:rPr lang="en-GB" dirty="0" smtClean="0"/>
              <a:t>. So they went to fetch and bring him. [3.28.2] This </a:t>
            </a:r>
            <a:r>
              <a:rPr lang="en-GB" dirty="0" err="1" smtClean="0"/>
              <a:t>Apis</a:t>
            </a:r>
            <a:r>
              <a:rPr lang="en-GB" dirty="0" smtClean="0"/>
              <a:t>, or </a:t>
            </a:r>
            <a:r>
              <a:rPr lang="en-GB" dirty="0" err="1" smtClean="0"/>
              <a:t>Epaphus</a:t>
            </a:r>
            <a:r>
              <a:rPr lang="en-GB" dirty="0" smtClean="0"/>
              <a:t>, is a calf born of a cow that can never conceive again. By what the Egyptians say, the cow is made pregnant by a light from heaven, and thereafter gives birth to </a:t>
            </a:r>
            <a:r>
              <a:rPr lang="en-GB" dirty="0" err="1" smtClean="0"/>
              <a:t>Apis</a:t>
            </a:r>
            <a:r>
              <a:rPr lang="en-GB" dirty="0" smtClean="0"/>
              <a:t>. [3.28.3] The marks of this calf called </a:t>
            </a:r>
            <a:r>
              <a:rPr lang="en-GB" dirty="0" err="1" smtClean="0"/>
              <a:t>Apis</a:t>
            </a:r>
            <a:r>
              <a:rPr lang="en-GB" dirty="0" smtClean="0"/>
              <a:t> are these: he is black, and has on his forehead a three-cornered white spot, and the likeness of an eagle on his back; the hairs of the tail are double, and there is a knot under the tongue. </a:t>
            </a:r>
          </a:p>
          <a:p>
            <a:r>
              <a:rPr lang="en-GB" dirty="0" smtClean="0"/>
              <a:t>[3.29.1] When the priests led </a:t>
            </a:r>
            <a:r>
              <a:rPr lang="en-GB" dirty="0" err="1" smtClean="0"/>
              <a:t>Apis</a:t>
            </a:r>
            <a:r>
              <a:rPr lang="en-GB" dirty="0" smtClean="0"/>
              <a:t> in, Cambyses--for he was all but mad--drew his dagger and, meaning to stab the calf in the belly, stuck the thigh; then laughing he said to the priests: [3.29.2] "Simpletons, are these your gods, creatures of flesh and blood that can feel weapons of iron? That is a god worthy of the Egyptians. But for you, you shall suffer for making me your laughing-stock." So saying he bade those, whose business it was, to scourge the priests well, and to kill any other Egyptian whom they found holiday-making. [3.29.3] So the Egyptian festival ended, and the priests were punished, and </a:t>
            </a:r>
            <a:r>
              <a:rPr lang="en-GB" dirty="0" err="1" smtClean="0"/>
              <a:t>Apis</a:t>
            </a:r>
            <a:r>
              <a:rPr lang="en-GB" dirty="0" smtClean="0"/>
              <a:t> lay in the temple and died of the wound in the thigh. When he was dead of the wound, the priests buried him without Cambyses' knowledge. </a:t>
            </a:r>
          </a:p>
          <a:p>
            <a:r>
              <a:rPr lang="en-GB" dirty="0" smtClean="0"/>
              <a:t>[3.30.1] But Cambyses, the Egyptians say, owing to this wrongful act immediately went mad, although even before he had not been sensible. His first evil act was to destroy his full brother </a:t>
            </a:r>
            <a:r>
              <a:rPr lang="en-GB" dirty="0" err="1" smtClean="0"/>
              <a:t>Smerdis</a:t>
            </a:r>
            <a:r>
              <a:rPr lang="en-GB" dirty="0" smtClean="0"/>
              <a:t>, whom he had sent away from Egypt to Persia out of jealousy, because </a:t>
            </a:r>
            <a:r>
              <a:rPr lang="en-GB" dirty="0" err="1" smtClean="0"/>
              <a:t>Smerdis</a:t>
            </a:r>
            <a:r>
              <a:rPr lang="en-GB" dirty="0" smtClean="0"/>
              <a:t> alone could draw the bow brought from the Ethiopian by the Fish-eaters as far as two fingerbreadths, but no other Persian could draw it. [3.30.2] </a:t>
            </a:r>
            <a:r>
              <a:rPr lang="en-GB" dirty="0" err="1" smtClean="0"/>
              <a:t>Smerdis</a:t>
            </a:r>
            <a:r>
              <a:rPr lang="en-GB" dirty="0" smtClean="0"/>
              <a:t> having gone to Persia, Cambyses saw in a dream a vision, in which it seemed to him that a messenger came from Persia and told him that </a:t>
            </a:r>
            <a:r>
              <a:rPr lang="en-GB" dirty="0" err="1" smtClean="0"/>
              <a:t>Smerdis</a:t>
            </a:r>
            <a:r>
              <a:rPr lang="en-GB" dirty="0" smtClean="0"/>
              <a:t> sitting on the royal throne touched heaven with his head. [3.30.3] Fearing therefore for himself, lest his brother might slay him and so be king, he sent </a:t>
            </a:r>
            <a:r>
              <a:rPr lang="en-GB" dirty="0" err="1" smtClean="0"/>
              <a:t>Prexaspes</a:t>
            </a:r>
            <a:r>
              <a:rPr lang="en-GB" dirty="0" smtClean="0"/>
              <a:t>, the most trusted of his Persians, to Persia to kill him. </a:t>
            </a:r>
            <a:r>
              <a:rPr lang="en-GB" dirty="0" err="1" smtClean="0"/>
              <a:t>Prexaspes</a:t>
            </a:r>
            <a:r>
              <a:rPr lang="en-GB" dirty="0" smtClean="0"/>
              <a:t> went up to Susa and killed </a:t>
            </a:r>
            <a:r>
              <a:rPr lang="en-GB" dirty="0" err="1" smtClean="0"/>
              <a:t>Smerdis</a:t>
            </a:r>
            <a:r>
              <a:rPr lang="en-GB" dirty="0" smtClean="0"/>
              <a:t>; some say that he took </a:t>
            </a:r>
            <a:r>
              <a:rPr lang="en-GB" dirty="0" err="1" smtClean="0"/>
              <a:t>Smerdis</a:t>
            </a:r>
            <a:r>
              <a:rPr lang="en-GB" dirty="0" smtClean="0"/>
              <a:t> out hunting, others that he brought him to the Red Sea (the Persian Gulf) and there drowned him. </a:t>
            </a:r>
          </a:p>
          <a:p>
            <a:r>
              <a:rPr lang="en-GB" dirty="0" smtClean="0"/>
              <a:t>[3.31.1] This, they say, was the first of Cambyses' evil acts;</a:t>
            </a:r>
          </a:p>
          <a:p>
            <a:endParaRPr lang="en-GB" dirty="0" smtClean="0"/>
          </a:p>
          <a:p>
            <a:r>
              <a:rPr lang="en-GB" dirty="0" smtClean="0"/>
              <a:t>“There is a story” Herodotus</a:t>
            </a:r>
            <a:r>
              <a:rPr lang="en-GB" baseline="0" dirty="0" smtClean="0"/>
              <a:t> acknowledged “that he had suffered from </a:t>
            </a:r>
            <a:r>
              <a:rPr lang="en-GB" baseline="0" dirty="0" err="1" smtClean="0"/>
              <a:t>childbirthfrom</a:t>
            </a:r>
            <a:r>
              <a:rPr lang="en-GB" baseline="0" dirty="0" smtClean="0"/>
              <a:t> the serious disease that some call sacred. There would then be nothing strange in the fact that since such a serious disease affected his body, so too he was not well in mind.”</a:t>
            </a:r>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9</a:t>
            </a:fld>
            <a:endParaRPr lang="en-GB"/>
          </a:p>
        </p:txBody>
      </p:sp>
    </p:spTree>
    <p:extLst>
      <p:ext uri="{BB962C8B-B14F-4D97-AF65-F5344CB8AC3E}">
        <p14:creationId xmlns:p14="http://schemas.microsoft.com/office/powerpoint/2010/main" val="21561657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Please see</a:t>
            </a:r>
            <a:r>
              <a:rPr lang="en-GB" baseline="0" dirty="0" smtClean="0"/>
              <a:t> the Hippocrates notes on the sacred disease and </a:t>
            </a:r>
            <a:r>
              <a:rPr lang="en-GB" baseline="0" dirty="0" smtClean="0"/>
              <a:t>gods</a:t>
            </a:r>
          </a:p>
          <a:p>
            <a:endParaRPr lang="en-GB" baseline="0" dirty="0" smtClean="0"/>
          </a:p>
          <a:p>
            <a:r>
              <a:rPr lang="en-GB" baseline="0" dirty="0" smtClean="0"/>
              <a:t>At this point we are starting to see perhaps a subtle shift of thinking. Was madness caused by the Gods or was it an illness?</a:t>
            </a:r>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10</a:t>
            </a:fld>
            <a:endParaRPr lang="en-GB"/>
          </a:p>
        </p:txBody>
      </p:sp>
    </p:spTree>
    <p:extLst>
      <p:ext uri="{BB962C8B-B14F-4D97-AF65-F5344CB8AC3E}">
        <p14:creationId xmlns:p14="http://schemas.microsoft.com/office/powerpoint/2010/main" val="5896559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is clear that Hippocrates did not write them all, however the texts are all believed to be related and derived from the teaching</a:t>
            </a:r>
            <a:r>
              <a:rPr lang="en-GB" baseline="0" dirty="0" smtClean="0"/>
              <a:t> of Hippocrates.</a:t>
            </a:r>
          </a:p>
          <a:p>
            <a:endParaRPr lang="en-GB" baseline="0" dirty="0" smtClean="0"/>
          </a:p>
          <a:p>
            <a:r>
              <a:rPr lang="en-GB" baseline="0" dirty="0" smtClean="0"/>
              <a:t>Blood: Which makes the body hot and wet</a:t>
            </a:r>
          </a:p>
          <a:p>
            <a:r>
              <a:rPr lang="en-GB" baseline="0" dirty="0" smtClean="0"/>
              <a:t>Phlegm: which makes the body cold and wet and is composted of colourless secretions such as sweat and tears</a:t>
            </a:r>
          </a:p>
          <a:p>
            <a:r>
              <a:rPr lang="en-GB" baseline="0" dirty="0" smtClean="0"/>
              <a:t>Yellow bile: Hot and dry</a:t>
            </a:r>
          </a:p>
          <a:p>
            <a:r>
              <a:rPr lang="en-GB" baseline="0" dirty="0" smtClean="0"/>
              <a:t>Black bile: which makes the body cold and dry and originates in the spleen, darkening the blood and stool.</a:t>
            </a:r>
          </a:p>
          <a:p>
            <a:endParaRPr lang="en-GB" baseline="0" dirty="0" smtClean="0"/>
          </a:p>
          <a:p>
            <a:r>
              <a:rPr lang="en-GB" baseline="0" dirty="0" smtClean="0"/>
              <a:t>The body is susceptible to the environment and the seasons. Gender differences were rooted in the moister, laxer state of women’s bodies which in turn had effects on their characteristic temperament and behaviour.</a:t>
            </a:r>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11</a:t>
            </a:fld>
            <a:endParaRPr lang="en-GB"/>
          </a:p>
        </p:txBody>
      </p:sp>
    </p:spTree>
    <p:extLst>
      <p:ext uri="{BB962C8B-B14F-4D97-AF65-F5344CB8AC3E}">
        <p14:creationId xmlns:p14="http://schemas.microsoft.com/office/powerpoint/2010/main" val="567499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Any thoughts?</a:t>
            </a:r>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12</a:t>
            </a:fld>
            <a:endParaRPr lang="en-GB"/>
          </a:p>
        </p:txBody>
      </p:sp>
    </p:spTree>
    <p:extLst>
      <p:ext uri="{BB962C8B-B14F-4D97-AF65-F5344CB8AC3E}">
        <p14:creationId xmlns:p14="http://schemas.microsoft.com/office/powerpoint/2010/main" val="21052388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Greek</a:t>
            </a:r>
            <a:r>
              <a:rPr lang="en-GB" baseline="0" dirty="0" smtClean="0"/>
              <a:t> writers of the 6</a:t>
            </a:r>
            <a:r>
              <a:rPr lang="en-GB" baseline="30000" dirty="0" smtClean="0"/>
              <a:t>th</a:t>
            </a:r>
            <a:r>
              <a:rPr lang="en-GB" baseline="0" dirty="0" smtClean="0"/>
              <a:t> and 5</a:t>
            </a:r>
            <a:r>
              <a:rPr lang="en-GB" baseline="30000" dirty="0" smtClean="0"/>
              <a:t>th</a:t>
            </a:r>
            <a:r>
              <a:rPr lang="en-GB" baseline="0" dirty="0" smtClean="0"/>
              <a:t> centuries BC originally said the brain was the seat of intelligence, the organ of sensory perception and partially the origin of sperm. The substance </a:t>
            </a:r>
            <a:r>
              <a:rPr lang="en-GB" baseline="0" dirty="0" err="1" smtClean="0"/>
              <a:t>pneuma</a:t>
            </a:r>
            <a:r>
              <a:rPr lang="en-GB" baseline="0" dirty="0" smtClean="0"/>
              <a:t>, originating from fresh air, played an essential role in brain function. Hippocrates initially described the brain as a double organ, responsible for perception. Contemporaries like Plato, Aristotle and </a:t>
            </a:r>
            <a:r>
              <a:rPr lang="en-GB" baseline="0" dirty="0" err="1" smtClean="0"/>
              <a:t>Diocles</a:t>
            </a:r>
            <a:r>
              <a:rPr lang="en-GB" baseline="0" dirty="0" smtClean="0"/>
              <a:t> confirmed the findings though the latter two considered the heart to be the centre of intelligence.</a:t>
            </a:r>
          </a:p>
          <a:p>
            <a:r>
              <a:rPr lang="en-GB" baseline="0" dirty="0" smtClean="0"/>
              <a:t>During the late 4</a:t>
            </a:r>
            <a:r>
              <a:rPr lang="en-GB" baseline="30000" dirty="0" smtClean="0"/>
              <a:t>th</a:t>
            </a:r>
            <a:r>
              <a:rPr lang="en-GB" baseline="0" dirty="0" smtClean="0"/>
              <a:t> century BC, with the onset of the Hellenistic era of medicine, dissection of the human body was temporarily allowed at the medical school of Alexandria , and this led to a remarkable advance in the understanding of human anatomy and physiology under </a:t>
            </a:r>
            <a:r>
              <a:rPr lang="en-GB" baseline="0" dirty="0" err="1" smtClean="0"/>
              <a:t>Herophilus</a:t>
            </a:r>
            <a:r>
              <a:rPr lang="en-GB" baseline="0" dirty="0" smtClean="0"/>
              <a:t> and Erasistratus. Their excellent descriptions of the structure and function of the brain was only matched and surpassed by Galen in the 2</a:t>
            </a:r>
            <a:r>
              <a:rPr lang="en-GB" baseline="30000" dirty="0" smtClean="0"/>
              <a:t>nd</a:t>
            </a:r>
            <a:r>
              <a:rPr lang="en-GB" baseline="0" dirty="0" smtClean="0"/>
              <a:t> century AD.</a:t>
            </a:r>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13</a:t>
            </a:fld>
            <a:endParaRPr lang="en-GB"/>
          </a:p>
        </p:txBody>
      </p:sp>
    </p:spTree>
    <p:extLst>
      <p:ext uri="{BB962C8B-B14F-4D97-AF65-F5344CB8AC3E}">
        <p14:creationId xmlns:p14="http://schemas.microsoft.com/office/powerpoint/2010/main" val="41100920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Hence depression is a black mood</a:t>
            </a:r>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14</a:t>
            </a:fld>
            <a:endParaRPr lang="en-GB"/>
          </a:p>
        </p:txBody>
      </p:sp>
    </p:spTree>
    <p:extLst>
      <p:ext uri="{BB962C8B-B14F-4D97-AF65-F5344CB8AC3E}">
        <p14:creationId xmlns:p14="http://schemas.microsoft.com/office/powerpoint/2010/main" val="7242048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 </a:t>
            </a:r>
            <a:r>
              <a:rPr lang="en-GB" dirty="0" err="1" smtClean="0"/>
              <a:t>Pythagorus</a:t>
            </a:r>
            <a:r>
              <a:rPr lang="en-GB" baseline="0" dirty="0" smtClean="0"/>
              <a:t> and his colleagues numbers could determine the rules that determined the phenomena of our lives.</a:t>
            </a:r>
          </a:p>
          <a:p>
            <a:r>
              <a:rPr lang="en-GB" baseline="0" dirty="0" smtClean="0"/>
              <a:t>Via mathematics </a:t>
            </a:r>
            <a:r>
              <a:rPr lang="en-GB" baseline="0" dirty="0" err="1" smtClean="0"/>
              <a:t>Pythagorus</a:t>
            </a:r>
            <a:r>
              <a:rPr lang="en-GB" baseline="0" dirty="0" smtClean="0"/>
              <a:t> believed we could find the answers to the universe</a:t>
            </a:r>
          </a:p>
          <a:p>
            <a:endParaRPr lang="en-GB" baseline="0" dirty="0" smtClean="0"/>
          </a:p>
          <a:p>
            <a:r>
              <a:rPr lang="en-GB" baseline="0" dirty="0" smtClean="0"/>
              <a:t>Mastery of a musical instrument is seen as being highly therapeutic. Musical and mathematical ability also appear to correlate positively.</a:t>
            </a:r>
          </a:p>
          <a:p>
            <a:r>
              <a:rPr lang="en-GB" baseline="0" dirty="0" smtClean="0"/>
              <a:t>Pythagoras thought that the time would come when in order to understand how we interconnected and related, we would not seek ‘intuitive’ answers inside ourselves. Rather we would discover the true inner workings of the dance of life via mathematics.</a:t>
            </a:r>
          </a:p>
          <a:p>
            <a:r>
              <a:rPr lang="en-GB" baseline="0" dirty="0" smtClean="0"/>
              <a:t>Numbers and the formulae that organise them, are on the march in all the natural sciences. At present we still imagine that the best possible analysis of the ‘psyche’ (whatever that is) is to be done via words, talking treatments, introspection, and, best of all, within intensive therapy sessions using the skills of a qualified counsellor. Yet numbers are creeping closer, numbers describe the double helix, determining our biological blueprint. Numbers run text to speech </a:t>
            </a:r>
            <a:r>
              <a:rPr lang="en-GB" baseline="0" dirty="0" err="1" smtClean="0"/>
              <a:t>softwards</a:t>
            </a:r>
            <a:r>
              <a:rPr lang="en-GB" baseline="0" dirty="0" smtClean="0"/>
              <a:t>, voice recognition software.</a:t>
            </a:r>
          </a:p>
          <a:p>
            <a:r>
              <a:rPr lang="en-GB" baseline="0" dirty="0" smtClean="0"/>
              <a:t>Mathematical formulae can be used to predict personalities and what individuals might do, is an individual a suicide risk, are they homicidal.</a:t>
            </a:r>
          </a:p>
          <a:p>
            <a:endParaRPr lang="en-GB" baseline="0" dirty="0" smtClean="0"/>
          </a:p>
          <a:p>
            <a:r>
              <a:rPr lang="en-GB" baseline="0" dirty="0" smtClean="0"/>
              <a:t>Numbers are generally thought to be too cold, lowly and impersonal to be of relevance to personal development. Yet Bach put numerical orderliness to music and we are transported to heaven. Mystics suggest we stay with just one note in our meditation, one OM, in order to find, by losing ‘ourselves’</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16</a:t>
            </a:fld>
            <a:endParaRPr lang="en-GB"/>
          </a:p>
        </p:txBody>
      </p:sp>
    </p:spTree>
    <p:extLst>
      <p:ext uri="{BB962C8B-B14F-4D97-AF65-F5344CB8AC3E}">
        <p14:creationId xmlns:p14="http://schemas.microsoft.com/office/powerpoint/2010/main" val="28529895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GB" dirty="0" smtClean="0"/>
              <a:t>The oracle at Delphi proclaimed that Socrates was the wisest person in the world. Which Socrates refuted, he did not wish to be put on a pedestal and his scepticism led him to doubt anyone else who said they were wise and knowledgeable. </a:t>
            </a:r>
          </a:p>
          <a:p>
            <a:pPr eaLnBrk="1" fontAlgn="auto" hangingPunct="1">
              <a:spcBef>
                <a:spcPts val="0"/>
              </a:spcBef>
              <a:spcAft>
                <a:spcPts val="0"/>
              </a:spcAft>
              <a:defRPr/>
            </a:pPr>
            <a:r>
              <a:rPr lang="en-GB" dirty="0" smtClean="0"/>
              <a:t>Socrates believed that we could attain knowledge if we were sufficiently sceptical, asked questions and accepted how little we actually knew.</a:t>
            </a:r>
          </a:p>
          <a:p>
            <a:pPr eaLnBrk="1" fontAlgn="auto" hangingPunct="1">
              <a:spcBef>
                <a:spcPts val="0"/>
              </a:spcBef>
              <a:spcAft>
                <a:spcPts val="0"/>
              </a:spcAft>
              <a:defRPr/>
            </a:pPr>
            <a:r>
              <a:rPr lang="en-GB" dirty="0" smtClean="0"/>
              <a:t>The </a:t>
            </a:r>
            <a:r>
              <a:rPr lang="en-GB" dirty="0" err="1" smtClean="0"/>
              <a:t>socratic</a:t>
            </a:r>
            <a:r>
              <a:rPr lang="en-GB" dirty="0" smtClean="0"/>
              <a:t> method was a state of mind, where nothing was taken on trust, instead Socrates advocated questioning everything and everyone around him. For Socrates it was less about finding the answers, but more about asking the right questions. </a:t>
            </a:r>
          </a:p>
          <a:p>
            <a:pPr eaLnBrk="1" fontAlgn="auto" hangingPunct="1">
              <a:spcBef>
                <a:spcPts val="0"/>
              </a:spcBef>
              <a:spcAft>
                <a:spcPts val="0"/>
              </a:spcAft>
              <a:defRPr/>
            </a:pPr>
            <a:r>
              <a:rPr lang="en-GB" dirty="0" smtClean="0"/>
              <a:t>At what point do we stop asking the questions...there is  time for asking questions and a time for doing. </a:t>
            </a:r>
          </a:p>
          <a:p>
            <a:pPr eaLnBrk="1" fontAlgn="auto" hangingPunct="1">
              <a:spcBef>
                <a:spcPts val="0"/>
              </a:spcBef>
              <a:spcAft>
                <a:spcPts val="0"/>
              </a:spcAft>
              <a:defRPr/>
            </a:pPr>
            <a:endParaRPr lang="en-GB" dirty="0" smtClean="0"/>
          </a:p>
          <a:p>
            <a:pPr eaLnBrk="1" fontAlgn="auto" hangingPunct="1">
              <a:spcBef>
                <a:spcPts val="0"/>
              </a:spcBef>
              <a:spcAft>
                <a:spcPts val="0"/>
              </a:spcAft>
              <a:defRPr/>
            </a:pPr>
            <a:r>
              <a:rPr lang="en-GB" dirty="0" smtClean="0"/>
              <a:t>The information that we know about Socrates came mostly from Plato (and also Xenophon)</a:t>
            </a:r>
          </a:p>
          <a:p>
            <a:pPr eaLnBrk="1" fontAlgn="auto" hangingPunct="1">
              <a:spcBef>
                <a:spcPts val="0"/>
              </a:spcBef>
              <a:spcAft>
                <a:spcPts val="0"/>
              </a:spcAft>
              <a:defRPr/>
            </a:pPr>
            <a:r>
              <a:rPr lang="en-GB" dirty="0" smtClean="0"/>
              <a:t>Plato was the pupil of Socrates, he examined what a fulfilling life might look like, For Plato, mental health and happiness went together. For Plato the good life, was less about consumption and expression, but more about temperance. Temperance </a:t>
            </a:r>
            <a:r>
              <a:rPr lang="en-GB" dirty="0" err="1" smtClean="0"/>
              <a:t>suremeans</a:t>
            </a:r>
            <a:r>
              <a:rPr lang="en-GB" dirty="0" smtClean="0"/>
              <a:t> a kind of orderliness, a control of certain pleasures and appetites. For </a:t>
            </a:r>
            <a:r>
              <a:rPr lang="en-GB" dirty="0" err="1" smtClean="0"/>
              <a:t>plato</a:t>
            </a:r>
            <a:r>
              <a:rPr lang="en-GB" dirty="0" smtClean="0"/>
              <a:t> the agenda was about the need to master oneself. Within the man himself, in his soul, there is a better part and a worse, and that he is his own master when the part which is better by nature has the worse under its control. </a:t>
            </a:r>
          </a:p>
          <a:p>
            <a:pPr eaLnBrk="1" fontAlgn="auto" hangingPunct="1">
              <a:spcBef>
                <a:spcPts val="0"/>
              </a:spcBef>
              <a:spcAft>
                <a:spcPts val="0"/>
              </a:spcAft>
              <a:defRPr/>
            </a:pPr>
            <a:r>
              <a:rPr lang="en-GB" dirty="0" smtClean="0"/>
              <a:t>For Plato, self control was given a higher priority that our contemporary concern for self-discovery and self-expression.</a:t>
            </a:r>
          </a:p>
          <a:p>
            <a:pPr eaLnBrk="1" fontAlgn="auto" hangingPunct="1">
              <a:spcBef>
                <a:spcPts val="0"/>
              </a:spcBef>
              <a:spcAft>
                <a:spcPts val="0"/>
              </a:spcAft>
              <a:defRPr/>
            </a:pPr>
            <a:r>
              <a:rPr lang="en-GB" dirty="0" smtClean="0"/>
              <a:t>We could be pushed towards having another drink, and pulled away from this option. The two elements of the self were in opposition to each other. Through reflection we could, with self-mastery, impose a check between the desire and the action desired. We could behave like responsible human agencies rather than bodies of uncontrolled urgencies. Our appetite needed to be kept in check. </a:t>
            </a:r>
          </a:p>
          <a:p>
            <a:pPr eaLnBrk="1" fontAlgn="auto" hangingPunct="1">
              <a:spcBef>
                <a:spcPts val="0"/>
              </a:spcBef>
              <a:spcAft>
                <a:spcPts val="0"/>
              </a:spcAft>
              <a:defRPr/>
            </a:pPr>
            <a:r>
              <a:rPr lang="en-GB" dirty="0" smtClean="0"/>
              <a:t>Were emotions inevitably to be associated with appetites? Was the reasoning element always seeking to keep the emotions in check? Interestingly Plato thought otherwise. HE felt that reason could be passionate, our feelings could be allied with and working in partnership to our reason. We can be angry with ourselves for giving in to our appetites, or we can be angry with ourselves for restricting our appetites too much.</a:t>
            </a:r>
          </a:p>
          <a:p>
            <a:pPr eaLnBrk="1" fontAlgn="auto" hangingPunct="1">
              <a:spcBef>
                <a:spcPts val="0"/>
              </a:spcBef>
              <a:spcAft>
                <a:spcPts val="0"/>
              </a:spcAft>
              <a:defRPr/>
            </a:pPr>
            <a:r>
              <a:rPr lang="en-GB" dirty="0" smtClean="0"/>
              <a:t>For Plato, our inner </a:t>
            </a:r>
            <a:r>
              <a:rPr lang="en-GB" dirty="0" err="1" smtClean="0"/>
              <a:t>liives</a:t>
            </a:r>
            <a:r>
              <a:rPr lang="en-GB" dirty="0" smtClean="0"/>
              <a:t> could be turbulent but, through self-mastery, we achieved overall balance, harmony, purpose, perspective and identity.</a:t>
            </a:r>
          </a:p>
          <a:p>
            <a:pPr eaLnBrk="1" fontAlgn="auto" hangingPunct="1">
              <a:spcBef>
                <a:spcPts val="0"/>
              </a:spcBef>
              <a:spcAft>
                <a:spcPts val="0"/>
              </a:spcAft>
              <a:defRPr/>
            </a:pPr>
            <a:r>
              <a:rPr lang="en-GB" dirty="0" smtClean="0"/>
              <a:t>The third aspect, the ‘spirit’ was our sense of honour, feeling proud of ourselves for achieving the sense of balance. A person was poor in spirit who had no self respect. But equally someone who was so self focused or egotistical that they did not connect with others was also seen as poor in spirit. </a:t>
            </a:r>
          </a:p>
          <a:p>
            <a:pPr eaLnBrk="1" fontAlgn="auto" hangingPunct="1">
              <a:spcBef>
                <a:spcPts val="0"/>
              </a:spcBef>
              <a:spcAft>
                <a:spcPts val="0"/>
              </a:spcAft>
              <a:defRPr/>
            </a:pPr>
            <a:r>
              <a:rPr lang="en-GB" dirty="0" smtClean="0"/>
              <a:t>Working in harmony with society was also an important aspect of Plato’s philosophy, the triad of the state: tradesman, </a:t>
            </a:r>
            <a:r>
              <a:rPr lang="en-GB" dirty="0" err="1" smtClean="0"/>
              <a:t>auxilliary</a:t>
            </a:r>
            <a:r>
              <a:rPr lang="en-GB" dirty="0" smtClean="0"/>
              <a:t> and guardians., (tradesman – appetite, </a:t>
            </a:r>
            <a:r>
              <a:rPr lang="en-GB" dirty="0" err="1" smtClean="0"/>
              <a:t>auxilliary</a:t>
            </a:r>
            <a:r>
              <a:rPr lang="en-GB" dirty="0" smtClean="0"/>
              <a:t> – spirit and the guardians were the reason). </a:t>
            </a:r>
          </a:p>
          <a:p>
            <a:pPr eaLnBrk="1" fontAlgn="auto" hangingPunct="1">
              <a:spcBef>
                <a:spcPts val="0"/>
              </a:spcBef>
              <a:spcAft>
                <a:spcPts val="0"/>
              </a:spcAft>
              <a:defRPr/>
            </a:pPr>
            <a:endParaRPr lang="en-GB" dirty="0" smtClean="0"/>
          </a:p>
          <a:p>
            <a:endParaRPr lang="en-GB" dirty="0"/>
          </a:p>
        </p:txBody>
      </p:sp>
      <p:sp>
        <p:nvSpPr>
          <p:cNvPr id="4" name="Slide Number Placeholder 3"/>
          <p:cNvSpPr>
            <a:spLocks noGrp="1"/>
          </p:cNvSpPr>
          <p:nvPr>
            <p:ph type="sldNum" sz="quarter" idx="10"/>
          </p:nvPr>
        </p:nvSpPr>
        <p:spPr/>
        <p:txBody>
          <a:bodyPr/>
          <a:lstStyle/>
          <a:p>
            <a:fld id="{8A624281-C5CA-4C35-B866-8DB55596AD2D}" type="slidenum">
              <a:rPr lang="en-GB" smtClean="0"/>
              <a:t>17</a:t>
            </a:fld>
            <a:endParaRPr lang="en-GB"/>
          </a:p>
        </p:txBody>
      </p:sp>
    </p:spTree>
    <p:extLst>
      <p:ext uri="{BB962C8B-B14F-4D97-AF65-F5344CB8AC3E}">
        <p14:creationId xmlns:p14="http://schemas.microsoft.com/office/powerpoint/2010/main" val="38089677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5D90B8D-4449-4DEF-8539-982E93434392}" type="datetimeFigureOut">
              <a:rPr lang="en-GB" smtClean="0"/>
              <a:t>20/09/2017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2906799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D90B8D-4449-4DEF-8539-982E93434392}" type="datetimeFigureOut">
              <a:rPr lang="en-GB" smtClean="0"/>
              <a:t>20/09/2017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3887091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D90B8D-4449-4DEF-8539-982E93434392}" type="datetimeFigureOut">
              <a:rPr lang="en-GB" smtClean="0"/>
              <a:t>20/09/2017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169397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5D90B8D-4449-4DEF-8539-982E93434392}" type="datetimeFigureOut">
              <a:rPr lang="en-GB" smtClean="0"/>
              <a:t>20/09/2017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39137003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5D90B8D-4449-4DEF-8539-982E93434392}" type="datetimeFigureOut">
              <a:rPr lang="en-GB" smtClean="0"/>
              <a:t>20/09/2017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13969927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5D90B8D-4449-4DEF-8539-982E93434392}" type="datetimeFigureOut">
              <a:rPr lang="en-GB" smtClean="0"/>
              <a:t>20/09/2017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2607571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5D90B8D-4449-4DEF-8539-982E93434392}" type="datetimeFigureOut">
              <a:rPr lang="en-GB" smtClean="0"/>
              <a:t>20/09/2017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2233289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D90B8D-4449-4DEF-8539-982E93434392}" type="datetimeFigureOut">
              <a:rPr lang="en-GB" smtClean="0"/>
              <a:t>20/09/2017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33457125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D90B8D-4449-4DEF-8539-982E93434392}" type="datetimeFigureOut">
              <a:rPr lang="en-GB" smtClean="0"/>
              <a:t>20/09/2017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2886900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D90B8D-4449-4DEF-8539-982E93434392}" type="datetimeFigureOut">
              <a:rPr lang="en-GB" smtClean="0"/>
              <a:t>20/09/2017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2056074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D90B8D-4449-4DEF-8539-982E93434392}" type="datetimeFigureOut">
              <a:rPr lang="en-GB" smtClean="0"/>
              <a:t>20/09/2017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34056793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D90B8D-4449-4DEF-8539-982E93434392}" type="datetimeFigureOut">
              <a:rPr lang="en-GB" smtClean="0"/>
              <a:t>20/09/2017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916B82D1-6ADB-41B0-A855-7F4212715FFD}"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872611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D90B8D-4449-4DEF-8539-982E93434392}" type="datetimeFigureOut">
              <a:rPr lang="en-GB" smtClean="0"/>
              <a:t>20/09/2017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30446343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35D90B8D-4449-4DEF-8539-982E93434392}" type="datetimeFigureOut">
              <a:rPr lang="en-GB" smtClean="0"/>
              <a:t>20/09/2017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25013653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35D90B8D-4449-4DEF-8539-982E93434392}" type="datetimeFigureOut">
              <a:rPr lang="en-GB" smtClean="0"/>
              <a:t>20/09/2017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2837964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D90B8D-4449-4DEF-8539-982E93434392}" type="datetimeFigureOut">
              <a:rPr lang="en-GB" smtClean="0"/>
              <a:t>20/09/2017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6B82D1-6ADB-41B0-A855-7F4212715FFD}" type="slidenum">
              <a:rPr lang="en-GB" smtClean="0"/>
              <a:t>‹#›</a:t>
            </a:fld>
            <a:endParaRPr lang="en-GB"/>
          </a:p>
        </p:txBody>
      </p:sp>
    </p:spTree>
    <p:extLst>
      <p:ext uri="{BB962C8B-B14F-4D97-AF65-F5344CB8AC3E}">
        <p14:creationId xmlns:p14="http://schemas.microsoft.com/office/powerpoint/2010/main" val="23838482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35D90B8D-4449-4DEF-8539-982E93434392}" type="datetimeFigureOut">
              <a:rPr lang="en-GB" smtClean="0"/>
              <a:t>20/09/2017</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916B82D1-6ADB-41B0-A855-7F4212715FFD}" type="slidenum">
              <a:rPr lang="en-GB" smtClean="0"/>
              <a:t>‹#›</a:t>
            </a:fld>
            <a:endParaRPr lang="en-GB"/>
          </a:p>
        </p:txBody>
      </p:sp>
    </p:spTree>
    <p:extLst>
      <p:ext uri="{BB962C8B-B14F-4D97-AF65-F5344CB8AC3E}">
        <p14:creationId xmlns:p14="http://schemas.microsoft.com/office/powerpoint/2010/main" val="628269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5D90B8D-4449-4DEF-8539-982E93434392}" type="datetimeFigureOut">
              <a:rPr lang="en-GB" smtClean="0"/>
              <a:t>20/09/2017</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916B82D1-6ADB-41B0-A855-7F4212715FFD}" type="slidenum">
              <a:rPr lang="en-GB" smtClean="0"/>
              <a:t>‹#›</a:t>
            </a:fld>
            <a:endParaRPr lang="en-GB"/>
          </a:p>
        </p:txBody>
      </p:sp>
    </p:spTree>
    <p:extLst>
      <p:ext uri="{BB962C8B-B14F-4D97-AF65-F5344CB8AC3E}">
        <p14:creationId xmlns:p14="http://schemas.microsoft.com/office/powerpoint/2010/main" val="181952179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a:ln/>
        </p:spPr>
        <p:style>
          <a:lnRef idx="2">
            <a:schemeClr val="dk1">
              <a:shade val="50000"/>
            </a:schemeClr>
          </a:lnRef>
          <a:fillRef idx="1">
            <a:schemeClr val="dk1"/>
          </a:fillRef>
          <a:effectRef idx="0">
            <a:schemeClr val="dk1"/>
          </a:effectRef>
          <a:fontRef idx="minor">
            <a:schemeClr val="lt1"/>
          </a:fontRef>
        </p:style>
      </p:pic>
      <p:sp>
        <p:nvSpPr>
          <p:cNvPr id="2" name="Title 1"/>
          <p:cNvSpPr>
            <a:spLocks noGrp="1"/>
          </p:cNvSpPr>
          <p:nvPr>
            <p:ph type="ctrTitle"/>
          </p:nvPr>
        </p:nvSpPr>
        <p:spPr>
          <a:xfrm>
            <a:off x="0" y="0"/>
            <a:ext cx="7197726" cy="2421464"/>
          </a:xfrm>
        </p:spPr>
        <p:txBody>
          <a:bodyPr/>
          <a:lstStyle/>
          <a:p>
            <a:pPr algn="l"/>
            <a:r>
              <a:rPr lang="en-GB" dirty="0" smtClean="0"/>
              <a:t>Ancient World</a:t>
            </a:r>
            <a:br>
              <a:rPr lang="en-GB" dirty="0" smtClean="0"/>
            </a:br>
            <a:endParaRPr lang="en-GB" dirty="0"/>
          </a:p>
        </p:txBody>
      </p:sp>
      <p:sp>
        <p:nvSpPr>
          <p:cNvPr id="3" name="Subtitle 2"/>
          <p:cNvSpPr>
            <a:spLocks noGrp="1"/>
          </p:cNvSpPr>
          <p:nvPr>
            <p:ph type="subTitle" idx="1"/>
          </p:nvPr>
        </p:nvSpPr>
        <p:spPr>
          <a:xfrm>
            <a:off x="2345808" y="5147733"/>
            <a:ext cx="7197726" cy="1405467"/>
          </a:xfrm>
        </p:spPr>
        <p:txBody>
          <a:bodyPr/>
          <a:lstStyle/>
          <a:p>
            <a:endParaRPr lang="en-GB" dirty="0" smtClean="0"/>
          </a:p>
          <a:p>
            <a:endParaRPr lang="en-GB" dirty="0" smtClean="0"/>
          </a:p>
          <a:p>
            <a:r>
              <a:rPr lang="en-GB" dirty="0" smtClean="0"/>
              <a:t>Beliefs and Views of Madness in the Ancient </a:t>
            </a:r>
            <a:r>
              <a:rPr lang="en-GB" dirty="0"/>
              <a:t>W</a:t>
            </a:r>
            <a:r>
              <a:rPr lang="en-GB" dirty="0" smtClean="0"/>
              <a:t>orld</a:t>
            </a:r>
            <a:endParaRPr lang="en-GB" dirty="0"/>
          </a:p>
        </p:txBody>
      </p:sp>
    </p:spTree>
    <p:extLst>
      <p:ext uri="{BB962C8B-B14F-4D97-AF65-F5344CB8AC3E}">
        <p14:creationId xmlns:p14="http://schemas.microsoft.com/office/powerpoint/2010/main" val="31407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Consider..</a:t>
            </a:r>
            <a:endParaRPr lang="en-GB" dirty="0"/>
          </a:p>
        </p:txBody>
      </p:sp>
      <p:sp>
        <p:nvSpPr>
          <p:cNvPr id="3" name="Content Placeholder 2"/>
          <p:cNvSpPr>
            <a:spLocks noGrp="1"/>
          </p:cNvSpPr>
          <p:nvPr>
            <p:ph idx="1"/>
          </p:nvPr>
        </p:nvSpPr>
        <p:spPr/>
        <p:txBody>
          <a:bodyPr>
            <a:normAutofit lnSpcReduction="10000"/>
          </a:bodyPr>
          <a:lstStyle/>
          <a:p>
            <a:r>
              <a:rPr lang="en-GB" dirty="0" smtClean="0">
                <a:solidFill>
                  <a:schemeClr val="bg1"/>
                </a:solidFill>
              </a:rPr>
              <a:t>Before we </a:t>
            </a:r>
            <a:r>
              <a:rPr lang="en-GB" dirty="0" smtClean="0">
                <a:solidFill>
                  <a:schemeClr val="bg1"/>
                </a:solidFill>
              </a:rPr>
              <a:t>start, </a:t>
            </a:r>
            <a:r>
              <a:rPr lang="en-GB" dirty="0" smtClean="0">
                <a:solidFill>
                  <a:schemeClr val="bg1"/>
                </a:solidFill>
              </a:rPr>
              <a:t>think about what you already know about counselling.</a:t>
            </a:r>
          </a:p>
          <a:p>
            <a:pPr marL="0" indent="0">
              <a:buNone/>
            </a:pPr>
            <a:r>
              <a:rPr lang="en-GB" dirty="0" smtClean="0">
                <a:solidFill>
                  <a:schemeClr val="bg1"/>
                </a:solidFill>
              </a:rPr>
              <a:t> </a:t>
            </a:r>
          </a:p>
          <a:p>
            <a:r>
              <a:rPr lang="en-GB" dirty="0" smtClean="0">
                <a:solidFill>
                  <a:schemeClr val="bg1"/>
                </a:solidFill>
              </a:rPr>
              <a:t>What is your understanding? </a:t>
            </a:r>
          </a:p>
          <a:p>
            <a:r>
              <a:rPr lang="en-GB" dirty="0" smtClean="0">
                <a:solidFill>
                  <a:schemeClr val="bg1"/>
                </a:solidFill>
              </a:rPr>
              <a:t>When did we first start doing “counselling”?</a:t>
            </a:r>
          </a:p>
          <a:p>
            <a:r>
              <a:rPr lang="en-GB" dirty="0" smtClean="0">
                <a:solidFill>
                  <a:schemeClr val="bg1"/>
                </a:solidFill>
              </a:rPr>
              <a:t>What specifically is Counselling?</a:t>
            </a:r>
          </a:p>
          <a:p>
            <a:endParaRPr lang="en-GB" dirty="0">
              <a:solidFill>
                <a:schemeClr val="bg1"/>
              </a:solidFill>
            </a:endParaRPr>
          </a:p>
          <a:p>
            <a:r>
              <a:rPr lang="en-GB" dirty="0" smtClean="0">
                <a:solidFill>
                  <a:schemeClr val="bg1"/>
                </a:solidFill>
              </a:rPr>
              <a:t>Spend a short time thinking about these questions </a:t>
            </a:r>
            <a:r>
              <a:rPr lang="en-GB" dirty="0" smtClean="0">
                <a:solidFill>
                  <a:schemeClr val="bg1"/>
                </a:solidFill>
              </a:rPr>
              <a:t>and perhaps jotting down your answers.</a:t>
            </a:r>
            <a:endParaRPr lang="en-GB" dirty="0">
              <a:solidFill>
                <a:schemeClr val="bg1"/>
              </a:solidFill>
            </a:endParaRPr>
          </a:p>
        </p:txBody>
      </p:sp>
    </p:spTree>
    <p:extLst>
      <p:ext uri="{BB962C8B-B14F-4D97-AF65-F5344CB8AC3E}">
        <p14:creationId xmlns:p14="http://schemas.microsoft.com/office/powerpoint/2010/main" val="4293432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smtClean="0">
                <a:solidFill>
                  <a:schemeClr val="bg1"/>
                </a:solidFill>
              </a:rPr>
              <a:t>To start to become familiar with the origins of Care and Counselling.</a:t>
            </a:r>
          </a:p>
          <a:p>
            <a:r>
              <a:rPr lang="en-GB" dirty="0" smtClean="0">
                <a:solidFill>
                  <a:schemeClr val="bg1"/>
                </a:solidFill>
              </a:rPr>
              <a:t>To reflect on your own learning needs and understanding.</a:t>
            </a:r>
          </a:p>
          <a:p>
            <a:endParaRPr lang="en-GB" dirty="0">
              <a:solidFill>
                <a:schemeClr val="bg1"/>
              </a:solidFill>
            </a:endParaRPr>
          </a:p>
          <a:p>
            <a:r>
              <a:rPr lang="en-GB" dirty="0" smtClean="0">
                <a:solidFill>
                  <a:schemeClr val="bg1"/>
                </a:solidFill>
              </a:rPr>
              <a:t>To reflect on </a:t>
            </a:r>
            <a:r>
              <a:rPr lang="en-GB" smtClean="0">
                <a:solidFill>
                  <a:schemeClr val="bg1"/>
                </a:solidFill>
              </a:rPr>
              <a:t>the question: </a:t>
            </a:r>
            <a:r>
              <a:rPr lang="en-GB" dirty="0" smtClean="0">
                <a:solidFill>
                  <a:schemeClr val="bg1"/>
                </a:solidFill>
              </a:rPr>
              <a:t>Does Philosophy have a place in Counselling?</a:t>
            </a:r>
            <a:endParaRPr lang="en-GB" dirty="0">
              <a:solidFill>
                <a:schemeClr val="bg1"/>
              </a:solidFill>
            </a:endParaRPr>
          </a:p>
        </p:txBody>
      </p:sp>
    </p:spTree>
    <p:extLst>
      <p:ext uri="{BB962C8B-B14F-4D97-AF65-F5344CB8AC3E}">
        <p14:creationId xmlns:p14="http://schemas.microsoft.com/office/powerpoint/2010/main" val="40746294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Madness and the Soul</a:t>
            </a:r>
            <a:endParaRPr lang="en-GB" dirty="0"/>
          </a:p>
        </p:txBody>
      </p:sp>
      <p:sp>
        <p:nvSpPr>
          <p:cNvPr id="3" name="Content Placeholder 2"/>
          <p:cNvSpPr>
            <a:spLocks noGrp="1"/>
          </p:cNvSpPr>
          <p:nvPr>
            <p:ph idx="1"/>
          </p:nvPr>
        </p:nvSpPr>
        <p:spPr/>
        <p:txBody>
          <a:bodyPr/>
          <a:lstStyle/>
          <a:p>
            <a:r>
              <a:rPr lang="en-GB" dirty="0" smtClean="0">
                <a:solidFill>
                  <a:schemeClr val="bg1"/>
                </a:solidFill>
              </a:rPr>
              <a:t>In ancient times, any individual displaying signs of madness was deemed to be possessed by an evil spirt.</a:t>
            </a:r>
          </a:p>
          <a:p>
            <a:r>
              <a:rPr lang="en-GB" dirty="0" smtClean="0">
                <a:solidFill>
                  <a:schemeClr val="bg1"/>
                </a:solidFill>
              </a:rPr>
              <a:t>In the Bible there are many references of man demonstrating signs of madness and the evil spirit being removed or being calmed:</a:t>
            </a:r>
          </a:p>
          <a:p>
            <a:r>
              <a:rPr lang="en-GB" dirty="0" smtClean="0">
                <a:solidFill>
                  <a:schemeClr val="bg1"/>
                </a:solidFill>
              </a:rPr>
              <a:t>See the following two slides:</a:t>
            </a:r>
            <a:endParaRPr lang="en-GB" dirty="0">
              <a:solidFill>
                <a:schemeClr val="bg1"/>
              </a:solidFill>
            </a:endParaRPr>
          </a:p>
        </p:txBody>
      </p:sp>
    </p:spTree>
    <p:extLst>
      <p:ext uri="{BB962C8B-B14F-4D97-AF65-F5344CB8AC3E}">
        <p14:creationId xmlns:p14="http://schemas.microsoft.com/office/powerpoint/2010/main" val="29124209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Kings of Israel and Prophets</a:t>
            </a:r>
            <a:endParaRPr lang="en-GB" dirty="0"/>
          </a:p>
        </p:txBody>
      </p:sp>
      <p:sp>
        <p:nvSpPr>
          <p:cNvPr id="4" name="Text Placeholder 3"/>
          <p:cNvSpPr>
            <a:spLocks noGrp="1"/>
          </p:cNvSpPr>
          <p:nvPr>
            <p:ph type="body" sz="half" idx="2"/>
          </p:nvPr>
        </p:nvSpPr>
        <p:spPr>
          <a:xfrm>
            <a:off x="680322" y="2336872"/>
            <a:ext cx="4740764" cy="4119912"/>
          </a:xfrm>
        </p:spPr>
        <p:txBody>
          <a:bodyPr>
            <a:normAutofit/>
          </a:bodyPr>
          <a:lstStyle/>
          <a:p>
            <a:r>
              <a:rPr lang="en-GB" dirty="0">
                <a:solidFill>
                  <a:schemeClr val="bg1"/>
                </a:solidFill>
              </a:rPr>
              <a:t>Hebrews saw madness as a punishment from God. </a:t>
            </a:r>
          </a:p>
          <a:p>
            <a:pPr lvl="1"/>
            <a:r>
              <a:rPr lang="en-GB" dirty="0">
                <a:solidFill>
                  <a:schemeClr val="bg1"/>
                </a:solidFill>
              </a:rPr>
              <a:t>If they displeased their vengeful God, they should expect punishment (See 1 Samuel 15-)</a:t>
            </a:r>
          </a:p>
          <a:p>
            <a:r>
              <a:rPr lang="en-GB" dirty="0">
                <a:solidFill>
                  <a:schemeClr val="bg1"/>
                </a:solidFill>
              </a:rPr>
              <a:t>Madness was often seen as the possession by evil spirits, which had been cast upon that individual as punishment from God.</a:t>
            </a:r>
          </a:p>
          <a:p>
            <a:r>
              <a:rPr lang="en-GB" dirty="0">
                <a:solidFill>
                  <a:schemeClr val="bg1"/>
                </a:solidFill>
              </a:rPr>
              <a:t>Prophets – those who hallucinated, behaved in a frenzied manner, reported visions and stated that they had been visited by God, were at times viewed with suspicion and often put to death. </a:t>
            </a:r>
          </a:p>
          <a:p>
            <a:r>
              <a:rPr lang="en-GB" dirty="0">
                <a:solidFill>
                  <a:schemeClr val="bg1"/>
                </a:solidFill>
              </a:rPr>
              <a:t>People recognised that God spoke through individuals, so those displaying behaviours of madness might well be the messengers of God</a:t>
            </a:r>
            <a:r>
              <a:rPr lang="en-GB" dirty="0" smtClean="0">
                <a:solidFill>
                  <a:schemeClr val="bg1"/>
                </a:solidFill>
              </a:rPr>
              <a:t>.</a:t>
            </a:r>
          </a:p>
          <a:p>
            <a:r>
              <a:rPr lang="en-GB" dirty="0" smtClean="0">
                <a:solidFill>
                  <a:schemeClr val="bg1"/>
                </a:solidFill>
              </a:rPr>
              <a:t>Read: 1 Samuel 15-16.</a:t>
            </a:r>
            <a:endParaRPr lang="en-GB" dirty="0">
              <a:solidFill>
                <a:schemeClr val="bg1"/>
              </a:solidFill>
            </a:endParaRPr>
          </a:p>
          <a:p>
            <a:endParaRPr lang="en-GB" dirty="0"/>
          </a:p>
        </p:txBody>
      </p:sp>
      <p:pic>
        <p:nvPicPr>
          <p:cNvPr id="5" name="Picture Placeholder 8"/>
          <p:cNvPicPr>
            <a:picLocks noGrp="1" noChangeAspect="1"/>
          </p:cNvPicPr>
          <p:nvPr>
            <p:ph idx="1"/>
          </p:nvPr>
        </p:nvPicPr>
        <p:blipFill>
          <a:blip r:embed="rId3">
            <a:extLst>
              <a:ext uri="{28A0092B-C50C-407E-A947-70E740481C1C}">
                <a14:useLocalDpi xmlns:a14="http://schemas.microsoft.com/office/drawing/2010/main" val="0"/>
              </a:ext>
            </a:extLst>
          </a:blip>
          <a:srcRect t="32753" b="32753"/>
          <a:stretch>
            <a:fillRect/>
          </a:stretch>
        </p:blipFill>
        <p:spPr>
          <a:xfrm>
            <a:off x="5889949" y="2924153"/>
            <a:ext cx="5608638" cy="2424753"/>
          </a:xfrm>
        </p:spPr>
      </p:pic>
    </p:spTree>
    <p:extLst>
      <p:ext uri="{BB962C8B-B14F-4D97-AF65-F5344CB8AC3E}">
        <p14:creationId xmlns:p14="http://schemas.microsoft.com/office/powerpoint/2010/main" val="34420703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Jesus and the Gadarene Swine</a:t>
            </a:r>
            <a:endParaRPr lang="en-GB" dirty="0"/>
          </a:p>
        </p:txBody>
      </p:sp>
      <p:sp>
        <p:nvSpPr>
          <p:cNvPr id="3" name="Picture Placeholder 2"/>
          <p:cNvSpPr>
            <a:spLocks noGrp="1"/>
          </p:cNvSpPr>
          <p:nvPr>
            <p:ph type="pic" idx="1"/>
          </p:nvPr>
        </p:nvSpPr>
        <p:spPr/>
      </p:sp>
      <p:sp>
        <p:nvSpPr>
          <p:cNvPr id="4" name="Text Placeholder 3"/>
          <p:cNvSpPr>
            <a:spLocks noGrp="1"/>
          </p:cNvSpPr>
          <p:nvPr>
            <p:ph type="body" sz="half" idx="2"/>
          </p:nvPr>
        </p:nvSpPr>
        <p:spPr/>
        <p:txBody>
          <a:bodyPr/>
          <a:lstStyle/>
          <a:p>
            <a:r>
              <a:rPr lang="en-GB" dirty="0" smtClean="0"/>
              <a:t>When Jesus visited the region of the </a:t>
            </a:r>
            <a:r>
              <a:rPr lang="en-GB" dirty="0" smtClean="0"/>
              <a:t>Gadarenes </a:t>
            </a:r>
            <a:r>
              <a:rPr lang="en-GB" dirty="0" smtClean="0"/>
              <a:t>he was confronted by ‘a man with an unclean spirit’ who’s behaviour was so violent even chains could not hold him.</a:t>
            </a:r>
            <a:endParaRPr lang="en-GB" dirty="0"/>
          </a:p>
        </p:txBody>
      </p:sp>
      <p:pic>
        <p:nvPicPr>
          <p:cNvPr id="6" name="Picture Placeholder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16424" y="420421"/>
            <a:ext cx="5648325" cy="3880991"/>
          </a:xfrm>
          <a:prstGeom prst="rect">
            <a:avLst/>
          </a:prstGeom>
          <a:solidFill>
            <a:sysClr val="window" lastClr="FFFFFF"/>
          </a:solidFill>
          <a:ln w="12700" cap="flat" cmpd="sng" algn="ctr">
            <a:solidFill>
              <a:sysClr val="windowText" lastClr="000000"/>
            </a:solidFill>
            <a:prstDash val="solid"/>
            <a:miter lim="800000"/>
          </a:ln>
          <a:effectLst/>
        </p:spPr>
      </p:pic>
    </p:spTree>
    <p:extLst>
      <p:ext uri="{BB962C8B-B14F-4D97-AF65-F5344CB8AC3E}">
        <p14:creationId xmlns:p14="http://schemas.microsoft.com/office/powerpoint/2010/main" val="218307893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Moving in to Greek Times</a:t>
            </a:r>
            <a:endParaRPr lang="en-GB" dirty="0"/>
          </a:p>
        </p:txBody>
      </p:sp>
      <p:sp>
        <p:nvSpPr>
          <p:cNvPr id="3" name="Content Placeholder 2"/>
          <p:cNvSpPr>
            <a:spLocks noGrp="1"/>
          </p:cNvSpPr>
          <p:nvPr>
            <p:ph idx="1"/>
          </p:nvPr>
        </p:nvSpPr>
        <p:spPr/>
        <p:txBody>
          <a:bodyPr/>
          <a:lstStyle/>
          <a:p>
            <a:r>
              <a:rPr lang="en-GB" dirty="0" smtClean="0">
                <a:solidFill>
                  <a:schemeClr val="bg1"/>
                </a:solidFill>
              </a:rPr>
              <a:t>Even within Greek and Roman history we can still see the same theme of madness and the fury of the Gods.</a:t>
            </a:r>
            <a:endParaRPr lang="en-GB" dirty="0">
              <a:solidFill>
                <a:schemeClr val="bg1"/>
              </a:solidFill>
            </a:endParaRPr>
          </a:p>
        </p:txBody>
      </p:sp>
    </p:spTree>
    <p:extLst>
      <p:ext uri="{BB962C8B-B14F-4D97-AF65-F5344CB8AC3E}">
        <p14:creationId xmlns:p14="http://schemas.microsoft.com/office/powerpoint/2010/main" val="30813337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Greeks and Madness</a:t>
            </a: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727958" y="2336872"/>
            <a:ext cx="2566221" cy="3601714"/>
          </a:xfrm>
        </p:spPr>
      </p:pic>
      <p:sp>
        <p:nvSpPr>
          <p:cNvPr id="4" name="Text Placeholder 3"/>
          <p:cNvSpPr>
            <a:spLocks noGrp="1"/>
          </p:cNvSpPr>
          <p:nvPr>
            <p:ph type="body" sz="half" idx="2"/>
          </p:nvPr>
        </p:nvSpPr>
        <p:spPr>
          <a:xfrm>
            <a:off x="680321" y="2336872"/>
            <a:ext cx="5698963" cy="3601714"/>
          </a:xfrm>
        </p:spPr>
        <p:txBody>
          <a:bodyPr/>
          <a:lstStyle/>
          <a:p>
            <a:r>
              <a:rPr lang="en-GB" dirty="0">
                <a:solidFill>
                  <a:schemeClr val="bg1"/>
                </a:solidFill>
              </a:rPr>
              <a:t>Close links between </a:t>
            </a:r>
            <a:r>
              <a:rPr lang="en-GB" dirty="0" smtClean="0">
                <a:solidFill>
                  <a:schemeClr val="bg1"/>
                </a:solidFill>
              </a:rPr>
              <a:t>madness </a:t>
            </a:r>
            <a:r>
              <a:rPr lang="en-GB" dirty="0">
                <a:solidFill>
                  <a:schemeClr val="bg1"/>
                </a:solidFill>
              </a:rPr>
              <a:t>and Greek drama and poetry in the ancient world.</a:t>
            </a:r>
          </a:p>
          <a:p>
            <a:pPr lvl="1"/>
            <a:r>
              <a:rPr lang="en-GB" i="1" dirty="0">
                <a:solidFill>
                  <a:schemeClr val="bg1"/>
                </a:solidFill>
              </a:rPr>
              <a:t>Panic: derives from the Greek word </a:t>
            </a:r>
            <a:r>
              <a:rPr lang="en-GB" i="1" dirty="0" err="1">
                <a:solidFill>
                  <a:schemeClr val="bg1"/>
                </a:solidFill>
              </a:rPr>
              <a:t>Panikon</a:t>
            </a:r>
            <a:r>
              <a:rPr lang="en-GB" i="1" dirty="0">
                <a:solidFill>
                  <a:schemeClr val="bg1"/>
                </a:solidFill>
              </a:rPr>
              <a:t> </a:t>
            </a:r>
            <a:r>
              <a:rPr lang="en-GB" dirty="0">
                <a:solidFill>
                  <a:schemeClr val="bg1"/>
                </a:solidFill>
              </a:rPr>
              <a:t>(pertaining to the god Pan – a deity known for causing irrational fears and terror)</a:t>
            </a:r>
          </a:p>
          <a:p>
            <a:r>
              <a:rPr lang="en-GB" dirty="0">
                <a:solidFill>
                  <a:schemeClr val="bg1"/>
                </a:solidFill>
              </a:rPr>
              <a:t>The </a:t>
            </a:r>
            <a:r>
              <a:rPr lang="en-GB" i="1" dirty="0">
                <a:solidFill>
                  <a:schemeClr val="bg1"/>
                </a:solidFill>
              </a:rPr>
              <a:t>Iliad </a:t>
            </a:r>
            <a:r>
              <a:rPr lang="en-GB" dirty="0">
                <a:solidFill>
                  <a:schemeClr val="bg1"/>
                </a:solidFill>
              </a:rPr>
              <a:t>and </a:t>
            </a:r>
            <a:r>
              <a:rPr lang="en-GB" i="1" dirty="0">
                <a:solidFill>
                  <a:schemeClr val="bg1"/>
                </a:solidFill>
              </a:rPr>
              <a:t>Odyssey</a:t>
            </a:r>
            <a:r>
              <a:rPr lang="en-GB" dirty="0">
                <a:solidFill>
                  <a:schemeClr val="bg1"/>
                </a:solidFill>
              </a:rPr>
              <a:t> – Homer – stories of madness are scattered throughout these epic narratives</a:t>
            </a:r>
          </a:p>
          <a:p>
            <a:r>
              <a:rPr lang="en-GB" dirty="0">
                <a:solidFill>
                  <a:schemeClr val="bg1"/>
                </a:solidFill>
              </a:rPr>
              <a:t>The Greek gods are seen as playing with people – sirens, furies </a:t>
            </a:r>
            <a:r>
              <a:rPr lang="en-GB" dirty="0" err="1">
                <a:solidFill>
                  <a:schemeClr val="bg1"/>
                </a:solidFill>
              </a:rPr>
              <a:t>etc</a:t>
            </a:r>
            <a:endParaRPr lang="en-GB" dirty="0">
              <a:solidFill>
                <a:schemeClr val="bg1"/>
              </a:solidFill>
            </a:endParaRPr>
          </a:p>
          <a:p>
            <a:endParaRPr lang="en-GB" dirty="0"/>
          </a:p>
        </p:txBody>
      </p:sp>
    </p:spTree>
    <p:extLst>
      <p:ext uri="{BB962C8B-B14F-4D97-AF65-F5344CB8AC3E}">
        <p14:creationId xmlns:p14="http://schemas.microsoft.com/office/powerpoint/2010/main" val="33009571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Greek Narratives and Madness</a:t>
            </a:r>
            <a:endParaRPr lang="en-GB" dirty="0"/>
          </a:p>
        </p:txBody>
      </p:sp>
      <p:pic>
        <p:nvPicPr>
          <p:cNvPr id="8" name="Picture Placeholder 7"/>
          <p:cNvPicPr>
            <a:picLocks noGrp="1" noChangeAspect="1"/>
          </p:cNvPicPr>
          <p:nvPr>
            <p:ph type="pic" idx="1"/>
          </p:nvPr>
        </p:nvPicPr>
        <p:blipFill>
          <a:blip r:embed="rId3">
            <a:extLst>
              <a:ext uri="{28A0092B-C50C-407E-A947-70E740481C1C}">
                <a14:useLocalDpi xmlns:a14="http://schemas.microsoft.com/office/drawing/2010/main" val="0"/>
              </a:ext>
            </a:extLst>
          </a:blip>
          <a:stretch>
            <a:fillRect/>
          </a:stretch>
        </p:blipFill>
        <p:spPr>
          <a:xfrm>
            <a:off x="6697132" y="2194560"/>
            <a:ext cx="3103213" cy="4243892"/>
          </a:xfrm>
        </p:spPr>
      </p:pic>
      <p:sp>
        <p:nvSpPr>
          <p:cNvPr id="4" name="Text Placeholder 3"/>
          <p:cNvSpPr>
            <a:spLocks noGrp="1"/>
          </p:cNvSpPr>
          <p:nvPr>
            <p:ph type="body" sz="half" idx="2"/>
          </p:nvPr>
        </p:nvSpPr>
        <p:spPr/>
        <p:txBody>
          <a:bodyPr>
            <a:normAutofit/>
          </a:bodyPr>
          <a:lstStyle/>
          <a:p>
            <a:r>
              <a:rPr lang="en-GB" sz="2000" dirty="0" err="1" smtClean="0">
                <a:solidFill>
                  <a:schemeClr val="bg1"/>
                </a:solidFill>
              </a:rPr>
              <a:t>Eurypides</a:t>
            </a:r>
            <a:r>
              <a:rPr lang="en-GB" sz="2000" dirty="0" smtClean="0">
                <a:solidFill>
                  <a:schemeClr val="bg1"/>
                </a:solidFill>
              </a:rPr>
              <a:t> stories included:</a:t>
            </a:r>
          </a:p>
          <a:p>
            <a:pPr marL="285750" indent="-285750">
              <a:buFont typeface="Arial" panose="020B0604020202020204" pitchFamily="34" charset="0"/>
              <a:buChar char="•"/>
            </a:pPr>
            <a:r>
              <a:rPr lang="en-GB" sz="2000" dirty="0" smtClean="0">
                <a:solidFill>
                  <a:schemeClr val="bg1"/>
                </a:solidFill>
              </a:rPr>
              <a:t>The 12 labours of Hercules</a:t>
            </a:r>
          </a:p>
          <a:p>
            <a:pPr marL="285750" indent="-285750">
              <a:buFont typeface="Arial" panose="020B0604020202020204" pitchFamily="34" charset="0"/>
              <a:buChar char="•"/>
            </a:pPr>
            <a:r>
              <a:rPr lang="en-GB" sz="2000" dirty="0" smtClean="0">
                <a:solidFill>
                  <a:schemeClr val="bg1"/>
                </a:solidFill>
              </a:rPr>
              <a:t>Medea (Jason and the Golden Fleece)</a:t>
            </a:r>
          </a:p>
          <a:p>
            <a:pPr marL="285750" indent="-285750">
              <a:buFont typeface="Arial" panose="020B0604020202020204" pitchFamily="34" charset="0"/>
              <a:buChar char="•"/>
            </a:pPr>
            <a:r>
              <a:rPr lang="en-GB" sz="2000" dirty="0" smtClean="0">
                <a:solidFill>
                  <a:schemeClr val="bg1"/>
                </a:solidFill>
              </a:rPr>
              <a:t>Herodotus: Cambyses and </a:t>
            </a:r>
            <a:r>
              <a:rPr lang="en-GB" sz="2000" dirty="0" err="1" smtClean="0">
                <a:solidFill>
                  <a:schemeClr val="bg1"/>
                </a:solidFill>
              </a:rPr>
              <a:t>Cleomenes</a:t>
            </a:r>
            <a:endParaRPr lang="en-GB" sz="2000" dirty="0" smtClean="0">
              <a:solidFill>
                <a:schemeClr val="bg1"/>
              </a:solidFill>
            </a:endParaRPr>
          </a:p>
          <a:p>
            <a:pPr marL="285750" indent="-285750">
              <a:buFont typeface="Arial" panose="020B0604020202020204" pitchFamily="34" charset="0"/>
              <a:buChar char="•"/>
            </a:pPr>
            <a:r>
              <a:rPr lang="en-GB" sz="2000" dirty="0" smtClean="0">
                <a:solidFill>
                  <a:schemeClr val="bg1"/>
                </a:solidFill>
              </a:rPr>
              <a:t>The Sacred </a:t>
            </a:r>
            <a:r>
              <a:rPr lang="en-GB" sz="2000" dirty="0" smtClean="0">
                <a:solidFill>
                  <a:schemeClr val="bg1"/>
                </a:solidFill>
              </a:rPr>
              <a:t>Disease</a:t>
            </a:r>
          </a:p>
          <a:p>
            <a:pPr marL="285750" indent="-285750">
              <a:buFont typeface="Arial" panose="020B0604020202020204" pitchFamily="34" charset="0"/>
              <a:buChar char="•"/>
            </a:pPr>
            <a:r>
              <a:rPr lang="en-GB" sz="2000" dirty="0" smtClean="0">
                <a:solidFill>
                  <a:schemeClr val="bg1"/>
                </a:solidFill>
              </a:rPr>
              <a:t>Read notes on The Sacred Disease.</a:t>
            </a:r>
            <a:endParaRPr lang="en-GB" sz="2000" dirty="0">
              <a:solidFill>
                <a:schemeClr val="bg1"/>
              </a:solidFill>
            </a:endParaRPr>
          </a:p>
        </p:txBody>
      </p:sp>
    </p:spTree>
    <p:extLst>
      <p:ext uri="{BB962C8B-B14F-4D97-AF65-F5344CB8AC3E}">
        <p14:creationId xmlns:p14="http://schemas.microsoft.com/office/powerpoint/2010/main" val="256845298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Sacred Disease and Hippocrates</a:t>
            </a:r>
            <a:endParaRPr lang="en-GB" dirty="0"/>
          </a:p>
        </p:txBody>
      </p:sp>
      <p:pic>
        <p:nvPicPr>
          <p:cNvPr id="9" name="Picture Placeholder 8"/>
          <p:cNvPicPr>
            <a:picLocks noGrp="1" noChangeAspect="1"/>
          </p:cNvPicPr>
          <p:nvPr>
            <p:ph type="pic" idx="1"/>
          </p:nvPr>
        </p:nvPicPr>
        <p:blipFill>
          <a:blip r:embed="rId3" cstate="print">
            <a:extLst>
              <a:ext uri="{28A0092B-C50C-407E-A947-70E740481C1C}">
                <a14:useLocalDpi xmlns:a14="http://schemas.microsoft.com/office/drawing/2010/main" val="0"/>
              </a:ext>
            </a:extLst>
          </a:blip>
          <a:stretch>
            <a:fillRect/>
          </a:stretch>
        </p:blipFill>
        <p:spPr>
          <a:xfrm>
            <a:off x="7169581" y="2228317"/>
            <a:ext cx="3124599" cy="4168873"/>
          </a:xfrm>
        </p:spPr>
        <p:style>
          <a:lnRef idx="0">
            <a:schemeClr val="dk1"/>
          </a:lnRef>
          <a:fillRef idx="3">
            <a:schemeClr val="dk1"/>
          </a:fillRef>
          <a:effectRef idx="3">
            <a:schemeClr val="dk1"/>
          </a:effectRef>
          <a:fontRef idx="minor">
            <a:schemeClr val="lt1"/>
          </a:fontRef>
        </p:style>
      </p:pic>
      <p:sp>
        <p:nvSpPr>
          <p:cNvPr id="8" name="Text Placeholder 7"/>
          <p:cNvSpPr>
            <a:spLocks noGrp="1"/>
          </p:cNvSpPr>
          <p:nvPr>
            <p:ph type="body" sz="half" idx="2"/>
          </p:nvPr>
        </p:nvSpPr>
        <p:spPr/>
        <p:txBody>
          <a:bodyPr/>
          <a:lstStyle/>
          <a:p>
            <a:r>
              <a:rPr lang="en-GB" dirty="0" smtClean="0">
                <a:solidFill>
                  <a:schemeClr val="bg1"/>
                </a:solidFill>
              </a:rPr>
              <a:t>The sacred disease – Epilepsy</a:t>
            </a:r>
          </a:p>
          <a:p>
            <a:r>
              <a:rPr lang="en-GB" dirty="0" smtClean="0">
                <a:solidFill>
                  <a:schemeClr val="bg1"/>
                </a:solidFill>
              </a:rPr>
              <a:t>Hippocrates was writing around 400BC, he and several others at the time sought to prove that madness and other illnesses were caused by illness within the body, rather than the ill favour of the gods.</a:t>
            </a:r>
          </a:p>
          <a:p>
            <a:r>
              <a:rPr lang="en-GB" dirty="0" smtClean="0">
                <a:solidFill>
                  <a:schemeClr val="bg1"/>
                </a:solidFill>
              </a:rPr>
              <a:t>The Hippocratic writings were to have a huge influence on the development of medicine even into the 19</a:t>
            </a:r>
            <a:r>
              <a:rPr lang="en-GB" baseline="30000" dirty="0" smtClean="0">
                <a:solidFill>
                  <a:schemeClr val="bg1"/>
                </a:solidFill>
              </a:rPr>
              <a:t>th</a:t>
            </a:r>
            <a:r>
              <a:rPr lang="en-GB" dirty="0" smtClean="0">
                <a:solidFill>
                  <a:schemeClr val="bg1"/>
                </a:solidFill>
              </a:rPr>
              <a:t> century.</a:t>
            </a:r>
            <a:endParaRPr lang="en-GB" dirty="0">
              <a:solidFill>
                <a:schemeClr val="bg1"/>
              </a:solidFill>
            </a:endParaRPr>
          </a:p>
        </p:txBody>
      </p:sp>
    </p:spTree>
    <p:extLst>
      <p:ext uri="{BB962C8B-B14F-4D97-AF65-F5344CB8AC3E}">
        <p14:creationId xmlns:p14="http://schemas.microsoft.com/office/powerpoint/2010/main" val="26056791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Hippocratic Corpus – The Four Humours</a:t>
            </a:r>
            <a:endParaRPr lang="en-GB" dirty="0"/>
          </a:p>
        </p:txBody>
      </p:sp>
      <p:pic>
        <p:nvPicPr>
          <p:cNvPr id="9" name="Picture Placeholder 8"/>
          <p:cNvPicPr>
            <a:picLocks noGrp="1" noChangeAspect="1"/>
          </p:cNvPicPr>
          <p:nvPr>
            <p:ph type="pic" idx="1"/>
          </p:nvPr>
        </p:nvPicPr>
        <p:blipFill>
          <a:blip r:embed="rId3">
            <a:extLst>
              <a:ext uri="{28A0092B-C50C-407E-A947-70E740481C1C}">
                <a14:useLocalDpi xmlns:a14="http://schemas.microsoft.com/office/drawing/2010/main" val="0"/>
              </a:ext>
            </a:extLst>
          </a:blip>
          <a:stretch>
            <a:fillRect/>
          </a:stretch>
        </p:blipFill>
        <p:spPr>
          <a:xfrm>
            <a:off x="379108" y="2570622"/>
            <a:ext cx="2532928" cy="3332800"/>
          </a:xfrm>
        </p:spPr>
      </p:pic>
      <p:sp>
        <p:nvSpPr>
          <p:cNvPr id="4" name="Text Placeholder 3"/>
          <p:cNvSpPr>
            <a:spLocks noGrp="1"/>
          </p:cNvSpPr>
          <p:nvPr>
            <p:ph type="body" sz="half" idx="2"/>
          </p:nvPr>
        </p:nvSpPr>
        <p:spPr>
          <a:xfrm>
            <a:off x="4015193" y="2437365"/>
            <a:ext cx="3876256" cy="3599315"/>
          </a:xfrm>
        </p:spPr>
        <p:txBody>
          <a:bodyPr/>
          <a:lstStyle/>
          <a:p>
            <a:r>
              <a:rPr lang="en-GB" dirty="0" smtClean="0">
                <a:solidFill>
                  <a:schemeClr val="bg1"/>
                </a:solidFill>
              </a:rPr>
              <a:t>Body of about 70 medical texts written between 6</a:t>
            </a:r>
            <a:r>
              <a:rPr lang="en-GB" baseline="30000" dirty="0" smtClean="0">
                <a:solidFill>
                  <a:schemeClr val="bg1"/>
                </a:solidFill>
              </a:rPr>
              <a:t>th</a:t>
            </a:r>
            <a:r>
              <a:rPr lang="en-GB" dirty="0" smtClean="0">
                <a:solidFill>
                  <a:schemeClr val="bg1"/>
                </a:solidFill>
              </a:rPr>
              <a:t> and 4</a:t>
            </a:r>
            <a:r>
              <a:rPr lang="en-GB" baseline="30000" dirty="0" smtClean="0">
                <a:solidFill>
                  <a:schemeClr val="bg1"/>
                </a:solidFill>
              </a:rPr>
              <a:t>th</a:t>
            </a:r>
            <a:r>
              <a:rPr lang="en-GB" dirty="0" smtClean="0">
                <a:solidFill>
                  <a:schemeClr val="bg1"/>
                </a:solidFill>
              </a:rPr>
              <a:t> Centuries B.C.</a:t>
            </a:r>
          </a:p>
          <a:p>
            <a:r>
              <a:rPr lang="en-GB" dirty="0" smtClean="0">
                <a:solidFill>
                  <a:schemeClr val="bg1"/>
                </a:solidFill>
              </a:rPr>
              <a:t>Each of us have four basic elements. Each is looking for supremacy within the body.</a:t>
            </a:r>
          </a:p>
          <a:p>
            <a:r>
              <a:rPr lang="en-GB" dirty="0" smtClean="0">
                <a:solidFill>
                  <a:schemeClr val="bg1"/>
                </a:solidFill>
              </a:rPr>
              <a:t>Different levels of these humours give rise to different temperaments:</a:t>
            </a:r>
          </a:p>
          <a:p>
            <a:r>
              <a:rPr lang="en-GB" dirty="0" smtClean="0">
                <a:solidFill>
                  <a:schemeClr val="bg1"/>
                </a:solidFill>
              </a:rPr>
              <a:t>Sanguine, pale and phlegmatic, choleric</a:t>
            </a:r>
            <a:endParaRPr lang="en-GB" dirty="0">
              <a:solidFill>
                <a:schemeClr val="bg1"/>
              </a:solidFill>
            </a:endParaRPr>
          </a:p>
        </p:txBody>
      </p:sp>
      <p:pic>
        <p:nvPicPr>
          <p:cNvPr id="10" name="Picture 9"/>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589739" y="2487869"/>
            <a:ext cx="3408882" cy="3415553"/>
          </a:xfrm>
          <a:prstGeom prst="rect">
            <a:avLst/>
          </a:prstGeom>
        </p:spPr>
      </p:pic>
    </p:spTree>
    <p:extLst>
      <p:ext uri="{BB962C8B-B14F-4D97-AF65-F5344CB8AC3E}">
        <p14:creationId xmlns:p14="http://schemas.microsoft.com/office/powerpoint/2010/main" val="1380356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Hysteria – The female disorder</a:t>
            </a:r>
            <a:endParaRPr lang="en-GB" dirty="0"/>
          </a:p>
        </p:txBody>
      </p:sp>
      <p:sp>
        <p:nvSpPr>
          <p:cNvPr id="3" name="Content Placeholder 2"/>
          <p:cNvSpPr>
            <a:spLocks noGrp="1"/>
          </p:cNvSpPr>
          <p:nvPr>
            <p:ph idx="1"/>
          </p:nvPr>
        </p:nvSpPr>
        <p:spPr>
          <a:xfrm>
            <a:off x="680321" y="2379904"/>
            <a:ext cx="9613861" cy="3599316"/>
          </a:xfrm>
        </p:spPr>
        <p:txBody>
          <a:bodyPr/>
          <a:lstStyle/>
          <a:p>
            <a:r>
              <a:rPr lang="en-GB" dirty="0" smtClean="0">
                <a:solidFill>
                  <a:schemeClr val="bg1"/>
                </a:solidFill>
              </a:rPr>
              <a:t>“the womb is the origin of all diseases” – a quote from one Hippocratic text!</a:t>
            </a:r>
          </a:p>
          <a:p>
            <a:r>
              <a:rPr lang="en-GB" dirty="0" smtClean="0">
                <a:solidFill>
                  <a:schemeClr val="bg1"/>
                </a:solidFill>
              </a:rPr>
              <a:t>Puberty, pregnancy, menopause, suppressed menstruation all have the potential to cause problems for the female. The internal equilibrium is set off balance, thus causing a variety of complaints.</a:t>
            </a:r>
          </a:p>
          <a:p>
            <a:r>
              <a:rPr lang="en-GB" dirty="0" smtClean="0">
                <a:solidFill>
                  <a:schemeClr val="bg1"/>
                </a:solidFill>
              </a:rPr>
              <a:t>It was these ideas that were taken up by Galen and later moved into Western ideas about medicine.</a:t>
            </a:r>
            <a:endParaRPr lang="en-GB" dirty="0">
              <a:solidFill>
                <a:schemeClr val="bg1"/>
              </a:solidFill>
            </a:endParaRPr>
          </a:p>
        </p:txBody>
      </p:sp>
    </p:spTree>
    <p:extLst>
      <p:ext uri="{BB962C8B-B14F-4D97-AF65-F5344CB8AC3E}">
        <p14:creationId xmlns:p14="http://schemas.microsoft.com/office/powerpoint/2010/main" val="261418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Heart and The Brain</a:t>
            </a:r>
            <a:endParaRPr lang="en-GB" dirty="0"/>
          </a:p>
        </p:txBody>
      </p:sp>
      <p:sp>
        <p:nvSpPr>
          <p:cNvPr id="4" name="Text Placeholder 3"/>
          <p:cNvSpPr>
            <a:spLocks noGrp="1"/>
          </p:cNvSpPr>
          <p:nvPr>
            <p:ph idx="1"/>
          </p:nvPr>
        </p:nvSpPr>
        <p:spPr>
          <a:xfrm>
            <a:off x="6482373" y="3049343"/>
            <a:ext cx="5608336" cy="3599313"/>
          </a:xfrm>
        </p:spPr>
        <p:txBody>
          <a:bodyPr>
            <a:noAutofit/>
          </a:bodyPr>
          <a:lstStyle/>
          <a:p>
            <a:r>
              <a:rPr lang="en-GB" sz="2000" dirty="0" smtClean="0">
                <a:solidFill>
                  <a:schemeClr val="bg1"/>
                </a:solidFill>
              </a:rPr>
              <a:t>“It is the brain too which is the seat of madness and delirium, of the fears and frights which assail us, often by night, but sometimes even by day; it is there where lies the cause of insomnia and sleepwalking, of thoughts that will not come, forgotten duties and eccentricities. All such things result from an unhealthy condition of the </a:t>
            </a:r>
            <a:r>
              <a:rPr lang="en-GB" sz="2000" dirty="0" err="1" smtClean="0">
                <a:solidFill>
                  <a:schemeClr val="bg1"/>
                </a:solidFill>
              </a:rPr>
              <a:t>brain..when</a:t>
            </a:r>
            <a:r>
              <a:rPr lang="en-GB" sz="2000" dirty="0" smtClean="0">
                <a:solidFill>
                  <a:schemeClr val="bg1"/>
                </a:solidFill>
              </a:rPr>
              <a:t> the brain is abnormally moist it is necessarily agitated.”</a:t>
            </a:r>
          </a:p>
          <a:p>
            <a:pPr marL="0" indent="0">
              <a:buNone/>
            </a:pPr>
            <a:r>
              <a:rPr lang="en-GB" sz="1100" dirty="0" smtClean="0">
                <a:solidFill>
                  <a:schemeClr val="bg1"/>
                </a:solidFill>
              </a:rPr>
              <a:t>Chadwick, J. and Mann, W.N trans. (1950). </a:t>
            </a:r>
            <a:r>
              <a:rPr lang="en-GB" sz="1100" i="1" dirty="0" smtClean="0">
                <a:solidFill>
                  <a:schemeClr val="bg1"/>
                </a:solidFill>
              </a:rPr>
              <a:t>Hippocrates: The Medical Works of Hippocrates.</a:t>
            </a:r>
            <a:endParaRPr lang="en-GB" sz="1100" dirty="0">
              <a:solidFill>
                <a:schemeClr val="bg1"/>
              </a:solidFill>
            </a:endParaRPr>
          </a:p>
        </p:txBody>
      </p:sp>
      <p:sp>
        <p:nvSpPr>
          <p:cNvPr id="3" name="Content Placeholder 2"/>
          <p:cNvSpPr>
            <a:spLocks noGrp="1"/>
          </p:cNvSpPr>
          <p:nvPr>
            <p:ph type="body" sz="half" idx="2"/>
          </p:nvPr>
        </p:nvSpPr>
        <p:spPr>
          <a:xfrm>
            <a:off x="680322" y="2336873"/>
            <a:ext cx="3945466" cy="2428766"/>
          </a:xfrm>
        </p:spPr>
        <p:txBody>
          <a:bodyPr/>
          <a:lstStyle/>
          <a:p>
            <a:r>
              <a:rPr lang="en-GB" dirty="0" smtClean="0">
                <a:solidFill>
                  <a:schemeClr val="bg1"/>
                </a:solidFill>
              </a:rPr>
              <a:t>Aristotle saw the heart as the centre of the emotions</a:t>
            </a:r>
          </a:p>
          <a:p>
            <a:r>
              <a:rPr lang="en-GB" dirty="0" smtClean="0">
                <a:solidFill>
                  <a:schemeClr val="bg1"/>
                </a:solidFill>
              </a:rPr>
              <a:t>Hippocrates viewed the brain as being the seat of emotions</a:t>
            </a:r>
          </a:p>
          <a:p>
            <a:r>
              <a:rPr lang="en-GB" dirty="0" smtClean="0">
                <a:solidFill>
                  <a:schemeClr val="bg1"/>
                </a:solidFill>
              </a:rPr>
              <a:t>He also stated that it was from within the brain that madness arose:</a:t>
            </a:r>
          </a:p>
          <a:p>
            <a:endParaRPr lang="en-GB" dirty="0"/>
          </a:p>
        </p:txBody>
      </p:sp>
    </p:spTree>
    <p:extLst>
      <p:ext uri="{BB962C8B-B14F-4D97-AF65-F5344CB8AC3E}">
        <p14:creationId xmlns:p14="http://schemas.microsoft.com/office/powerpoint/2010/main" val="5093625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Madness </a:t>
            </a:r>
            <a:endParaRPr lang="en-GB" dirty="0"/>
          </a:p>
        </p:txBody>
      </p:sp>
      <p:sp>
        <p:nvSpPr>
          <p:cNvPr id="6" name="Content Placeholder 5"/>
          <p:cNvSpPr>
            <a:spLocks noGrp="1"/>
          </p:cNvSpPr>
          <p:nvPr>
            <p:ph idx="1"/>
          </p:nvPr>
        </p:nvSpPr>
        <p:spPr/>
        <p:txBody>
          <a:bodyPr/>
          <a:lstStyle/>
          <a:p>
            <a:r>
              <a:rPr lang="en-GB" dirty="0" smtClean="0">
                <a:solidFill>
                  <a:schemeClr val="bg1"/>
                </a:solidFill>
              </a:rPr>
              <a:t>Depending on what was going on within the system, madness could take on different forms – it depended on the imbalance of the humours:</a:t>
            </a:r>
          </a:p>
          <a:p>
            <a:r>
              <a:rPr lang="en-GB" dirty="0" smtClean="0">
                <a:solidFill>
                  <a:schemeClr val="bg1"/>
                </a:solidFill>
              </a:rPr>
              <a:t>Nightmares and night terrors were caused by too much blood in the body (warming the brain).</a:t>
            </a:r>
          </a:p>
          <a:p>
            <a:r>
              <a:rPr lang="en-GB" dirty="0" smtClean="0">
                <a:solidFill>
                  <a:schemeClr val="bg1"/>
                </a:solidFill>
              </a:rPr>
              <a:t>Quiet individuals had too much phlegm </a:t>
            </a:r>
          </a:p>
          <a:p>
            <a:r>
              <a:rPr lang="en-GB" dirty="0" smtClean="0">
                <a:solidFill>
                  <a:schemeClr val="bg1"/>
                </a:solidFill>
              </a:rPr>
              <a:t>Those that won’t keep still, shout or are up to no good, have too much bile</a:t>
            </a:r>
          </a:p>
          <a:p>
            <a:r>
              <a:rPr lang="en-GB" dirty="0" smtClean="0">
                <a:solidFill>
                  <a:schemeClr val="bg1"/>
                </a:solidFill>
              </a:rPr>
              <a:t>Melancholy derives from the Greek black (</a:t>
            </a:r>
            <a:r>
              <a:rPr lang="en-GB" i="1" dirty="0" smtClean="0">
                <a:solidFill>
                  <a:schemeClr val="bg1"/>
                </a:solidFill>
              </a:rPr>
              <a:t>Melan)</a:t>
            </a:r>
            <a:r>
              <a:rPr lang="en-GB" dirty="0" smtClean="0">
                <a:solidFill>
                  <a:schemeClr val="bg1"/>
                </a:solidFill>
              </a:rPr>
              <a:t> and bile (</a:t>
            </a:r>
            <a:r>
              <a:rPr lang="en-GB" i="1" dirty="0" err="1" smtClean="0">
                <a:solidFill>
                  <a:schemeClr val="bg1"/>
                </a:solidFill>
              </a:rPr>
              <a:t>chole</a:t>
            </a:r>
            <a:r>
              <a:rPr lang="en-GB" i="1"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25766909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Greek Philosophers</a:t>
            </a:r>
            <a:endParaRPr lang="en-GB" dirty="0"/>
          </a:p>
        </p:txBody>
      </p:sp>
      <p:sp>
        <p:nvSpPr>
          <p:cNvPr id="3" name="Content Placeholder 2"/>
          <p:cNvSpPr>
            <a:spLocks noGrp="1"/>
          </p:cNvSpPr>
          <p:nvPr>
            <p:ph idx="1"/>
          </p:nvPr>
        </p:nvSpPr>
        <p:spPr/>
        <p:txBody>
          <a:bodyPr/>
          <a:lstStyle/>
          <a:p>
            <a:r>
              <a:rPr lang="en-GB" dirty="0" smtClean="0">
                <a:solidFill>
                  <a:schemeClr val="bg1"/>
                </a:solidFill>
              </a:rPr>
              <a:t>What can Greek philosophers tell us about caring and compassion?</a:t>
            </a:r>
          </a:p>
          <a:p>
            <a:r>
              <a:rPr lang="en-GB" dirty="0" smtClean="0">
                <a:solidFill>
                  <a:schemeClr val="bg1"/>
                </a:solidFill>
              </a:rPr>
              <a:t>Four Greek philosophers can be said to have laid the foundations for the Counselling that we are familiar with today:</a:t>
            </a:r>
          </a:p>
          <a:p>
            <a:pPr lvl="1"/>
            <a:r>
              <a:rPr lang="en-GB" dirty="0" smtClean="0">
                <a:solidFill>
                  <a:schemeClr val="bg1"/>
                </a:solidFill>
              </a:rPr>
              <a:t>Pythagoras</a:t>
            </a:r>
          </a:p>
          <a:p>
            <a:pPr lvl="1"/>
            <a:r>
              <a:rPr lang="en-GB" dirty="0" smtClean="0">
                <a:solidFill>
                  <a:schemeClr val="bg1"/>
                </a:solidFill>
              </a:rPr>
              <a:t>Socrates</a:t>
            </a:r>
          </a:p>
          <a:p>
            <a:pPr lvl="1"/>
            <a:r>
              <a:rPr lang="en-GB" dirty="0" smtClean="0">
                <a:solidFill>
                  <a:schemeClr val="bg1"/>
                </a:solidFill>
              </a:rPr>
              <a:t>Plato</a:t>
            </a:r>
          </a:p>
          <a:p>
            <a:pPr lvl="1"/>
            <a:r>
              <a:rPr lang="en-GB" dirty="0" smtClean="0">
                <a:solidFill>
                  <a:schemeClr val="bg1"/>
                </a:solidFill>
              </a:rPr>
              <a:t>Aristotle</a:t>
            </a:r>
            <a:endParaRPr lang="en-GB" dirty="0">
              <a:solidFill>
                <a:schemeClr val="bg1"/>
              </a:solidFill>
            </a:endParaRPr>
          </a:p>
        </p:txBody>
      </p:sp>
    </p:spTree>
    <p:extLst>
      <p:ext uri="{BB962C8B-B14F-4D97-AF65-F5344CB8AC3E}">
        <p14:creationId xmlns:p14="http://schemas.microsoft.com/office/powerpoint/2010/main" val="39982839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Pythagoras (c.580-500 BC)</a:t>
            </a:r>
            <a:endParaRPr lang="en-GB" dirty="0"/>
          </a:p>
        </p:txBody>
      </p:sp>
      <p:pic>
        <p:nvPicPr>
          <p:cNvPr id="5" name="Picture Placeholder 4"/>
          <p:cNvPicPr>
            <a:picLocks noGrp="1" noChangeAspect="1"/>
          </p:cNvPicPr>
          <p:nvPr>
            <p:ph type="pic" idx="1"/>
          </p:nvPr>
        </p:nvPicPr>
        <p:blipFill>
          <a:blip r:embed="rId3">
            <a:extLst>
              <a:ext uri="{28A0092B-C50C-407E-A947-70E740481C1C}">
                <a14:useLocalDpi xmlns:a14="http://schemas.microsoft.com/office/drawing/2010/main" val="0"/>
              </a:ext>
            </a:extLst>
          </a:blip>
          <a:stretch>
            <a:fillRect/>
          </a:stretch>
        </p:blipFill>
        <p:spPr>
          <a:xfrm>
            <a:off x="7438031" y="2336873"/>
            <a:ext cx="2856150" cy="3871732"/>
          </a:xfrm>
        </p:spPr>
      </p:pic>
      <p:sp>
        <p:nvSpPr>
          <p:cNvPr id="4" name="Text Placeholder 3"/>
          <p:cNvSpPr>
            <a:spLocks noGrp="1"/>
          </p:cNvSpPr>
          <p:nvPr>
            <p:ph type="body" sz="half" idx="2"/>
          </p:nvPr>
        </p:nvSpPr>
        <p:spPr>
          <a:xfrm>
            <a:off x="680323" y="2609290"/>
            <a:ext cx="3876256" cy="3599315"/>
          </a:xfrm>
        </p:spPr>
        <p:txBody>
          <a:bodyPr>
            <a:normAutofit lnSpcReduction="10000"/>
          </a:bodyPr>
          <a:lstStyle/>
          <a:p>
            <a:r>
              <a:rPr lang="en-GB" sz="2400" dirty="0" smtClean="0">
                <a:solidFill>
                  <a:schemeClr val="bg1"/>
                </a:solidFill>
              </a:rPr>
              <a:t>Numbers and Mathematics</a:t>
            </a:r>
          </a:p>
          <a:p>
            <a:endParaRPr lang="en-GB" sz="2400" dirty="0" smtClean="0">
              <a:solidFill>
                <a:schemeClr val="bg1"/>
              </a:solidFill>
            </a:endParaRPr>
          </a:p>
          <a:p>
            <a:r>
              <a:rPr lang="en-GB" sz="2400" dirty="0" smtClean="0">
                <a:solidFill>
                  <a:schemeClr val="bg1"/>
                </a:solidFill>
              </a:rPr>
              <a:t>Pythagoreans believed that if we wanted to understand anything about the world, we needed to learn about mathematics.</a:t>
            </a:r>
          </a:p>
          <a:p>
            <a:endParaRPr lang="en-GB" sz="2400" dirty="0" smtClean="0">
              <a:solidFill>
                <a:schemeClr val="bg1"/>
              </a:solidFill>
            </a:endParaRPr>
          </a:p>
          <a:p>
            <a:r>
              <a:rPr lang="en-GB" sz="2400" dirty="0" smtClean="0">
                <a:solidFill>
                  <a:schemeClr val="bg1"/>
                </a:solidFill>
              </a:rPr>
              <a:t>Music, mathematics and mysticism (the three M’s)</a:t>
            </a:r>
            <a:endParaRPr lang="en-GB" sz="2400" dirty="0">
              <a:solidFill>
                <a:schemeClr val="bg1"/>
              </a:solidFill>
            </a:endParaRPr>
          </a:p>
        </p:txBody>
      </p:sp>
    </p:spTree>
    <p:extLst>
      <p:ext uri="{BB962C8B-B14F-4D97-AF65-F5344CB8AC3E}">
        <p14:creationId xmlns:p14="http://schemas.microsoft.com/office/powerpoint/2010/main" val="41395957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Socrates and Plato</a:t>
            </a:r>
            <a:endParaRPr lang="en-GB" dirty="0"/>
          </a:p>
        </p:txBody>
      </p:sp>
      <p:pic>
        <p:nvPicPr>
          <p:cNvPr id="5" name="Picture Placeholder 4"/>
          <p:cNvPicPr>
            <a:picLocks noGrp="1" noChangeAspect="1"/>
          </p:cNvPicPr>
          <p:nvPr>
            <p:ph type="pic" idx="1"/>
          </p:nvPr>
        </p:nvPicPr>
        <p:blipFill>
          <a:blip r:embed="rId3">
            <a:extLst>
              <a:ext uri="{28A0092B-C50C-407E-A947-70E740481C1C}">
                <a14:useLocalDpi xmlns:a14="http://schemas.microsoft.com/office/drawing/2010/main" val="0"/>
              </a:ext>
            </a:extLst>
          </a:blip>
          <a:srcRect t="2391" b="2391"/>
          <a:stretch>
            <a:fillRect/>
          </a:stretch>
        </p:blipFill>
        <p:spPr/>
      </p:pic>
      <p:sp>
        <p:nvSpPr>
          <p:cNvPr id="4" name="Text Placeholder 3"/>
          <p:cNvSpPr>
            <a:spLocks noGrp="1"/>
          </p:cNvSpPr>
          <p:nvPr>
            <p:ph type="body" sz="half" idx="2"/>
          </p:nvPr>
        </p:nvSpPr>
        <p:spPr>
          <a:xfrm>
            <a:off x="680323" y="2527942"/>
            <a:ext cx="3876256" cy="3599315"/>
          </a:xfrm>
        </p:spPr>
        <p:txBody>
          <a:bodyPr>
            <a:normAutofit lnSpcReduction="10000"/>
          </a:bodyPr>
          <a:lstStyle/>
          <a:p>
            <a:r>
              <a:rPr lang="en-GB" altLang="en-US" sz="2400" dirty="0">
                <a:solidFill>
                  <a:schemeClr val="bg1"/>
                </a:solidFill>
              </a:rPr>
              <a:t>Socrates and questioning – Socratic </a:t>
            </a:r>
            <a:r>
              <a:rPr lang="en-GB" altLang="en-US" sz="2400" dirty="0" smtClean="0">
                <a:solidFill>
                  <a:schemeClr val="bg1"/>
                </a:solidFill>
              </a:rPr>
              <a:t>Method</a:t>
            </a:r>
          </a:p>
          <a:p>
            <a:endParaRPr lang="en-GB" altLang="en-US" sz="2400" dirty="0">
              <a:solidFill>
                <a:schemeClr val="bg1"/>
              </a:solidFill>
            </a:endParaRPr>
          </a:p>
          <a:p>
            <a:r>
              <a:rPr lang="en-GB" altLang="en-US" sz="2400" dirty="0">
                <a:solidFill>
                  <a:schemeClr val="bg1"/>
                </a:solidFill>
              </a:rPr>
              <a:t>Plato – Mental Health and Happiness come together. Temperance</a:t>
            </a:r>
            <a:r>
              <a:rPr lang="en-GB" altLang="en-US" sz="2400" dirty="0" smtClean="0">
                <a:solidFill>
                  <a:schemeClr val="bg1"/>
                </a:solidFill>
              </a:rPr>
              <a:t>.</a:t>
            </a:r>
          </a:p>
          <a:p>
            <a:endParaRPr lang="en-GB" altLang="en-US" sz="2400" dirty="0">
              <a:solidFill>
                <a:schemeClr val="bg1"/>
              </a:solidFill>
            </a:endParaRPr>
          </a:p>
          <a:p>
            <a:r>
              <a:rPr lang="en-GB" altLang="en-US" sz="2400" dirty="0">
                <a:solidFill>
                  <a:schemeClr val="bg1"/>
                </a:solidFill>
              </a:rPr>
              <a:t>Three aspects to the personality: appetite, reason and ‘spirit’</a:t>
            </a:r>
          </a:p>
          <a:p>
            <a:endParaRPr lang="en-GB" dirty="0"/>
          </a:p>
        </p:txBody>
      </p:sp>
    </p:spTree>
    <p:extLst>
      <p:ext uri="{BB962C8B-B14F-4D97-AF65-F5344CB8AC3E}">
        <p14:creationId xmlns:p14="http://schemas.microsoft.com/office/powerpoint/2010/main" val="11923651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Aristotle</a:t>
            </a:r>
            <a:endParaRPr lang="en-GB" dirty="0"/>
          </a:p>
        </p:txBody>
      </p:sp>
      <p:sp>
        <p:nvSpPr>
          <p:cNvPr id="10243" name="Content Placeholder 2"/>
          <p:cNvSpPr>
            <a:spLocks noGrp="1"/>
          </p:cNvSpPr>
          <p:nvPr>
            <p:ph idx="1"/>
          </p:nvPr>
        </p:nvSpPr>
        <p:spPr/>
        <p:txBody>
          <a:bodyPr/>
          <a:lstStyle/>
          <a:p>
            <a:pPr eaLnBrk="1" hangingPunct="1"/>
            <a:r>
              <a:rPr lang="en-GB" altLang="en-US" dirty="0" smtClean="0">
                <a:solidFill>
                  <a:schemeClr val="bg1"/>
                </a:solidFill>
              </a:rPr>
              <a:t>The road to happiness for Aristotle, was not through therapy and talking, instead it was through education, learning and action.</a:t>
            </a:r>
          </a:p>
          <a:p>
            <a:pPr eaLnBrk="1" hangingPunct="1"/>
            <a:r>
              <a:rPr lang="en-GB" altLang="en-US" dirty="0" smtClean="0">
                <a:solidFill>
                  <a:schemeClr val="bg1"/>
                </a:solidFill>
              </a:rPr>
              <a:t>An </a:t>
            </a:r>
            <a:r>
              <a:rPr lang="en-GB" altLang="en-US" dirty="0" err="1" smtClean="0">
                <a:solidFill>
                  <a:schemeClr val="bg1"/>
                </a:solidFill>
              </a:rPr>
              <a:t>Aristotlean</a:t>
            </a:r>
            <a:r>
              <a:rPr lang="en-GB" altLang="en-US" dirty="0" smtClean="0">
                <a:solidFill>
                  <a:schemeClr val="bg1"/>
                </a:solidFill>
              </a:rPr>
              <a:t> counsellor would have counselled for action and doing. It was not just about talking.</a:t>
            </a:r>
          </a:p>
          <a:p>
            <a:pPr eaLnBrk="1" hangingPunct="1"/>
            <a:r>
              <a:rPr lang="en-GB" altLang="en-US" dirty="0" smtClean="0">
                <a:solidFill>
                  <a:schemeClr val="bg1"/>
                </a:solidFill>
              </a:rPr>
              <a:t>Balance, principle, discrimination, judgement and more judgement.</a:t>
            </a:r>
          </a:p>
          <a:p>
            <a:pPr eaLnBrk="1" hangingPunct="1"/>
            <a:r>
              <a:rPr lang="en-GB" altLang="en-US" dirty="0" smtClean="0">
                <a:solidFill>
                  <a:schemeClr val="bg1"/>
                </a:solidFill>
              </a:rPr>
              <a:t>The aim was to become master of ourselves.</a:t>
            </a:r>
          </a:p>
        </p:txBody>
      </p:sp>
    </p:spTree>
    <p:extLst>
      <p:ext uri="{BB962C8B-B14F-4D97-AF65-F5344CB8AC3E}">
        <p14:creationId xmlns:p14="http://schemas.microsoft.com/office/powerpoint/2010/main" val="795120397"/>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868</TotalTime>
  <Words>3222</Words>
  <Application>Microsoft Office PowerPoint</Application>
  <PresentationFormat>Widescreen</PresentationFormat>
  <Paragraphs>168</Paragraphs>
  <Slides>18</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Trebuchet MS</vt:lpstr>
      <vt:lpstr>Berlin</vt:lpstr>
      <vt:lpstr>Ancient World </vt:lpstr>
      <vt:lpstr>Consider..</vt:lpstr>
      <vt:lpstr>Aims</vt:lpstr>
      <vt:lpstr>Madness and the Soul</vt:lpstr>
      <vt:lpstr>Kings of Israel and Prophets</vt:lpstr>
      <vt:lpstr>Jesus and the Gadarene Swine</vt:lpstr>
      <vt:lpstr>Moving in to Greek Times</vt:lpstr>
      <vt:lpstr>The Greeks and Madness</vt:lpstr>
      <vt:lpstr>Greek Narratives and Madness</vt:lpstr>
      <vt:lpstr>Sacred Disease and Hippocrates</vt:lpstr>
      <vt:lpstr>The Hippocratic Corpus – The Four Humours</vt:lpstr>
      <vt:lpstr>Hysteria – The female disorder</vt:lpstr>
      <vt:lpstr>The Heart and The Brain</vt:lpstr>
      <vt:lpstr>Madness </vt:lpstr>
      <vt:lpstr>The Greek Philosophers</vt:lpstr>
      <vt:lpstr>Pythagoras (c.580-500 BC)</vt:lpstr>
      <vt:lpstr>Socrates and Plato</vt:lpstr>
      <vt:lpstr>Aristotle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Ancient World</dc:title>
  <dc:creator>Catherine Slade</dc:creator>
  <cp:lastModifiedBy>Catherine Slade</cp:lastModifiedBy>
  <cp:revision>7</cp:revision>
  <dcterms:created xsi:type="dcterms:W3CDTF">2016-08-09T10:06:29Z</dcterms:created>
  <dcterms:modified xsi:type="dcterms:W3CDTF">2017-09-20T08:54:21Z</dcterms:modified>
</cp:coreProperties>
</file>