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13496F3-630D-43EE-962C-276476F2345D}" type="datetimeFigureOut">
              <a:rPr lang="en-GB" smtClean="0"/>
              <a:pPr/>
              <a:t>06/11/2017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E4D543-35FF-4C7E-A01E-622946951870}"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strike="noStrike" kern="1200" dirty="0" smtClean="0">
                <a:solidFill>
                  <a:schemeClr val="tx1"/>
                </a:solidFill>
                <a:effectLst/>
                <a:latin typeface="Arial" charset="0"/>
                <a:ea typeface="+mn-ea"/>
                <a:cs typeface="Arial" charset="0"/>
              </a:rPr>
              <a:t>Solvency and liquidity are both terms that refer to an enterprise’s state of financial health, but with some notable differences. Solvency refers to an enterprise's capacity to meet its long-term financial commitments. Liquidity refers to an enterprise’s ability to pay short-term obligations; the term also refers to its capability to sell assets quickly to raise cash. A solvent company is one that owns more than it owes; in other words, it has a positive net worth and a manageable debt load. On the other hand, a company with adequate liquidity may have enough cash available to pay its bills, but it may be heading for financial disaster down the road.</a:t>
            </a:r>
          </a:p>
          <a:p>
            <a:r>
              <a:rPr lang="en-GB" sz="1200" u="none" strike="noStrike" kern="1200" dirty="0" smtClean="0">
                <a:solidFill>
                  <a:schemeClr val="tx1"/>
                </a:solidFill>
                <a:effectLst/>
                <a:latin typeface="Arial" charset="0"/>
                <a:ea typeface="+mn-ea"/>
                <a:cs typeface="Arial" charset="0"/>
              </a:rPr>
              <a:t>Solvency and liquidity are equally important, and healthy companies are both solvent and possess adequate liquidity. </a:t>
            </a:r>
          </a:p>
          <a:p>
            <a:r>
              <a:rPr lang="en-GB" sz="1200" u="none" strike="noStrike" kern="1200" dirty="0" smtClean="0">
                <a:solidFill>
                  <a:schemeClr val="tx1"/>
                </a:solidFill>
                <a:effectLst/>
                <a:latin typeface="Arial" charset="0"/>
                <a:ea typeface="+mn-ea"/>
                <a:cs typeface="Arial" charset="0"/>
              </a:rPr>
              <a:t/>
            </a:r>
            <a:br>
              <a:rPr lang="en-GB" sz="1200" u="none" strike="noStrike" kern="1200" dirty="0" smtClean="0">
                <a:solidFill>
                  <a:schemeClr val="tx1"/>
                </a:solidFill>
                <a:effectLst/>
                <a:latin typeface="Arial" charset="0"/>
                <a:ea typeface="+mn-ea"/>
                <a:cs typeface="Arial" charset="0"/>
              </a:rPr>
            </a:br>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2</a:t>
            </a:fld>
            <a:endParaRPr lang="en-GB"/>
          </a:p>
        </p:txBody>
      </p:sp>
    </p:spTree>
    <p:extLst>
      <p:ext uri="{BB962C8B-B14F-4D97-AF65-F5344CB8AC3E}">
        <p14:creationId xmlns="" xmlns:p14="http://schemas.microsoft.com/office/powerpoint/2010/main" val="168690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709883-1451-407B-A27E-3DFDA8DE8D7E}" type="slidenum">
              <a:rPr lang="en-GB" smtClean="0"/>
              <a:pPr/>
              <a:t>3</a:t>
            </a:fld>
            <a:endParaRPr lang="en-GB"/>
          </a:p>
        </p:txBody>
      </p:sp>
    </p:spTree>
    <p:extLst>
      <p:ext uri="{BB962C8B-B14F-4D97-AF65-F5344CB8AC3E}">
        <p14:creationId xmlns="" xmlns:p14="http://schemas.microsoft.com/office/powerpoint/2010/main" val="238448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GB" sz="1200" kern="1200" dirty="0" smtClean="0">
                <a:solidFill>
                  <a:schemeClr val="tx1"/>
                </a:solidFill>
                <a:effectLst/>
                <a:latin typeface="Arial" charset="0"/>
                <a:ea typeface="+mn-ea"/>
                <a:cs typeface="Arial" charset="0"/>
              </a:rPr>
              <a:t>It is necessary for management to decide how much of each element should be held, there are costs associated with holding either too much or too little of each element.  Management must be aware of these costs, which include opportunity costs, in order to manage it effectively.</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4</a:t>
            </a:fld>
            <a:endParaRPr lang="en-GB"/>
          </a:p>
        </p:txBody>
      </p:sp>
    </p:spTree>
    <p:extLst>
      <p:ext uri="{BB962C8B-B14F-4D97-AF65-F5344CB8AC3E}">
        <p14:creationId xmlns="" xmlns:p14="http://schemas.microsoft.com/office/powerpoint/2010/main" val="2263068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charset="0"/>
                <a:ea typeface="+mn-ea"/>
                <a:cs typeface="Arial" charset="0"/>
              </a:rPr>
              <a:t>The chain starts with the firm buying raw materials on credit.  In due course this stock will be used in production, work will be carried out on the stock and it will become part of the businesses WIP.</a:t>
            </a:r>
          </a:p>
          <a:p>
            <a:r>
              <a:rPr lang="en-GB" sz="1200" kern="1200" dirty="0" smtClean="0">
                <a:solidFill>
                  <a:schemeClr val="tx1"/>
                </a:solidFill>
                <a:effectLst/>
                <a:latin typeface="Arial" charset="0"/>
                <a:ea typeface="+mn-ea"/>
                <a:cs typeface="Arial" charset="0"/>
              </a:rPr>
              <a:t>Work will continue until it eventually emerges in the finished product.  As production progresses, labour costs and overheads will need to be paid, as well as the trade creditors (suppliers). When the finished goods are sold on credit, debtors are increased and will eventually pay so that cash is re-injected into the business.</a:t>
            </a:r>
          </a:p>
          <a:p>
            <a:r>
              <a:rPr lang="en-GB" sz="1200" kern="1200" dirty="0" smtClean="0">
                <a:solidFill>
                  <a:schemeClr val="tx1"/>
                </a:solidFill>
                <a:effectLst/>
                <a:latin typeface="Arial" charset="0"/>
                <a:ea typeface="+mn-ea"/>
                <a:cs typeface="Arial" charset="0"/>
              </a:rPr>
              <a:t>The working capital needs of a business are likely to vary over time as a result of changes in the business environment.  As managers try to identify these to ensure the level of working capital is appropriate, decisions about working capital are frequently being made.</a:t>
            </a:r>
          </a:p>
          <a:p>
            <a:r>
              <a:rPr lang="en-GB" sz="1200" kern="1200" dirty="0" smtClean="0">
                <a:solidFill>
                  <a:schemeClr val="tx1"/>
                </a:solidFill>
                <a:effectLst/>
                <a:latin typeface="Arial" charset="0"/>
                <a:ea typeface="+mn-ea"/>
                <a:cs typeface="Arial" charset="0"/>
              </a:rPr>
              <a:t>What kind of changes?</a:t>
            </a:r>
            <a:br>
              <a:rPr lang="en-GB" sz="1200" kern="1200" dirty="0" smtClean="0">
                <a:solidFill>
                  <a:schemeClr val="tx1"/>
                </a:solidFill>
                <a:effectLst/>
                <a:latin typeface="Arial" charset="0"/>
                <a:ea typeface="+mn-ea"/>
                <a:cs typeface="Arial" charset="0"/>
              </a:rPr>
            </a:br>
            <a:r>
              <a:rPr lang="en-GB" sz="1200" kern="1200" dirty="0" smtClean="0">
                <a:solidFill>
                  <a:schemeClr val="tx1"/>
                </a:solidFill>
                <a:effectLst/>
                <a:latin typeface="Arial" charset="0"/>
                <a:ea typeface="+mn-ea"/>
                <a:cs typeface="Arial" charset="0"/>
              </a:rPr>
              <a:t>Interest rates        Market demand     Seasonal       State of the economy</a:t>
            </a:r>
          </a:p>
          <a:p>
            <a:r>
              <a:rPr lang="en-GB" sz="1200" kern="1200" dirty="0" smtClean="0">
                <a:solidFill>
                  <a:schemeClr val="tx1"/>
                </a:solidFill>
                <a:effectLst/>
                <a:latin typeface="Arial" charset="0"/>
                <a:ea typeface="+mn-ea"/>
                <a:cs typeface="Arial" charset="0"/>
              </a:rPr>
              <a:t>Internal changes may include changes in production methods (maybe less inventories as a result) and changes in the level of risk managers are prepared to take.</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5</a:t>
            </a:fld>
            <a:endParaRPr lang="en-GB"/>
          </a:p>
        </p:txBody>
      </p:sp>
    </p:spTree>
    <p:extLst>
      <p:ext uri="{BB962C8B-B14F-4D97-AF65-F5344CB8AC3E}">
        <p14:creationId xmlns="" xmlns:p14="http://schemas.microsoft.com/office/powerpoint/2010/main" val="24238345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charset="0"/>
                <a:ea typeface="+mn-ea"/>
                <a:cs typeface="Arial" charset="0"/>
              </a:rPr>
              <a:t>After 1</a:t>
            </a:r>
            <a:r>
              <a:rPr lang="en-GB" sz="1200" kern="1200" baseline="30000" dirty="0" smtClean="0">
                <a:solidFill>
                  <a:schemeClr val="tx1"/>
                </a:solidFill>
                <a:effectLst/>
                <a:latin typeface="Arial" charset="0"/>
                <a:ea typeface="+mn-ea"/>
                <a:cs typeface="Arial" charset="0"/>
              </a:rPr>
              <a:t>st</a:t>
            </a:r>
            <a:r>
              <a:rPr lang="en-GB" sz="1200" kern="1200" dirty="0" smtClean="0">
                <a:solidFill>
                  <a:schemeClr val="tx1"/>
                </a:solidFill>
                <a:effectLst/>
                <a:latin typeface="Arial" charset="0"/>
                <a:ea typeface="+mn-ea"/>
                <a:cs typeface="Arial" charset="0"/>
              </a:rPr>
              <a:t> Bullet point:</a:t>
            </a:r>
          </a:p>
          <a:p>
            <a:r>
              <a:rPr lang="en-GB" sz="1200" kern="1200" dirty="0" smtClean="0">
                <a:solidFill>
                  <a:schemeClr val="tx1"/>
                </a:solidFill>
                <a:effectLst/>
                <a:latin typeface="Arial" charset="0"/>
                <a:ea typeface="+mn-ea"/>
                <a:cs typeface="Arial" charset="0"/>
              </a:rPr>
              <a:t>Selling goods or services will result in costs being incurred including administration costs, bad debts and opportunities forgone but they must be weighed against the benefits of increased sales resulting from the opportunity for customers to delay payment. </a:t>
            </a:r>
          </a:p>
          <a:p>
            <a:r>
              <a:rPr lang="en-GB" sz="1200" kern="1200" dirty="0" smtClean="0">
                <a:solidFill>
                  <a:schemeClr val="tx1"/>
                </a:solidFill>
                <a:effectLst/>
                <a:latin typeface="Arial" charset="0"/>
                <a:ea typeface="+mn-ea"/>
                <a:cs typeface="Arial" charset="0"/>
              </a:rPr>
              <a:t>Must have clear policies re:</a:t>
            </a:r>
          </a:p>
          <a:p>
            <a:r>
              <a:rPr lang="en-GB" sz="1200" kern="1200" dirty="0" smtClean="0">
                <a:solidFill>
                  <a:schemeClr val="tx1"/>
                </a:solidFill>
                <a:effectLst/>
                <a:latin typeface="Arial" charset="0"/>
                <a:ea typeface="+mn-ea"/>
                <a:cs typeface="Arial" charset="0"/>
              </a:rPr>
              <a:t>Which customers should receive credit – credit screening</a:t>
            </a:r>
          </a:p>
          <a:p>
            <a:r>
              <a:rPr lang="en-GB" sz="1200" kern="1200" dirty="0" smtClean="0">
                <a:solidFill>
                  <a:schemeClr val="tx1"/>
                </a:solidFill>
                <a:effectLst/>
                <a:latin typeface="Arial" charset="0"/>
                <a:ea typeface="+mn-ea"/>
                <a:cs typeface="Arial" charset="0"/>
              </a:rPr>
              <a:t>How much credit to be offered</a:t>
            </a:r>
          </a:p>
          <a:p>
            <a:r>
              <a:rPr lang="en-GB" sz="1200" kern="1200" dirty="0" smtClean="0">
                <a:solidFill>
                  <a:schemeClr val="tx1"/>
                </a:solidFill>
                <a:effectLst/>
                <a:latin typeface="Arial" charset="0"/>
                <a:ea typeface="+mn-ea"/>
                <a:cs typeface="Arial" charset="0"/>
              </a:rPr>
              <a:t>What length of credit period</a:t>
            </a:r>
          </a:p>
          <a:p>
            <a:r>
              <a:rPr lang="en-GB" sz="1200" kern="1200" dirty="0" smtClean="0">
                <a:solidFill>
                  <a:schemeClr val="tx1"/>
                </a:solidFill>
                <a:effectLst/>
                <a:latin typeface="Arial" charset="0"/>
                <a:ea typeface="+mn-ea"/>
                <a:cs typeface="Arial" charset="0"/>
              </a:rPr>
              <a:t>Will discounts apply for prompt payment – may take discount and still delay – maybe quarterly credit notes.</a:t>
            </a:r>
          </a:p>
          <a:p>
            <a:r>
              <a:rPr lang="en-GB" sz="1200" kern="1200" dirty="0" smtClean="0">
                <a:solidFill>
                  <a:schemeClr val="tx1"/>
                </a:solidFill>
                <a:effectLst/>
                <a:latin typeface="Arial" charset="0"/>
                <a:ea typeface="+mn-ea"/>
                <a:cs typeface="Arial" charset="0"/>
              </a:rPr>
              <a:t>What collection policies should be adopted</a:t>
            </a:r>
          </a:p>
          <a:p>
            <a:r>
              <a:rPr lang="en-GB" sz="1200" kern="1200" dirty="0" smtClean="0">
                <a:solidFill>
                  <a:schemeClr val="tx1"/>
                </a:solidFill>
                <a:effectLst/>
                <a:latin typeface="Arial" charset="0"/>
                <a:ea typeface="+mn-ea"/>
                <a:cs typeface="Arial" charset="0"/>
              </a:rPr>
              <a:t>How the risk of non-payment can be reduced.</a:t>
            </a:r>
          </a:p>
          <a:p>
            <a:r>
              <a:rPr lang="en-GB" sz="1200" kern="1200" dirty="0" smtClean="0">
                <a:solidFill>
                  <a:schemeClr val="tx1"/>
                </a:solidFill>
                <a:effectLst/>
                <a:latin typeface="Arial" charset="0"/>
                <a:ea typeface="+mn-ea"/>
                <a:cs typeface="Arial" charset="0"/>
              </a:rPr>
              <a:t> </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6</a:t>
            </a:fld>
            <a:endParaRPr lang="en-GB"/>
          </a:p>
        </p:txBody>
      </p:sp>
    </p:spTree>
    <p:extLst>
      <p:ext uri="{BB962C8B-B14F-4D97-AF65-F5344CB8AC3E}">
        <p14:creationId xmlns="" xmlns:p14="http://schemas.microsoft.com/office/powerpoint/2010/main" val="21953689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709883-1451-407B-A27E-3DFDA8DE8D7E}" type="slidenum">
              <a:rPr lang="en-GB" smtClean="0"/>
              <a:pPr/>
              <a:t>7</a:t>
            </a:fld>
            <a:endParaRPr lang="en-GB"/>
          </a:p>
        </p:txBody>
      </p:sp>
    </p:spTree>
    <p:extLst>
      <p:ext uri="{BB962C8B-B14F-4D97-AF65-F5344CB8AC3E}">
        <p14:creationId xmlns="" xmlns:p14="http://schemas.microsoft.com/office/powerpoint/2010/main" val="2149585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much for How Long?</a:t>
            </a:r>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8</a:t>
            </a:fld>
            <a:endParaRPr lang="en-GB"/>
          </a:p>
        </p:txBody>
      </p:sp>
    </p:spTree>
    <p:extLst>
      <p:ext uri="{BB962C8B-B14F-4D97-AF65-F5344CB8AC3E}">
        <p14:creationId xmlns="" xmlns:p14="http://schemas.microsoft.com/office/powerpoint/2010/main" val="9493977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709883-1451-407B-A27E-3DFDA8DE8D7E}" type="slidenum">
              <a:rPr lang="en-GB" smtClean="0"/>
              <a:pPr/>
              <a:t>9</a:t>
            </a:fld>
            <a:endParaRPr lang="en-GB"/>
          </a:p>
        </p:txBody>
      </p:sp>
    </p:spTree>
    <p:extLst>
      <p:ext uri="{BB962C8B-B14F-4D97-AF65-F5344CB8AC3E}">
        <p14:creationId xmlns="" xmlns:p14="http://schemas.microsoft.com/office/powerpoint/2010/main" val="22730525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charset="0"/>
                <a:ea typeface="+mn-ea"/>
                <a:cs typeface="Arial" charset="0"/>
              </a:rPr>
              <a:t>Which customers: 5 C’s</a:t>
            </a:r>
          </a:p>
          <a:p>
            <a:r>
              <a:rPr lang="en-GB" sz="1200" kern="1200" dirty="0" smtClean="0">
                <a:solidFill>
                  <a:schemeClr val="tx1"/>
                </a:solidFill>
                <a:effectLst/>
                <a:latin typeface="Arial" charset="0"/>
                <a:ea typeface="+mn-ea"/>
                <a:cs typeface="Arial" charset="0"/>
              </a:rPr>
              <a:t>Capital - financially sound – future profitability and liquidity and any financial commitments</a:t>
            </a:r>
          </a:p>
          <a:p>
            <a:r>
              <a:rPr lang="en-GB" sz="1200" kern="1200" dirty="0" smtClean="0">
                <a:solidFill>
                  <a:schemeClr val="tx1"/>
                </a:solidFill>
                <a:effectLst/>
                <a:latin typeface="Arial" charset="0"/>
                <a:ea typeface="+mn-ea"/>
                <a:cs typeface="Arial" charset="0"/>
              </a:rPr>
              <a:t>Capacity – examine payment records if possible, what type of business is it – must relate to customer’s total financial resources</a:t>
            </a:r>
          </a:p>
          <a:p>
            <a:r>
              <a:rPr lang="en-GB" sz="1200" kern="1200" dirty="0" smtClean="0">
                <a:solidFill>
                  <a:schemeClr val="tx1"/>
                </a:solidFill>
                <a:effectLst/>
                <a:latin typeface="Arial" charset="0"/>
                <a:ea typeface="+mn-ea"/>
                <a:cs typeface="Arial" charset="0"/>
              </a:rPr>
              <a:t>Collateral – some kind of security for goods on credit – should be satisfactory</a:t>
            </a:r>
          </a:p>
          <a:p>
            <a:r>
              <a:rPr lang="en-GB" sz="1200" kern="1200" dirty="0" smtClean="0">
                <a:solidFill>
                  <a:schemeClr val="tx1"/>
                </a:solidFill>
                <a:effectLst/>
                <a:latin typeface="Arial" charset="0"/>
                <a:ea typeface="+mn-ea"/>
                <a:cs typeface="Arial" charset="0"/>
              </a:rPr>
              <a:t>Conditions – state of the industry and general economic conditions of region or country</a:t>
            </a:r>
          </a:p>
          <a:p>
            <a:r>
              <a:rPr lang="en-GB" sz="1200" kern="1200" dirty="0" smtClean="0">
                <a:solidFill>
                  <a:schemeClr val="tx1"/>
                </a:solidFill>
                <a:effectLst/>
                <a:latin typeface="Arial" charset="0"/>
                <a:ea typeface="+mn-ea"/>
                <a:cs typeface="Arial" charset="0"/>
              </a:rPr>
              <a:t>Character – make an assessment on a customer’s character – willingness to pay will depend on honesty and integrity of the individual/senior managers, if a business.</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10</a:t>
            </a:fld>
            <a:endParaRPr lang="en-GB"/>
          </a:p>
        </p:txBody>
      </p:sp>
    </p:spTree>
    <p:extLst>
      <p:ext uri="{BB962C8B-B14F-4D97-AF65-F5344CB8AC3E}">
        <p14:creationId xmlns="" xmlns:p14="http://schemas.microsoft.com/office/powerpoint/2010/main" val="4046744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charset="0"/>
                <a:ea typeface="+mn-ea"/>
                <a:cs typeface="Arial" charset="0"/>
              </a:rPr>
              <a:t>Creditor Control</a:t>
            </a:r>
          </a:p>
          <a:p>
            <a:r>
              <a:rPr lang="en-GB" sz="1200" kern="1200" dirty="0" smtClean="0">
                <a:solidFill>
                  <a:schemeClr val="tx1"/>
                </a:solidFill>
                <a:effectLst/>
                <a:latin typeface="Arial" charset="0"/>
                <a:ea typeface="+mn-ea"/>
                <a:cs typeface="Arial" charset="0"/>
              </a:rPr>
              <a:t>Trade credit is widely regarded as a ‘free source’ of finance and therefore a good thing for a business to use but there may be real costs associated with taking trade credit.</a:t>
            </a:r>
          </a:p>
          <a:p>
            <a:pPr lvl="0"/>
            <a:r>
              <a:rPr lang="en-GB" sz="1200" kern="1200" dirty="0" smtClean="0">
                <a:solidFill>
                  <a:schemeClr val="tx1"/>
                </a:solidFill>
                <a:effectLst/>
                <a:latin typeface="Arial" charset="0"/>
                <a:ea typeface="+mn-ea"/>
                <a:cs typeface="Arial" charset="0"/>
              </a:rPr>
              <a:t>They may not be treated as well as those that pay immediately e.g. lower priority if goods in short supply; less favoured re delivery dates or technical support.</a:t>
            </a:r>
          </a:p>
          <a:p>
            <a:pPr lvl="0"/>
            <a:r>
              <a:rPr lang="en-GB" sz="1200" kern="1200" dirty="0" smtClean="0">
                <a:solidFill>
                  <a:schemeClr val="tx1"/>
                </a:solidFill>
                <a:effectLst/>
                <a:latin typeface="Arial" charset="0"/>
                <a:ea typeface="+mn-ea"/>
                <a:cs typeface="Arial" charset="0"/>
              </a:rPr>
              <a:t>Goods can be more costly, but it is generally accepted as the norm. so the above points may not apply, unless credit facilities are abused.</a:t>
            </a:r>
          </a:p>
          <a:p>
            <a:pPr lvl="0"/>
            <a:r>
              <a:rPr lang="en-GB" sz="1200" kern="1200" dirty="0" smtClean="0">
                <a:solidFill>
                  <a:schemeClr val="tx1"/>
                </a:solidFill>
                <a:effectLst/>
                <a:latin typeface="Arial" charset="0"/>
                <a:ea typeface="+mn-ea"/>
                <a:cs typeface="Arial" charset="0"/>
              </a:rPr>
              <a:t>Additional administration/accounting costs in dealing with scrutiny and payment of invoices, maintaining and updating accounts etc.</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11</a:t>
            </a:fld>
            <a:endParaRPr lang="en-GB"/>
          </a:p>
        </p:txBody>
      </p:sp>
    </p:spTree>
    <p:extLst>
      <p:ext uri="{BB962C8B-B14F-4D97-AF65-F5344CB8AC3E}">
        <p14:creationId xmlns="" xmlns:p14="http://schemas.microsoft.com/office/powerpoint/2010/main" val="682966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charset="0"/>
                <a:ea typeface="+mn-ea"/>
                <a:cs typeface="Arial" charset="0"/>
              </a:rPr>
              <a:t>This could represent a substantial proportion of total assets held.  In some businesses the level can fluctuate owing to the seasonal nature of the industry e.g. greetings card manufacturer.</a:t>
            </a:r>
          </a:p>
          <a:p>
            <a:r>
              <a:rPr lang="en-GB" sz="1200" kern="1200" dirty="0" smtClean="0">
                <a:solidFill>
                  <a:schemeClr val="tx1"/>
                </a:solidFill>
                <a:effectLst/>
                <a:latin typeface="Arial" charset="0"/>
                <a:ea typeface="+mn-ea"/>
                <a:cs typeface="Arial" charset="0"/>
              </a:rPr>
              <a:t>If they hold inventories simply to meet the day-to-day requirements of customers and production, they will seek to minimise the amount held as there are costs involved:</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12</a:t>
            </a:fld>
            <a:endParaRPr lang="en-GB"/>
          </a:p>
        </p:txBody>
      </p:sp>
    </p:spTree>
    <p:extLst>
      <p:ext uri="{BB962C8B-B14F-4D97-AF65-F5344CB8AC3E}">
        <p14:creationId xmlns="" xmlns:p14="http://schemas.microsoft.com/office/powerpoint/2010/main" val="16901409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GB" sz="1200" kern="1200" dirty="0" smtClean="0">
                <a:solidFill>
                  <a:schemeClr val="tx1"/>
                </a:solidFill>
                <a:effectLst/>
                <a:latin typeface="Arial" charset="0"/>
                <a:ea typeface="+mn-ea"/>
                <a:cs typeface="Arial" charset="0"/>
              </a:rPr>
              <a:t>There are costs however in holding too low a level of stock:</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13</a:t>
            </a:fld>
            <a:endParaRPr lang="en-GB"/>
          </a:p>
        </p:txBody>
      </p:sp>
    </p:spTree>
    <p:extLst>
      <p:ext uri="{BB962C8B-B14F-4D97-AF65-F5344CB8AC3E}">
        <p14:creationId xmlns="" xmlns:p14="http://schemas.microsoft.com/office/powerpoint/2010/main" val="24876188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charset="0"/>
                <a:ea typeface="+mn-ea"/>
                <a:cs typeface="Arial" charset="0"/>
              </a:rPr>
              <a:t>A number of procedures and techniques may be used to try to ensure inventories are properly managed.</a:t>
            </a:r>
          </a:p>
          <a:p>
            <a:r>
              <a:rPr lang="en-GB" sz="1200" u="sng" kern="1200" dirty="0" smtClean="0">
                <a:solidFill>
                  <a:schemeClr val="tx1"/>
                </a:solidFill>
                <a:effectLst/>
                <a:latin typeface="Arial" charset="0"/>
                <a:ea typeface="+mn-ea"/>
                <a:cs typeface="Arial" charset="0"/>
              </a:rPr>
              <a:t>Budgeting future demand</a:t>
            </a:r>
            <a:r>
              <a:rPr lang="en-GB" sz="1200" kern="1200" dirty="0" smtClean="0">
                <a:solidFill>
                  <a:schemeClr val="tx1"/>
                </a:solidFill>
                <a:effectLst/>
                <a:latin typeface="Arial" charset="0"/>
                <a:ea typeface="+mn-ea"/>
                <a:cs typeface="Arial" charset="0"/>
              </a:rPr>
              <a:t>: Make and follow appropriate plans using statistical techniques or time series analysis or the judgement of sales and marketing staff.</a:t>
            </a:r>
          </a:p>
          <a:p>
            <a:r>
              <a:rPr lang="en-GB" sz="1200" u="sng" kern="1200" dirty="0" smtClean="0">
                <a:solidFill>
                  <a:schemeClr val="tx1"/>
                </a:solidFill>
                <a:effectLst/>
                <a:latin typeface="Arial" charset="0"/>
                <a:ea typeface="+mn-ea"/>
                <a:cs typeface="Arial" charset="0"/>
              </a:rPr>
              <a:t>Financial ratios</a:t>
            </a:r>
            <a:r>
              <a:rPr lang="en-GB" sz="1200" kern="1200" dirty="0" smtClean="0">
                <a:solidFill>
                  <a:schemeClr val="tx1"/>
                </a:solidFill>
                <a:effectLst/>
                <a:latin typeface="Arial" charset="0"/>
                <a:ea typeface="+mn-ea"/>
                <a:cs typeface="Arial" charset="0"/>
              </a:rPr>
              <a:t>: average inventories turnover period – </a:t>
            </a:r>
            <a:r>
              <a:rPr lang="en-GB" sz="1200" u="sng" kern="1200" dirty="0" smtClean="0">
                <a:solidFill>
                  <a:schemeClr val="tx1"/>
                </a:solidFill>
                <a:effectLst/>
                <a:latin typeface="Arial" charset="0"/>
                <a:ea typeface="+mn-ea"/>
                <a:cs typeface="Arial" charset="0"/>
              </a:rPr>
              <a:t>average stock held</a:t>
            </a:r>
            <a:endParaRPr lang="en-GB" sz="1200" kern="1200" dirty="0" smtClean="0">
              <a:solidFill>
                <a:schemeClr val="tx1"/>
              </a:solidFill>
              <a:effectLst/>
              <a:latin typeface="Arial" charset="0"/>
              <a:ea typeface="+mn-ea"/>
              <a:cs typeface="Arial" charset="0"/>
            </a:endParaRPr>
          </a:p>
          <a:p>
            <a:r>
              <a:rPr lang="en-GB" sz="1200" kern="1200" dirty="0" smtClean="0">
                <a:solidFill>
                  <a:schemeClr val="tx1"/>
                </a:solidFill>
                <a:effectLst/>
                <a:latin typeface="Arial" charset="0"/>
                <a:ea typeface="+mn-ea"/>
                <a:cs typeface="Arial" charset="0"/>
              </a:rPr>
              <a:t>							Cost of sales            x 365</a:t>
            </a:r>
          </a:p>
          <a:p>
            <a:r>
              <a:rPr lang="en-GB" sz="1200" kern="1200" dirty="0" smtClean="0">
                <a:solidFill>
                  <a:schemeClr val="tx1"/>
                </a:solidFill>
                <a:effectLst/>
                <a:latin typeface="Arial" charset="0"/>
                <a:ea typeface="+mn-ea"/>
                <a:cs typeface="Arial" charset="0"/>
              </a:rPr>
              <a:t>Can be used for comparison – by product line or as a whole.</a:t>
            </a:r>
          </a:p>
          <a:p>
            <a:r>
              <a:rPr lang="en-GB" sz="1200" kern="1200" dirty="0" smtClean="0">
                <a:solidFill>
                  <a:schemeClr val="tx1"/>
                </a:solidFill>
                <a:effectLst/>
                <a:latin typeface="Arial" charset="0"/>
                <a:ea typeface="+mn-ea"/>
                <a:cs typeface="Arial" charset="0"/>
              </a:rPr>
              <a:t>Recording and reordering systems: periodic checks to ensure consistency with clear procedures for reordering, limiting authorisation to a few nominated members of staff.  Information will be required on the lead time (i.e. time between placing order and receiving goods).</a:t>
            </a:r>
          </a:p>
          <a:p>
            <a:r>
              <a:rPr lang="en-GB" sz="1200" kern="1200" dirty="0" smtClean="0">
                <a:solidFill>
                  <a:schemeClr val="tx1"/>
                </a:solidFill>
                <a:effectLst/>
                <a:latin typeface="Arial" charset="0"/>
                <a:ea typeface="+mn-ea"/>
                <a:cs typeface="Arial" charset="0"/>
              </a:rPr>
              <a:t>Levels of control: The cost of controlling inventories must be outweighed against the potential benefits.  The ABC system is based on the idea of selective levels of control based on inventory value. </a:t>
            </a:r>
          </a:p>
          <a:p>
            <a:endParaRPr lang="en-GB" sz="1200" kern="1200" dirty="0" smtClean="0">
              <a:solidFill>
                <a:schemeClr val="tx1"/>
              </a:solidFill>
              <a:effectLst/>
              <a:latin typeface="Arial" charset="0"/>
              <a:ea typeface="+mn-ea"/>
              <a:cs typeface="Arial" charset="0"/>
            </a:endParaRP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14</a:t>
            </a:fld>
            <a:endParaRPr lang="en-GB"/>
          </a:p>
        </p:txBody>
      </p:sp>
    </p:spTree>
    <p:extLst>
      <p:ext uri="{BB962C8B-B14F-4D97-AF65-F5344CB8AC3E}">
        <p14:creationId xmlns="" xmlns:p14="http://schemas.microsoft.com/office/powerpoint/2010/main" val="22214477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charset="0"/>
                <a:ea typeface="+mn-ea"/>
                <a:cs typeface="Arial" charset="0"/>
              </a:rPr>
              <a:t>The EOQ model is concerned with determining the quantity of a particular inventory that should be ordered each time.  In its simplest form it assumes that demand is constant so that inventories will be depleted evenly over time to be replenished just when they run out.  E.g. saw tooth pattern.</a:t>
            </a:r>
          </a:p>
          <a:p>
            <a:r>
              <a:rPr lang="en-GB" sz="1200" kern="1200" dirty="0" smtClean="0">
                <a:solidFill>
                  <a:schemeClr val="tx1"/>
                </a:solidFill>
                <a:effectLst/>
                <a:latin typeface="Arial" charset="0"/>
                <a:ea typeface="+mn-ea"/>
                <a:cs typeface="Arial" charset="0"/>
              </a:rPr>
              <a:t>It recognises that the key costs are the cost of holding and ordering stock so calculates the optimum size of a purchase by taking into account both of these elements.  This can result in lowering the level of stock held and corresponding holding costs but could lead to more frequent orders so increasing ordering costs.  Small inventories = frequent ordering so high ordering costs but low holding costs.  High inventories is the reverse.  There is therefore an optimum order size with all costs at a minimum.</a:t>
            </a:r>
          </a:p>
          <a:p>
            <a:r>
              <a:rPr lang="en-GB" dirty="0" smtClean="0"/>
              <a:t>HLA p467</a:t>
            </a:r>
          </a:p>
          <a:p>
            <a:r>
              <a:rPr lang="en-GB" sz="1200" kern="1200" dirty="0" smtClean="0">
                <a:solidFill>
                  <a:schemeClr val="tx1"/>
                </a:solidFill>
                <a:effectLst/>
                <a:latin typeface="Arial" charset="0"/>
                <a:ea typeface="+mn-ea"/>
                <a:cs typeface="Arial" charset="0"/>
              </a:rPr>
              <a:t>EOQ only concerned with administrative costs and looking after the stock, not the cost of it.</a:t>
            </a:r>
          </a:p>
          <a:p>
            <a:r>
              <a:rPr lang="en-GB" sz="1200" kern="1200" dirty="0" smtClean="0">
                <a:solidFill>
                  <a:schemeClr val="tx1"/>
                </a:solidFill>
                <a:effectLst/>
                <a:latin typeface="Arial" charset="0"/>
                <a:ea typeface="+mn-ea"/>
                <a:cs typeface="Arial" charset="0"/>
              </a:rPr>
              <a:t>Limitations: constant predictable demand; no buffer stock required (would raise stock levels so earlier reorder point); no discounts for bulk purchasing.</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15</a:t>
            </a:fld>
            <a:endParaRPr lang="en-GB"/>
          </a:p>
        </p:txBody>
      </p:sp>
    </p:spTree>
    <p:extLst>
      <p:ext uri="{BB962C8B-B14F-4D97-AF65-F5344CB8AC3E}">
        <p14:creationId xmlns="" xmlns:p14="http://schemas.microsoft.com/office/powerpoint/2010/main" val="28081226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charset="0"/>
                <a:ea typeface="+mn-ea"/>
                <a:cs typeface="Arial" charset="0"/>
              </a:rPr>
              <a:t>From Japan following WW11.  The stock holding costs therefore lie with the suppliers rather than the business.  It can save cost but increases risk if there is a breakdown in delivery.  It may also require re-engineering the production process, to be more flexible and responsive and more responsible staff with information systems installed.        Suppliers could therefore increase prices to cover the ‘holding’ costs which will be an additional cost to them but the close relationship between them with the supplier being able to predict customers needs so they can tailor their own production and may prevent the customer looking for cheaper sources elsewhere.       The main aim is to eliminate waste and striving for excellence.     Also known as the Pareto Method.</a:t>
            </a:r>
          </a:p>
          <a:p>
            <a:r>
              <a:rPr lang="en-GB" sz="1200" kern="1200" dirty="0" smtClean="0">
                <a:solidFill>
                  <a:schemeClr val="tx1"/>
                </a:solidFill>
                <a:effectLst/>
                <a:latin typeface="Arial" charset="0"/>
                <a:ea typeface="+mn-ea"/>
                <a:cs typeface="Arial" charset="0"/>
              </a:rPr>
              <a:t>If your organisation carries a wide range of stock items it may be that the effort of controlling stock can be concentrated upon the more fruitful areas, giving rise to a more efficient overall approach to inventory management.  Originally from General Electric Corporation and involved ranking stock into three categories:</a:t>
            </a:r>
          </a:p>
          <a:p>
            <a:r>
              <a:rPr lang="en-GB" sz="1200" kern="1200" dirty="0" smtClean="0">
                <a:solidFill>
                  <a:schemeClr val="tx1"/>
                </a:solidFill>
                <a:effectLst/>
                <a:latin typeface="Arial" charset="0"/>
                <a:ea typeface="+mn-ea"/>
                <a:cs typeface="Arial" charset="0"/>
              </a:rPr>
              <a:t>A – stock items which account for most of the turnover in value terms, e.g. 10% of items covering 70% of turnover</a:t>
            </a:r>
          </a:p>
          <a:p>
            <a:r>
              <a:rPr lang="en-GB" sz="1200" kern="1200" dirty="0" smtClean="0">
                <a:solidFill>
                  <a:schemeClr val="tx1"/>
                </a:solidFill>
                <a:effectLst/>
                <a:latin typeface="Arial" charset="0"/>
                <a:ea typeface="+mn-ea"/>
                <a:cs typeface="Arial" charset="0"/>
              </a:rPr>
              <a:t>B – less well used items but still having a fair degree of utility, e.g. 30% of items covering 20% of turnover</a:t>
            </a:r>
          </a:p>
          <a:p>
            <a:r>
              <a:rPr lang="en-GB" sz="1200" kern="1200" dirty="0" smtClean="0">
                <a:solidFill>
                  <a:schemeClr val="tx1"/>
                </a:solidFill>
                <a:effectLst/>
                <a:latin typeface="Arial" charset="0"/>
                <a:ea typeface="+mn-ea"/>
                <a:cs typeface="Arial" charset="0"/>
              </a:rPr>
              <a:t>C – The remaining 60%  -  </a:t>
            </a:r>
            <a:r>
              <a:rPr lang="en-GB" sz="1200" kern="1200" smtClean="0">
                <a:solidFill>
                  <a:schemeClr val="tx1"/>
                </a:solidFill>
                <a:effectLst/>
                <a:latin typeface="Arial" charset="0"/>
                <a:ea typeface="+mn-ea"/>
                <a:cs typeface="Arial" charset="0"/>
              </a:rPr>
              <a:t>only reflecting </a:t>
            </a:r>
            <a:r>
              <a:rPr lang="en-GB" sz="1200" kern="1200" dirty="0" smtClean="0">
                <a:solidFill>
                  <a:schemeClr val="tx1"/>
                </a:solidFill>
                <a:effectLst/>
                <a:latin typeface="Arial" charset="0"/>
                <a:ea typeface="+mn-ea"/>
                <a:cs typeface="Arial" charset="0"/>
              </a:rPr>
              <a:t>10% of turnover.</a:t>
            </a:r>
          </a:p>
          <a:p>
            <a:endParaRPr lang="en-GB" sz="1200" kern="1200" dirty="0">
              <a:solidFill>
                <a:schemeClr val="tx1"/>
              </a:solidFill>
              <a:effectLst/>
              <a:latin typeface="Arial" charset="0"/>
              <a:ea typeface="+mn-ea"/>
              <a:cs typeface="Arial" charset="0"/>
            </a:endParaRPr>
          </a:p>
        </p:txBody>
      </p:sp>
      <p:sp>
        <p:nvSpPr>
          <p:cNvPr id="4" name="Slide Number Placeholder 3"/>
          <p:cNvSpPr>
            <a:spLocks noGrp="1"/>
          </p:cNvSpPr>
          <p:nvPr>
            <p:ph type="sldNum" sz="quarter" idx="10"/>
          </p:nvPr>
        </p:nvSpPr>
        <p:spPr/>
        <p:txBody>
          <a:bodyPr/>
          <a:lstStyle/>
          <a:p>
            <a:fld id="{30709883-1451-407B-A27E-3DFDA8DE8D7E}" type="slidenum">
              <a:rPr lang="en-GB" smtClean="0"/>
              <a:pPr/>
              <a:t>16</a:t>
            </a:fld>
            <a:endParaRPr lang="en-GB"/>
          </a:p>
        </p:txBody>
      </p:sp>
    </p:spTree>
    <p:extLst>
      <p:ext uri="{BB962C8B-B14F-4D97-AF65-F5344CB8AC3E}">
        <p14:creationId xmlns="" xmlns:p14="http://schemas.microsoft.com/office/powerpoint/2010/main" val="42132168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17</a:t>
            </a:fld>
            <a:endParaRPr lang="en-GB"/>
          </a:p>
        </p:txBody>
      </p:sp>
    </p:spTree>
    <p:extLst>
      <p:ext uri="{BB962C8B-B14F-4D97-AF65-F5344CB8AC3E}">
        <p14:creationId xmlns="" xmlns:p14="http://schemas.microsoft.com/office/powerpoint/2010/main" val="1141409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709883-1451-407B-A27E-3DFDA8DE8D7E}" type="slidenum">
              <a:rPr lang="en-GB" smtClean="0"/>
              <a:pPr/>
              <a:t>18</a:t>
            </a:fld>
            <a:endParaRPr lang="en-GB"/>
          </a:p>
        </p:txBody>
      </p:sp>
    </p:spTree>
    <p:extLst>
      <p:ext uri="{BB962C8B-B14F-4D97-AF65-F5344CB8AC3E}">
        <p14:creationId xmlns="" xmlns:p14="http://schemas.microsoft.com/office/powerpoint/2010/main" val="12136635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709883-1451-407B-A27E-3DFDA8DE8D7E}" type="slidenum">
              <a:rPr lang="en-GB" smtClean="0"/>
              <a:pPr/>
              <a:t>19</a:t>
            </a:fld>
            <a:endParaRPr lang="en-GB"/>
          </a:p>
        </p:txBody>
      </p:sp>
    </p:spTree>
    <p:extLst>
      <p:ext uri="{BB962C8B-B14F-4D97-AF65-F5344CB8AC3E}">
        <p14:creationId xmlns="" xmlns:p14="http://schemas.microsoft.com/office/powerpoint/2010/main" val="10858016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709883-1451-407B-A27E-3DFDA8DE8D7E}" type="slidenum">
              <a:rPr lang="en-GB" smtClean="0"/>
              <a:pPr/>
              <a:t>20</a:t>
            </a:fld>
            <a:endParaRPr lang="en-GB"/>
          </a:p>
        </p:txBody>
      </p:sp>
    </p:spTree>
    <p:extLst>
      <p:ext uri="{BB962C8B-B14F-4D97-AF65-F5344CB8AC3E}">
        <p14:creationId xmlns="" xmlns:p14="http://schemas.microsoft.com/office/powerpoint/2010/main" val="24022637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charset="0"/>
                <a:ea typeface="+mn-ea"/>
                <a:cs typeface="Arial" charset="0"/>
              </a:rPr>
              <a:t>This shows that the payment for inventories acquired on credit occurs sometime after the purchase date so no immediate cash-flow arises from the purchase.  Similarly cash receipts from credit customers will occur sometime after the sale has been made and again no immediate cash inflow.  The OCC is the period between the payments made to the supplier and the cash received.</a:t>
            </a:r>
          </a:p>
          <a:p>
            <a:r>
              <a:rPr lang="en-GB" sz="1200" kern="1200" dirty="0" smtClean="0">
                <a:solidFill>
                  <a:schemeClr val="tx1"/>
                </a:solidFill>
                <a:effectLst/>
                <a:latin typeface="Arial" charset="0"/>
                <a:ea typeface="+mn-ea"/>
                <a:cs typeface="Arial" charset="0"/>
              </a:rPr>
              <a:t>It is important as it has a significant influence on the financing requirements of the business.  The longer the cycle, the greater the financing requirements of the business and greater the financial risks.  The business will want to reduce OCC to the minimum possible period.</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21</a:t>
            </a:fld>
            <a:endParaRPr lang="en-GB"/>
          </a:p>
        </p:txBody>
      </p:sp>
    </p:spTree>
    <p:extLst>
      <p:ext uri="{BB962C8B-B14F-4D97-AF65-F5344CB8AC3E}">
        <p14:creationId xmlns="" xmlns:p14="http://schemas.microsoft.com/office/powerpoint/2010/main" val="25552448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GB" sz="1200" kern="1200" dirty="0" smtClean="0">
                <a:solidFill>
                  <a:schemeClr val="tx1"/>
                </a:solidFill>
                <a:effectLst/>
                <a:latin typeface="Arial" charset="0"/>
                <a:ea typeface="+mn-ea"/>
                <a:cs typeface="Arial" charset="0"/>
              </a:rPr>
              <a:t>For a business that buys and sells on credit, the OCC can be calculated from the financial statements by use of certain ratios.</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22</a:t>
            </a:fld>
            <a:endParaRPr lang="en-GB"/>
          </a:p>
        </p:txBody>
      </p:sp>
    </p:spTree>
    <p:extLst>
      <p:ext uri="{BB962C8B-B14F-4D97-AF65-F5344CB8AC3E}">
        <p14:creationId xmlns="" xmlns:p14="http://schemas.microsoft.com/office/powerpoint/2010/main" val="4380747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709883-1451-407B-A27E-3DFDA8DE8D7E}" type="slidenum">
              <a:rPr lang="en-GB" smtClean="0"/>
              <a:pPr/>
              <a:t>23</a:t>
            </a:fld>
            <a:endParaRPr lang="en-GB"/>
          </a:p>
        </p:txBody>
      </p:sp>
    </p:spTree>
    <p:extLst>
      <p:ext uri="{BB962C8B-B14F-4D97-AF65-F5344CB8AC3E}">
        <p14:creationId xmlns="" xmlns:p14="http://schemas.microsoft.com/office/powerpoint/2010/main" val="32144118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709883-1451-407B-A27E-3DFDA8DE8D7E}" type="slidenum">
              <a:rPr lang="en-GB" smtClean="0"/>
              <a:pPr/>
              <a:t>24</a:t>
            </a:fld>
            <a:endParaRPr lang="en-GB"/>
          </a:p>
        </p:txBody>
      </p:sp>
    </p:spTree>
    <p:extLst>
      <p:ext uri="{BB962C8B-B14F-4D97-AF65-F5344CB8AC3E}">
        <p14:creationId xmlns="" xmlns:p14="http://schemas.microsoft.com/office/powerpoint/2010/main" val="11488849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44B9C10-6B4F-4CF6-BB5F-BBCBE592EA5B}" type="datetimeFigureOut">
              <a:rPr lang="en-GB" smtClean="0"/>
              <a:pPr/>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44B9C10-6B4F-4CF6-BB5F-BBCBE592EA5B}" type="datetimeFigureOut">
              <a:rPr lang="en-GB" smtClean="0"/>
              <a:pPr/>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44B9C10-6B4F-4CF6-BB5F-BBCBE592EA5B}" type="datetimeFigureOut">
              <a:rPr lang="en-GB" smtClean="0"/>
              <a:pPr/>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44B9C10-6B4F-4CF6-BB5F-BBCBE592EA5B}" type="datetimeFigureOut">
              <a:rPr lang="en-GB" smtClean="0"/>
              <a:pPr/>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44B9C10-6B4F-4CF6-BB5F-BBCBE592EA5B}" type="datetimeFigureOut">
              <a:rPr lang="en-GB" smtClean="0"/>
              <a:pPr/>
              <a:t>06/11/2017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44B9C10-6B4F-4CF6-BB5F-BBCBE592EA5B}" type="datetimeFigureOut">
              <a:rPr lang="en-GB" smtClean="0"/>
              <a:pPr/>
              <a:t>06/11/2017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4B9C10-6B4F-4CF6-BB5F-BBCBE592EA5B}" type="datetimeFigureOut">
              <a:rPr lang="en-GB" smtClean="0"/>
              <a:pPr/>
              <a:t>06/11/2017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44B9C10-6B4F-4CF6-BB5F-BBCBE592EA5B}" type="datetimeFigureOut">
              <a:rPr lang="en-GB" smtClean="0"/>
              <a:pPr/>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44B9C10-6B4F-4CF6-BB5F-BBCBE592EA5B}" type="datetimeFigureOut">
              <a:rPr lang="en-GB" smtClean="0"/>
              <a:pPr/>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44B9C10-6B4F-4CF6-BB5F-BBCBE592EA5B}" type="datetimeFigureOut">
              <a:rPr lang="en-GB" smtClean="0"/>
              <a:pPr/>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44B9C10-6B4F-4CF6-BB5F-BBCBE592EA5B}" type="datetimeFigureOut">
              <a:rPr lang="en-GB" smtClean="0"/>
              <a:pPr/>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4B9C10-6B4F-4CF6-BB5F-BBCBE592EA5B}" type="datetimeFigureOut">
              <a:rPr lang="en-GB" smtClean="0"/>
              <a:pPr/>
              <a:t>06/11/2017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2A4B44-ED10-424D-95E4-6CC4022E0C6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bytestart.co.uk/what-are-the-dangers-of-overtrading.html"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50180" name="Rectangle 4"/>
          <p:cNvSpPr>
            <a:spLocks noGrp="1" noChangeArrowheads="1"/>
          </p:cNvSpPr>
          <p:nvPr>
            <p:ph type="title"/>
          </p:nvPr>
        </p:nvSpPr>
        <p:spPr>
          <a:xfrm>
            <a:off x="457200" y="476250"/>
            <a:ext cx="8229600" cy="431800"/>
          </a:xfrm>
        </p:spPr>
        <p:txBody>
          <a:bodyPr>
            <a:normAutofit fontScale="90000"/>
          </a:bodyPr>
          <a:lstStyle/>
          <a:p>
            <a:pPr>
              <a:lnSpc>
                <a:spcPct val="80000"/>
              </a:lnSpc>
            </a:pPr>
            <a:r>
              <a:rPr lang="en-GB" sz="3600" b="1" u="sng" dirty="0" smtClean="0"/>
              <a:t>Working Capital</a:t>
            </a:r>
            <a:endParaRPr lang="en-GB" sz="3600" b="1" u="sng" dirty="0"/>
          </a:p>
        </p:txBody>
      </p:sp>
      <p:sp>
        <p:nvSpPr>
          <p:cNvPr id="50181" name="Rectangle 5"/>
          <p:cNvSpPr>
            <a:spLocks noGrp="1" noChangeArrowheads="1"/>
          </p:cNvSpPr>
          <p:nvPr>
            <p:ph type="body" idx="1"/>
          </p:nvPr>
        </p:nvSpPr>
        <p:spPr>
          <a:xfrm>
            <a:off x="467544" y="1196752"/>
            <a:ext cx="8229600" cy="4969098"/>
          </a:xfrm>
        </p:spPr>
        <p:txBody>
          <a:bodyPr/>
          <a:lstStyle/>
          <a:p>
            <a:r>
              <a:rPr lang="en-GB" sz="2400" b="1" dirty="0" smtClean="0"/>
              <a:t>Working capital is comprised of current assets and current liabilities: </a:t>
            </a:r>
          </a:p>
          <a:p>
            <a:pPr marL="0" indent="0">
              <a:buNone/>
            </a:pPr>
            <a:r>
              <a:rPr lang="en-GB" sz="2400" dirty="0"/>
              <a:t>Current assets are: stock, debtors </a:t>
            </a:r>
            <a:r>
              <a:rPr lang="en-GB" sz="1400" dirty="0"/>
              <a:t>(those owing us money)</a:t>
            </a:r>
            <a:r>
              <a:rPr lang="en-GB" sz="2400" dirty="0"/>
              <a:t> and cash</a:t>
            </a:r>
          </a:p>
          <a:p>
            <a:pPr marL="0" indent="0">
              <a:buNone/>
            </a:pPr>
            <a:r>
              <a:rPr lang="en-GB" sz="2400" dirty="0"/>
              <a:t>Current liabilities are creditors </a:t>
            </a:r>
            <a:r>
              <a:rPr lang="en-GB" sz="1400" dirty="0"/>
              <a:t>(those we owe money to)</a:t>
            </a:r>
            <a:r>
              <a:rPr lang="en-GB" sz="2400" dirty="0"/>
              <a:t> and short term loans (e.g. overdrafts)</a:t>
            </a:r>
          </a:p>
          <a:p>
            <a:endParaRPr lang="en-GB" sz="2400" b="1" dirty="0" smtClean="0"/>
          </a:p>
          <a:p>
            <a:r>
              <a:rPr lang="en-GB" sz="2400" b="1" dirty="0" smtClean="0"/>
              <a:t>It is the control of liquidity (ability for a business to meet its short term debt obligations in the following areas:</a:t>
            </a:r>
          </a:p>
          <a:p>
            <a:pPr lvl="1"/>
            <a:r>
              <a:rPr lang="en-GB" sz="2000" dirty="0" smtClean="0"/>
              <a:t>Debtor Control</a:t>
            </a:r>
          </a:p>
          <a:p>
            <a:pPr lvl="1"/>
            <a:r>
              <a:rPr lang="en-GB" sz="2000" dirty="0" smtClean="0"/>
              <a:t>Creditor Control</a:t>
            </a:r>
          </a:p>
          <a:p>
            <a:pPr lvl="1"/>
            <a:r>
              <a:rPr lang="en-GB" sz="2000" dirty="0" smtClean="0"/>
              <a:t>Stock Control</a:t>
            </a:r>
          </a:p>
          <a:p>
            <a:pPr>
              <a:lnSpc>
                <a:spcPct val="80000"/>
              </a:lnSpc>
              <a:buFontTx/>
              <a:buChar char="-"/>
            </a:pPr>
            <a:endParaRPr lang="en-GB" sz="1600" b="1" dirty="0"/>
          </a:p>
          <a:p>
            <a:pPr>
              <a:lnSpc>
                <a:spcPct val="80000"/>
              </a:lnSpc>
            </a:pPr>
            <a:endParaRPr lang="en-GB" sz="1600" b="1" dirty="0"/>
          </a:p>
          <a:p>
            <a:pPr algn="ctr">
              <a:lnSpc>
                <a:spcPct val="80000"/>
              </a:lnSpc>
              <a:buFontTx/>
              <a:buNone/>
            </a:pPr>
            <a:endParaRPr lang="en-GB" sz="1600" b="1" dirty="0"/>
          </a:p>
        </p:txBody>
      </p:sp>
      <p:sp>
        <p:nvSpPr>
          <p:cNvPr id="7" name="Footer Placeholder 6"/>
          <p:cNvSpPr>
            <a:spLocks noGrp="1"/>
          </p:cNvSpPr>
          <p:nvPr>
            <p:ph type="ftr" sz="quarter" idx="11"/>
          </p:nvPr>
        </p:nvSpPr>
        <p:spPr/>
        <p:txBody>
          <a:bodyPr/>
          <a:lstStyle/>
          <a:p>
            <a:r>
              <a:rPr lang="en-GB" dirty="0" smtClean="0"/>
              <a:t>Financial Management</a:t>
            </a:r>
            <a:endParaRPr lang="en-GB"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2</a:t>
            </a:fld>
            <a:endParaRPr lang="en-GB"/>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2"/>
          <p:cNvSpPr txBox="1">
            <a:spLocks noChangeArrowheads="1"/>
          </p:cNvSpPr>
          <p:nvPr/>
        </p:nvSpPr>
        <p:spPr bwMode="auto">
          <a:xfrm>
            <a:off x="1023938" y="279400"/>
            <a:ext cx="7105650" cy="457200"/>
          </a:xfrm>
          <a:prstGeom prst="rect">
            <a:avLst/>
          </a:prstGeom>
          <a:noFill/>
          <a:ln w="9525">
            <a:noFill/>
            <a:miter lim="800000"/>
            <a:headEnd/>
            <a:tailEnd/>
          </a:ln>
        </p:spPr>
        <p:txBody>
          <a:bodyPr>
            <a:spAutoFit/>
          </a:bodyPr>
          <a:lstStyle/>
          <a:p>
            <a:pPr algn="ctr">
              <a:spcBef>
                <a:spcPct val="50000"/>
              </a:spcBef>
            </a:pPr>
            <a:r>
              <a:rPr lang="en-GB" b="1">
                <a:solidFill>
                  <a:srgbClr val="CC0000"/>
                </a:solidFill>
                <a:latin typeface="Arial" charset="0"/>
              </a:rPr>
              <a:t>The nature of working capital</a:t>
            </a:r>
            <a:endParaRPr lang="en-GB">
              <a:solidFill>
                <a:srgbClr val="CC0000"/>
              </a:solidFill>
              <a:latin typeface="Arial" charset="0"/>
            </a:endParaRPr>
          </a:p>
        </p:txBody>
      </p:sp>
      <p:grpSp>
        <p:nvGrpSpPr>
          <p:cNvPr id="2" name="Group 59"/>
          <p:cNvGrpSpPr>
            <a:grpSpLocks/>
          </p:cNvGrpSpPr>
          <p:nvPr/>
        </p:nvGrpSpPr>
        <p:grpSpPr bwMode="auto">
          <a:xfrm>
            <a:off x="444500" y="958850"/>
            <a:ext cx="8240713" cy="5108575"/>
            <a:chOff x="280" y="564"/>
            <a:chExt cx="5191" cy="3218"/>
          </a:xfrm>
        </p:grpSpPr>
        <p:sp>
          <p:nvSpPr>
            <p:cNvPr id="3076" name="AutoShape 32"/>
            <p:cNvSpPr>
              <a:spLocks noChangeArrowheads="1"/>
            </p:cNvSpPr>
            <p:nvPr/>
          </p:nvSpPr>
          <p:spPr bwMode="auto">
            <a:xfrm>
              <a:off x="3918" y="564"/>
              <a:ext cx="1445" cy="2312"/>
            </a:xfrm>
            <a:prstGeom prst="roundRect">
              <a:avLst>
                <a:gd name="adj" fmla="val 12995"/>
              </a:avLst>
            </a:prstGeom>
            <a:solidFill>
              <a:srgbClr val="D8AD82"/>
            </a:solidFill>
            <a:ln w="9525">
              <a:noFill/>
              <a:round/>
              <a:headEnd/>
              <a:tailEnd/>
            </a:ln>
          </p:spPr>
          <p:txBody>
            <a:bodyPr wrap="none" anchor="ctr"/>
            <a:lstStyle/>
            <a:p>
              <a:endParaRPr lang="en-GB"/>
            </a:p>
          </p:txBody>
        </p:sp>
        <p:sp>
          <p:nvSpPr>
            <p:cNvPr id="3077" name="AutoShape 33"/>
            <p:cNvSpPr>
              <a:spLocks noChangeArrowheads="1"/>
            </p:cNvSpPr>
            <p:nvPr/>
          </p:nvSpPr>
          <p:spPr bwMode="auto">
            <a:xfrm>
              <a:off x="2181" y="568"/>
              <a:ext cx="1445" cy="2443"/>
            </a:xfrm>
            <a:prstGeom prst="roundRect">
              <a:avLst>
                <a:gd name="adj" fmla="val 12995"/>
              </a:avLst>
            </a:prstGeom>
            <a:solidFill>
              <a:srgbClr val="D8AD82"/>
            </a:solidFill>
            <a:ln w="9525">
              <a:noFill/>
              <a:round/>
              <a:headEnd/>
              <a:tailEnd/>
            </a:ln>
          </p:spPr>
          <p:txBody>
            <a:bodyPr wrap="none" anchor="ctr"/>
            <a:lstStyle/>
            <a:p>
              <a:endParaRPr lang="en-GB"/>
            </a:p>
          </p:txBody>
        </p:sp>
        <p:sp>
          <p:nvSpPr>
            <p:cNvPr id="3078" name="Text Box 34"/>
            <p:cNvSpPr txBox="1">
              <a:spLocks noChangeArrowheads="1"/>
            </p:cNvSpPr>
            <p:nvPr/>
          </p:nvSpPr>
          <p:spPr bwMode="auto">
            <a:xfrm>
              <a:off x="2267" y="600"/>
              <a:ext cx="1444" cy="221"/>
            </a:xfrm>
            <a:prstGeom prst="rect">
              <a:avLst/>
            </a:prstGeom>
            <a:noFill/>
            <a:ln w="9525">
              <a:noFill/>
              <a:miter lim="800000"/>
              <a:headEnd/>
              <a:tailEnd/>
            </a:ln>
          </p:spPr>
          <p:txBody>
            <a:bodyPr>
              <a:spAutoFit/>
            </a:bodyPr>
            <a:lstStyle/>
            <a:p>
              <a:pPr algn="ctr">
                <a:spcBef>
                  <a:spcPct val="50000"/>
                </a:spcBef>
              </a:pPr>
              <a:r>
                <a:rPr lang="en-GB" sz="1700" b="1" i="1">
                  <a:latin typeface="Arial" charset="0"/>
                </a:rPr>
                <a:t>Major elements</a:t>
              </a:r>
              <a:endParaRPr lang="en-GB" sz="1700" i="1">
                <a:latin typeface="Arial" charset="0"/>
              </a:endParaRPr>
            </a:p>
          </p:txBody>
        </p:sp>
        <p:sp>
          <p:nvSpPr>
            <p:cNvPr id="3079" name="Text Box 35"/>
            <p:cNvSpPr txBox="1">
              <a:spLocks noChangeArrowheads="1"/>
            </p:cNvSpPr>
            <p:nvPr/>
          </p:nvSpPr>
          <p:spPr bwMode="auto">
            <a:xfrm>
              <a:off x="4027" y="600"/>
              <a:ext cx="1444" cy="221"/>
            </a:xfrm>
            <a:prstGeom prst="rect">
              <a:avLst/>
            </a:prstGeom>
            <a:noFill/>
            <a:ln w="9525">
              <a:noFill/>
              <a:miter lim="800000"/>
              <a:headEnd/>
              <a:tailEnd/>
            </a:ln>
          </p:spPr>
          <p:txBody>
            <a:bodyPr>
              <a:spAutoFit/>
            </a:bodyPr>
            <a:lstStyle/>
            <a:p>
              <a:pPr algn="ctr">
                <a:spcBef>
                  <a:spcPct val="50000"/>
                </a:spcBef>
              </a:pPr>
              <a:r>
                <a:rPr lang="en-GB" sz="1700" b="1" i="1">
                  <a:latin typeface="Arial" charset="0"/>
                </a:rPr>
                <a:t>Major element</a:t>
              </a:r>
              <a:endParaRPr lang="en-GB" sz="1700" i="1">
                <a:latin typeface="Arial" charset="0"/>
              </a:endParaRPr>
            </a:p>
          </p:txBody>
        </p:sp>
        <p:sp>
          <p:nvSpPr>
            <p:cNvPr id="3080" name="AutoShape 36"/>
            <p:cNvSpPr>
              <a:spLocks noChangeArrowheads="1"/>
            </p:cNvSpPr>
            <p:nvPr/>
          </p:nvSpPr>
          <p:spPr bwMode="auto">
            <a:xfrm>
              <a:off x="2098" y="986"/>
              <a:ext cx="1516" cy="324"/>
            </a:xfrm>
            <a:prstGeom prst="cube">
              <a:avLst>
                <a:gd name="adj" fmla="val 25000"/>
              </a:avLst>
            </a:prstGeom>
            <a:solidFill>
              <a:srgbClr val="CC0000"/>
            </a:solidFill>
            <a:ln w="9525">
              <a:noFill/>
              <a:miter lim="800000"/>
              <a:headEnd/>
              <a:tailEnd/>
            </a:ln>
          </p:spPr>
          <p:txBody>
            <a:bodyPr wrap="none" anchor="ctr"/>
            <a:lstStyle/>
            <a:p>
              <a:endParaRPr lang="en-GB"/>
            </a:p>
          </p:txBody>
        </p:sp>
        <p:sp>
          <p:nvSpPr>
            <p:cNvPr id="3081" name="Text Box 37"/>
            <p:cNvSpPr txBox="1">
              <a:spLocks noChangeArrowheads="1"/>
            </p:cNvSpPr>
            <p:nvPr/>
          </p:nvSpPr>
          <p:spPr bwMode="auto">
            <a:xfrm>
              <a:off x="2023" y="1061"/>
              <a:ext cx="1617" cy="231"/>
            </a:xfrm>
            <a:prstGeom prst="rect">
              <a:avLst/>
            </a:prstGeom>
            <a:noFill/>
            <a:ln w="9525">
              <a:noFill/>
              <a:miter lim="800000"/>
              <a:headEnd/>
              <a:tailEnd/>
            </a:ln>
          </p:spPr>
          <p:txBody>
            <a:bodyPr>
              <a:spAutoFit/>
            </a:bodyPr>
            <a:lstStyle/>
            <a:p>
              <a:pPr algn="ctr">
                <a:spcBef>
                  <a:spcPct val="50000"/>
                </a:spcBef>
              </a:pPr>
              <a:r>
                <a:rPr lang="en-GB" sz="1800" b="1">
                  <a:solidFill>
                    <a:srgbClr val="FFCC99"/>
                  </a:solidFill>
                  <a:latin typeface="Arial" charset="0"/>
                </a:rPr>
                <a:t>Inventories</a:t>
              </a:r>
              <a:endParaRPr lang="en-GB" sz="1800">
                <a:solidFill>
                  <a:srgbClr val="FFCC99"/>
                </a:solidFill>
                <a:latin typeface="Arial" charset="0"/>
              </a:endParaRPr>
            </a:p>
          </p:txBody>
        </p:sp>
        <p:sp>
          <p:nvSpPr>
            <p:cNvPr id="3082" name="AutoShape 38"/>
            <p:cNvSpPr>
              <a:spLocks noChangeArrowheads="1"/>
            </p:cNvSpPr>
            <p:nvPr/>
          </p:nvSpPr>
          <p:spPr bwMode="auto">
            <a:xfrm>
              <a:off x="2098" y="1406"/>
              <a:ext cx="1516" cy="324"/>
            </a:xfrm>
            <a:prstGeom prst="cube">
              <a:avLst>
                <a:gd name="adj" fmla="val 25000"/>
              </a:avLst>
            </a:prstGeom>
            <a:solidFill>
              <a:srgbClr val="CC0000"/>
            </a:solidFill>
            <a:ln w="9525">
              <a:noFill/>
              <a:miter lim="800000"/>
              <a:headEnd/>
              <a:tailEnd/>
            </a:ln>
          </p:spPr>
          <p:txBody>
            <a:bodyPr wrap="none" anchor="ctr"/>
            <a:lstStyle/>
            <a:p>
              <a:endParaRPr lang="en-GB"/>
            </a:p>
          </p:txBody>
        </p:sp>
        <p:sp>
          <p:nvSpPr>
            <p:cNvPr id="3083" name="Text Box 39"/>
            <p:cNvSpPr txBox="1">
              <a:spLocks noChangeArrowheads="1"/>
            </p:cNvSpPr>
            <p:nvPr/>
          </p:nvSpPr>
          <p:spPr bwMode="auto">
            <a:xfrm>
              <a:off x="2023" y="1482"/>
              <a:ext cx="1617" cy="231"/>
            </a:xfrm>
            <a:prstGeom prst="rect">
              <a:avLst/>
            </a:prstGeom>
            <a:noFill/>
            <a:ln w="9525">
              <a:noFill/>
              <a:miter lim="800000"/>
              <a:headEnd/>
              <a:tailEnd/>
            </a:ln>
          </p:spPr>
          <p:txBody>
            <a:bodyPr>
              <a:spAutoFit/>
            </a:bodyPr>
            <a:lstStyle/>
            <a:p>
              <a:pPr algn="ctr">
                <a:spcBef>
                  <a:spcPct val="50000"/>
                </a:spcBef>
              </a:pPr>
              <a:r>
                <a:rPr lang="en-GB" sz="1800" b="1">
                  <a:solidFill>
                    <a:srgbClr val="FFCC99"/>
                  </a:solidFill>
                  <a:latin typeface="Arial" charset="0"/>
                </a:rPr>
                <a:t>Trade receivables</a:t>
              </a:r>
              <a:endParaRPr lang="en-GB" sz="1800">
                <a:solidFill>
                  <a:srgbClr val="FFCC99"/>
                </a:solidFill>
                <a:latin typeface="Arial" charset="0"/>
              </a:endParaRPr>
            </a:p>
          </p:txBody>
        </p:sp>
        <p:sp>
          <p:nvSpPr>
            <p:cNvPr id="3084" name="AutoShape 40"/>
            <p:cNvSpPr>
              <a:spLocks noChangeArrowheads="1"/>
            </p:cNvSpPr>
            <p:nvPr/>
          </p:nvSpPr>
          <p:spPr bwMode="auto">
            <a:xfrm>
              <a:off x="2098" y="1819"/>
              <a:ext cx="1516" cy="477"/>
            </a:xfrm>
            <a:prstGeom prst="cube">
              <a:avLst>
                <a:gd name="adj" fmla="val 15565"/>
              </a:avLst>
            </a:prstGeom>
            <a:solidFill>
              <a:srgbClr val="CC0000"/>
            </a:solidFill>
            <a:ln w="9525">
              <a:noFill/>
              <a:miter lim="800000"/>
              <a:headEnd/>
              <a:tailEnd/>
            </a:ln>
          </p:spPr>
          <p:txBody>
            <a:bodyPr wrap="none" anchor="ctr"/>
            <a:lstStyle/>
            <a:p>
              <a:endParaRPr lang="en-GB"/>
            </a:p>
          </p:txBody>
        </p:sp>
        <p:sp>
          <p:nvSpPr>
            <p:cNvPr id="3085" name="Text Box 41"/>
            <p:cNvSpPr txBox="1">
              <a:spLocks noChangeArrowheads="1"/>
            </p:cNvSpPr>
            <p:nvPr/>
          </p:nvSpPr>
          <p:spPr bwMode="auto">
            <a:xfrm>
              <a:off x="2023" y="1877"/>
              <a:ext cx="1617" cy="404"/>
            </a:xfrm>
            <a:prstGeom prst="rect">
              <a:avLst/>
            </a:prstGeom>
            <a:noFill/>
            <a:ln w="9525">
              <a:noFill/>
              <a:miter lim="800000"/>
              <a:headEnd/>
              <a:tailEnd/>
            </a:ln>
          </p:spPr>
          <p:txBody>
            <a:bodyPr>
              <a:spAutoFit/>
            </a:bodyPr>
            <a:lstStyle/>
            <a:p>
              <a:pPr algn="ctr">
                <a:spcBef>
                  <a:spcPct val="50000"/>
                </a:spcBef>
              </a:pPr>
              <a:r>
                <a:rPr lang="en-GB" sz="1800" b="1">
                  <a:solidFill>
                    <a:srgbClr val="FFCC99"/>
                  </a:solidFill>
                  <a:latin typeface="Arial" charset="0"/>
                </a:rPr>
                <a:t>Cash (in hand and</a:t>
              </a:r>
              <a:br>
                <a:rPr lang="en-GB" sz="1800" b="1">
                  <a:solidFill>
                    <a:srgbClr val="FFCC99"/>
                  </a:solidFill>
                  <a:latin typeface="Arial" charset="0"/>
                </a:rPr>
              </a:br>
              <a:r>
                <a:rPr lang="en-GB" sz="1800" b="1">
                  <a:solidFill>
                    <a:srgbClr val="FFCC99"/>
                  </a:solidFill>
                  <a:latin typeface="Arial" charset="0"/>
                </a:rPr>
                <a:t>at bank)</a:t>
              </a:r>
              <a:endParaRPr lang="en-GB" sz="1800">
                <a:solidFill>
                  <a:srgbClr val="FFCC99"/>
                </a:solidFill>
                <a:latin typeface="Arial" charset="0"/>
              </a:endParaRPr>
            </a:p>
          </p:txBody>
        </p:sp>
        <p:sp>
          <p:nvSpPr>
            <p:cNvPr id="3086" name="AutoShape 42"/>
            <p:cNvSpPr>
              <a:spLocks noChangeArrowheads="1"/>
            </p:cNvSpPr>
            <p:nvPr/>
          </p:nvSpPr>
          <p:spPr bwMode="auto">
            <a:xfrm>
              <a:off x="3838" y="995"/>
              <a:ext cx="1516" cy="324"/>
            </a:xfrm>
            <a:prstGeom prst="cube">
              <a:avLst>
                <a:gd name="adj" fmla="val 25000"/>
              </a:avLst>
            </a:prstGeom>
            <a:solidFill>
              <a:srgbClr val="CC0000"/>
            </a:solidFill>
            <a:ln w="9525">
              <a:noFill/>
              <a:miter lim="800000"/>
              <a:headEnd/>
              <a:tailEnd/>
            </a:ln>
          </p:spPr>
          <p:txBody>
            <a:bodyPr wrap="none" anchor="ctr"/>
            <a:lstStyle/>
            <a:p>
              <a:endParaRPr lang="en-GB"/>
            </a:p>
          </p:txBody>
        </p:sp>
        <p:sp>
          <p:nvSpPr>
            <p:cNvPr id="3087" name="Text Box 43"/>
            <p:cNvSpPr txBox="1">
              <a:spLocks noChangeArrowheads="1"/>
            </p:cNvSpPr>
            <p:nvPr/>
          </p:nvSpPr>
          <p:spPr bwMode="auto">
            <a:xfrm>
              <a:off x="3754" y="1079"/>
              <a:ext cx="1617" cy="231"/>
            </a:xfrm>
            <a:prstGeom prst="rect">
              <a:avLst/>
            </a:prstGeom>
            <a:noFill/>
            <a:ln w="9525">
              <a:noFill/>
              <a:miter lim="800000"/>
              <a:headEnd/>
              <a:tailEnd/>
            </a:ln>
          </p:spPr>
          <p:txBody>
            <a:bodyPr>
              <a:spAutoFit/>
            </a:bodyPr>
            <a:lstStyle/>
            <a:p>
              <a:pPr algn="ctr">
                <a:spcBef>
                  <a:spcPct val="50000"/>
                </a:spcBef>
              </a:pPr>
              <a:r>
                <a:rPr lang="en-GB" sz="1800" b="1">
                  <a:solidFill>
                    <a:srgbClr val="FFCC99"/>
                  </a:solidFill>
                  <a:latin typeface="Arial" charset="0"/>
                </a:rPr>
                <a:t>Trade payables</a:t>
              </a:r>
              <a:endParaRPr lang="en-GB" sz="1800">
                <a:solidFill>
                  <a:srgbClr val="FFCC99"/>
                </a:solidFill>
                <a:latin typeface="Arial" charset="0"/>
              </a:endParaRPr>
            </a:p>
          </p:txBody>
        </p:sp>
        <p:sp>
          <p:nvSpPr>
            <p:cNvPr id="3088" name="AutoShape 44"/>
            <p:cNvSpPr>
              <a:spLocks noChangeArrowheads="1"/>
            </p:cNvSpPr>
            <p:nvPr/>
          </p:nvSpPr>
          <p:spPr bwMode="auto">
            <a:xfrm>
              <a:off x="3528" y="3005"/>
              <a:ext cx="417" cy="750"/>
            </a:xfrm>
            <a:prstGeom prst="roundRect">
              <a:avLst>
                <a:gd name="adj" fmla="val 16667"/>
              </a:avLst>
            </a:prstGeom>
            <a:solidFill>
              <a:srgbClr val="D8AD82"/>
            </a:solidFill>
            <a:ln w="9525">
              <a:noFill/>
              <a:round/>
              <a:headEnd/>
              <a:tailEnd/>
            </a:ln>
          </p:spPr>
          <p:txBody>
            <a:bodyPr wrap="none" anchor="ctr"/>
            <a:lstStyle/>
            <a:p>
              <a:endParaRPr lang="en-GB"/>
            </a:p>
          </p:txBody>
        </p:sp>
        <p:sp>
          <p:nvSpPr>
            <p:cNvPr id="3089" name="Text Box 45"/>
            <p:cNvSpPr txBox="1">
              <a:spLocks noChangeArrowheads="1"/>
            </p:cNvSpPr>
            <p:nvPr/>
          </p:nvSpPr>
          <p:spPr bwMode="auto">
            <a:xfrm>
              <a:off x="3523" y="3500"/>
              <a:ext cx="416" cy="231"/>
            </a:xfrm>
            <a:prstGeom prst="rect">
              <a:avLst/>
            </a:prstGeom>
            <a:noFill/>
            <a:ln w="9525">
              <a:noFill/>
              <a:miter lim="800000"/>
              <a:headEnd/>
              <a:tailEnd/>
            </a:ln>
          </p:spPr>
          <p:txBody>
            <a:bodyPr>
              <a:spAutoFit/>
            </a:bodyPr>
            <a:lstStyle/>
            <a:p>
              <a:pPr algn="ctr">
                <a:spcBef>
                  <a:spcPct val="50000"/>
                </a:spcBef>
              </a:pPr>
              <a:r>
                <a:rPr lang="en-GB" sz="1800" b="1" i="1">
                  <a:latin typeface="Arial" charset="0"/>
                </a:rPr>
                <a:t>less</a:t>
              </a:r>
              <a:endParaRPr lang="en-GB" sz="1800" i="1">
                <a:latin typeface="Arial" charset="0"/>
              </a:endParaRPr>
            </a:p>
          </p:txBody>
        </p:sp>
        <p:sp>
          <p:nvSpPr>
            <p:cNvPr id="3090" name="AutoShape 46"/>
            <p:cNvSpPr>
              <a:spLocks noChangeArrowheads="1"/>
            </p:cNvSpPr>
            <p:nvPr/>
          </p:nvSpPr>
          <p:spPr bwMode="auto">
            <a:xfrm>
              <a:off x="1693" y="2996"/>
              <a:ext cx="524" cy="786"/>
            </a:xfrm>
            <a:prstGeom prst="roundRect">
              <a:avLst>
                <a:gd name="adj" fmla="val 16667"/>
              </a:avLst>
            </a:prstGeom>
            <a:solidFill>
              <a:srgbClr val="D8AD82"/>
            </a:solidFill>
            <a:ln w="9525">
              <a:noFill/>
              <a:round/>
              <a:headEnd/>
              <a:tailEnd/>
            </a:ln>
          </p:spPr>
          <p:txBody>
            <a:bodyPr wrap="none" anchor="ctr"/>
            <a:lstStyle/>
            <a:p>
              <a:endParaRPr lang="en-GB"/>
            </a:p>
          </p:txBody>
        </p:sp>
        <p:sp>
          <p:nvSpPr>
            <p:cNvPr id="3091" name="Text Box 47"/>
            <p:cNvSpPr txBox="1">
              <a:spLocks noChangeArrowheads="1"/>
            </p:cNvSpPr>
            <p:nvPr/>
          </p:nvSpPr>
          <p:spPr bwMode="auto">
            <a:xfrm>
              <a:off x="1634" y="3485"/>
              <a:ext cx="632" cy="231"/>
            </a:xfrm>
            <a:prstGeom prst="rect">
              <a:avLst/>
            </a:prstGeom>
            <a:noFill/>
            <a:ln w="9525">
              <a:noFill/>
              <a:miter lim="800000"/>
              <a:headEnd/>
              <a:tailEnd/>
            </a:ln>
          </p:spPr>
          <p:txBody>
            <a:bodyPr>
              <a:spAutoFit/>
            </a:bodyPr>
            <a:lstStyle/>
            <a:p>
              <a:pPr algn="ctr">
                <a:spcBef>
                  <a:spcPct val="50000"/>
                </a:spcBef>
              </a:pPr>
              <a:r>
                <a:rPr lang="en-GB" sz="1800" b="1" i="1">
                  <a:latin typeface="Arial" charset="0"/>
                </a:rPr>
                <a:t>equals</a:t>
              </a:r>
              <a:endParaRPr lang="en-GB" sz="1800" i="1">
                <a:latin typeface="Arial" charset="0"/>
              </a:endParaRPr>
            </a:p>
          </p:txBody>
        </p:sp>
        <p:sp>
          <p:nvSpPr>
            <p:cNvPr id="3092" name="AutoShape 48"/>
            <p:cNvSpPr>
              <a:spLocks noChangeArrowheads="1"/>
            </p:cNvSpPr>
            <p:nvPr/>
          </p:nvSpPr>
          <p:spPr bwMode="auto">
            <a:xfrm>
              <a:off x="3808" y="2572"/>
              <a:ext cx="1555" cy="808"/>
            </a:xfrm>
            <a:prstGeom prst="cube">
              <a:avLst>
                <a:gd name="adj" fmla="val 12806"/>
              </a:avLst>
            </a:prstGeom>
            <a:solidFill>
              <a:srgbClr val="FFCC99"/>
            </a:solidFill>
            <a:ln w="9525">
              <a:noFill/>
              <a:miter lim="800000"/>
              <a:headEnd/>
              <a:tailEnd/>
            </a:ln>
          </p:spPr>
          <p:txBody>
            <a:bodyPr wrap="none" anchor="ctr"/>
            <a:lstStyle/>
            <a:p>
              <a:endParaRPr lang="en-GB"/>
            </a:p>
          </p:txBody>
        </p:sp>
        <p:sp>
          <p:nvSpPr>
            <p:cNvPr id="3093" name="AutoShape 49"/>
            <p:cNvSpPr>
              <a:spLocks noChangeArrowheads="1"/>
            </p:cNvSpPr>
            <p:nvPr/>
          </p:nvSpPr>
          <p:spPr bwMode="auto">
            <a:xfrm>
              <a:off x="344" y="2581"/>
              <a:ext cx="1458" cy="808"/>
            </a:xfrm>
            <a:prstGeom prst="cube">
              <a:avLst>
                <a:gd name="adj" fmla="val 12806"/>
              </a:avLst>
            </a:prstGeom>
            <a:solidFill>
              <a:srgbClr val="CC0000"/>
            </a:solidFill>
            <a:ln w="9525">
              <a:noFill/>
              <a:miter lim="800000"/>
              <a:headEnd/>
              <a:tailEnd/>
            </a:ln>
          </p:spPr>
          <p:txBody>
            <a:bodyPr wrap="none" anchor="ctr"/>
            <a:lstStyle/>
            <a:p>
              <a:endParaRPr lang="en-GB"/>
            </a:p>
          </p:txBody>
        </p:sp>
        <p:sp>
          <p:nvSpPr>
            <p:cNvPr id="3094" name="AutoShape 50"/>
            <p:cNvSpPr>
              <a:spLocks noChangeArrowheads="1"/>
            </p:cNvSpPr>
            <p:nvPr/>
          </p:nvSpPr>
          <p:spPr bwMode="auto">
            <a:xfrm>
              <a:off x="2076" y="2581"/>
              <a:ext cx="1555" cy="808"/>
            </a:xfrm>
            <a:prstGeom prst="cube">
              <a:avLst>
                <a:gd name="adj" fmla="val 12806"/>
              </a:avLst>
            </a:prstGeom>
            <a:solidFill>
              <a:srgbClr val="FFCC99"/>
            </a:solidFill>
            <a:ln w="9525">
              <a:noFill/>
              <a:miter lim="800000"/>
              <a:headEnd/>
              <a:tailEnd/>
            </a:ln>
          </p:spPr>
          <p:txBody>
            <a:bodyPr wrap="none" anchor="ctr"/>
            <a:lstStyle/>
            <a:p>
              <a:endParaRPr lang="en-GB"/>
            </a:p>
          </p:txBody>
        </p:sp>
        <p:sp>
          <p:nvSpPr>
            <p:cNvPr id="3095" name="Text Box 51"/>
            <p:cNvSpPr txBox="1">
              <a:spLocks noChangeArrowheads="1"/>
            </p:cNvSpPr>
            <p:nvPr/>
          </p:nvSpPr>
          <p:spPr bwMode="auto">
            <a:xfrm>
              <a:off x="3808" y="2887"/>
              <a:ext cx="1498" cy="250"/>
            </a:xfrm>
            <a:prstGeom prst="rect">
              <a:avLst/>
            </a:prstGeom>
            <a:noFill/>
            <a:ln w="9525">
              <a:noFill/>
              <a:miter lim="800000"/>
              <a:headEnd/>
              <a:tailEnd/>
            </a:ln>
          </p:spPr>
          <p:txBody>
            <a:bodyPr>
              <a:spAutoFit/>
            </a:bodyPr>
            <a:lstStyle/>
            <a:p>
              <a:pPr algn="ctr">
                <a:spcBef>
                  <a:spcPct val="50000"/>
                </a:spcBef>
              </a:pPr>
              <a:r>
                <a:rPr lang="en-GB" sz="2000" b="1">
                  <a:latin typeface="Arial" charset="0"/>
                </a:rPr>
                <a:t>Current liabilities</a:t>
              </a:r>
              <a:endParaRPr lang="en-GB" sz="2000">
                <a:latin typeface="Arial" charset="0"/>
              </a:endParaRPr>
            </a:p>
          </p:txBody>
        </p:sp>
        <p:sp>
          <p:nvSpPr>
            <p:cNvPr id="3096" name="Text Box 52"/>
            <p:cNvSpPr txBox="1">
              <a:spLocks noChangeArrowheads="1"/>
            </p:cNvSpPr>
            <p:nvPr/>
          </p:nvSpPr>
          <p:spPr bwMode="auto">
            <a:xfrm>
              <a:off x="280" y="2879"/>
              <a:ext cx="1498" cy="250"/>
            </a:xfrm>
            <a:prstGeom prst="rect">
              <a:avLst/>
            </a:prstGeom>
            <a:noFill/>
            <a:ln w="9525">
              <a:noFill/>
              <a:miter lim="800000"/>
              <a:headEnd/>
              <a:tailEnd/>
            </a:ln>
          </p:spPr>
          <p:txBody>
            <a:bodyPr>
              <a:spAutoFit/>
            </a:bodyPr>
            <a:lstStyle/>
            <a:p>
              <a:pPr algn="ctr">
                <a:spcBef>
                  <a:spcPct val="50000"/>
                </a:spcBef>
              </a:pPr>
              <a:r>
                <a:rPr lang="en-GB" sz="2000" b="1">
                  <a:solidFill>
                    <a:srgbClr val="FFCC99"/>
                  </a:solidFill>
                  <a:latin typeface="Arial" charset="0"/>
                </a:rPr>
                <a:t>Working capital</a:t>
              </a:r>
              <a:endParaRPr lang="en-GB" sz="2000">
                <a:solidFill>
                  <a:srgbClr val="FFCC99"/>
                </a:solidFill>
                <a:latin typeface="Arial" charset="0"/>
              </a:endParaRPr>
            </a:p>
          </p:txBody>
        </p:sp>
        <p:sp>
          <p:nvSpPr>
            <p:cNvPr id="3097" name="Text Box 53"/>
            <p:cNvSpPr txBox="1">
              <a:spLocks noChangeArrowheads="1"/>
            </p:cNvSpPr>
            <p:nvPr/>
          </p:nvSpPr>
          <p:spPr bwMode="auto">
            <a:xfrm>
              <a:off x="2011" y="2881"/>
              <a:ext cx="1617" cy="250"/>
            </a:xfrm>
            <a:prstGeom prst="rect">
              <a:avLst/>
            </a:prstGeom>
            <a:noFill/>
            <a:ln w="9525">
              <a:noFill/>
              <a:miter lim="800000"/>
              <a:headEnd/>
              <a:tailEnd/>
            </a:ln>
          </p:spPr>
          <p:txBody>
            <a:bodyPr>
              <a:spAutoFit/>
            </a:bodyPr>
            <a:lstStyle/>
            <a:p>
              <a:pPr algn="ctr">
                <a:spcBef>
                  <a:spcPct val="50000"/>
                </a:spcBef>
              </a:pPr>
              <a:r>
                <a:rPr lang="en-GB" sz="2000" b="1">
                  <a:latin typeface="Arial" charset="0"/>
                </a:rPr>
                <a:t>Current assets</a:t>
              </a:r>
              <a:endParaRPr lang="en-GB" sz="2000">
                <a:latin typeface="Arial" charset="0"/>
              </a:endParaRPr>
            </a:p>
          </p:txBody>
        </p:sp>
        <p:sp>
          <p:nvSpPr>
            <p:cNvPr id="3098" name="AutoShape 54"/>
            <p:cNvSpPr>
              <a:spLocks noChangeArrowheads="1"/>
            </p:cNvSpPr>
            <p:nvPr/>
          </p:nvSpPr>
          <p:spPr bwMode="auto">
            <a:xfrm>
              <a:off x="1745" y="2872"/>
              <a:ext cx="327" cy="256"/>
            </a:xfrm>
            <a:prstGeom prst="rightArrow">
              <a:avLst>
                <a:gd name="adj1" fmla="val 50000"/>
                <a:gd name="adj2" fmla="val 31934"/>
              </a:avLst>
            </a:prstGeom>
            <a:solidFill>
              <a:schemeClr val="tx1"/>
            </a:solidFill>
            <a:ln w="9525">
              <a:noFill/>
              <a:miter lim="800000"/>
              <a:headEnd/>
              <a:tailEnd/>
            </a:ln>
          </p:spPr>
          <p:txBody>
            <a:bodyPr wrap="none" anchor="ctr"/>
            <a:lstStyle/>
            <a:p>
              <a:endParaRPr lang="en-GB"/>
            </a:p>
          </p:txBody>
        </p:sp>
        <p:sp>
          <p:nvSpPr>
            <p:cNvPr id="3099" name="AutoShape 55"/>
            <p:cNvSpPr>
              <a:spLocks noChangeArrowheads="1"/>
            </p:cNvSpPr>
            <p:nvPr/>
          </p:nvSpPr>
          <p:spPr bwMode="auto">
            <a:xfrm>
              <a:off x="3573" y="2881"/>
              <a:ext cx="248" cy="256"/>
            </a:xfrm>
            <a:prstGeom prst="rightArrow">
              <a:avLst>
                <a:gd name="adj1" fmla="val 50000"/>
                <a:gd name="adj2" fmla="val 35713"/>
              </a:avLst>
            </a:prstGeom>
            <a:solidFill>
              <a:srgbClr val="CC0000"/>
            </a:solidFill>
            <a:ln w="9525">
              <a:noFill/>
              <a:miter lim="800000"/>
              <a:headEnd/>
              <a:tailEnd/>
            </a:ln>
          </p:spPr>
          <p:txBody>
            <a:bodyPr wrap="none" anchor="ctr"/>
            <a:lstStyle/>
            <a:p>
              <a:endParaRPr lang="en-GB"/>
            </a:p>
          </p:txBody>
        </p:sp>
        <p:sp>
          <p:nvSpPr>
            <p:cNvPr id="3100" name="AutoShape 56"/>
            <p:cNvSpPr>
              <a:spLocks noChangeArrowheads="1"/>
            </p:cNvSpPr>
            <p:nvPr/>
          </p:nvSpPr>
          <p:spPr bwMode="auto">
            <a:xfrm>
              <a:off x="3843" y="1609"/>
              <a:ext cx="1516" cy="324"/>
            </a:xfrm>
            <a:prstGeom prst="cube">
              <a:avLst>
                <a:gd name="adj" fmla="val 25000"/>
              </a:avLst>
            </a:prstGeom>
            <a:solidFill>
              <a:srgbClr val="CC0000"/>
            </a:solidFill>
            <a:ln w="9525">
              <a:noFill/>
              <a:miter lim="800000"/>
              <a:headEnd/>
              <a:tailEnd/>
            </a:ln>
          </p:spPr>
          <p:txBody>
            <a:bodyPr wrap="none" anchor="ctr"/>
            <a:lstStyle/>
            <a:p>
              <a:endParaRPr lang="en-GB"/>
            </a:p>
          </p:txBody>
        </p:sp>
        <p:sp>
          <p:nvSpPr>
            <p:cNvPr id="3101" name="Text Box 57"/>
            <p:cNvSpPr txBox="1">
              <a:spLocks noChangeArrowheads="1"/>
            </p:cNvSpPr>
            <p:nvPr/>
          </p:nvSpPr>
          <p:spPr bwMode="auto">
            <a:xfrm>
              <a:off x="3759" y="1693"/>
              <a:ext cx="1617" cy="231"/>
            </a:xfrm>
            <a:prstGeom prst="rect">
              <a:avLst/>
            </a:prstGeom>
            <a:noFill/>
            <a:ln w="9525">
              <a:noFill/>
              <a:miter lim="800000"/>
              <a:headEnd/>
              <a:tailEnd/>
            </a:ln>
          </p:spPr>
          <p:txBody>
            <a:bodyPr>
              <a:spAutoFit/>
            </a:bodyPr>
            <a:lstStyle/>
            <a:p>
              <a:pPr algn="ctr">
                <a:spcBef>
                  <a:spcPct val="50000"/>
                </a:spcBef>
              </a:pPr>
              <a:r>
                <a:rPr lang="en-GB" sz="1800" b="1">
                  <a:solidFill>
                    <a:srgbClr val="FFCC99"/>
                  </a:solidFill>
                  <a:latin typeface="Arial" charset="0"/>
                </a:rPr>
                <a:t>Bank overdrafts</a:t>
              </a:r>
              <a:endParaRPr lang="en-GB" sz="1800">
                <a:solidFill>
                  <a:srgbClr val="FFCC99"/>
                </a:solidFill>
                <a:latin typeface="Arial" charset="0"/>
              </a:endParaRPr>
            </a:p>
          </p:txBody>
        </p:sp>
      </p:grpSp>
      <p:sp>
        <p:nvSpPr>
          <p:cNvPr id="30" name="TextBox 29"/>
          <p:cNvSpPr txBox="1"/>
          <p:nvPr/>
        </p:nvSpPr>
        <p:spPr>
          <a:xfrm>
            <a:off x="323528" y="6453336"/>
            <a:ext cx="3960440" cy="246221"/>
          </a:xfrm>
          <a:prstGeom prst="rect">
            <a:avLst/>
          </a:prstGeom>
          <a:noFill/>
        </p:spPr>
        <p:txBody>
          <a:bodyPr wrap="square" rtlCol="0">
            <a:spAutoFit/>
          </a:bodyPr>
          <a:lstStyle/>
          <a:p>
            <a:r>
              <a:rPr lang="en-GB" sz="1000" dirty="0" smtClean="0"/>
              <a:t>Source: </a:t>
            </a:r>
            <a:r>
              <a:rPr lang="en-GB" sz="1000" dirty="0" err="1" smtClean="0"/>
              <a:t>Atrill</a:t>
            </a:r>
            <a:r>
              <a:rPr lang="en-GB" sz="1000" dirty="0" smtClean="0"/>
              <a:t> &amp; </a:t>
            </a:r>
            <a:r>
              <a:rPr lang="en-GB" sz="1000" dirty="0" err="1" smtClean="0"/>
              <a:t>McLaney</a:t>
            </a:r>
            <a:endParaRPr lang="en-GB" sz="1000" dirty="0"/>
          </a:p>
        </p:txBody>
      </p:sp>
      <p:sp>
        <p:nvSpPr>
          <p:cNvPr id="31" name="Footer Placeholder 30"/>
          <p:cNvSpPr>
            <a:spLocks noGrp="1"/>
          </p:cNvSpPr>
          <p:nvPr>
            <p:ph type="ftr" sz="quarter" idx="11"/>
          </p:nvPr>
        </p:nvSpPr>
        <p:spPr/>
        <p:txBody>
          <a:bodyPr/>
          <a:lstStyle/>
          <a:p>
            <a:r>
              <a:rPr lang="en-GB" smtClean="0"/>
              <a:t>Financial Management</a:t>
            </a:r>
            <a:endParaRPr lang="en-GB"/>
          </a:p>
        </p:txBody>
      </p:sp>
      <p:sp>
        <p:nvSpPr>
          <p:cNvPr id="32" name="Slide Number Placeholder 31"/>
          <p:cNvSpPr>
            <a:spLocks noGrp="1"/>
          </p:cNvSpPr>
          <p:nvPr>
            <p:ph type="sldNum" sz="quarter" idx="12"/>
          </p:nvPr>
        </p:nvSpPr>
        <p:spPr/>
        <p:txBody>
          <a:bodyPr/>
          <a:lstStyle/>
          <a:p>
            <a:fld id="{4FB01EAF-D60B-4FE4-B3FB-69DF8E998C08}" type="slidenum">
              <a:rPr lang="en-GB" smtClean="0"/>
              <a:pPr/>
              <a:t>3</a:t>
            </a:fld>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50180" name="Rectangle 4"/>
          <p:cNvSpPr>
            <a:spLocks noGrp="1" noChangeArrowheads="1"/>
          </p:cNvSpPr>
          <p:nvPr>
            <p:ph type="title"/>
          </p:nvPr>
        </p:nvSpPr>
        <p:spPr>
          <a:xfrm>
            <a:off x="457200" y="476250"/>
            <a:ext cx="8229600" cy="431800"/>
          </a:xfrm>
        </p:spPr>
        <p:txBody>
          <a:bodyPr>
            <a:normAutofit fontScale="90000"/>
          </a:bodyPr>
          <a:lstStyle/>
          <a:p>
            <a:pPr>
              <a:lnSpc>
                <a:spcPct val="80000"/>
              </a:lnSpc>
            </a:pPr>
            <a:r>
              <a:rPr lang="en-GB" sz="3600" b="1" u="sng" dirty="0" smtClean="0"/>
              <a:t>Why is it important?</a:t>
            </a:r>
            <a:endParaRPr lang="en-GB" sz="3600" b="1" u="sng" dirty="0"/>
          </a:p>
        </p:txBody>
      </p:sp>
      <p:sp>
        <p:nvSpPr>
          <p:cNvPr id="50181" name="Rectangle 5"/>
          <p:cNvSpPr>
            <a:spLocks noGrp="1" noChangeArrowheads="1"/>
          </p:cNvSpPr>
          <p:nvPr>
            <p:ph type="body" idx="1"/>
          </p:nvPr>
        </p:nvSpPr>
        <p:spPr>
          <a:xfrm>
            <a:off x="467544" y="1196752"/>
            <a:ext cx="8229600" cy="4525963"/>
          </a:xfrm>
        </p:spPr>
        <p:txBody>
          <a:bodyPr/>
          <a:lstStyle/>
          <a:p>
            <a:pPr algn="ctr">
              <a:lnSpc>
                <a:spcPct val="80000"/>
              </a:lnSpc>
              <a:buFontTx/>
              <a:buNone/>
            </a:pPr>
            <a:endParaRPr lang="en-GB" sz="1800" b="1" u="sng" dirty="0"/>
          </a:p>
          <a:p>
            <a:pPr>
              <a:lnSpc>
                <a:spcPct val="80000"/>
              </a:lnSpc>
            </a:pPr>
            <a:r>
              <a:rPr lang="en-GB" sz="1800" b="1" dirty="0" smtClean="0"/>
              <a:t>Business requires sufficient working capital to meet its day to day running costs</a:t>
            </a:r>
          </a:p>
          <a:p>
            <a:pPr>
              <a:lnSpc>
                <a:spcPct val="80000"/>
              </a:lnSpc>
            </a:pPr>
            <a:endParaRPr lang="en-GB" sz="1800" b="1" dirty="0" smtClean="0"/>
          </a:p>
          <a:p>
            <a:pPr>
              <a:lnSpc>
                <a:spcPct val="80000"/>
              </a:lnSpc>
            </a:pPr>
            <a:r>
              <a:rPr lang="en-GB" sz="1800" b="1" dirty="0" smtClean="0"/>
              <a:t>Working capital is ‘dead’ money because :</a:t>
            </a:r>
          </a:p>
          <a:p>
            <a:pPr lvl="1">
              <a:lnSpc>
                <a:spcPct val="80000"/>
              </a:lnSpc>
            </a:pPr>
            <a:r>
              <a:rPr lang="en-GB" sz="1400" b="1" dirty="0" smtClean="0"/>
              <a:t>it earns no interest</a:t>
            </a:r>
          </a:p>
          <a:p>
            <a:pPr lvl="1">
              <a:lnSpc>
                <a:spcPct val="80000"/>
              </a:lnSpc>
            </a:pPr>
            <a:r>
              <a:rPr lang="en-GB" sz="1400" b="1" dirty="0" smtClean="0"/>
              <a:t>it is high risk        (e.g. debtors not paying, stock becoming obsolete)</a:t>
            </a:r>
          </a:p>
          <a:p>
            <a:pPr lvl="1">
              <a:lnSpc>
                <a:spcPct val="80000"/>
              </a:lnSpc>
            </a:pPr>
            <a:endParaRPr lang="en-GB" sz="1400" b="1" dirty="0"/>
          </a:p>
          <a:p>
            <a:pPr>
              <a:lnSpc>
                <a:spcPct val="80000"/>
              </a:lnSpc>
            </a:pPr>
            <a:endParaRPr lang="en-GB" sz="1800" b="1" dirty="0"/>
          </a:p>
          <a:p>
            <a:r>
              <a:rPr lang="en-GB" sz="1800" b="1" dirty="0" smtClean="0"/>
              <a:t>The objective is for the business to operate with as little working capital as possible, and to therefore make what they have work as hard as possible.</a:t>
            </a:r>
          </a:p>
          <a:p>
            <a:endParaRPr lang="en-GB" sz="1800" b="1" dirty="0" smtClean="0"/>
          </a:p>
          <a:p>
            <a:r>
              <a:rPr lang="en-GB" sz="1800" b="1" dirty="0" smtClean="0"/>
              <a:t>Working Capital Cycle should be as short as possible……</a:t>
            </a:r>
            <a:endParaRPr lang="en-GB" sz="1400" b="1" dirty="0" smtClean="0"/>
          </a:p>
          <a:p>
            <a:endParaRPr lang="en-GB" sz="1800" b="1" dirty="0" smtClean="0"/>
          </a:p>
          <a:p>
            <a:pPr>
              <a:lnSpc>
                <a:spcPct val="80000"/>
              </a:lnSpc>
              <a:buFontTx/>
              <a:buChar char="-"/>
            </a:pPr>
            <a:endParaRPr lang="en-GB" sz="2000" b="1" dirty="0"/>
          </a:p>
          <a:p>
            <a:pPr>
              <a:lnSpc>
                <a:spcPct val="80000"/>
              </a:lnSpc>
            </a:pPr>
            <a:endParaRPr lang="en-GB" sz="1400" b="1" dirty="0"/>
          </a:p>
          <a:p>
            <a:pPr algn="ctr">
              <a:lnSpc>
                <a:spcPct val="80000"/>
              </a:lnSpc>
              <a:buFontTx/>
              <a:buNone/>
            </a:pPr>
            <a:endParaRPr lang="en-GB" sz="1800" b="1" dirty="0"/>
          </a:p>
        </p:txBody>
      </p:sp>
      <p:sp>
        <p:nvSpPr>
          <p:cNvPr id="7" name="Footer Placeholder 6"/>
          <p:cNvSpPr>
            <a:spLocks noGrp="1"/>
          </p:cNvSpPr>
          <p:nvPr>
            <p:ph type="ftr" sz="quarter" idx="11"/>
          </p:nvPr>
        </p:nvSpPr>
        <p:spPr/>
        <p:txBody>
          <a:bodyPr/>
          <a:lstStyle/>
          <a:p>
            <a:r>
              <a:rPr lang="en-GB" smtClean="0"/>
              <a:t>Financial Management</a:t>
            </a:r>
            <a:endParaRPr lang="en-GB"/>
          </a:p>
        </p:txBody>
      </p:sp>
      <p:sp>
        <p:nvSpPr>
          <p:cNvPr id="6" name="Slide Number Placeholder 5"/>
          <p:cNvSpPr>
            <a:spLocks noGrp="1"/>
          </p:cNvSpPr>
          <p:nvPr>
            <p:ph type="sldNum" sz="quarter" idx="12"/>
          </p:nvPr>
        </p:nvSpPr>
        <p:spPr/>
        <p:txBody>
          <a:bodyPr/>
          <a:lstStyle/>
          <a:p>
            <a:fld id="{8205CE8C-92F6-477A-B47F-3EDE6EB923A9}" type="slidenum">
              <a:rPr lang="en-GB" smtClean="0"/>
              <a:pPr/>
              <a:t>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0181">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0181">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018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0181">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0181">
                                            <p:txEl>
                                              <p:pRg st="8" end="8"/>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0181">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72708" name="Rectangle 4"/>
          <p:cNvSpPr>
            <a:spLocks noGrp="1" noChangeArrowheads="1"/>
          </p:cNvSpPr>
          <p:nvPr>
            <p:ph type="title"/>
          </p:nvPr>
        </p:nvSpPr>
        <p:spPr>
          <a:xfrm>
            <a:off x="457200" y="476250"/>
            <a:ext cx="8229600" cy="431800"/>
          </a:xfrm>
        </p:spPr>
        <p:txBody>
          <a:bodyPr>
            <a:normAutofit fontScale="90000"/>
          </a:bodyPr>
          <a:lstStyle/>
          <a:p>
            <a:r>
              <a:rPr lang="en-GB" sz="3600" b="1" dirty="0" smtClean="0"/>
              <a:t>Working Capital Cycle</a:t>
            </a:r>
            <a:endParaRPr lang="en-GB" sz="3600" b="1" dirty="0"/>
          </a:p>
        </p:txBody>
      </p:sp>
      <p:grpSp>
        <p:nvGrpSpPr>
          <p:cNvPr id="2" name="Group 6"/>
          <p:cNvGrpSpPr>
            <a:grpSpLocks noChangeAspect="1"/>
          </p:cNvGrpSpPr>
          <p:nvPr/>
        </p:nvGrpSpPr>
        <p:grpSpPr bwMode="auto">
          <a:xfrm>
            <a:off x="755650" y="1052513"/>
            <a:ext cx="7445375" cy="4370387"/>
            <a:chOff x="2040" y="5580"/>
            <a:chExt cx="7200" cy="4320"/>
          </a:xfrm>
        </p:grpSpPr>
        <p:sp>
          <p:nvSpPr>
            <p:cNvPr id="72711" name="AutoShape 7"/>
            <p:cNvSpPr>
              <a:spLocks noChangeAspect="1" noChangeArrowheads="1" noTextEdit="1"/>
            </p:cNvSpPr>
            <p:nvPr/>
          </p:nvSpPr>
          <p:spPr bwMode="auto">
            <a:xfrm>
              <a:off x="2040" y="5580"/>
              <a:ext cx="7200" cy="4320"/>
            </a:xfrm>
            <a:prstGeom prst="rect">
              <a:avLst/>
            </a:prstGeom>
            <a:noFill/>
            <a:ln w="9525">
              <a:noFill/>
              <a:miter lim="800000"/>
              <a:headEnd/>
              <a:tailEnd/>
            </a:ln>
          </p:spPr>
          <p:txBody>
            <a:bodyPr/>
            <a:lstStyle/>
            <a:p>
              <a:endParaRPr lang="en-GB"/>
            </a:p>
          </p:txBody>
        </p:sp>
        <p:sp>
          <p:nvSpPr>
            <p:cNvPr id="72712" name="Oval 8"/>
            <p:cNvSpPr>
              <a:spLocks noChangeArrowheads="1"/>
            </p:cNvSpPr>
            <p:nvPr/>
          </p:nvSpPr>
          <p:spPr bwMode="auto">
            <a:xfrm>
              <a:off x="3292" y="6220"/>
              <a:ext cx="4539" cy="3520"/>
            </a:xfrm>
            <a:prstGeom prst="ellipse">
              <a:avLst/>
            </a:prstGeom>
            <a:solidFill>
              <a:srgbClr val="FFFFFF"/>
            </a:solidFill>
            <a:ln w="9525">
              <a:solidFill>
                <a:srgbClr val="000000"/>
              </a:solidFill>
              <a:round/>
              <a:headEnd/>
              <a:tailEnd/>
            </a:ln>
          </p:spPr>
          <p:txBody>
            <a:bodyPr/>
            <a:lstStyle/>
            <a:p>
              <a:endParaRPr lang="en-GB"/>
            </a:p>
          </p:txBody>
        </p:sp>
        <p:sp>
          <p:nvSpPr>
            <p:cNvPr id="72713" name="Text Box 9"/>
            <p:cNvSpPr txBox="1">
              <a:spLocks noChangeArrowheads="1"/>
            </p:cNvSpPr>
            <p:nvPr/>
          </p:nvSpPr>
          <p:spPr bwMode="auto">
            <a:xfrm>
              <a:off x="5170" y="6060"/>
              <a:ext cx="1096" cy="64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Raw materials</a:t>
              </a:r>
            </a:p>
          </p:txBody>
        </p:sp>
        <p:sp>
          <p:nvSpPr>
            <p:cNvPr id="72714" name="Line 10"/>
            <p:cNvSpPr>
              <a:spLocks noChangeShapeType="1"/>
            </p:cNvSpPr>
            <p:nvPr/>
          </p:nvSpPr>
          <p:spPr bwMode="auto">
            <a:xfrm>
              <a:off x="6892" y="6700"/>
              <a:ext cx="470" cy="320"/>
            </a:xfrm>
            <a:prstGeom prst="line">
              <a:avLst/>
            </a:prstGeom>
            <a:noFill/>
            <a:ln w="9525">
              <a:solidFill>
                <a:srgbClr val="000000"/>
              </a:solidFill>
              <a:round/>
              <a:headEnd/>
              <a:tailEnd type="triangle" w="med" len="med"/>
            </a:ln>
          </p:spPr>
          <p:txBody>
            <a:bodyPr/>
            <a:lstStyle/>
            <a:p>
              <a:endParaRPr lang="en-GB"/>
            </a:p>
          </p:txBody>
        </p:sp>
        <p:sp>
          <p:nvSpPr>
            <p:cNvPr id="72715" name="Text Box 11"/>
            <p:cNvSpPr txBox="1">
              <a:spLocks noChangeArrowheads="1"/>
            </p:cNvSpPr>
            <p:nvPr/>
          </p:nvSpPr>
          <p:spPr bwMode="auto">
            <a:xfrm>
              <a:off x="6892" y="7500"/>
              <a:ext cx="1096" cy="64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Work in progress</a:t>
              </a:r>
            </a:p>
          </p:txBody>
        </p:sp>
        <p:sp>
          <p:nvSpPr>
            <p:cNvPr id="72716" name="Text Box 12"/>
            <p:cNvSpPr txBox="1">
              <a:spLocks noChangeArrowheads="1"/>
            </p:cNvSpPr>
            <p:nvPr/>
          </p:nvSpPr>
          <p:spPr bwMode="auto">
            <a:xfrm>
              <a:off x="3292" y="6860"/>
              <a:ext cx="1096" cy="48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Creditors</a:t>
              </a:r>
            </a:p>
          </p:txBody>
        </p:sp>
        <p:sp>
          <p:nvSpPr>
            <p:cNvPr id="72717" name="Line 13"/>
            <p:cNvSpPr>
              <a:spLocks noChangeShapeType="1"/>
            </p:cNvSpPr>
            <p:nvPr/>
          </p:nvSpPr>
          <p:spPr bwMode="auto">
            <a:xfrm flipV="1">
              <a:off x="4388" y="6380"/>
              <a:ext cx="313" cy="160"/>
            </a:xfrm>
            <a:prstGeom prst="line">
              <a:avLst/>
            </a:prstGeom>
            <a:noFill/>
            <a:ln w="9525">
              <a:solidFill>
                <a:srgbClr val="000000"/>
              </a:solidFill>
              <a:round/>
              <a:headEnd/>
              <a:tailEnd type="triangle" w="med" len="med"/>
            </a:ln>
          </p:spPr>
          <p:txBody>
            <a:bodyPr/>
            <a:lstStyle/>
            <a:p>
              <a:endParaRPr lang="en-GB"/>
            </a:p>
          </p:txBody>
        </p:sp>
        <p:sp>
          <p:nvSpPr>
            <p:cNvPr id="72718" name="Text Box 14"/>
            <p:cNvSpPr txBox="1">
              <a:spLocks noChangeArrowheads="1"/>
            </p:cNvSpPr>
            <p:nvPr/>
          </p:nvSpPr>
          <p:spPr bwMode="auto">
            <a:xfrm>
              <a:off x="6266" y="9100"/>
              <a:ext cx="1565" cy="64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Finished goods stock</a:t>
              </a:r>
            </a:p>
          </p:txBody>
        </p:sp>
        <p:sp>
          <p:nvSpPr>
            <p:cNvPr id="72719" name="Line 15"/>
            <p:cNvSpPr>
              <a:spLocks noChangeShapeType="1"/>
            </p:cNvSpPr>
            <p:nvPr/>
          </p:nvSpPr>
          <p:spPr bwMode="auto">
            <a:xfrm flipH="1">
              <a:off x="7518" y="8460"/>
              <a:ext cx="158" cy="320"/>
            </a:xfrm>
            <a:prstGeom prst="line">
              <a:avLst/>
            </a:prstGeom>
            <a:noFill/>
            <a:ln w="9525">
              <a:solidFill>
                <a:srgbClr val="000000"/>
              </a:solidFill>
              <a:round/>
              <a:headEnd/>
              <a:tailEnd type="triangle" w="med" len="med"/>
            </a:ln>
          </p:spPr>
          <p:txBody>
            <a:bodyPr/>
            <a:lstStyle/>
            <a:p>
              <a:endParaRPr lang="en-GB"/>
            </a:p>
          </p:txBody>
        </p:sp>
        <p:sp>
          <p:nvSpPr>
            <p:cNvPr id="72720" name="Text Box 16"/>
            <p:cNvSpPr txBox="1">
              <a:spLocks noChangeArrowheads="1"/>
            </p:cNvSpPr>
            <p:nvPr/>
          </p:nvSpPr>
          <p:spPr bwMode="auto">
            <a:xfrm>
              <a:off x="3918" y="9260"/>
              <a:ext cx="1252" cy="48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Debtors</a:t>
              </a:r>
            </a:p>
          </p:txBody>
        </p:sp>
        <p:sp>
          <p:nvSpPr>
            <p:cNvPr id="72721" name="Text Box 17"/>
            <p:cNvSpPr txBox="1">
              <a:spLocks noChangeArrowheads="1"/>
            </p:cNvSpPr>
            <p:nvPr/>
          </p:nvSpPr>
          <p:spPr bwMode="auto">
            <a:xfrm>
              <a:off x="2823" y="8140"/>
              <a:ext cx="939" cy="48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Cash</a:t>
              </a:r>
            </a:p>
          </p:txBody>
        </p:sp>
        <p:sp>
          <p:nvSpPr>
            <p:cNvPr id="72722" name="Line 18"/>
            <p:cNvSpPr>
              <a:spLocks noChangeShapeType="1"/>
            </p:cNvSpPr>
            <p:nvPr/>
          </p:nvSpPr>
          <p:spPr bwMode="auto">
            <a:xfrm flipH="1">
              <a:off x="5797" y="9580"/>
              <a:ext cx="313" cy="160"/>
            </a:xfrm>
            <a:prstGeom prst="line">
              <a:avLst/>
            </a:prstGeom>
            <a:noFill/>
            <a:ln w="9525">
              <a:solidFill>
                <a:srgbClr val="000000"/>
              </a:solidFill>
              <a:round/>
              <a:headEnd/>
              <a:tailEnd type="triangle" w="med" len="med"/>
            </a:ln>
          </p:spPr>
          <p:txBody>
            <a:bodyPr/>
            <a:lstStyle/>
            <a:p>
              <a:endParaRPr lang="en-GB"/>
            </a:p>
          </p:txBody>
        </p:sp>
        <p:sp>
          <p:nvSpPr>
            <p:cNvPr id="72723" name="Line 19"/>
            <p:cNvSpPr>
              <a:spLocks noChangeShapeType="1"/>
            </p:cNvSpPr>
            <p:nvPr/>
          </p:nvSpPr>
          <p:spPr bwMode="auto">
            <a:xfrm flipH="1" flipV="1">
              <a:off x="3605" y="8780"/>
              <a:ext cx="313" cy="320"/>
            </a:xfrm>
            <a:prstGeom prst="line">
              <a:avLst/>
            </a:prstGeom>
            <a:noFill/>
            <a:ln w="9525">
              <a:solidFill>
                <a:srgbClr val="000000"/>
              </a:solidFill>
              <a:round/>
              <a:headEnd/>
              <a:tailEnd type="triangle" w="med" len="med"/>
            </a:ln>
          </p:spPr>
          <p:txBody>
            <a:bodyPr/>
            <a:lstStyle/>
            <a:p>
              <a:endParaRPr lang="en-GB"/>
            </a:p>
          </p:txBody>
        </p:sp>
        <p:sp>
          <p:nvSpPr>
            <p:cNvPr id="72724" name="Line 20"/>
            <p:cNvSpPr>
              <a:spLocks noChangeShapeType="1"/>
            </p:cNvSpPr>
            <p:nvPr/>
          </p:nvSpPr>
          <p:spPr bwMode="auto">
            <a:xfrm flipV="1">
              <a:off x="3449" y="7500"/>
              <a:ext cx="1" cy="480"/>
            </a:xfrm>
            <a:prstGeom prst="line">
              <a:avLst/>
            </a:prstGeom>
            <a:noFill/>
            <a:ln w="9525">
              <a:solidFill>
                <a:srgbClr val="000000"/>
              </a:solidFill>
              <a:round/>
              <a:headEnd/>
              <a:tailEnd type="triangle" w="med" len="med"/>
            </a:ln>
          </p:spPr>
          <p:txBody>
            <a:bodyPr/>
            <a:lstStyle/>
            <a:p>
              <a:endParaRPr lang="en-GB"/>
            </a:p>
          </p:txBody>
        </p:sp>
      </p:grpSp>
      <p:sp>
        <p:nvSpPr>
          <p:cNvPr id="72726" name="Rectangle 22"/>
          <p:cNvSpPr>
            <a:spLocks noChangeArrowheads="1"/>
          </p:cNvSpPr>
          <p:nvPr/>
        </p:nvSpPr>
        <p:spPr bwMode="auto">
          <a:xfrm>
            <a:off x="250825" y="5516563"/>
            <a:ext cx="8351838" cy="517525"/>
          </a:xfrm>
          <a:prstGeom prst="rect">
            <a:avLst/>
          </a:prstGeom>
          <a:noFill/>
          <a:ln w="9525">
            <a:noFill/>
            <a:miter lim="800000"/>
            <a:headEnd/>
            <a:tailEnd/>
          </a:ln>
          <a:effectLst/>
        </p:spPr>
        <p:txBody>
          <a:bodyPr>
            <a:spAutoFit/>
          </a:bodyPr>
          <a:lstStyle/>
          <a:p>
            <a:pPr algn="ctr"/>
            <a:r>
              <a:rPr lang="en-GB" sz="1400" b="1"/>
              <a:t>The aim is for this cycle to be such that the time between purchasing raw materials and collecting money from customers is as short as possible</a:t>
            </a:r>
          </a:p>
        </p:txBody>
      </p:sp>
      <p:sp>
        <p:nvSpPr>
          <p:cNvPr id="22" name="Footer Placeholder 21"/>
          <p:cNvSpPr>
            <a:spLocks noGrp="1"/>
          </p:cNvSpPr>
          <p:nvPr>
            <p:ph type="ftr" sz="quarter" idx="11"/>
          </p:nvPr>
        </p:nvSpPr>
        <p:spPr/>
        <p:txBody>
          <a:bodyPr/>
          <a:lstStyle/>
          <a:p>
            <a:r>
              <a:rPr lang="en-GB" smtClean="0"/>
              <a:t>Financial Management</a:t>
            </a:r>
            <a:endParaRPr lang="en-GB"/>
          </a:p>
        </p:txBody>
      </p:sp>
      <p:sp>
        <p:nvSpPr>
          <p:cNvPr id="21" name="Slide Number Placeholder 20"/>
          <p:cNvSpPr>
            <a:spLocks noGrp="1"/>
          </p:cNvSpPr>
          <p:nvPr>
            <p:ph type="sldNum" sz="quarter" idx="12"/>
          </p:nvPr>
        </p:nvSpPr>
        <p:spPr/>
        <p:txBody>
          <a:bodyPr/>
          <a:lstStyle/>
          <a:p>
            <a:fld id="{8205CE8C-92F6-477A-B47F-3EDE6EB923A9}" type="slidenum">
              <a:rPr lang="en-GB" smtClean="0"/>
              <a:pPr/>
              <a:t>5</a:t>
            </a:fld>
            <a:endParaRPr lang="en-GB"/>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57348" name="Rectangle 4"/>
          <p:cNvSpPr>
            <a:spLocks noGrp="1" noChangeArrowheads="1"/>
          </p:cNvSpPr>
          <p:nvPr>
            <p:ph type="title"/>
          </p:nvPr>
        </p:nvSpPr>
        <p:spPr>
          <a:xfrm>
            <a:off x="457200" y="476250"/>
            <a:ext cx="8229600" cy="431800"/>
          </a:xfrm>
        </p:spPr>
        <p:txBody>
          <a:bodyPr>
            <a:normAutofit fontScale="90000"/>
          </a:bodyPr>
          <a:lstStyle/>
          <a:p>
            <a:pPr>
              <a:lnSpc>
                <a:spcPct val="80000"/>
              </a:lnSpc>
            </a:pPr>
            <a:r>
              <a:rPr lang="en-GB" sz="3600" b="1" u="sng" dirty="0" smtClean="0"/>
              <a:t>Debtor Control</a:t>
            </a:r>
            <a:endParaRPr lang="en-GB" sz="3600" b="1" u="sng" dirty="0"/>
          </a:p>
        </p:txBody>
      </p:sp>
      <p:sp>
        <p:nvSpPr>
          <p:cNvPr id="57349" name="Rectangle 5"/>
          <p:cNvSpPr>
            <a:spLocks noGrp="1" noChangeArrowheads="1"/>
          </p:cNvSpPr>
          <p:nvPr>
            <p:ph type="body" idx="1"/>
          </p:nvPr>
        </p:nvSpPr>
        <p:spPr>
          <a:xfrm>
            <a:off x="251520" y="1124744"/>
            <a:ext cx="8712968" cy="4752875"/>
          </a:xfrm>
        </p:spPr>
        <p:txBody>
          <a:bodyPr/>
          <a:lstStyle/>
          <a:p>
            <a:pPr algn="ctr">
              <a:lnSpc>
                <a:spcPct val="80000"/>
              </a:lnSpc>
              <a:buFontTx/>
              <a:buNone/>
            </a:pPr>
            <a:endParaRPr lang="en-GB" sz="1400" b="1" u="sng" dirty="0"/>
          </a:p>
          <a:p>
            <a:pPr algn="ctr">
              <a:lnSpc>
                <a:spcPct val="80000"/>
              </a:lnSpc>
              <a:buFontTx/>
              <a:buNone/>
            </a:pPr>
            <a:r>
              <a:rPr lang="en-GB" sz="1400" dirty="0"/>
              <a:t>Those that owe money to the business (e.g. customers)</a:t>
            </a:r>
          </a:p>
          <a:p>
            <a:pPr algn="ctr">
              <a:lnSpc>
                <a:spcPct val="80000"/>
              </a:lnSpc>
              <a:buFontTx/>
              <a:buNone/>
            </a:pPr>
            <a:endParaRPr lang="en-GB" sz="1400" b="1" u="sng" dirty="0"/>
          </a:p>
          <a:p>
            <a:pPr>
              <a:lnSpc>
                <a:spcPct val="80000"/>
              </a:lnSpc>
            </a:pPr>
            <a:r>
              <a:rPr lang="en-GB" sz="2400" b="1" dirty="0"/>
              <a:t>Good debtor control involves selecting customers who are credit worthy &amp; </a:t>
            </a:r>
            <a:r>
              <a:rPr lang="en-GB" sz="2400" b="1" dirty="0" smtClean="0"/>
              <a:t>applying diligent account management</a:t>
            </a:r>
          </a:p>
          <a:p>
            <a:pPr>
              <a:lnSpc>
                <a:spcPct val="80000"/>
              </a:lnSpc>
            </a:pPr>
            <a:endParaRPr lang="en-GB" sz="2400" b="1" dirty="0" smtClean="0"/>
          </a:p>
          <a:p>
            <a:pPr>
              <a:lnSpc>
                <a:spcPct val="80000"/>
              </a:lnSpc>
            </a:pPr>
            <a:r>
              <a:rPr lang="en-GB" sz="2400" b="1" dirty="0" smtClean="0"/>
              <a:t>How can a business improve debtor control?</a:t>
            </a:r>
          </a:p>
          <a:p>
            <a:pPr>
              <a:lnSpc>
                <a:spcPct val="80000"/>
              </a:lnSpc>
            </a:pPr>
            <a:endParaRPr lang="en-GB" sz="2400" b="1" dirty="0"/>
          </a:p>
          <a:p>
            <a:pPr lvl="1">
              <a:lnSpc>
                <a:spcPct val="80000"/>
              </a:lnSpc>
              <a:buFontTx/>
              <a:buChar char="-"/>
            </a:pPr>
            <a:r>
              <a:rPr lang="en-GB" sz="1800" b="1" dirty="0" smtClean="0"/>
              <a:t>Perform credit </a:t>
            </a:r>
            <a:r>
              <a:rPr lang="en-GB" sz="1800" b="1" dirty="0"/>
              <a:t>s</a:t>
            </a:r>
            <a:r>
              <a:rPr lang="en-GB" sz="1800" b="1" dirty="0" smtClean="0"/>
              <a:t>creening</a:t>
            </a:r>
            <a:endParaRPr lang="en-GB" sz="1800" b="1" dirty="0"/>
          </a:p>
          <a:p>
            <a:pPr lvl="1">
              <a:lnSpc>
                <a:spcPct val="80000"/>
              </a:lnSpc>
              <a:buFontTx/>
              <a:buChar char="-"/>
            </a:pPr>
            <a:r>
              <a:rPr lang="en-GB" sz="1800" b="1" dirty="0" smtClean="0"/>
              <a:t>Set credit limits</a:t>
            </a:r>
            <a:endParaRPr lang="en-GB" sz="1800" b="1" dirty="0"/>
          </a:p>
          <a:p>
            <a:pPr lvl="1">
              <a:lnSpc>
                <a:spcPct val="80000"/>
              </a:lnSpc>
              <a:buFontTx/>
              <a:buChar char="-"/>
            </a:pPr>
            <a:r>
              <a:rPr lang="en-GB" sz="1800" b="1" dirty="0" smtClean="0"/>
              <a:t>Outline clear conditions </a:t>
            </a:r>
            <a:r>
              <a:rPr lang="en-GB" sz="1800" b="1" dirty="0"/>
              <a:t>of </a:t>
            </a:r>
            <a:r>
              <a:rPr lang="en-GB" sz="1800" b="1" dirty="0" smtClean="0"/>
              <a:t>sale</a:t>
            </a:r>
            <a:endParaRPr lang="en-GB" sz="1800" b="1" dirty="0"/>
          </a:p>
          <a:p>
            <a:pPr lvl="1">
              <a:lnSpc>
                <a:spcPct val="80000"/>
              </a:lnSpc>
              <a:buFontTx/>
              <a:buChar char="-"/>
            </a:pPr>
            <a:r>
              <a:rPr lang="en-GB" sz="1800" b="1" dirty="0" smtClean="0"/>
              <a:t>Ask for regular statements to show continued credit worthiness</a:t>
            </a:r>
            <a:endParaRPr lang="en-GB" sz="1800" b="1" dirty="0"/>
          </a:p>
          <a:p>
            <a:pPr lvl="1">
              <a:lnSpc>
                <a:spcPct val="80000"/>
              </a:lnSpc>
              <a:buFontTx/>
              <a:buChar char="-"/>
            </a:pPr>
            <a:r>
              <a:rPr lang="en-GB" sz="1800" b="1" dirty="0" smtClean="0"/>
              <a:t>Use Aged Debtor Analysis – monitor payment history timelines for signs of potential problems</a:t>
            </a:r>
            <a:endParaRPr lang="en-GB" sz="1800" b="1" dirty="0"/>
          </a:p>
          <a:p>
            <a:pPr lvl="1">
              <a:lnSpc>
                <a:spcPct val="80000"/>
              </a:lnSpc>
              <a:buFontTx/>
              <a:buChar char="-"/>
            </a:pPr>
            <a:r>
              <a:rPr lang="en-GB" sz="1800" b="1" dirty="0" smtClean="0"/>
              <a:t>Expedite procedures </a:t>
            </a:r>
            <a:r>
              <a:rPr lang="en-GB" sz="1800" b="1" dirty="0"/>
              <a:t>for </a:t>
            </a:r>
            <a:r>
              <a:rPr lang="en-GB" sz="1800" b="1" dirty="0" smtClean="0"/>
              <a:t>tackling delayed payment rapidly</a:t>
            </a:r>
            <a:endParaRPr lang="en-GB" sz="1800" b="1" dirty="0"/>
          </a:p>
          <a:p>
            <a:pPr lvl="1">
              <a:lnSpc>
                <a:spcPct val="80000"/>
              </a:lnSpc>
              <a:buFontTx/>
              <a:buChar char="-"/>
            </a:pPr>
            <a:r>
              <a:rPr lang="en-GB" sz="1800" b="1" dirty="0" smtClean="0"/>
              <a:t>Consider debt factoring</a:t>
            </a:r>
            <a:endParaRPr lang="en-GB" sz="1800" b="1" dirty="0"/>
          </a:p>
          <a:p>
            <a:pPr algn="ctr">
              <a:lnSpc>
                <a:spcPct val="80000"/>
              </a:lnSpc>
              <a:buFontTx/>
              <a:buNone/>
            </a:pPr>
            <a:endParaRPr lang="en-GB" sz="2000" b="1" dirty="0"/>
          </a:p>
        </p:txBody>
      </p:sp>
      <p:sp>
        <p:nvSpPr>
          <p:cNvPr id="7" name="Footer Placeholder 6"/>
          <p:cNvSpPr>
            <a:spLocks noGrp="1"/>
          </p:cNvSpPr>
          <p:nvPr>
            <p:ph type="ftr" sz="quarter" idx="11"/>
          </p:nvPr>
        </p:nvSpPr>
        <p:spPr/>
        <p:txBody>
          <a:bodyPr/>
          <a:lstStyle/>
          <a:p>
            <a:r>
              <a:rPr lang="en-GB" smtClean="0"/>
              <a:t>Financial Management</a:t>
            </a:r>
            <a:endParaRPr lang="en-GB"/>
          </a:p>
        </p:txBody>
      </p:sp>
      <p:sp>
        <p:nvSpPr>
          <p:cNvPr id="6" name="Slide Number Placeholder 5"/>
          <p:cNvSpPr>
            <a:spLocks noGrp="1"/>
          </p:cNvSpPr>
          <p:nvPr>
            <p:ph type="sldNum" sz="quarter" idx="12"/>
          </p:nvPr>
        </p:nvSpPr>
        <p:spPr/>
        <p:txBody>
          <a:bodyPr/>
          <a:lstStyle/>
          <a:p>
            <a:fld id="{8205CE8C-92F6-477A-B47F-3EDE6EB923A9}" type="slidenum">
              <a:rPr lang="en-GB" smtClean="0"/>
              <a:pPr/>
              <a:t>6</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7349">
                                            <p:txEl>
                                              <p:pRg st="7" end="7"/>
                                            </p:txEl>
                                          </p:spTgt>
                                        </p:tgtEl>
                                        <p:attrNameLst>
                                          <p:attrName>style.visibility</p:attrName>
                                        </p:attrNameLst>
                                      </p:cBhvr>
                                      <p:to>
                                        <p:strVal val="visible"/>
                                      </p:to>
                                    </p:set>
                                    <p:anim calcmode="lin" valueType="num">
                                      <p:cBhvr additive="base">
                                        <p:cTn id="7" dur="500" fill="hold"/>
                                        <p:tgtEl>
                                          <p:spTgt spid="57349">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7349">
                                            <p:txEl>
                                              <p:pRg st="7" end="7"/>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7349">
                                            <p:txEl>
                                              <p:pRg st="8" end="8"/>
                                            </p:txEl>
                                          </p:spTgt>
                                        </p:tgtEl>
                                        <p:attrNameLst>
                                          <p:attrName>style.visibility</p:attrName>
                                        </p:attrNameLst>
                                      </p:cBhvr>
                                      <p:to>
                                        <p:strVal val="visible"/>
                                      </p:to>
                                    </p:set>
                                    <p:anim calcmode="lin" valueType="num">
                                      <p:cBhvr additive="base">
                                        <p:cTn id="11" dur="500" fill="hold"/>
                                        <p:tgtEl>
                                          <p:spTgt spid="57349">
                                            <p:txEl>
                                              <p:pRg st="8" end="8"/>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7349">
                                            <p:txEl>
                                              <p:pRg st="8" end="8"/>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7349">
                                            <p:txEl>
                                              <p:pRg st="9" end="9"/>
                                            </p:txEl>
                                          </p:spTgt>
                                        </p:tgtEl>
                                        <p:attrNameLst>
                                          <p:attrName>style.visibility</p:attrName>
                                        </p:attrNameLst>
                                      </p:cBhvr>
                                      <p:to>
                                        <p:strVal val="visible"/>
                                      </p:to>
                                    </p:set>
                                    <p:anim calcmode="lin" valueType="num">
                                      <p:cBhvr additive="base">
                                        <p:cTn id="15" dur="500" fill="hold"/>
                                        <p:tgtEl>
                                          <p:spTgt spid="57349">
                                            <p:txEl>
                                              <p:pRg st="9" end="9"/>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7349">
                                            <p:txEl>
                                              <p:pRg st="9" end="9"/>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7349">
                                            <p:txEl>
                                              <p:pRg st="10" end="10"/>
                                            </p:txEl>
                                          </p:spTgt>
                                        </p:tgtEl>
                                        <p:attrNameLst>
                                          <p:attrName>style.visibility</p:attrName>
                                        </p:attrNameLst>
                                      </p:cBhvr>
                                      <p:to>
                                        <p:strVal val="visible"/>
                                      </p:to>
                                    </p:set>
                                    <p:anim calcmode="lin" valueType="num">
                                      <p:cBhvr additive="base">
                                        <p:cTn id="19" dur="500" fill="hold"/>
                                        <p:tgtEl>
                                          <p:spTgt spid="57349">
                                            <p:txEl>
                                              <p:pRg st="10" end="1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7349">
                                            <p:txEl>
                                              <p:pRg st="10" end="1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7349">
                                            <p:txEl>
                                              <p:pRg st="11" end="11"/>
                                            </p:txEl>
                                          </p:spTgt>
                                        </p:tgtEl>
                                        <p:attrNameLst>
                                          <p:attrName>style.visibility</p:attrName>
                                        </p:attrNameLst>
                                      </p:cBhvr>
                                      <p:to>
                                        <p:strVal val="visible"/>
                                      </p:to>
                                    </p:set>
                                    <p:anim calcmode="lin" valueType="num">
                                      <p:cBhvr additive="base">
                                        <p:cTn id="23" dur="500" fill="hold"/>
                                        <p:tgtEl>
                                          <p:spTgt spid="57349">
                                            <p:txEl>
                                              <p:pRg st="11" end="1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7349">
                                            <p:txEl>
                                              <p:pRg st="11" end="11"/>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57349">
                                            <p:txEl>
                                              <p:pRg st="12" end="12"/>
                                            </p:txEl>
                                          </p:spTgt>
                                        </p:tgtEl>
                                        <p:attrNameLst>
                                          <p:attrName>style.visibility</p:attrName>
                                        </p:attrNameLst>
                                      </p:cBhvr>
                                      <p:to>
                                        <p:strVal val="visible"/>
                                      </p:to>
                                    </p:set>
                                    <p:anim calcmode="lin" valueType="num">
                                      <p:cBhvr additive="base">
                                        <p:cTn id="27" dur="500" fill="hold"/>
                                        <p:tgtEl>
                                          <p:spTgt spid="57349">
                                            <p:txEl>
                                              <p:pRg st="12" end="1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7349">
                                            <p:txEl>
                                              <p:pRg st="12" end="12"/>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57349">
                                            <p:txEl>
                                              <p:pRg st="13" end="13"/>
                                            </p:txEl>
                                          </p:spTgt>
                                        </p:tgtEl>
                                        <p:attrNameLst>
                                          <p:attrName>style.visibility</p:attrName>
                                        </p:attrNameLst>
                                      </p:cBhvr>
                                      <p:to>
                                        <p:strVal val="visible"/>
                                      </p:to>
                                    </p:set>
                                    <p:anim calcmode="lin" valueType="num">
                                      <p:cBhvr additive="base">
                                        <p:cTn id="31" dur="500" fill="hold"/>
                                        <p:tgtEl>
                                          <p:spTgt spid="57349">
                                            <p:txEl>
                                              <p:pRg st="13" end="1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7349">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58372" name="Rectangle 4"/>
          <p:cNvSpPr>
            <a:spLocks noGrp="1" noChangeArrowheads="1"/>
          </p:cNvSpPr>
          <p:nvPr>
            <p:ph type="title"/>
          </p:nvPr>
        </p:nvSpPr>
        <p:spPr>
          <a:xfrm>
            <a:off x="457200" y="476250"/>
            <a:ext cx="8229600" cy="431800"/>
          </a:xfrm>
        </p:spPr>
        <p:txBody>
          <a:bodyPr>
            <a:normAutofit fontScale="90000"/>
          </a:bodyPr>
          <a:lstStyle/>
          <a:p>
            <a:r>
              <a:rPr lang="en-GB" sz="3600" b="1" u="sng" dirty="0" smtClean="0"/>
              <a:t>Credit Screening</a:t>
            </a:r>
            <a:endParaRPr lang="en-GB" sz="3600" b="1" u="sng" dirty="0"/>
          </a:p>
        </p:txBody>
      </p:sp>
      <p:sp>
        <p:nvSpPr>
          <p:cNvPr id="58373" name="Rectangle 5"/>
          <p:cNvSpPr>
            <a:spLocks noGrp="1" noChangeArrowheads="1"/>
          </p:cNvSpPr>
          <p:nvPr>
            <p:ph type="body" idx="1"/>
          </p:nvPr>
        </p:nvSpPr>
        <p:spPr>
          <a:xfrm>
            <a:off x="457200" y="1268760"/>
            <a:ext cx="8229600" cy="4857403"/>
          </a:xfrm>
        </p:spPr>
        <p:txBody>
          <a:bodyPr/>
          <a:lstStyle/>
          <a:p>
            <a:pPr>
              <a:buFontTx/>
              <a:buNone/>
            </a:pPr>
            <a:endParaRPr lang="en-GB" sz="1400" b="1" u="sng" dirty="0"/>
          </a:p>
          <a:p>
            <a:r>
              <a:rPr lang="en-GB" b="1" dirty="0"/>
              <a:t>Assess if </a:t>
            </a:r>
            <a:r>
              <a:rPr lang="en-GB" b="1" dirty="0" smtClean="0"/>
              <a:t>credit </a:t>
            </a:r>
            <a:r>
              <a:rPr lang="en-GB" b="1" dirty="0"/>
              <a:t>worthy through:</a:t>
            </a:r>
          </a:p>
          <a:p>
            <a:pPr>
              <a:buFontTx/>
              <a:buNone/>
            </a:pPr>
            <a:endParaRPr lang="en-GB" b="1" dirty="0"/>
          </a:p>
          <a:p>
            <a:pPr lvl="1"/>
            <a:r>
              <a:rPr lang="en-GB" b="1" dirty="0"/>
              <a:t>Bank References</a:t>
            </a:r>
          </a:p>
          <a:p>
            <a:pPr lvl="1"/>
            <a:r>
              <a:rPr lang="en-GB" b="1" dirty="0"/>
              <a:t>Supplier Reference</a:t>
            </a:r>
          </a:p>
          <a:p>
            <a:pPr lvl="1"/>
            <a:r>
              <a:rPr lang="en-GB" b="1" dirty="0"/>
              <a:t>Credit Agencies</a:t>
            </a:r>
          </a:p>
          <a:p>
            <a:pPr lvl="1"/>
            <a:r>
              <a:rPr lang="en-GB" b="1" dirty="0"/>
              <a:t>Published </a:t>
            </a:r>
            <a:r>
              <a:rPr lang="en-GB" b="1" dirty="0" smtClean="0"/>
              <a:t>Accounts</a:t>
            </a:r>
          </a:p>
          <a:p>
            <a:pPr lvl="1"/>
            <a:r>
              <a:rPr lang="en-GB" b="1" dirty="0" smtClean="0"/>
              <a:t>Register of County Court Judgements</a:t>
            </a:r>
          </a:p>
          <a:p>
            <a:pPr lvl="1"/>
            <a:r>
              <a:rPr lang="en-GB" b="1" dirty="0" smtClean="0"/>
              <a:t>Other Suppliers</a:t>
            </a:r>
            <a:endParaRPr lang="en-GB" b="1" dirty="0"/>
          </a:p>
          <a:p>
            <a:pPr algn="ctr">
              <a:buFontTx/>
              <a:buNone/>
            </a:pPr>
            <a:endParaRPr lang="en-GB" b="1" dirty="0"/>
          </a:p>
        </p:txBody>
      </p:sp>
      <p:sp>
        <p:nvSpPr>
          <p:cNvPr id="7" name="Footer Placeholder 6"/>
          <p:cNvSpPr>
            <a:spLocks noGrp="1"/>
          </p:cNvSpPr>
          <p:nvPr>
            <p:ph type="ftr" sz="quarter" idx="11"/>
          </p:nvPr>
        </p:nvSpPr>
        <p:spPr/>
        <p:txBody>
          <a:bodyPr/>
          <a:lstStyle/>
          <a:p>
            <a:r>
              <a:rPr lang="en-GB" smtClean="0"/>
              <a:t>Financial Management</a:t>
            </a:r>
            <a:endParaRPr lang="en-GB"/>
          </a:p>
        </p:txBody>
      </p:sp>
      <p:sp>
        <p:nvSpPr>
          <p:cNvPr id="6" name="Slide Number Placeholder 5"/>
          <p:cNvSpPr>
            <a:spLocks noGrp="1"/>
          </p:cNvSpPr>
          <p:nvPr>
            <p:ph type="sldNum" sz="quarter" idx="12"/>
          </p:nvPr>
        </p:nvSpPr>
        <p:spPr/>
        <p:txBody>
          <a:bodyPr/>
          <a:lstStyle/>
          <a:p>
            <a:fld id="{8205CE8C-92F6-477A-B47F-3EDE6EB923A9}" type="slidenum">
              <a:rPr lang="en-GB" smtClean="0"/>
              <a:pPr/>
              <a:t>7</a:t>
            </a:fld>
            <a:endParaRPr lang="en-GB"/>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59396" name="Rectangle 4"/>
          <p:cNvSpPr>
            <a:spLocks noGrp="1" noChangeArrowheads="1"/>
          </p:cNvSpPr>
          <p:nvPr>
            <p:ph type="title"/>
          </p:nvPr>
        </p:nvSpPr>
        <p:spPr>
          <a:xfrm>
            <a:off x="457200" y="476250"/>
            <a:ext cx="8229600" cy="431800"/>
          </a:xfrm>
        </p:spPr>
        <p:txBody>
          <a:bodyPr>
            <a:normAutofit fontScale="90000"/>
          </a:bodyPr>
          <a:lstStyle/>
          <a:p>
            <a:r>
              <a:rPr lang="en-GB" sz="3600" dirty="0" smtClean="0"/>
              <a:t>Credit Limits &amp; Conditions of Sale</a:t>
            </a:r>
            <a:endParaRPr lang="en-GB" sz="3600" dirty="0"/>
          </a:p>
        </p:txBody>
      </p:sp>
      <p:sp>
        <p:nvSpPr>
          <p:cNvPr id="59397" name="Rectangle 5"/>
          <p:cNvSpPr>
            <a:spLocks noGrp="1" noChangeArrowheads="1"/>
          </p:cNvSpPr>
          <p:nvPr>
            <p:ph type="body" idx="1"/>
          </p:nvPr>
        </p:nvSpPr>
        <p:spPr>
          <a:xfrm>
            <a:off x="457200" y="1340768"/>
            <a:ext cx="8229600" cy="4525963"/>
          </a:xfrm>
        </p:spPr>
        <p:txBody>
          <a:bodyPr/>
          <a:lstStyle/>
          <a:p>
            <a:pPr>
              <a:buFontTx/>
              <a:buNone/>
            </a:pPr>
            <a:r>
              <a:rPr lang="en-GB" sz="2800" b="1" u="sng" dirty="0"/>
              <a:t>Credit Limits</a:t>
            </a:r>
          </a:p>
          <a:p>
            <a:r>
              <a:rPr lang="en-GB" sz="2000" b="1" dirty="0"/>
              <a:t>Set limits based on assessment of credit screening</a:t>
            </a:r>
          </a:p>
          <a:p>
            <a:r>
              <a:rPr lang="en-GB" sz="2000" b="1" dirty="0"/>
              <a:t>Limits can be increased as customers prove </a:t>
            </a:r>
            <a:r>
              <a:rPr lang="en-GB" sz="2000" b="1" dirty="0" smtClean="0"/>
              <a:t>themselves credit-worthy</a:t>
            </a:r>
            <a:endParaRPr lang="en-GB" sz="2000" b="1" dirty="0"/>
          </a:p>
          <a:p>
            <a:pPr>
              <a:buFontTx/>
              <a:buNone/>
            </a:pPr>
            <a:endParaRPr lang="en-GB" sz="2800" b="1" dirty="0"/>
          </a:p>
          <a:p>
            <a:pPr>
              <a:buFontTx/>
              <a:buNone/>
            </a:pPr>
            <a:r>
              <a:rPr lang="en-GB" sz="2800" b="1" u="sng" dirty="0"/>
              <a:t>Clear Condition of Sale</a:t>
            </a:r>
          </a:p>
          <a:p>
            <a:r>
              <a:rPr lang="en-GB" sz="2000" b="1" dirty="0"/>
              <a:t>How much credit over what term?</a:t>
            </a:r>
          </a:p>
          <a:p>
            <a:pPr lvl="1">
              <a:buFontTx/>
              <a:buNone/>
            </a:pPr>
            <a:r>
              <a:rPr lang="en-GB" sz="2000" b="1" dirty="0"/>
              <a:t>(e.g. £1,000 over 30 days</a:t>
            </a:r>
            <a:r>
              <a:rPr lang="en-GB" sz="2000" b="1" dirty="0" smtClean="0"/>
              <a:t>)</a:t>
            </a:r>
          </a:p>
          <a:p>
            <a:r>
              <a:rPr lang="en-GB" sz="2000" b="1" dirty="0" smtClean="0"/>
              <a:t>Method of payment – Bank transfer, Direct Debit?</a:t>
            </a:r>
            <a:endParaRPr lang="en-GB" sz="2000" b="1" dirty="0"/>
          </a:p>
          <a:p>
            <a:pPr algn="ctr">
              <a:buFontTx/>
              <a:buNone/>
            </a:pPr>
            <a:endParaRPr lang="en-GB" sz="2800" b="1" dirty="0"/>
          </a:p>
        </p:txBody>
      </p:sp>
      <p:sp>
        <p:nvSpPr>
          <p:cNvPr id="7" name="Footer Placeholder 6"/>
          <p:cNvSpPr>
            <a:spLocks noGrp="1"/>
          </p:cNvSpPr>
          <p:nvPr>
            <p:ph type="ftr" sz="quarter" idx="11"/>
          </p:nvPr>
        </p:nvSpPr>
        <p:spPr/>
        <p:txBody>
          <a:bodyPr/>
          <a:lstStyle/>
          <a:p>
            <a:r>
              <a:rPr lang="en-GB" smtClean="0"/>
              <a:t>Financial Management</a:t>
            </a:r>
            <a:endParaRPr lang="en-GB"/>
          </a:p>
        </p:txBody>
      </p:sp>
      <p:sp>
        <p:nvSpPr>
          <p:cNvPr id="6" name="Slide Number Placeholder 5"/>
          <p:cNvSpPr>
            <a:spLocks noGrp="1"/>
          </p:cNvSpPr>
          <p:nvPr>
            <p:ph type="sldNum" sz="quarter" idx="12"/>
          </p:nvPr>
        </p:nvSpPr>
        <p:spPr/>
        <p:txBody>
          <a:bodyPr/>
          <a:lstStyle/>
          <a:p>
            <a:fld id="{8205CE8C-92F6-477A-B47F-3EDE6EB923A9}" type="slidenum">
              <a:rPr lang="en-GB" smtClean="0"/>
              <a:pPr/>
              <a:t>8</a:t>
            </a:fld>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0421" name="Rectangle 5"/>
          <p:cNvSpPr>
            <a:spLocks noGrp="1" noChangeArrowheads="1"/>
          </p:cNvSpPr>
          <p:nvPr>
            <p:ph type="body" idx="1"/>
          </p:nvPr>
        </p:nvSpPr>
        <p:spPr>
          <a:xfrm>
            <a:off x="457200" y="908720"/>
            <a:ext cx="8507288" cy="4525963"/>
          </a:xfrm>
        </p:spPr>
        <p:txBody>
          <a:bodyPr>
            <a:normAutofit fontScale="85000" lnSpcReduction="20000"/>
          </a:bodyPr>
          <a:lstStyle/>
          <a:p>
            <a:pPr>
              <a:buFontTx/>
              <a:buNone/>
            </a:pPr>
            <a:r>
              <a:rPr lang="en-GB" sz="2800" b="1" u="sng" dirty="0"/>
              <a:t>Regular Statements</a:t>
            </a:r>
          </a:p>
          <a:p>
            <a:r>
              <a:rPr lang="en-GB" sz="2000" b="1" dirty="0"/>
              <a:t>Ensure </a:t>
            </a:r>
            <a:r>
              <a:rPr lang="en-GB" sz="2000" b="1" dirty="0" smtClean="0"/>
              <a:t>error-free</a:t>
            </a:r>
            <a:endParaRPr lang="en-GB" sz="2000" b="1" dirty="0"/>
          </a:p>
          <a:p>
            <a:r>
              <a:rPr lang="en-GB" sz="2000" b="1" dirty="0"/>
              <a:t>Are they up-to-date?</a:t>
            </a:r>
          </a:p>
          <a:p>
            <a:endParaRPr lang="en-GB" b="1" u="sng" dirty="0"/>
          </a:p>
          <a:p>
            <a:pPr>
              <a:buFontTx/>
              <a:buNone/>
            </a:pPr>
            <a:r>
              <a:rPr lang="en-GB" sz="2800" b="1" u="sng" dirty="0" smtClean="0"/>
              <a:t>Aged-Debtor Analysis</a:t>
            </a:r>
          </a:p>
          <a:p>
            <a:r>
              <a:rPr lang="en-US" sz="2000" b="1" dirty="0"/>
              <a:t>L</a:t>
            </a:r>
            <a:r>
              <a:rPr lang="en-US" sz="2000" b="1" dirty="0" smtClean="0"/>
              <a:t>ist of company’s debtors showing no. of days payments outstanding (usually in descending order of age) </a:t>
            </a:r>
          </a:p>
          <a:p>
            <a:pPr marL="457200" lvl="1" indent="0">
              <a:buNone/>
            </a:pPr>
            <a:r>
              <a:rPr lang="en-US" sz="1600" b="1" dirty="0" smtClean="0"/>
              <a:t>e.g.</a:t>
            </a:r>
            <a:r>
              <a:rPr lang="en-US" sz="2000" b="1" dirty="0" smtClean="0"/>
              <a:t>	£X at 30 days, Y at £60 days etc.</a:t>
            </a:r>
            <a:endParaRPr lang="en-GB" sz="2000" b="1" dirty="0"/>
          </a:p>
          <a:p>
            <a:r>
              <a:rPr lang="en-GB" sz="2000" b="1" dirty="0" smtClean="0"/>
              <a:t>Highlights </a:t>
            </a:r>
            <a:r>
              <a:rPr lang="en-GB" sz="2000" b="1" dirty="0"/>
              <a:t>if debts </a:t>
            </a:r>
            <a:r>
              <a:rPr lang="en-GB" sz="2000" b="1" dirty="0" smtClean="0"/>
              <a:t>are not paid</a:t>
            </a:r>
          </a:p>
          <a:p>
            <a:r>
              <a:rPr lang="en-GB" sz="2000" b="1" dirty="0" smtClean="0"/>
              <a:t>Indicates possible financial distress</a:t>
            </a:r>
          </a:p>
          <a:p>
            <a:r>
              <a:rPr lang="en-GB" sz="2000" b="1" dirty="0" smtClean="0"/>
              <a:t>The older a debt is the more unlikely it is to be paid</a:t>
            </a:r>
            <a:endParaRPr lang="en-GB" sz="2000" b="1" dirty="0"/>
          </a:p>
          <a:p>
            <a:pPr marL="0" indent="0">
              <a:buNone/>
            </a:pPr>
            <a:r>
              <a:rPr lang="en-GB" dirty="0"/>
              <a:t/>
            </a:r>
            <a:br>
              <a:rPr lang="en-GB" dirty="0"/>
            </a:br>
            <a:r>
              <a:rPr lang="en-GB" dirty="0"/>
              <a:t/>
            </a:r>
            <a:br>
              <a:rPr lang="en-GB" dirty="0"/>
            </a:br>
            <a:endParaRPr lang="en-GB" b="1" dirty="0"/>
          </a:p>
        </p:txBody>
      </p:sp>
      <p:sp>
        <p:nvSpPr>
          <p:cNvPr id="6" name="Footer Placeholder 5"/>
          <p:cNvSpPr>
            <a:spLocks noGrp="1"/>
          </p:cNvSpPr>
          <p:nvPr>
            <p:ph type="ftr" sz="quarter" idx="11"/>
          </p:nvPr>
        </p:nvSpPr>
        <p:spPr/>
        <p:txBody>
          <a:bodyPr/>
          <a:lstStyle/>
          <a:p>
            <a:r>
              <a:rPr lang="en-GB" smtClean="0"/>
              <a:t>Financial Management</a:t>
            </a:r>
            <a:endParaRPr lang="en-GB"/>
          </a:p>
        </p:txBody>
      </p:sp>
      <p:sp>
        <p:nvSpPr>
          <p:cNvPr id="5" name="Slide Number Placeholder 4"/>
          <p:cNvSpPr>
            <a:spLocks noGrp="1"/>
          </p:cNvSpPr>
          <p:nvPr>
            <p:ph type="sldNum" sz="quarter" idx="12"/>
          </p:nvPr>
        </p:nvSpPr>
        <p:spPr/>
        <p:txBody>
          <a:bodyPr/>
          <a:lstStyle/>
          <a:p>
            <a:fld id="{8205CE8C-92F6-477A-B47F-3EDE6EB923A9}" type="slidenum">
              <a:rPr lang="en-GB" smtClean="0"/>
              <a:pPr/>
              <a:t>9</a:t>
            </a:fld>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1445" name="Rectangle 5"/>
          <p:cNvSpPr>
            <a:spLocks noGrp="1" noChangeArrowheads="1"/>
          </p:cNvSpPr>
          <p:nvPr>
            <p:ph type="body" idx="1"/>
          </p:nvPr>
        </p:nvSpPr>
        <p:spPr>
          <a:xfrm>
            <a:off x="457200" y="692696"/>
            <a:ext cx="8229600" cy="4525963"/>
          </a:xfrm>
        </p:spPr>
        <p:txBody>
          <a:bodyPr>
            <a:normAutofit lnSpcReduction="10000"/>
          </a:bodyPr>
          <a:lstStyle/>
          <a:p>
            <a:pPr>
              <a:lnSpc>
                <a:spcPct val="80000"/>
              </a:lnSpc>
              <a:buFontTx/>
              <a:buNone/>
            </a:pPr>
            <a:r>
              <a:rPr lang="en-GB" sz="2400" b="1" u="sng" dirty="0"/>
              <a:t>Procedures for Delayed Payment</a:t>
            </a:r>
          </a:p>
          <a:p>
            <a:pPr>
              <a:lnSpc>
                <a:spcPct val="80000"/>
              </a:lnSpc>
              <a:buFontTx/>
              <a:buNone/>
            </a:pPr>
            <a:endParaRPr lang="en-GB" sz="2400" b="1" u="sng" dirty="0"/>
          </a:p>
          <a:p>
            <a:pPr>
              <a:lnSpc>
                <a:spcPct val="80000"/>
              </a:lnSpc>
            </a:pPr>
            <a:r>
              <a:rPr lang="en-GB" sz="2400" b="1" dirty="0"/>
              <a:t>Take prompt action as soon as possible</a:t>
            </a:r>
          </a:p>
          <a:p>
            <a:pPr lvl="1">
              <a:lnSpc>
                <a:spcPct val="80000"/>
              </a:lnSpc>
            </a:pPr>
            <a:r>
              <a:rPr lang="en-GB" sz="2000" b="1" dirty="0"/>
              <a:t>Telephone call</a:t>
            </a:r>
          </a:p>
          <a:p>
            <a:pPr lvl="1">
              <a:lnSpc>
                <a:spcPct val="80000"/>
              </a:lnSpc>
            </a:pPr>
            <a:r>
              <a:rPr lang="en-GB" sz="2000" b="1" dirty="0" smtClean="0"/>
              <a:t>Formal Letter</a:t>
            </a:r>
            <a:endParaRPr lang="en-GB" sz="2000" b="1" dirty="0"/>
          </a:p>
          <a:p>
            <a:pPr lvl="1">
              <a:lnSpc>
                <a:spcPct val="80000"/>
              </a:lnSpc>
            </a:pPr>
            <a:r>
              <a:rPr lang="en-GB" sz="2000" b="1" dirty="0"/>
              <a:t>Prosecution (finally)</a:t>
            </a:r>
          </a:p>
          <a:p>
            <a:pPr>
              <a:lnSpc>
                <a:spcPct val="80000"/>
              </a:lnSpc>
              <a:buFontTx/>
              <a:buNone/>
            </a:pPr>
            <a:endParaRPr lang="en-GB" sz="2400" b="1" dirty="0"/>
          </a:p>
          <a:p>
            <a:pPr>
              <a:lnSpc>
                <a:spcPct val="80000"/>
              </a:lnSpc>
              <a:buFontTx/>
              <a:buNone/>
            </a:pPr>
            <a:r>
              <a:rPr lang="en-GB" sz="2400" b="1" u="sng" dirty="0"/>
              <a:t>Debt Factoring</a:t>
            </a:r>
          </a:p>
          <a:p>
            <a:pPr>
              <a:lnSpc>
                <a:spcPct val="80000"/>
              </a:lnSpc>
              <a:buFontTx/>
              <a:buNone/>
            </a:pPr>
            <a:endParaRPr lang="en-US" sz="2400" b="1" u="sng" dirty="0" smtClean="0"/>
          </a:p>
          <a:p>
            <a:pPr>
              <a:lnSpc>
                <a:spcPct val="80000"/>
              </a:lnSpc>
            </a:pPr>
            <a:r>
              <a:rPr lang="en-GB" sz="2000" b="1" dirty="0" smtClean="0"/>
              <a:t>Factoring is a financial transaction in which a business sells its accounts receivables (i.e. debtors invoices) to a third party (called a factor) at a discount, or for a service fee (typically 2-3%).</a:t>
            </a:r>
          </a:p>
          <a:p>
            <a:pPr>
              <a:lnSpc>
                <a:spcPct val="80000"/>
              </a:lnSpc>
            </a:pPr>
            <a:endParaRPr lang="en-GB" sz="2000" b="1" dirty="0" smtClean="0"/>
          </a:p>
          <a:p>
            <a:pPr>
              <a:lnSpc>
                <a:spcPct val="80000"/>
              </a:lnSpc>
            </a:pPr>
            <a:r>
              <a:rPr lang="en-GB" sz="2000" b="1" dirty="0" smtClean="0"/>
              <a:t>A business will sometimes factor its receivables to meet its immediate cash needs thereby avoiding cash flow problems.</a:t>
            </a:r>
            <a:endParaRPr lang="en-GB" sz="2000" b="1" dirty="0"/>
          </a:p>
          <a:p>
            <a:pPr algn="ctr">
              <a:lnSpc>
                <a:spcPct val="80000"/>
              </a:lnSpc>
              <a:buFontTx/>
              <a:buNone/>
            </a:pPr>
            <a:endParaRPr lang="en-GB" sz="2400" b="1" dirty="0"/>
          </a:p>
        </p:txBody>
      </p:sp>
      <p:sp>
        <p:nvSpPr>
          <p:cNvPr id="6" name="Footer Placeholder 5"/>
          <p:cNvSpPr>
            <a:spLocks noGrp="1"/>
          </p:cNvSpPr>
          <p:nvPr>
            <p:ph type="ftr" sz="quarter" idx="11"/>
          </p:nvPr>
        </p:nvSpPr>
        <p:spPr/>
        <p:txBody>
          <a:bodyPr/>
          <a:lstStyle/>
          <a:p>
            <a:r>
              <a:rPr lang="en-GB" dirty="0" smtClean="0"/>
              <a:t>Financial Management</a:t>
            </a:r>
            <a:endParaRPr lang="en-GB" dirty="0"/>
          </a:p>
        </p:txBody>
      </p:sp>
      <p:sp>
        <p:nvSpPr>
          <p:cNvPr id="5" name="Slide Number Placeholder 4"/>
          <p:cNvSpPr>
            <a:spLocks noGrp="1"/>
          </p:cNvSpPr>
          <p:nvPr>
            <p:ph type="sldNum" sz="quarter" idx="12"/>
          </p:nvPr>
        </p:nvSpPr>
        <p:spPr/>
        <p:txBody>
          <a:bodyPr/>
          <a:lstStyle/>
          <a:p>
            <a:fld id="{8205CE8C-92F6-477A-B47F-3EDE6EB923A9}" type="slidenum">
              <a:rPr lang="en-GB" smtClean="0"/>
              <a:pPr/>
              <a:t>10</a:t>
            </a:fld>
            <a:endParaRPr lang="en-GB"/>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2468" name="Rectangle 4"/>
          <p:cNvSpPr>
            <a:spLocks noGrp="1" noChangeArrowheads="1"/>
          </p:cNvSpPr>
          <p:nvPr>
            <p:ph type="title"/>
          </p:nvPr>
        </p:nvSpPr>
        <p:spPr>
          <a:xfrm>
            <a:off x="457200" y="476250"/>
            <a:ext cx="8229600" cy="431800"/>
          </a:xfrm>
        </p:spPr>
        <p:txBody>
          <a:bodyPr>
            <a:normAutofit fontScale="90000"/>
          </a:bodyPr>
          <a:lstStyle/>
          <a:p>
            <a:r>
              <a:rPr lang="en-GB" sz="3600" b="1" u="sng" dirty="0" smtClean="0"/>
              <a:t>Creditor Control</a:t>
            </a:r>
            <a:endParaRPr lang="en-GB" sz="3600" b="1" u="sng" dirty="0"/>
          </a:p>
        </p:txBody>
      </p:sp>
      <p:sp>
        <p:nvSpPr>
          <p:cNvPr id="62469" name="Rectangle 5"/>
          <p:cNvSpPr>
            <a:spLocks noGrp="1" noChangeArrowheads="1"/>
          </p:cNvSpPr>
          <p:nvPr>
            <p:ph type="body" idx="1"/>
          </p:nvPr>
        </p:nvSpPr>
        <p:spPr>
          <a:xfrm>
            <a:off x="144463" y="1268413"/>
            <a:ext cx="8820150" cy="4525962"/>
          </a:xfrm>
        </p:spPr>
        <p:txBody>
          <a:bodyPr/>
          <a:lstStyle/>
          <a:p>
            <a:pPr algn="ctr">
              <a:buFontTx/>
              <a:buNone/>
            </a:pPr>
            <a:endParaRPr lang="en-GB" sz="1400" b="1" u="sng" dirty="0"/>
          </a:p>
          <a:p>
            <a:pPr algn="ctr">
              <a:buFontTx/>
              <a:buNone/>
            </a:pPr>
            <a:r>
              <a:rPr lang="en-GB" sz="1800" dirty="0"/>
              <a:t>Those the business owes money to (e.g. suppliers</a:t>
            </a:r>
            <a:r>
              <a:rPr lang="en-GB" sz="1800" dirty="0" smtClean="0"/>
              <a:t>)</a:t>
            </a:r>
          </a:p>
          <a:p>
            <a:pPr algn="ctr">
              <a:buFontTx/>
              <a:buNone/>
            </a:pPr>
            <a:endParaRPr lang="en-GB" sz="1800" dirty="0" smtClean="0"/>
          </a:p>
          <a:p>
            <a:r>
              <a:rPr lang="en-GB" sz="2400" b="1" dirty="0" smtClean="0"/>
              <a:t>How can a business improve creditor control?</a:t>
            </a:r>
          </a:p>
          <a:p>
            <a:pPr algn="ctr">
              <a:buFontTx/>
              <a:buNone/>
            </a:pPr>
            <a:endParaRPr lang="en-GB" sz="1400" b="1" u="sng" dirty="0"/>
          </a:p>
          <a:p>
            <a:pPr lvl="1"/>
            <a:r>
              <a:rPr lang="en-GB" sz="2000" b="1" dirty="0"/>
              <a:t>Strict creation of new supplier </a:t>
            </a:r>
            <a:r>
              <a:rPr lang="en-GB" sz="2000" b="1" dirty="0" smtClean="0"/>
              <a:t>accounts to minimise number of interfaces &amp; risk of internal fraud</a:t>
            </a:r>
            <a:endParaRPr lang="en-GB" sz="2000" b="1" dirty="0"/>
          </a:p>
          <a:p>
            <a:pPr lvl="1"/>
            <a:r>
              <a:rPr lang="en-GB" sz="2000" b="1" dirty="0"/>
              <a:t>Check </a:t>
            </a:r>
            <a:r>
              <a:rPr lang="en-GB" sz="2000" b="1" dirty="0" smtClean="0"/>
              <a:t>invoices </a:t>
            </a:r>
            <a:r>
              <a:rPr lang="en-GB" sz="2000" b="1" dirty="0"/>
              <a:t>carefully</a:t>
            </a:r>
          </a:p>
          <a:p>
            <a:pPr lvl="1"/>
            <a:r>
              <a:rPr lang="en-GB" sz="2000" b="1" dirty="0"/>
              <a:t>Only pay for what you have </a:t>
            </a:r>
            <a:r>
              <a:rPr lang="en-GB" sz="2000" b="1" dirty="0" smtClean="0"/>
              <a:t>ordered, received &amp; accepted</a:t>
            </a:r>
            <a:endParaRPr lang="en-GB" sz="2000" b="1" dirty="0"/>
          </a:p>
          <a:p>
            <a:pPr lvl="1"/>
            <a:r>
              <a:rPr lang="en-GB" sz="2000" b="1" dirty="0"/>
              <a:t>Don’t pay </a:t>
            </a:r>
            <a:r>
              <a:rPr lang="en-GB" sz="2000" b="1" dirty="0" smtClean="0"/>
              <a:t>twice by accident</a:t>
            </a:r>
            <a:endParaRPr lang="en-GB" sz="2000" b="1" dirty="0"/>
          </a:p>
          <a:p>
            <a:pPr lvl="1"/>
            <a:r>
              <a:rPr lang="en-GB" sz="2000" b="1" dirty="0"/>
              <a:t>Take advantage of discounts &amp; early settlements</a:t>
            </a:r>
          </a:p>
          <a:p>
            <a:pPr lvl="1"/>
            <a:r>
              <a:rPr lang="en-GB" sz="2000" b="1" dirty="0" smtClean="0"/>
              <a:t>Exercise strict </a:t>
            </a:r>
            <a:r>
              <a:rPr lang="en-GB" sz="2000" b="1" dirty="0"/>
              <a:t>control over issuing </a:t>
            </a:r>
            <a:r>
              <a:rPr lang="en-GB" sz="2000" b="1" dirty="0" smtClean="0"/>
              <a:t>payments to avoid internal fraud</a:t>
            </a:r>
            <a:endParaRPr lang="en-GB" sz="2000" b="1" dirty="0"/>
          </a:p>
          <a:p>
            <a:pPr algn="ctr">
              <a:buFontTx/>
              <a:buNone/>
            </a:pPr>
            <a:endParaRPr lang="en-GB" sz="2800" b="1" dirty="0"/>
          </a:p>
        </p:txBody>
      </p:sp>
      <p:sp>
        <p:nvSpPr>
          <p:cNvPr id="7" name="Footer Placeholder 6"/>
          <p:cNvSpPr>
            <a:spLocks noGrp="1"/>
          </p:cNvSpPr>
          <p:nvPr>
            <p:ph type="ftr" sz="quarter" idx="11"/>
          </p:nvPr>
        </p:nvSpPr>
        <p:spPr/>
        <p:txBody>
          <a:bodyPr/>
          <a:lstStyle/>
          <a:p>
            <a:r>
              <a:rPr lang="en-GB" smtClean="0"/>
              <a:t>Financial Management</a:t>
            </a:r>
            <a:endParaRPr lang="en-GB"/>
          </a:p>
        </p:txBody>
      </p:sp>
      <p:sp>
        <p:nvSpPr>
          <p:cNvPr id="6" name="Slide Number Placeholder 5"/>
          <p:cNvSpPr>
            <a:spLocks noGrp="1"/>
          </p:cNvSpPr>
          <p:nvPr>
            <p:ph type="sldNum" sz="quarter" idx="12"/>
          </p:nvPr>
        </p:nvSpPr>
        <p:spPr/>
        <p:txBody>
          <a:bodyPr/>
          <a:lstStyle/>
          <a:p>
            <a:fld id="{8205CE8C-92F6-477A-B47F-3EDE6EB923A9}" type="slidenum">
              <a:rPr lang="en-GB" smtClean="0"/>
              <a:pPr/>
              <a:t>11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2469">
                                            <p:txEl>
                                              <p:pRg st="5" end="5"/>
                                            </p:txEl>
                                          </p:spTgt>
                                        </p:tgtEl>
                                        <p:attrNameLst>
                                          <p:attrName>style.visibility</p:attrName>
                                        </p:attrNameLst>
                                      </p:cBhvr>
                                      <p:to>
                                        <p:strVal val="visible"/>
                                      </p:to>
                                    </p:set>
                                    <p:animEffect transition="in" filter="fade">
                                      <p:cBhvr>
                                        <p:cTn id="7" dur="1000"/>
                                        <p:tgtEl>
                                          <p:spTgt spid="62469">
                                            <p:txEl>
                                              <p:pRg st="5" end="5"/>
                                            </p:txEl>
                                          </p:spTgt>
                                        </p:tgtEl>
                                      </p:cBhvr>
                                    </p:animEffect>
                                    <p:anim calcmode="lin" valueType="num">
                                      <p:cBhvr>
                                        <p:cTn id="8" dur="1000" fill="hold"/>
                                        <p:tgtEl>
                                          <p:spTgt spid="62469">
                                            <p:txEl>
                                              <p:pRg st="5" end="5"/>
                                            </p:txEl>
                                          </p:spTgt>
                                        </p:tgtEl>
                                        <p:attrNameLst>
                                          <p:attrName>ppt_x</p:attrName>
                                        </p:attrNameLst>
                                      </p:cBhvr>
                                      <p:tavLst>
                                        <p:tav tm="0">
                                          <p:val>
                                            <p:strVal val="#ppt_x"/>
                                          </p:val>
                                        </p:tav>
                                        <p:tav tm="100000">
                                          <p:val>
                                            <p:strVal val="#ppt_x"/>
                                          </p:val>
                                        </p:tav>
                                      </p:tavLst>
                                    </p:anim>
                                    <p:anim calcmode="lin" valueType="num">
                                      <p:cBhvr>
                                        <p:cTn id="9" dur="1000" fill="hold"/>
                                        <p:tgtEl>
                                          <p:spTgt spid="62469">
                                            <p:txEl>
                                              <p:pRg st="5" end="5"/>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2469">
                                            <p:txEl>
                                              <p:pRg st="6" end="6"/>
                                            </p:txEl>
                                          </p:spTgt>
                                        </p:tgtEl>
                                        <p:attrNameLst>
                                          <p:attrName>style.visibility</p:attrName>
                                        </p:attrNameLst>
                                      </p:cBhvr>
                                      <p:to>
                                        <p:strVal val="visible"/>
                                      </p:to>
                                    </p:set>
                                    <p:animEffect transition="in" filter="fade">
                                      <p:cBhvr>
                                        <p:cTn id="12" dur="1000"/>
                                        <p:tgtEl>
                                          <p:spTgt spid="62469">
                                            <p:txEl>
                                              <p:pRg st="6" end="6"/>
                                            </p:txEl>
                                          </p:spTgt>
                                        </p:tgtEl>
                                      </p:cBhvr>
                                    </p:animEffect>
                                    <p:anim calcmode="lin" valueType="num">
                                      <p:cBhvr>
                                        <p:cTn id="13" dur="1000" fill="hold"/>
                                        <p:tgtEl>
                                          <p:spTgt spid="62469">
                                            <p:txEl>
                                              <p:pRg st="6" end="6"/>
                                            </p:txEl>
                                          </p:spTgt>
                                        </p:tgtEl>
                                        <p:attrNameLst>
                                          <p:attrName>ppt_x</p:attrName>
                                        </p:attrNameLst>
                                      </p:cBhvr>
                                      <p:tavLst>
                                        <p:tav tm="0">
                                          <p:val>
                                            <p:strVal val="#ppt_x"/>
                                          </p:val>
                                        </p:tav>
                                        <p:tav tm="100000">
                                          <p:val>
                                            <p:strVal val="#ppt_x"/>
                                          </p:val>
                                        </p:tav>
                                      </p:tavLst>
                                    </p:anim>
                                    <p:anim calcmode="lin" valueType="num">
                                      <p:cBhvr>
                                        <p:cTn id="14" dur="1000" fill="hold"/>
                                        <p:tgtEl>
                                          <p:spTgt spid="62469">
                                            <p:txEl>
                                              <p:pRg st="6" end="6"/>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2469">
                                            <p:txEl>
                                              <p:pRg st="7" end="7"/>
                                            </p:txEl>
                                          </p:spTgt>
                                        </p:tgtEl>
                                        <p:attrNameLst>
                                          <p:attrName>style.visibility</p:attrName>
                                        </p:attrNameLst>
                                      </p:cBhvr>
                                      <p:to>
                                        <p:strVal val="visible"/>
                                      </p:to>
                                    </p:set>
                                    <p:animEffect transition="in" filter="fade">
                                      <p:cBhvr>
                                        <p:cTn id="17" dur="1000"/>
                                        <p:tgtEl>
                                          <p:spTgt spid="62469">
                                            <p:txEl>
                                              <p:pRg st="7" end="7"/>
                                            </p:txEl>
                                          </p:spTgt>
                                        </p:tgtEl>
                                      </p:cBhvr>
                                    </p:animEffect>
                                    <p:anim calcmode="lin" valueType="num">
                                      <p:cBhvr>
                                        <p:cTn id="18" dur="1000" fill="hold"/>
                                        <p:tgtEl>
                                          <p:spTgt spid="62469">
                                            <p:txEl>
                                              <p:pRg st="7" end="7"/>
                                            </p:txEl>
                                          </p:spTgt>
                                        </p:tgtEl>
                                        <p:attrNameLst>
                                          <p:attrName>ppt_x</p:attrName>
                                        </p:attrNameLst>
                                      </p:cBhvr>
                                      <p:tavLst>
                                        <p:tav tm="0">
                                          <p:val>
                                            <p:strVal val="#ppt_x"/>
                                          </p:val>
                                        </p:tav>
                                        <p:tav tm="100000">
                                          <p:val>
                                            <p:strVal val="#ppt_x"/>
                                          </p:val>
                                        </p:tav>
                                      </p:tavLst>
                                    </p:anim>
                                    <p:anim calcmode="lin" valueType="num">
                                      <p:cBhvr>
                                        <p:cTn id="19" dur="1000" fill="hold"/>
                                        <p:tgtEl>
                                          <p:spTgt spid="62469">
                                            <p:txEl>
                                              <p:pRg st="7" end="7"/>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2469">
                                            <p:txEl>
                                              <p:pRg st="8" end="8"/>
                                            </p:txEl>
                                          </p:spTgt>
                                        </p:tgtEl>
                                        <p:attrNameLst>
                                          <p:attrName>style.visibility</p:attrName>
                                        </p:attrNameLst>
                                      </p:cBhvr>
                                      <p:to>
                                        <p:strVal val="visible"/>
                                      </p:to>
                                    </p:set>
                                    <p:animEffect transition="in" filter="fade">
                                      <p:cBhvr>
                                        <p:cTn id="22" dur="1000"/>
                                        <p:tgtEl>
                                          <p:spTgt spid="62469">
                                            <p:txEl>
                                              <p:pRg st="8" end="8"/>
                                            </p:txEl>
                                          </p:spTgt>
                                        </p:tgtEl>
                                      </p:cBhvr>
                                    </p:animEffect>
                                    <p:anim calcmode="lin" valueType="num">
                                      <p:cBhvr>
                                        <p:cTn id="23" dur="1000" fill="hold"/>
                                        <p:tgtEl>
                                          <p:spTgt spid="62469">
                                            <p:txEl>
                                              <p:pRg st="8" end="8"/>
                                            </p:txEl>
                                          </p:spTgt>
                                        </p:tgtEl>
                                        <p:attrNameLst>
                                          <p:attrName>ppt_x</p:attrName>
                                        </p:attrNameLst>
                                      </p:cBhvr>
                                      <p:tavLst>
                                        <p:tav tm="0">
                                          <p:val>
                                            <p:strVal val="#ppt_x"/>
                                          </p:val>
                                        </p:tav>
                                        <p:tav tm="100000">
                                          <p:val>
                                            <p:strVal val="#ppt_x"/>
                                          </p:val>
                                        </p:tav>
                                      </p:tavLst>
                                    </p:anim>
                                    <p:anim calcmode="lin" valueType="num">
                                      <p:cBhvr>
                                        <p:cTn id="24" dur="1000" fill="hold"/>
                                        <p:tgtEl>
                                          <p:spTgt spid="62469">
                                            <p:txEl>
                                              <p:pRg st="8" end="8"/>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2469">
                                            <p:txEl>
                                              <p:pRg st="9" end="9"/>
                                            </p:txEl>
                                          </p:spTgt>
                                        </p:tgtEl>
                                        <p:attrNameLst>
                                          <p:attrName>style.visibility</p:attrName>
                                        </p:attrNameLst>
                                      </p:cBhvr>
                                      <p:to>
                                        <p:strVal val="visible"/>
                                      </p:to>
                                    </p:set>
                                    <p:animEffect transition="in" filter="fade">
                                      <p:cBhvr>
                                        <p:cTn id="27" dur="1000"/>
                                        <p:tgtEl>
                                          <p:spTgt spid="62469">
                                            <p:txEl>
                                              <p:pRg st="9" end="9"/>
                                            </p:txEl>
                                          </p:spTgt>
                                        </p:tgtEl>
                                      </p:cBhvr>
                                    </p:animEffect>
                                    <p:anim calcmode="lin" valueType="num">
                                      <p:cBhvr>
                                        <p:cTn id="28" dur="1000" fill="hold"/>
                                        <p:tgtEl>
                                          <p:spTgt spid="62469">
                                            <p:txEl>
                                              <p:pRg st="9" end="9"/>
                                            </p:txEl>
                                          </p:spTgt>
                                        </p:tgtEl>
                                        <p:attrNameLst>
                                          <p:attrName>ppt_x</p:attrName>
                                        </p:attrNameLst>
                                      </p:cBhvr>
                                      <p:tavLst>
                                        <p:tav tm="0">
                                          <p:val>
                                            <p:strVal val="#ppt_x"/>
                                          </p:val>
                                        </p:tav>
                                        <p:tav tm="100000">
                                          <p:val>
                                            <p:strVal val="#ppt_x"/>
                                          </p:val>
                                        </p:tav>
                                      </p:tavLst>
                                    </p:anim>
                                    <p:anim calcmode="lin" valueType="num">
                                      <p:cBhvr>
                                        <p:cTn id="29" dur="1000" fill="hold"/>
                                        <p:tgtEl>
                                          <p:spTgt spid="62469">
                                            <p:txEl>
                                              <p:pRg st="9" end="9"/>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62469">
                                            <p:txEl>
                                              <p:pRg st="10" end="10"/>
                                            </p:txEl>
                                          </p:spTgt>
                                        </p:tgtEl>
                                        <p:attrNameLst>
                                          <p:attrName>style.visibility</p:attrName>
                                        </p:attrNameLst>
                                      </p:cBhvr>
                                      <p:to>
                                        <p:strVal val="visible"/>
                                      </p:to>
                                    </p:set>
                                    <p:animEffect transition="in" filter="fade">
                                      <p:cBhvr>
                                        <p:cTn id="32" dur="1000"/>
                                        <p:tgtEl>
                                          <p:spTgt spid="62469">
                                            <p:txEl>
                                              <p:pRg st="10" end="10"/>
                                            </p:txEl>
                                          </p:spTgt>
                                        </p:tgtEl>
                                      </p:cBhvr>
                                    </p:animEffect>
                                    <p:anim calcmode="lin" valueType="num">
                                      <p:cBhvr>
                                        <p:cTn id="33" dur="1000" fill="hold"/>
                                        <p:tgtEl>
                                          <p:spTgt spid="62469">
                                            <p:txEl>
                                              <p:pRg st="10" end="10"/>
                                            </p:txEl>
                                          </p:spTgt>
                                        </p:tgtEl>
                                        <p:attrNameLst>
                                          <p:attrName>ppt_x</p:attrName>
                                        </p:attrNameLst>
                                      </p:cBhvr>
                                      <p:tavLst>
                                        <p:tav tm="0">
                                          <p:val>
                                            <p:strVal val="#ppt_x"/>
                                          </p:val>
                                        </p:tav>
                                        <p:tav tm="100000">
                                          <p:val>
                                            <p:strVal val="#ppt_x"/>
                                          </p:val>
                                        </p:tav>
                                      </p:tavLst>
                                    </p:anim>
                                    <p:anim calcmode="lin" valueType="num">
                                      <p:cBhvr>
                                        <p:cTn id="34" dur="1000" fill="hold"/>
                                        <p:tgtEl>
                                          <p:spTgt spid="62469">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3492" name="Rectangle 4"/>
          <p:cNvSpPr>
            <a:spLocks noGrp="1" noChangeArrowheads="1"/>
          </p:cNvSpPr>
          <p:nvPr>
            <p:ph type="title"/>
          </p:nvPr>
        </p:nvSpPr>
        <p:spPr>
          <a:xfrm>
            <a:off x="457200" y="476250"/>
            <a:ext cx="8229600" cy="431800"/>
          </a:xfrm>
        </p:spPr>
        <p:txBody>
          <a:bodyPr>
            <a:normAutofit fontScale="90000"/>
          </a:bodyPr>
          <a:lstStyle/>
          <a:p>
            <a:r>
              <a:rPr lang="en-GB" sz="3600" b="1" u="sng" dirty="0" smtClean="0"/>
              <a:t>STOCK CONTROL</a:t>
            </a:r>
            <a:endParaRPr lang="en-GB" sz="3600" b="1" u="sng" dirty="0"/>
          </a:p>
        </p:txBody>
      </p:sp>
      <p:sp>
        <p:nvSpPr>
          <p:cNvPr id="63493" name="Rectangle 5"/>
          <p:cNvSpPr>
            <a:spLocks noGrp="1" noChangeArrowheads="1"/>
          </p:cNvSpPr>
          <p:nvPr>
            <p:ph type="body" idx="1"/>
          </p:nvPr>
        </p:nvSpPr>
        <p:spPr>
          <a:xfrm>
            <a:off x="323850" y="1341438"/>
            <a:ext cx="8640763" cy="4525962"/>
          </a:xfrm>
        </p:spPr>
        <p:txBody>
          <a:bodyPr/>
          <a:lstStyle/>
          <a:p>
            <a:pPr algn="ctr">
              <a:buFontTx/>
              <a:buNone/>
            </a:pPr>
            <a:endParaRPr lang="en-GB" sz="2800" b="1" u="sng" dirty="0"/>
          </a:p>
          <a:p>
            <a:pPr>
              <a:buFontTx/>
              <a:buNone/>
            </a:pPr>
            <a:r>
              <a:rPr lang="en-GB" sz="2800" b="1" dirty="0"/>
              <a:t>Why hold stock?</a:t>
            </a:r>
          </a:p>
          <a:p>
            <a:pPr>
              <a:buFontTx/>
              <a:buNone/>
            </a:pPr>
            <a:endParaRPr lang="en-GB" sz="2800" b="1" dirty="0"/>
          </a:p>
          <a:p>
            <a:r>
              <a:rPr lang="en-GB" sz="2000" b="1" dirty="0"/>
              <a:t>To meet customers needs</a:t>
            </a:r>
          </a:p>
          <a:p>
            <a:r>
              <a:rPr lang="en-GB" sz="2000" b="1" dirty="0"/>
              <a:t>To take advantage of bulk discounts</a:t>
            </a:r>
          </a:p>
          <a:p>
            <a:r>
              <a:rPr lang="en-GB" sz="2000" b="1" dirty="0"/>
              <a:t>To obtain favourable market prices</a:t>
            </a:r>
          </a:p>
          <a:p>
            <a:r>
              <a:rPr lang="en-GB" sz="2000" b="1" dirty="0"/>
              <a:t>To protect against late deliveries or </a:t>
            </a:r>
            <a:r>
              <a:rPr lang="en-GB" sz="2000" b="1" dirty="0" smtClean="0"/>
              <a:t>bottlenecks</a:t>
            </a:r>
          </a:p>
          <a:p>
            <a:r>
              <a:rPr lang="en-GB" sz="2000" b="1" dirty="0" smtClean="0"/>
              <a:t>Interruption of future supplies or scarcity</a:t>
            </a:r>
          </a:p>
          <a:p>
            <a:r>
              <a:rPr lang="en-GB" sz="2000" b="1" dirty="0" smtClean="0"/>
              <a:t>Increases in costs expected</a:t>
            </a:r>
            <a:endParaRPr lang="en-GB" sz="2000" b="1" dirty="0"/>
          </a:p>
        </p:txBody>
      </p:sp>
      <p:sp>
        <p:nvSpPr>
          <p:cNvPr id="7" name="Footer Placeholder 6"/>
          <p:cNvSpPr>
            <a:spLocks noGrp="1"/>
          </p:cNvSpPr>
          <p:nvPr>
            <p:ph type="ftr" sz="quarter" idx="11"/>
          </p:nvPr>
        </p:nvSpPr>
        <p:spPr/>
        <p:txBody>
          <a:bodyPr/>
          <a:lstStyle/>
          <a:p>
            <a:r>
              <a:rPr lang="en-GB" smtClean="0"/>
              <a:t>Financial Management</a:t>
            </a:r>
            <a:endParaRPr lang="en-GB"/>
          </a:p>
        </p:txBody>
      </p:sp>
      <p:sp>
        <p:nvSpPr>
          <p:cNvPr id="6" name="Slide Number Placeholder 5"/>
          <p:cNvSpPr>
            <a:spLocks noGrp="1"/>
          </p:cNvSpPr>
          <p:nvPr>
            <p:ph type="sldNum" sz="quarter" idx="12"/>
          </p:nvPr>
        </p:nvSpPr>
        <p:spPr/>
        <p:txBody>
          <a:bodyPr/>
          <a:lstStyle/>
          <a:p>
            <a:fld id="{8205CE8C-92F6-477A-B47F-3EDE6EB923A9}" type="slidenum">
              <a:rPr lang="en-GB" smtClean="0"/>
              <a:pPr/>
              <a:t>12</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349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349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3493">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3493">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3493">
                                            <p:txEl>
                                              <p:pRg st="7" end="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349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4516" name="Rectangle 4"/>
          <p:cNvSpPr>
            <a:spLocks noGrp="1" noChangeArrowheads="1"/>
          </p:cNvSpPr>
          <p:nvPr>
            <p:ph type="title"/>
          </p:nvPr>
        </p:nvSpPr>
        <p:spPr>
          <a:xfrm>
            <a:off x="251520" y="836712"/>
            <a:ext cx="8640960" cy="431800"/>
          </a:xfrm>
        </p:spPr>
        <p:txBody>
          <a:bodyPr/>
          <a:lstStyle/>
          <a:p>
            <a:pPr>
              <a:lnSpc>
                <a:spcPct val="90000"/>
              </a:lnSpc>
            </a:pPr>
            <a:r>
              <a:rPr lang="en-GB" sz="2400" b="1" u="sng" dirty="0" smtClean="0"/>
              <a:t>POTENTIAL COSTS INCURRED IN HOLDING STOCK</a:t>
            </a:r>
            <a:endParaRPr lang="en-GB" sz="2400" b="1" u="sng" dirty="0"/>
          </a:p>
        </p:txBody>
      </p:sp>
      <p:sp>
        <p:nvSpPr>
          <p:cNvPr id="64517" name="Rectangle 5"/>
          <p:cNvSpPr>
            <a:spLocks noGrp="1" noChangeArrowheads="1"/>
          </p:cNvSpPr>
          <p:nvPr>
            <p:ph type="body" idx="1"/>
          </p:nvPr>
        </p:nvSpPr>
        <p:spPr>
          <a:xfrm>
            <a:off x="457200" y="1600200"/>
            <a:ext cx="8435975" cy="4525963"/>
          </a:xfrm>
        </p:spPr>
        <p:txBody>
          <a:bodyPr/>
          <a:lstStyle/>
          <a:p>
            <a:pPr>
              <a:lnSpc>
                <a:spcPct val="90000"/>
              </a:lnSpc>
              <a:buFontTx/>
              <a:buNone/>
            </a:pPr>
            <a:endParaRPr lang="en-GB" sz="2400" b="1" u="sng" dirty="0"/>
          </a:p>
          <a:p>
            <a:pPr>
              <a:lnSpc>
                <a:spcPct val="90000"/>
              </a:lnSpc>
            </a:pPr>
            <a:r>
              <a:rPr lang="en-GB" sz="2000" b="1" dirty="0"/>
              <a:t>Interest on capital tied up in stock (Opportunity cost)</a:t>
            </a:r>
          </a:p>
          <a:p>
            <a:pPr>
              <a:lnSpc>
                <a:spcPct val="90000"/>
              </a:lnSpc>
            </a:pPr>
            <a:r>
              <a:rPr lang="en-GB" sz="2000" b="1" dirty="0"/>
              <a:t>Storage charges (rent, heating &amp; lighting)</a:t>
            </a:r>
          </a:p>
          <a:p>
            <a:pPr>
              <a:lnSpc>
                <a:spcPct val="90000"/>
              </a:lnSpc>
            </a:pPr>
            <a:r>
              <a:rPr lang="en-GB" sz="2000" b="1" dirty="0"/>
              <a:t>Staff costs</a:t>
            </a:r>
          </a:p>
          <a:p>
            <a:pPr>
              <a:lnSpc>
                <a:spcPct val="90000"/>
              </a:lnSpc>
            </a:pPr>
            <a:r>
              <a:rPr lang="en-GB" sz="2000" b="1" dirty="0"/>
              <a:t>Audit charges</a:t>
            </a:r>
          </a:p>
          <a:p>
            <a:pPr>
              <a:lnSpc>
                <a:spcPct val="90000"/>
              </a:lnSpc>
            </a:pPr>
            <a:r>
              <a:rPr lang="en-GB" sz="2000" b="1" dirty="0"/>
              <a:t>Insurance charges</a:t>
            </a:r>
          </a:p>
          <a:p>
            <a:pPr>
              <a:lnSpc>
                <a:spcPct val="90000"/>
              </a:lnSpc>
            </a:pPr>
            <a:r>
              <a:rPr lang="en-GB" sz="2000" b="1" dirty="0"/>
              <a:t>Security charges</a:t>
            </a:r>
          </a:p>
          <a:p>
            <a:pPr>
              <a:lnSpc>
                <a:spcPct val="90000"/>
              </a:lnSpc>
            </a:pPr>
            <a:r>
              <a:rPr lang="en-GB" sz="2000" b="1" dirty="0"/>
              <a:t>Deterioration &amp; obsolescence</a:t>
            </a:r>
          </a:p>
          <a:p>
            <a:pPr>
              <a:lnSpc>
                <a:spcPct val="90000"/>
              </a:lnSpc>
            </a:pPr>
            <a:r>
              <a:rPr lang="en-GB" sz="2000" b="1" dirty="0"/>
              <a:t>Theft</a:t>
            </a:r>
          </a:p>
          <a:p>
            <a:pPr algn="ctr">
              <a:lnSpc>
                <a:spcPct val="90000"/>
              </a:lnSpc>
              <a:buFontTx/>
              <a:buNone/>
            </a:pPr>
            <a:endParaRPr lang="en-GB" sz="2400" b="1" dirty="0"/>
          </a:p>
        </p:txBody>
      </p:sp>
      <p:sp>
        <p:nvSpPr>
          <p:cNvPr id="7" name="Footer Placeholder 6"/>
          <p:cNvSpPr>
            <a:spLocks noGrp="1"/>
          </p:cNvSpPr>
          <p:nvPr>
            <p:ph type="ftr" sz="quarter" idx="11"/>
          </p:nvPr>
        </p:nvSpPr>
        <p:spPr/>
        <p:txBody>
          <a:bodyPr/>
          <a:lstStyle/>
          <a:p>
            <a:r>
              <a:rPr lang="en-GB" smtClean="0"/>
              <a:t>Financial Management</a:t>
            </a:r>
            <a:endParaRPr lang="en-GB"/>
          </a:p>
        </p:txBody>
      </p:sp>
      <p:sp>
        <p:nvSpPr>
          <p:cNvPr id="6" name="Slide Number Placeholder 5"/>
          <p:cNvSpPr>
            <a:spLocks noGrp="1"/>
          </p:cNvSpPr>
          <p:nvPr>
            <p:ph type="sldNum" sz="quarter" idx="12"/>
          </p:nvPr>
        </p:nvSpPr>
        <p:spPr/>
        <p:txBody>
          <a:bodyPr/>
          <a:lstStyle/>
          <a:p>
            <a:fld id="{8205CE8C-92F6-477A-B47F-3EDE6EB923A9}" type="slidenum">
              <a:rPr lang="en-GB" smtClean="0"/>
              <a:pPr/>
              <a:t>13</a:t>
            </a:fld>
            <a:endParaRPr lang="en-GB"/>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5540" name="Rectangle 4"/>
          <p:cNvSpPr>
            <a:spLocks noGrp="1" noChangeArrowheads="1"/>
          </p:cNvSpPr>
          <p:nvPr>
            <p:ph type="title"/>
          </p:nvPr>
        </p:nvSpPr>
        <p:spPr>
          <a:xfrm>
            <a:off x="457200" y="476250"/>
            <a:ext cx="8229600" cy="431800"/>
          </a:xfrm>
        </p:spPr>
        <p:txBody>
          <a:bodyPr>
            <a:normAutofit fontScale="90000"/>
          </a:bodyPr>
          <a:lstStyle/>
          <a:p>
            <a:r>
              <a:rPr lang="en-GB" sz="3600" b="1" u="sng" dirty="0" smtClean="0"/>
              <a:t>STOCKOUT</a:t>
            </a:r>
            <a:endParaRPr lang="en-GB" sz="3600" b="1" u="sng" dirty="0"/>
          </a:p>
        </p:txBody>
      </p:sp>
      <p:sp>
        <p:nvSpPr>
          <p:cNvPr id="65541" name="Rectangle 5"/>
          <p:cNvSpPr>
            <a:spLocks noGrp="1" noChangeArrowheads="1"/>
          </p:cNvSpPr>
          <p:nvPr>
            <p:ph type="body" idx="1"/>
          </p:nvPr>
        </p:nvSpPr>
        <p:spPr/>
        <p:txBody>
          <a:bodyPr/>
          <a:lstStyle/>
          <a:p>
            <a:pPr>
              <a:buFontTx/>
              <a:buNone/>
            </a:pPr>
            <a:r>
              <a:rPr lang="en-GB" sz="2000" dirty="0" smtClean="0"/>
              <a:t>Consequences </a:t>
            </a:r>
            <a:r>
              <a:rPr lang="en-GB" sz="2000" dirty="0"/>
              <a:t>of not having stock available</a:t>
            </a:r>
          </a:p>
          <a:p>
            <a:pPr>
              <a:buFontTx/>
              <a:buNone/>
            </a:pPr>
            <a:endParaRPr lang="en-GB" sz="2000" dirty="0"/>
          </a:p>
          <a:p>
            <a:r>
              <a:rPr lang="en-GB" sz="2000" b="1" dirty="0"/>
              <a:t>Loss on profit </a:t>
            </a:r>
            <a:r>
              <a:rPr lang="en-GB" sz="2000" b="1" dirty="0" smtClean="0"/>
              <a:t>from </a:t>
            </a:r>
            <a:r>
              <a:rPr lang="en-GB" sz="2000" b="1" dirty="0"/>
              <a:t>a sale</a:t>
            </a:r>
          </a:p>
          <a:p>
            <a:r>
              <a:rPr lang="en-GB" sz="2000" b="1" dirty="0"/>
              <a:t>Loss of customer (possibly permanently?)</a:t>
            </a:r>
          </a:p>
          <a:p>
            <a:r>
              <a:rPr lang="en-GB" sz="2000" b="1" dirty="0"/>
              <a:t>Incurring additional carriage costs </a:t>
            </a:r>
          </a:p>
          <a:p>
            <a:r>
              <a:rPr lang="en-GB" sz="2000" b="1" dirty="0"/>
              <a:t>Creating a poor reputation for </a:t>
            </a:r>
            <a:r>
              <a:rPr lang="en-GB" sz="2000" b="1" dirty="0" smtClean="0"/>
              <a:t>reliability</a:t>
            </a:r>
          </a:p>
          <a:p>
            <a:r>
              <a:rPr lang="en-GB" sz="2000" b="1" dirty="0" smtClean="0"/>
              <a:t>Possible lost production</a:t>
            </a:r>
          </a:p>
          <a:p>
            <a:r>
              <a:rPr lang="en-GB" sz="2000" b="1" dirty="0" smtClean="0"/>
              <a:t>Inefficient scheduling due to shortages</a:t>
            </a:r>
          </a:p>
          <a:p>
            <a:r>
              <a:rPr lang="en-GB" sz="2000" b="1" dirty="0" smtClean="0"/>
              <a:t>Purchasing at a higher price to replenish more quickly</a:t>
            </a:r>
            <a:endParaRPr lang="en-GB" sz="2000" b="1" dirty="0"/>
          </a:p>
          <a:p>
            <a:pPr>
              <a:buFontTx/>
              <a:buNone/>
            </a:pPr>
            <a:endParaRPr lang="en-GB" dirty="0"/>
          </a:p>
          <a:p>
            <a:pPr algn="ctr">
              <a:buFontTx/>
              <a:buNone/>
            </a:pPr>
            <a:endParaRPr lang="en-GB" b="1" dirty="0"/>
          </a:p>
        </p:txBody>
      </p:sp>
      <p:sp>
        <p:nvSpPr>
          <p:cNvPr id="7" name="Footer Placeholder 6"/>
          <p:cNvSpPr>
            <a:spLocks noGrp="1"/>
          </p:cNvSpPr>
          <p:nvPr>
            <p:ph type="ftr" sz="quarter" idx="11"/>
          </p:nvPr>
        </p:nvSpPr>
        <p:spPr/>
        <p:txBody>
          <a:bodyPr/>
          <a:lstStyle/>
          <a:p>
            <a:r>
              <a:rPr lang="en-GB" smtClean="0"/>
              <a:t>Financial Management</a:t>
            </a:r>
            <a:endParaRPr lang="en-GB"/>
          </a:p>
        </p:txBody>
      </p:sp>
      <p:sp>
        <p:nvSpPr>
          <p:cNvPr id="6" name="Slide Number Placeholder 5"/>
          <p:cNvSpPr>
            <a:spLocks noGrp="1"/>
          </p:cNvSpPr>
          <p:nvPr>
            <p:ph type="sldNum" sz="quarter" idx="12"/>
          </p:nvPr>
        </p:nvSpPr>
        <p:spPr/>
        <p:txBody>
          <a:bodyPr/>
          <a:lstStyle/>
          <a:p>
            <a:fld id="{8205CE8C-92F6-477A-B47F-3EDE6EB923A9}" type="slidenum">
              <a:rPr lang="en-GB" smtClean="0"/>
              <a:pPr/>
              <a:t>14</a:t>
            </a:fld>
            <a:endParaRPr lang="en-GB"/>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6564" name="Rectangle 4"/>
          <p:cNvSpPr>
            <a:spLocks noGrp="1" noChangeArrowheads="1"/>
          </p:cNvSpPr>
          <p:nvPr>
            <p:ph type="title"/>
          </p:nvPr>
        </p:nvSpPr>
        <p:spPr>
          <a:xfrm>
            <a:off x="457200" y="476250"/>
            <a:ext cx="8229600" cy="431800"/>
          </a:xfrm>
        </p:spPr>
        <p:txBody>
          <a:bodyPr>
            <a:normAutofit fontScale="90000"/>
          </a:bodyPr>
          <a:lstStyle/>
          <a:p>
            <a:pPr>
              <a:lnSpc>
                <a:spcPct val="80000"/>
              </a:lnSpc>
            </a:pPr>
            <a:r>
              <a:rPr lang="en-GB" sz="3600" b="1" u="sng" dirty="0" smtClean="0"/>
              <a:t>Economic Order Quantity</a:t>
            </a:r>
            <a:endParaRPr lang="en-GB" sz="3600" b="1" u="sng" dirty="0"/>
          </a:p>
        </p:txBody>
      </p:sp>
      <p:sp>
        <p:nvSpPr>
          <p:cNvPr id="66565" name="Rectangle 5"/>
          <p:cNvSpPr>
            <a:spLocks noGrp="1" noChangeArrowheads="1"/>
          </p:cNvSpPr>
          <p:nvPr>
            <p:ph type="body" idx="1"/>
          </p:nvPr>
        </p:nvSpPr>
        <p:spPr>
          <a:xfrm>
            <a:off x="395288" y="1268413"/>
            <a:ext cx="8229600" cy="4525962"/>
          </a:xfrm>
        </p:spPr>
        <p:txBody>
          <a:bodyPr/>
          <a:lstStyle/>
          <a:p>
            <a:pPr>
              <a:lnSpc>
                <a:spcPct val="80000"/>
              </a:lnSpc>
              <a:buFontTx/>
              <a:buNone/>
            </a:pPr>
            <a:endParaRPr lang="en-GB" sz="2000" b="1" dirty="0"/>
          </a:p>
          <a:p>
            <a:pPr indent="0">
              <a:lnSpc>
                <a:spcPct val="80000"/>
              </a:lnSpc>
              <a:buNone/>
            </a:pPr>
            <a:r>
              <a:rPr lang="en-GB" sz="2000" b="1" dirty="0"/>
              <a:t>Mathematical formula used for optimising stock control to minimise costs:</a:t>
            </a:r>
          </a:p>
          <a:p>
            <a:pPr>
              <a:lnSpc>
                <a:spcPct val="80000"/>
              </a:lnSpc>
            </a:pPr>
            <a:endParaRPr lang="en-GB" sz="2000" b="1" dirty="0"/>
          </a:p>
          <a:p>
            <a:pPr algn="ctr">
              <a:lnSpc>
                <a:spcPct val="80000"/>
              </a:lnSpc>
              <a:buFontTx/>
              <a:buNone/>
            </a:pPr>
            <a:r>
              <a:rPr lang="en-GB" sz="2000" b="1" dirty="0" smtClean="0">
                <a:solidFill>
                  <a:srgbClr val="FF0000"/>
                </a:solidFill>
              </a:rPr>
              <a:t>EOQ = √</a:t>
            </a:r>
            <a:r>
              <a:rPr lang="en-GB" sz="2000" b="1" u="sng" dirty="0">
                <a:solidFill>
                  <a:srgbClr val="FF0000"/>
                </a:solidFill>
              </a:rPr>
              <a:t>2 D C</a:t>
            </a:r>
          </a:p>
          <a:p>
            <a:pPr algn="ctr">
              <a:lnSpc>
                <a:spcPct val="80000"/>
              </a:lnSpc>
              <a:buFontTx/>
              <a:buNone/>
            </a:pPr>
            <a:r>
              <a:rPr lang="en-GB" sz="2000" b="1" dirty="0" smtClean="0">
                <a:solidFill>
                  <a:srgbClr val="FF0000"/>
                </a:solidFill>
              </a:rPr>
              <a:t>             </a:t>
            </a:r>
            <a:r>
              <a:rPr lang="en-GB" sz="2000" b="1" dirty="0">
                <a:solidFill>
                  <a:srgbClr val="FF0000"/>
                </a:solidFill>
              </a:rPr>
              <a:t>H</a:t>
            </a:r>
          </a:p>
          <a:p>
            <a:pPr algn="ctr">
              <a:lnSpc>
                <a:spcPct val="80000"/>
              </a:lnSpc>
              <a:buFontTx/>
              <a:buNone/>
            </a:pPr>
            <a:endParaRPr lang="en-GB" sz="2000" b="1" dirty="0">
              <a:solidFill>
                <a:srgbClr val="FF0000"/>
              </a:solidFill>
            </a:endParaRPr>
          </a:p>
          <a:p>
            <a:pPr>
              <a:lnSpc>
                <a:spcPct val="80000"/>
              </a:lnSpc>
              <a:buFontTx/>
              <a:buNone/>
            </a:pPr>
            <a:r>
              <a:rPr lang="en-GB" sz="2000" b="1" dirty="0"/>
              <a:t>where:</a:t>
            </a:r>
          </a:p>
          <a:p>
            <a:pPr>
              <a:lnSpc>
                <a:spcPct val="80000"/>
              </a:lnSpc>
              <a:buFontTx/>
              <a:buNone/>
            </a:pPr>
            <a:endParaRPr lang="en-GB" sz="2000" b="1" dirty="0"/>
          </a:p>
          <a:p>
            <a:pPr>
              <a:lnSpc>
                <a:spcPct val="80000"/>
              </a:lnSpc>
            </a:pPr>
            <a:r>
              <a:rPr lang="en-GB" sz="2000" b="1" dirty="0"/>
              <a:t>D = Annual Demand</a:t>
            </a:r>
          </a:p>
          <a:p>
            <a:pPr>
              <a:lnSpc>
                <a:spcPct val="80000"/>
              </a:lnSpc>
            </a:pPr>
            <a:r>
              <a:rPr lang="en-GB" sz="2000" b="1" dirty="0"/>
              <a:t>C = Cost of Placing an Order</a:t>
            </a:r>
          </a:p>
          <a:p>
            <a:pPr>
              <a:lnSpc>
                <a:spcPct val="80000"/>
              </a:lnSpc>
            </a:pPr>
            <a:r>
              <a:rPr lang="en-GB" sz="2000" b="1" dirty="0"/>
              <a:t>H = Holding Costs</a:t>
            </a:r>
          </a:p>
          <a:p>
            <a:pPr>
              <a:lnSpc>
                <a:spcPct val="80000"/>
              </a:lnSpc>
            </a:pPr>
            <a:endParaRPr lang="en-GB" sz="2000" b="1" dirty="0"/>
          </a:p>
          <a:p>
            <a:pPr>
              <a:lnSpc>
                <a:spcPct val="80000"/>
              </a:lnSpc>
              <a:buFontTx/>
              <a:buNone/>
            </a:pPr>
            <a:r>
              <a:rPr lang="en-GB" sz="1600" b="1" dirty="0"/>
              <a:t>N.B. Assumes demand is constant</a:t>
            </a:r>
          </a:p>
          <a:p>
            <a:pPr algn="ctr">
              <a:lnSpc>
                <a:spcPct val="80000"/>
              </a:lnSpc>
              <a:buFontTx/>
              <a:buNone/>
            </a:pPr>
            <a:endParaRPr lang="en-GB" sz="2000" b="1" dirty="0"/>
          </a:p>
        </p:txBody>
      </p:sp>
      <p:sp>
        <p:nvSpPr>
          <p:cNvPr id="7" name="Footer Placeholder 6"/>
          <p:cNvSpPr>
            <a:spLocks noGrp="1"/>
          </p:cNvSpPr>
          <p:nvPr>
            <p:ph type="ftr" sz="quarter" idx="11"/>
          </p:nvPr>
        </p:nvSpPr>
        <p:spPr/>
        <p:txBody>
          <a:bodyPr/>
          <a:lstStyle/>
          <a:p>
            <a:r>
              <a:rPr lang="en-GB" smtClean="0"/>
              <a:t>Financial Management</a:t>
            </a:r>
            <a:endParaRPr lang="en-GB"/>
          </a:p>
        </p:txBody>
      </p:sp>
      <p:sp>
        <p:nvSpPr>
          <p:cNvPr id="6" name="Slide Number Placeholder 5"/>
          <p:cNvSpPr>
            <a:spLocks noGrp="1"/>
          </p:cNvSpPr>
          <p:nvPr>
            <p:ph type="sldNum" sz="quarter" idx="12"/>
          </p:nvPr>
        </p:nvSpPr>
        <p:spPr/>
        <p:txBody>
          <a:bodyPr/>
          <a:lstStyle/>
          <a:p>
            <a:fld id="{8205CE8C-92F6-477A-B47F-3EDE6EB923A9}" type="slidenum">
              <a:rPr lang="en-GB" smtClean="0"/>
              <a:pPr/>
              <a:t>15</a:t>
            </a:fld>
            <a:endParaRPr lang="en-GB"/>
          </a:p>
        </p:txBody>
      </p:sp>
    </p:spTree>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7588" name="Rectangle 4"/>
          <p:cNvSpPr>
            <a:spLocks noGrp="1" noChangeArrowheads="1"/>
          </p:cNvSpPr>
          <p:nvPr>
            <p:ph type="title"/>
          </p:nvPr>
        </p:nvSpPr>
        <p:spPr>
          <a:xfrm>
            <a:off x="457200" y="476250"/>
            <a:ext cx="8229600" cy="431800"/>
          </a:xfrm>
        </p:spPr>
        <p:txBody>
          <a:bodyPr>
            <a:normAutofit fontScale="90000"/>
          </a:bodyPr>
          <a:lstStyle/>
          <a:p>
            <a:pPr>
              <a:lnSpc>
                <a:spcPct val="90000"/>
              </a:lnSpc>
            </a:pPr>
            <a:r>
              <a:rPr lang="en-GB" sz="3600" b="1" u="sng" dirty="0" smtClean="0"/>
              <a:t>Just In Time</a:t>
            </a:r>
            <a:endParaRPr lang="en-GB" sz="3600" b="1" u="sng" dirty="0"/>
          </a:p>
        </p:txBody>
      </p:sp>
      <p:sp>
        <p:nvSpPr>
          <p:cNvPr id="67589" name="Rectangle 5"/>
          <p:cNvSpPr>
            <a:spLocks noGrp="1" noChangeArrowheads="1"/>
          </p:cNvSpPr>
          <p:nvPr>
            <p:ph type="body" idx="1"/>
          </p:nvPr>
        </p:nvSpPr>
        <p:spPr>
          <a:xfrm>
            <a:off x="468313" y="1412875"/>
            <a:ext cx="8229600" cy="4525963"/>
          </a:xfrm>
        </p:spPr>
        <p:txBody>
          <a:bodyPr/>
          <a:lstStyle/>
          <a:p>
            <a:pPr algn="ctr">
              <a:lnSpc>
                <a:spcPct val="90000"/>
              </a:lnSpc>
              <a:buFontTx/>
              <a:buNone/>
            </a:pPr>
            <a:endParaRPr lang="en-GB" b="1" u="sng" dirty="0"/>
          </a:p>
          <a:p>
            <a:pPr indent="0">
              <a:lnSpc>
                <a:spcPct val="90000"/>
              </a:lnSpc>
              <a:buNone/>
            </a:pPr>
            <a:r>
              <a:rPr lang="en-GB" sz="2800" b="1" dirty="0"/>
              <a:t>Aims to eliminate the need to hold stock through developing close relationships with suppliers, who deliver </a:t>
            </a:r>
            <a:r>
              <a:rPr lang="en-GB" sz="2800" b="1" u="sng" dirty="0">
                <a:effectLst>
                  <a:outerShdw blurRad="38100" dist="38100" dir="2700000" algn="tl">
                    <a:srgbClr val="000000">
                      <a:alpha val="43137"/>
                    </a:srgbClr>
                  </a:outerShdw>
                </a:effectLst>
              </a:rPr>
              <a:t>small quantities</a:t>
            </a:r>
            <a:r>
              <a:rPr lang="en-GB" sz="2800" b="1" dirty="0"/>
              <a:t> of material, of the </a:t>
            </a:r>
            <a:r>
              <a:rPr lang="en-GB" sz="2800" b="1" u="sng" dirty="0">
                <a:effectLst>
                  <a:outerShdw blurRad="38100" dist="38100" dir="2700000" algn="tl">
                    <a:srgbClr val="000000">
                      <a:alpha val="43137"/>
                    </a:srgbClr>
                  </a:outerShdw>
                </a:effectLst>
              </a:rPr>
              <a:t>right quality</a:t>
            </a:r>
            <a:r>
              <a:rPr lang="en-GB" sz="2800" b="1" dirty="0"/>
              <a:t>, at the </a:t>
            </a:r>
            <a:r>
              <a:rPr lang="en-GB" sz="2800" b="1" u="sng" dirty="0">
                <a:effectLst>
                  <a:outerShdw blurRad="38100" dist="38100" dir="2700000" algn="tl">
                    <a:srgbClr val="000000">
                      <a:alpha val="43137"/>
                    </a:srgbClr>
                  </a:outerShdw>
                </a:effectLst>
              </a:rPr>
              <a:t>right time </a:t>
            </a:r>
            <a:r>
              <a:rPr lang="en-GB" sz="2800" b="1" dirty="0"/>
              <a:t>directly to the production line or retail </a:t>
            </a:r>
            <a:r>
              <a:rPr lang="en-GB" sz="2800" b="1" dirty="0" smtClean="0"/>
              <a:t>outlet.</a:t>
            </a:r>
            <a:endParaRPr lang="en-GB" sz="2800" b="1" dirty="0"/>
          </a:p>
        </p:txBody>
      </p:sp>
      <p:sp>
        <p:nvSpPr>
          <p:cNvPr id="7" name="Footer Placeholder 6"/>
          <p:cNvSpPr>
            <a:spLocks noGrp="1"/>
          </p:cNvSpPr>
          <p:nvPr>
            <p:ph type="ftr" sz="quarter" idx="11"/>
          </p:nvPr>
        </p:nvSpPr>
        <p:spPr/>
        <p:txBody>
          <a:bodyPr/>
          <a:lstStyle/>
          <a:p>
            <a:r>
              <a:rPr lang="en-GB" smtClean="0"/>
              <a:t>Financial Management</a:t>
            </a:r>
            <a:endParaRPr lang="en-GB"/>
          </a:p>
        </p:txBody>
      </p:sp>
      <p:sp>
        <p:nvSpPr>
          <p:cNvPr id="8" name="Slide Number Placeholder 7"/>
          <p:cNvSpPr>
            <a:spLocks noGrp="1"/>
          </p:cNvSpPr>
          <p:nvPr>
            <p:ph type="sldNum" sz="quarter" idx="12"/>
          </p:nvPr>
        </p:nvSpPr>
        <p:spPr/>
        <p:txBody>
          <a:bodyPr/>
          <a:lstStyle/>
          <a:p>
            <a:fld id="{8205CE8C-92F6-477A-B47F-3EDE6EB923A9}" type="slidenum">
              <a:rPr lang="en-GB" smtClean="0"/>
              <a:pPr/>
              <a:t>16</a:t>
            </a:fld>
            <a:endParaRPr lang="en-GB"/>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8612" name="Rectangle 4"/>
          <p:cNvSpPr>
            <a:spLocks noGrp="1" noChangeArrowheads="1"/>
          </p:cNvSpPr>
          <p:nvPr>
            <p:ph type="title"/>
          </p:nvPr>
        </p:nvSpPr>
        <p:spPr>
          <a:xfrm>
            <a:off x="457200" y="476250"/>
            <a:ext cx="8229600" cy="431800"/>
          </a:xfrm>
        </p:spPr>
        <p:txBody>
          <a:bodyPr>
            <a:normAutofit fontScale="90000"/>
          </a:bodyPr>
          <a:lstStyle/>
          <a:p>
            <a:r>
              <a:rPr lang="en-GB" sz="3600" b="1" u="sng" dirty="0" smtClean="0"/>
              <a:t>OVERTRADING</a:t>
            </a:r>
            <a:endParaRPr lang="en-GB" sz="3600" dirty="0"/>
          </a:p>
        </p:txBody>
      </p:sp>
      <p:sp>
        <p:nvSpPr>
          <p:cNvPr id="68613" name="Rectangle 5"/>
          <p:cNvSpPr>
            <a:spLocks noGrp="1" noChangeArrowheads="1"/>
          </p:cNvSpPr>
          <p:nvPr>
            <p:ph type="body" idx="1"/>
          </p:nvPr>
        </p:nvSpPr>
        <p:spPr>
          <a:xfrm>
            <a:off x="395288" y="1341438"/>
            <a:ext cx="8229600" cy="4824412"/>
          </a:xfrm>
        </p:spPr>
        <p:txBody>
          <a:bodyPr/>
          <a:lstStyle/>
          <a:p>
            <a:pPr>
              <a:lnSpc>
                <a:spcPct val="80000"/>
              </a:lnSpc>
              <a:buFontTx/>
              <a:buNone/>
            </a:pPr>
            <a:r>
              <a:rPr lang="en-GB" sz="2000" b="1" u="sng" dirty="0" smtClean="0"/>
              <a:t>What is OVERTRADING?</a:t>
            </a:r>
          </a:p>
          <a:p>
            <a:pPr>
              <a:lnSpc>
                <a:spcPct val="80000"/>
              </a:lnSpc>
              <a:buFontTx/>
              <a:buNone/>
            </a:pPr>
            <a:endParaRPr lang="en-GB" sz="2000" b="1" u="sng" dirty="0" smtClean="0"/>
          </a:p>
          <a:p>
            <a:pPr>
              <a:lnSpc>
                <a:spcPct val="80000"/>
              </a:lnSpc>
            </a:pPr>
            <a:r>
              <a:rPr lang="en-GB" sz="2000" dirty="0" smtClean="0"/>
              <a:t>Overtrading occurs when companies expand their operations too quickly without robust planning</a:t>
            </a:r>
          </a:p>
          <a:p>
            <a:pPr>
              <a:lnSpc>
                <a:spcPct val="80000"/>
              </a:lnSpc>
            </a:pPr>
            <a:endParaRPr lang="en-GB" sz="2000" dirty="0" smtClean="0"/>
          </a:p>
          <a:p>
            <a:pPr>
              <a:lnSpc>
                <a:spcPct val="80000"/>
              </a:lnSpc>
            </a:pPr>
            <a:r>
              <a:rPr lang="en-GB" sz="2000" dirty="0" smtClean="0"/>
              <a:t>Companies sell more than they can deliver because of poor cash flow and credit arrangements</a:t>
            </a:r>
            <a:endParaRPr lang="en-GB" sz="2000" dirty="0"/>
          </a:p>
          <a:p>
            <a:pPr algn="ctr">
              <a:lnSpc>
                <a:spcPct val="80000"/>
              </a:lnSpc>
              <a:buFontTx/>
              <a:buNone/>
            </a:pPr>
            <a:endParaRPr lang="en-GB" sz="2000" b="1" u="sng" dirty="0" smtClean="0"/>
          </a:p>
          <a:p>
            <a:pPr>
              <a:lnSpc>
                <a:spcPct val="80000"/>
              </a:lnSpc>
            </a:pPr>
            <a:r>
              <a:rPr lang="en-GB" sz="2000" dirty="0" smtClean="0"/>
              <a:t>Overtraded companies enter a negative Working Capital cycle because of poor money management. </a:t>
            </a:r>
          </a:p>
          <a:p>
            <a:pPr>
              <a:lnSpc>
                <a:spcPct val="80000"/>
              </a:lnSpc>
            </a:pPr>
            <a:endParaRPr lang="en-GB" sz="2000" dirty="0" smtClean="0"/>
          </a:p>
          <a:p>
            <a:pPr>
              <a:lnSpc>
                <a:spcPct val="80000"/>
              </a:lnSpc>
            </a:pPr>
            <a:r>
              <a:rPr lang="en-GB" sz="2000" dirty="0" smtClean="0"/>
              <a:t>They cannot meet their current liabilities with their current assets because of delayed trade payments. This leads to short-term borrowings, which exacerbate the problem of meeting debts and so it continues…until the company runs out of cash!</a:t>
            </a:r>
          </a:p>
          <a:p>
            <a:pPr>
              <a:lnSpc>
                <a:spcPct val="80000"/>
              </a:lnSpc>
            </a:pPr>
            <a:endParaRPr lang="en-GB" sz="2000" dirty="0" smtClean="0"/>
          </a:p>
          <a:p>
            <a:pPr>
              <a:lnSpc>
                <a:spcPct val="80000"/>
              </a:lnSpc>
              <a:buFontTx/>
              <a:buNone/>
            </a:pPr>
            <a:endParaRPr lang="en-GB" sz="2000" b="1" u="sng" dirty="0"/>
          </a:p>
          <a:p>
            <a:pPr>
              <a:lnSpc>
                <a:spcPct val="80000"/>
              </a:lnSpc>
            </a:pPr>
            <a:endParaRPr lang="en-GB" sz="2000" b="1" dirty="0"/>
          </a:p>
          <a:p>
            <a:pPr>
              <a:lnSpc>
                <a:spcPct val="80000"/>
              </a:lnSpc>
            </a:pPr>
            <a:endParaRPr lang="en-GB" sz="2000" b="1" dirty="0"/>
          </a:p>
        </p:txBody>
      </p:sp>
      <p:sp>
        <p:nvSpPr>
          <p:cNvPr id="7" name="Footer Placeholder 6"/>
          <p:cNvSpPr>
            <a:spLocks noGrp="1"/>
          </p:cNvSpPr>
          <p:nvPr>
            <p:ph type="ftr" sz="quarter" idx="11"/>
          </p:nvPr>
        </p:nvSpPr>
        <p:spPr/>
        <p:txBody>
          <a:bodyPr/>
          <a:lstStyle/>
          <a:p>
            <a:r>
              <a:rPr lang="en-GB" smtClean="0"/>
              <a:t>Financial Management</a:t>
            </a:r>
            <a:endParaRPr lang="en-GB"/>
          </a:p>
        </p:txBody>
      </p:sp>
      <p:sp>
        <p:nvSpPr>
          <p:cNvPr id="6" name="Slide Number Placeholder 5"/>
          <p:cNvSpPr>
            <a:spLocks noGrp="1"/>
          </p:cNvSpPr>
          <p:nvPr>
            <p:ph type="sldNum" sz="quarter" idx="12"/>
          </p:nvPr>
        </p:nvSpPr>
        <p:spPr/>
        <p:txBody>
          <a:bodyPr/>
          <a:lstStyle/>
          <a:p>
            <a:fld id="{8205CE8C-92F6-477A-B47F-3EDE6EB923A9}" type="slidenum">
              <a:rPr lang="en-GB" smtClean="0"/>
              <a:pPr/>
              <a:t>17</a:t>
            </a:fld>
            <a:endParaRPr lang="en-GB"/>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68612" name="Rectangle 4"/>
          <p:cNvSpPr>
            <a:spLocks noGrp="1" noChangeArrowheads="1"/>
          </p:cNvSpPr>
          <p:nvPr>
            <p:ph type="title"/>
          </p:nvPr>
        </p:nvSpPr>
        <p:spPr>
          <a:xfrm>
            <a:off x="457200" y="476250"/>
            <a:ext cx="8229600" cy="431800"/>
          </a:xfrm>
        </p:spPr>
        <p:txBody>
          <a:bodyPr>
            <a:normAutofit fontScale="90000"/>
          </a:bodyPr>
          <a:lstStyle/>
          <a:p>
            <a:r>
              <a:rPr lang="en-GB" sz="3600" b="1" u="sng" dirty="0" smtClean="0"/>
              <a:t>OVERTRADING</a:t>
            </a:r>
            <a:endParaRPr lang="en-GB" sz="3600" dirty="0"/>
          </a:p>
        </p:txBody>
      </p:sp>
      <p:sp>
        <p:nvSpPr>
          <p:cNvPr id="68613" name="Rectangle 5"/>
          <p:cNvSpPr>
            <a:spLocks noGrp="1" noChangeArrowheads="1"/>
          </p:cNvSpPr>
          <p:nvPr>
            <p:ph type="body" idx="1"/>
          </p:nvPr>
        </p:nvSpPr>
        <p:spPr>
          <a:xfrm>
            <a:off x="429094" y="1131888"/>
            <a:ext cx="8229600" cy="5033962"/>
          </a:xfrm>
        </p:spPr>
        <p:txBody>
          <a:bodyPr/>
          <a:lstStyle/>
          <a:p>
            <a:pPr>
              <a:lnSpc>
                <a:spcPct val="80000"/>
              </a:lnSpc>
              <a:buFontTx/>
              <a:buNone/>
            </a:pPr>
            <a:r>
              <a:rPr lang="en-GB" sz="2000" b="1" u="sng" dirty="0"/>
              <a:t>OVERTRADING (Growing Too Fast)</a:t>
            </a:r>
          </a:p>
          <a:p>
            <a:pPr algn="ctr">
              <a:lnSpc>
                <a:spcPct val="80000"/>
              </a:lnSpc>
              <a:buFontTx/>
              <a:buNone/>
            </a:pPr>
            <a:endParaRPr lang="en-GB" sz="2000" b="1" u="sng" dirty="0"/>
          </a:p>
          <a:p>
            <a:pPr>
              <a:lnSpc>
                <a:spcPct val="80000"/>
              </a:lnSpc>
              <a:buFontTx/>
              <a:buNone/>
            </a:pPr>
            <a:r>
              <a:rPr lang="en-GB" sz="2000" b="1" u="sng" dirty="0"/>
              <a:t>Caused by:</a:t>
            </a:r>
          </a:p>
          <a:p>
            <a:pPr>
              <a:lnSpc>
                <a:spcPct val="80000"/>
              </a:lnSpc>
            </a:pPr>
            <a:r>
              <a:rPr lang="en-GB" sz="2000" b="1" dirty="0"/>
              <a:t>Rapid turnover</a:t>
            </a:r>
          </a:p>
          <a:p>
            <a:pPr>
              <a:lnSpc>
                <a:spcPct val="80000"/>
              </a:lnSpc>
            </a:pPr>
            <a:r>
              <a:rPr lang="en-GB" sz="2000" b="1" dirty="0"/>
              <a:t>Delay in trade payments</a:t>
            </a:r>
          </a:p>
          <a:p>
            <a:pPr>
              <a:lnSpc>
                <a:spcPct val="80000"/>
              </a:lnSpc>
            </a:pPr>
            <a:endParaRPr lang="en-GB" sz="2000" b="1" dirty="0"/>
          </a:p>
          <a:p>
            <a:pPr>
              <a:lnSpc>
                <a:spcPct val="80000"/>
              </a:lnSpc>
              <a:buFontTx/>
              <a:buNone/>
            </a:pPr>
            <a:r>
              <a:rPr lang="en-GB" sz="2000" b="1" u="sng" dirty="0"/>
              <a:t>Leading to:</a:t>
            </a:r>
          </a:p>
          <a:p>
            <a:pPr>
              <a:lnSpc>
                <a:spcPct val="80000"/>
              </a:lnSpc>
            </a:pPr>
            <a:r>
              <a:rPr lang="en-GB" sz="2000" b="1" dirty="0"/>
              <a:t>Increase in short-term borrowing</a:t>
            </a:r>
          </a:p>
          <a:p>
            <a:pPr>
              <a:lnSpc>
                <a:spcPct val="80000"/>
              </a:lnSpc>
            </a:pPr>
            <a:r>
              <a:rPr lang="en-GB" sz="2000" b="1" dirty="0"/>
              <a:t>Increased gearing</a:t>
            </a:r>
          </a:p>
          <a:p>
            <a:pPr>
              <a:lnSpc>
                <a:spcPct val="80000"/>
              </a:lnSpc>
            </a:pPr>
            <a:r>
              <a:rPr lang="en-GB" sz="2000" b="1" dirty="0"/>
              <a:t>Decline in Current &amp; Acid Test ratio</a:t>
            </a:r>
          </a:p>
          <a:p>
            <a:pPr>
              <a:lnSpc>
                <a:spcPct val="80000"/>
              </a:lnSpc>
            </a:pPr>
            <a:r>
              <a:rPr lang="en-GB" sz="2000" b="1" dirty="0"/>
              <a:t>Rapid increase in sales relative to </a:t>
            </a:r>
            <a:r>
              <a:rPr lang="en-GB" sz="2000" b="1" dirty="0" smtClean="0"/>
              <a:t>assets</a:t>
            </a:r>
          </a:p>
          <a:p>
            <a:pPr>
              <a:lnSpc>
                <a:spcPct val="80000"/>
              </a:lnSpc>
            </a:pPr>
            <a:endParaRPr lang="en-GB" sz="2000" b="1" dirty="0" smtClean="0"/>
          </a:p>
          <a:p>
            <a:pPr>
              <a:lnSpc>
                <a:spcPct val="80000"/>
              </a:lnSpc>
              <a:buNone/>
            </a:pPr>
            <a:r>
              <a:rPr lang="en-GB" sz="2000" b="1" dirty="0" smtClean="0"/>
              <a:t>…………..and eventually running out of cash</a:t>
            </a:r>
          </a:p>
          <a:p>
            <a:pPr>
              <a:lnSpc>
                <a:spcPct val="80000"/>
              </a:lnSpc>
              <a:buNone/>
            </a:pPr>
            <a:endParaRPr lang="en-GB" sz="2000" b="1" dirty="0" smtClean="0"/>
          </a:p>
          <a:p>
            <a:pPr>
              <a:lnSpc>
                <a:spcPct val="80000"/>
              </a:lnSpc>
              <a:buNone/>
            </a:pPr>
            <a:r>
              <a:rPr lang="en-GB" sz="2000" u="sng" dirty="0" smtClean="0">
                <a:hlinkClick r:id="rId3"/>
              </a:rPr>
              <a:t>http</a:t>
            </a:r>
            <a:r>
              <a:rPr lang="en-GB" sz="2000" u="sng" dirty="0">
                <a:hlinkClick r:id="rId3"/>
              </a:rPr>
              <a:t>://www.bytestart.co.uk/what-are-the-dangers-of-overtrading.html</a:t>
            </a:r>
            <a:endParaRPr lang="en-GB" sz="2000" dirty="0"/>
          </a:p>
          <a:p>
            <a:pPr>
              <a:lnSpc>
                <a:spcPct val="80000"/>
              </a:lnSpc>
              <a:buNone/>
            </a:pPr>
            <a:endParaRPr lang="en-GB" sz="2000" b="1" dirty="0" smtClean="0"/>
          </a:p>
          <a:p>
            <a:pPr>
              <a:lnSpc>
                <a:spcPct val="80000"/>
              </a:lnSpc>
              <a:buNone/>
            </a:pPr>
            <a:endParaRPr lang="en-GB" sz="2000" b="1" dirty="0" smtClean="0"/>
          </a:p>
          <a:p>
            <a:pPr>
              <a:lnSpc>
                <a:spcPct val="80000"/>
              </a:lnSpc>
              <a:buNone/>
            </a:pPr>
            <a:endParaRPr lang="en-GB" sz="2000" b="1" dirty="0"/>
          </a:p>
          <a:p>
            <a:pPr>
              <a:lnSpc>
                <a:spcPct val="80000"/>
              </a:lnSpc>
              <a:buNone/>
            </a:pPr>
            <a:endParaRPr lang="en-GB" sz="2000" b="1" dirty="0"/>
          </a:p>
          <a:p>
            <a:pPr>
              <a:lnSpc>
                <a:spcPct val="80000"/>
              </a:lnSpc>
            </a:pPr>
            <a:endParaRPr lang="en-GB" sz="2000" b="1" dirty="0"/>
          </a:p>
          <a:p>
            <a:pPr>
              <a:lnSpc>
                <a:spcPct val="80000"/>
              </a:lnSpc>
            </a:pPr>
            <a:endParaRPr lang="en-GB" sz="2000" b="1" dirty="0"/>
          </a:p>
        </p:txBody>
      </p:sp>
      <p:sp>
        <p:nvSpPr>
          <p:cNvPr id="7" name="Footer Placeholder 6"/>
          <p:cNvSpPr>
            <a:spLocks noGrp="1"/>
          </p:cNvSpPr>
          <p:nvPr>
            <p:ph type="ftr" sz="quarter" idx="11"/>
          </p:nvPr>
        </p:nvSpPr>
        <p:spPr/>
        <p:txBody>
          <a:bodyPr/>
          <a:lstStyle/>
          <a:p>
            <a:r>
              <a:rPr lang="en-GB" smtClean="0"/>
              <a:t>Financial Management</a:t>
            </a:r>
            <a:endParaRPr lang="en-GB"/>
          </a:p>
        </p:txBody>
      </p:sp>
      <p:sp>
        <p:nvSpPr>
          <p:cNvPr id="6" name="Slide Number Placeholder 5"/>
          <p:cNvSpPr>
            <a:spLocks noGrp="1"/>
          </p:cNvSpPr>
          <p:nvPr>
            <p:ph type="sldNum" sz="quarter" idx="12"/>
          </p:nvPr>
        </p:nvSpPr>
        <p:spPr/>
        <p:txBody>
          <a:bodyPr/>
          <a:lstStyle/>
          <a:p>
            <a:fld id="{8205CE8C-92F6-477A-B47F-3EDE6EB923A9}" type="slidenum">
              <a:rPr lang="en-GB" smtClean="0"/>
              <a:pPr/>
              <a:t>18</a:t>
            </a:fld>
            <a:endParaRPr lang="en-GB"/>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70660" name="Rectangle 4"/>
          <p:cNvSpPr>
            <a:spLocks noGrp="1" noChangeArrowheads="1"/>
          </p:cNvSpPr>
          <p:nvPr>
            <p:ph type="title"/>
          </p:nvPr>
        </p:nvSpPr>
        <p:spPr>
          <a:xfrm>
            <a:off x="457200" y="476250"/>
            <a:ext cx="8507288" cy="431800"/>
          </a:xfrm>
        </p:spPr>
        <p:txBody>
          <a:bodyPr>
            <a:normAutofit fontScale="90000"/>
          </a:bodyPr>
          <a:lstStyle/>
          <a:p>
            <a:pPr>
              <a:lnSpc>
                <a:spcPct val="90000"/>
              </a:lnSpc>
            </a:pPr>
            <a:r>
              <a:rPr lang="en-GB" sz="2800" b="1" u="sng" dirty="0" smtClean="0"/>
              <a:t>HOW TO INCREASE WORKING CAPITAL</a:t>
            </a:r>
            <a:endParaRPr lang="en-GB" sz="2800" b="1" u="sng" dirty="0"/>
          </a:p>
        </p:txBody>
      </p:sp>
      <p:sp>
        <p:nvSpPr>
          <p:cNvPr id="70661" name="Rectangle 5"/>
          <p:cNvSpPr>
            <a:spLocks noGrp="1" noChangeArrowheads="1"/>
          </p:cNvSpPr>
          <p:nvPr>
            <p:ph type="body" idx="1"/>
          </p:nvPr>
        </p:nvSpPr>
        <p:spPr>
          <a:xfrm>
            <a:off x="468313" y="1412875"/>
            <a:ext cx="8229600" cy="4525963"/>
          </a:xfrm>
        </p:spPr>
        <p:txBody>
          <a:bodyPr/>
          <a:lstStyle/>
          <a:p>
            <a:pPr>
              <a:lnSpc>
                <a:spcPct val="90000"/>
              </a:lnSpc>
            </a:pPr>
            <a:r>
              <a:rPr lang="en-GB" sz="2000" b="1" dirty="0" smtClean="0"/>
              <a:t>Issue </a:t>
            </a:r>
            <a:r>
              <a:rPr lang="en-GB" sz="2000" b="1" dirty="0"/>
              <a:t>shares to existing shareholders</a:t>
            </a:r>
          </a:p>
          <a:p>
            <a:pPr>
              <a:lnSpc>
                <a:spcPct val="90000"/>
              </a:lnSpc>
            </a:pPr>
            <a:r>
              <a:rPr lang="en-GB" sz="2000" b="1" dirty="0"/>
              <a:t>Issue shares to new shareholders</a:t>
            </a:r>
          </a:p>
          <a:p>
            <a:pPr>
              <a:lnSpc>
                <a:spcPct val="90000"/>
              </a:lnSpc>
            </a:pPr>
            <a:r>
              <a:rPr lang="en-GB" sz="2000" b="1" dirty="0"/>
              <a:t>Obtain a long-term loan</a:t>
            </a:r>
          </a:p>
          <a:p>
            <a:pPr>
              <a:lnSpc>
                <a:spcPct val="90000"/>
              </a:lnSpc>
            </a:pPr>
            <a:r>
              <a:rPr lang="en-GB" sz="2000" b="1" dirty="0"/>
              <a:t>Finance assets by lease or hire purchase</a:t>
            </a:r>
          </a:p>
          <a:p>
            <a:pPr>
              <a:lnSpc>
                <a:spcPct val="90000"/>
              </a:lnSpc>
            </a:pPr>
            <a:r>
              <a:rPr lang="en-GB" sz="2000" b="1" dirty="0"/>
              <a:t>Factor debtors</a:t>
            </a:r>
          </a:p>
          <a:p>
            <a:pPr>
              <a:lnSpc>
                <a:spcPct val="90000"/>
              </a:lnSpc>
            </a:pPr>
            <a:r>
              <a:rPr lang="en-GB" sz="2000" b="1" dirty="0"/>
              <a:t>Do not pay dividends</a:t>
            </a:r>
          </a:p>
          <a:p>
            <a:pPr>
              <a:lnSpc>
                <a:spcPct val="90000"/>
              </a:lnSpc>
            </a:pPr>
            <a:r>
              <a:rPr lang="en-GB" sz="2000" b="1" dirty="0"/>
              <a:t>Consider Venture </a:t>
            </a:r>
            <a:r>
              <a:rPr lang="en-GB" sz="2000" b="1" dirty="0" smtClean="0"/>
              <a:t>Capitalists</a:t>
            </a:r>
          </a:p>
          <a:p>
            <a:pPr>
              <a:lnSpc>
                <a:spcPct val="90000"/>
              </a:lnSpc>
            </a:pPr>
            <a:endParaRPr lang="en-GB" sz="2800" b="1" dirty="0" smtClean="0"/>
          </a:p>
          <a:p>
            <a:pPr indent="0">
              <a:lnSpc>
                <a:spcPct val="90000"/>
              </a:lnSpc>
              <a:buNone/>
            </a:pPr>
            <a:r>
              <a:rPr lang="en-GB" sz="2800" b="1" dirty="0" smtClean="0"/>
              <a:t>Q: How is the effectiveness of deploying working capital measured?</a:t>
            </a:r>
          </a:p>
          <a:p>
            <a:pPr indent="0">
              <a:lnSpc>
                <a:spcPct val="90000"/>
              </a:lnSpc>
              <a:buNone/>
            </a:pPr>
            <a:r>
              <a:rPr lang="en-GB" sz="2800" b="1" dirty="0" smtClean="0"/>
              <a:t>A: Using the </a:t>
            </a:r>
            <a:r>
              <a:rPr lang="en-GB" sz="2800" b="1" dirty="0" smtClean="0">
                <a:solidFill>
                  <a:srgbClr val="FF0000"/>
                </a:solidFill>
              </a:rPr>
              <a:t>Operating Cash Cycle </a:t>
            </a:r>
            <a:r>
              <a:rPr lang="en-GB" sz="2800" b="1" dirty="0" smtClean="0"/>
              <a:t>in days</a:t>
            </a:r>
            <a:endParaRPr lang="en-GB" sz="2800" b="1" dirty="0"/>
          </a:p>
          <a:p>
            <a:pPr algn="ctr">
              <a:lnSpc>
                <a:spcPct val="90000"/>
              </a:lnSpc>
              <a:buFontTx/>
              <a:buNone/>
            </a:pPr>
            <a:endParaRPr lang="en-GB" sz="2800" b="1" dirty="0"/>
          </a:p>
        </p:txBody>
      </p:sp>
      <p:sp>
        <p:nvSpPr>
          <p:cNvPr id="7" name="Footer Placeholder 6"/>
          <p:cNvSpPr>
            <a:spLocks noGrp="1"/>
          </p:cNvSpPr>
          <p:nvPr>
            <p:ph type="ftr" sz="quarter" idx="11"/>
          </p:nvPr>
        </p:nvSpPr>
        <p:spPr/>
        <p:txBody>
          <a:bodyPr/>
          <a:lstStyle/>
          <a:p>
            <a:r>
              <a:rPr lang="en-GB" smtClean="0"/>
              <a:t>Financial Management</a:t>
            </a:r>
            <a:endParaRPr lang="en-GB"/>
          </a:p>
        </p:txBody>
      </p:sp>
      <p:sp>
        <p:nvSpPr>
          <p:cNvPr id="6" name="Slide Number Placeholder 5"/>
          <p:cNvSpPr>
            <a:spLocks noGrp="1"/>
          </p:cNvSpPr>
          <p:nvPr>
            <p:ph type="sldNum" sz="quarter" idx="12"/>
          </p:nvPr>
        </p:nvSpPr>
        <p:spPr/>
        <p:txBody>
          <a:bodyPr/>
          <a:lstStyle/>
          <a:p>
            <a:fld id="{8205CE8C-92F6-477A-B47F-3EDE6EB923A9}" type="slidenum">
              <a:rPr lang="en-GB" smtClean="0"/>
              <a:pPr/>
              <a:t>19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0661">
                                            <p:txEl>
                                              <p:pRg st="0" end="0"/>
                                            </p:txEl>
                                          </p:spTgt>
                                        </p:tgtEl>
                                        <p:attrNameLst>
                                          <p:attrName>style.visibility</p:attrName>
                                        </p:attrNameLst>
                                      </p:cBhvr>
                                      <p:to>
                                        <p:strVal val="visible"/>
                                      </p:to>
                                    </p:set>
                                    <p:animEffect transition="in" filter="fade">
                                      <p:cBhvr>
                                        <p:cTn id="7" dur="500"/>
                                        <p:tgtEl>
                                          <p:spTgt spid="7066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0661">
                                            <p:txEl>
                                              <p:pRg st="1" end="1"/>
                                            </p:txEl>
                                          </p:spTgt>
                                        </p:tgtEl>
                                        <p:attrNameLst>
                                          <p:attrName>style.visibility</p:attrName>
                                        </p:attrNameLst>
                                      </p:cBhvr>
                                      <p:to>
                                        <p:strVal val="visible"/>
                                      </p:to>
                                    </p:set>
                                    <p:animEffect transition="in" filter="fade">
                                      <p:cBhvr>
                                        <p:cTn id="10" dur="500"/>
                                        <p:tgtEl>
                                          <p:spTgt spid="70661">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70661">
                                            <p:txEl>
                                              <p:pRg st="2" end="2"/>
                                            </p:txEl>
                                          </p:spTgt>
                                        </p:tgtEl>
                                        <p:attrNameLst>
                                          <p:attrName>style.visibility</p:attrName>
                                        </p:attrNameLst>
                                      </p:cBhvr>
                                      <p:to>
                                        <p:strVal val="visible"/>
                                      </p:to>
                                    </p:set>
                                    <p:animEffect transition="in" filter="fade">
                                      <p:cBhvr>
                                        <p:cTn id="13" dur="500"/>
                                        <p:tgtEl>
                                          <p:spTgt spid="70661">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70661">
                                            <p:txEl>
                                              <p:pRg st="3" end="3"/>
                                            </p:txEl>
                                          </p:spTgt>
                                        </p:tgtEl>
                                        <p:attrNameLst>
                                          <p:attrName>style.visibility</p:attrName>
                                        </p:attrNameLst>
                                      </p:cBhvr>
                                      <p:to>
                                        <p:strVal val="visible"/>
                                      </p:to>
                                    </p:set>
                                    <p:animEffect transition="in" filter="fade">
                                      <p:cBhvr>
                                        <p:cTn id="16" dur="500"/>
                                        <p:tgtEl>
                                          <p:spTgt spid="70661">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70661">
                                            <p:txEl>
                                              <p:pRg st="4" end="4"/>
                                            </p:txEl>
                                          </p:spTgt>
                                        </p:tgtEl>
                                        <p:attrNameLst>
                                          <p:attrName>style.visibility</p:attrName>
                                        </p:attrNameLst>
                                      </p:cBhvr>
                                      <p:to>
                                        <p:strVal val="visible"/>
                                      </p:to>
                                    </p:set>
                                    <p:animEffect transition="in" filter="fade">
                                      <p:cBhvr>
                                        <p:cTn id="19" dur="500"/>
                                        <p:tgtEl>
                                          <p:spTgt spid="70661">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70661">
                                            <p:txEl>
                                              <p:pRg st="5" end="5"/>
                                            </p:txEl>
                                          </p:spTgt>
                                        </p:tgtEl>
                                        <p:attrNameLst>
                                          <p:attrName>style.visibility</p:attrName>
                                        </p:attrNameLst>
                                      </p:cBhvr>
                                      <p:to>
                                        <p:strVal val="visible"/>
                                      </p:to>
                                    </p:set>
                                    <p:animEffect transition="in" filter="fade">
                                      <p:cBhvr>
                                        <p:cTn id="22" dur="500"/>
                                        <p:tgtEl>
                                          <p:spTgt spid="70661">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70661">
                                            <p:txEl>
                                              <p:pRg st="6" end="6"/>
                                            </p:txEl>
                                          </p:spTgt>
                                        </p:tgtEl>
                                        <p:attrNameLst>
                                          <p:attrName>style.visibility</p:attrName>
                                        </p:attrNameLst>
                                      </p:cBhvr>
                                      <p:to>
                                        <p:strVal val="visible"/>
                                      </p:to>
                                    </p:set>
                                    <p:animEffect transition="in" filter="fade">
                                      <p:cBhvr>
                                        <p:cTn id="25" dur="500"/>
                                        <p:tgtEl>
                                          <p:spTgt spid="70661">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70661">
                                            <p:txEl>
                                              <p:pRg st="8" end="8"/>
                                            </p:txEl>
                                          </p:spTgt>
                                        </p:tgtEl>
                                        <p:attrNameLst>
                                          <p:attrName>style.visibility</p:attrName>
                                        </p:attrNameLst>
                                      </p:cBhvr>
                                      <p:to>
                                        <p:strVal val="visible"/>
                                      </p:to>
                                    </p:set>
                                    <p:anim calcmode="lin" valueType="num">
                                      <p:cBhvr additive="base">
                                        <p:cTn id="30" dur="500" fill="hold"/>
                                        <p:tgtEl>
                                          <p:spTgt spid="70661">
                                            <p:txEl>
                                              <p:pRg st="8" end="8"/>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70661">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70661">
                                            <p:txEl>
                                              <p:pRg st="9" end="9"/>
                                            </p:txEl>
                                          </p:spTgt>
                                        </p:tgtEl>
                                        <p:attrNameLst>
                                          <p:attrName>style.visibility</p:attrName>
                                        </p:attrNameLst>
                                      </p:cBhvr>
                                      <p:to>
                                        <p:strVal val="visible"/>
                                      </p:to>
                                    </p:set>
                                    <p:animEffect transition="in" filter="fade">
                                      <p:cBhvr>
                                        <p:cTn id="36" dur="1000"/>
                                        <p:tgtEl>
                                          <p:spTgt spid="70661">
                                            <p:txEl>
                                              <p:pRg st="9" end="9"/>
                                            </p:txEl>
                                          </p:spTgt>
                                        </p:tgtEl>
                                      </p:cBhvr>
                                    </p:animEffect>
                                    <p:anim calcmode="lin" valueType="num">
                                      <p:cBhvr>
                                        <p:cTn id="37" dur="1000" fill="hold"/>
                                        <p:tgtEl>
                                          <p:spTgt spid="70661">
                                            <p:txEl>
                                              <p:pRg st="9" end="9"/>
                                            </p:txEl>
                                          </p:spTgt>
                                        </p:tgtEl>
                                        <p:attrNameLst>
                                          <p:attrName>ppt_x</p:attrName>
                                        </p:attrNameLst>
                                      </p:cBhvr>
                                      <p:tavLst>
                                        <p:tav tm="0">
                                          <p:val>
                                            <p:strVal val="#ppt_x"/>
                                          </p:val>
                                        </p:tav>
                                        <p:tav tm="100000">
                                          <p:val>
                                            <p:strVal val="#ppt_x"/>
                                          </p:val>
                                        </p:tav>
                                      </p:tavLst>
                                    </p:anim>
                                    <p:anim calcmode="lin" valueType="num">
                                      <p:cBhvr>
                                        <p:cTn id="38" dur="1000" fill="hold"/>
                                        <p:tgtEl>
                                          <p:spTgt spid="70661">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70660" name="Rectangle 4"/>
          <p:cNvSpPr>
            <a:spLocks noGrp="1" noChangeArrowheads="1"/>
          </p:cNvSpPr>
          <p:nvPr>
            <p:ph type="title"/>
          </p:nvPr>
        </p:nvSpPr>
        <p:spPr>
          <a:xfrm>
            <a:off x="457200" y="476250"/>
            <a:ext cx="8507288" cy="431800"/>
          </a:xfrm>
        </p:spPr>
        <p:txBody>
          <a:bodyPr>
            <a:normAutofit fontScale="90000"/>
          </a:bodyPr>
          <a:lstStyle/>
          <a:p>
            <a:pPr>
              <a:lnSpc>
                <a:spcPct val="90000"/>
              </a:lnSpc>
            </a:pPr>
            <a:r>
              <a:rPr lang="en-GB" sz="2800" b="1" u="sng" dirty="0" smtClean="0"/>
              <a:t>What is Operating Cash Cycle?</a:t>
            </a:r>
            <a:endParaRPr lang="en-GB" sz="2800" b="1" u="sng" dirty="0"/>
          </a:p>
        </p:txBody>
      </p:sp>
      <p:sp>
        <p:nvSpPr>
          <p:cNvPr id="70661" name="Rectangle 5"/>
          <p:cNvSpPr>
            <a:spLocks noGrp="1" noChangeArrowheads="1"/>
          </p:cNvSpPr>
          <p:nvPr>
            <p:ph type="body" idx="1"/>
          </p:nvPr>
        </p:nvSpPr>
        <p:spPr>
          <a:xfrm>
            <a:off x="468313" y="1412875"/>
            <a:ext cx="8229600" cy="4525963"/>
          </a:xfrm>
        </p:spPr>
        <p:txBody>
          <a:bodyPr>
            <a:normAutofit fontScale="92500" lnSpcReduction="10000"/>
          </a:bodyPr>
          <a:lstStyle/>
          <a:p>
            <a:pPr indent="0">
              <a:lnSpc>
                <a:spcPct val="90000"/>
              </a:lnSpc>
              <a:buNone/>
            </a:pPr>
            <a:r>
              <a:rPr lang="en-GB" sz="2800" dirty="0" smtClean="0"/>
              <a:t>Operating cash cycle is the length of time between the organisation’s outflow of material, wages and other expenditure and inflow of  cash from the sales of goods. It reflects the organisation’s investment in working capital. </a:t>
            </a:r>
          </a:p>
          <a:p>
            <a:pPr indent="0">
              <a:lnSpc>
                <a:spcPct val="90000"/>
              </a:lnSpc>
              <a:buNone/>
            </a:pPr>
            <a:endParaRPr lang="en-GB" sz="2800" dirty="0" smtClean="0"/>
          </a:p>
          <a:p>
            <a:pPr indent="0">
              <a:lnSpc>
                <a:spcPct val="90000"/>
              </a:lnSpc>
              <a:buNone/>
            </a:pPr>
            <a:r>
              <a:rPr lang="en-GB" sz="2800" dirty="0" smtClean="0"/>
              <a:t>The faster the cycle, the lower is the investment in working capital. </a:t>
            </a:r>
          </a:p>
          <a:p>
            <a:pPr indent="0">
              <a:lnSpc>
                <a:spcPct val="90000"/>
              </a:lnSpc>
              <a:buNone/>
            </a:pPr>
            <a:endParaRPr lang="en-GB" sz="2800" dirty="0" smtClean="0"/>
          </a:p>
          <a:p>
            <a:pPr indent="0">
              <a:lnSpc>
                <a:spcPct val="90000"/>
              </a:lnSpc>
              <a:buNone/>
            </a:pPr>
            <a:r>
              <a:rPr lang="en-GB" sz="2800" dirty="0" smtClean="0"/>
              <a:t>It is represented as follows…..</a:t>
            </a:r>
            <a:br>
              <a:rPr lang="en-GB" sz="2800" dirty="0" smtClean="0"/>
            </a:br>
            <a:r>
              <a:rPr lang="en-GB" sz="2800" dirty="0" smtClean="0"/>
              <a:t/>
            </a:r>
            <a:br>
              <a:rPr lang="en-GB" sz="2800" dirty="0" smtClean="0"/>
            </a:br>
            <a:endParaRPr lang="en-GB" sz="2800" b="1" dirty="0"/>
          </a:p>
        </p:txBody>
      </p:sp>
      <p:sp>
        <p:nvSpPr>
          <p:cNvPr id="7" name="Footer Placeholder 6"/>
          <p:cNvSpPr>
            <a:spLocks noGrp="1"/>
          </p:cNvSpPr>
          <p:nvPr>
            <p:ph type="ftr" sz="quarter" idx="11"/>
          </p:nvPr>
        </p:nvSpPr>
        <p:spPr/>
        <p:txBody>
          <a:bodyPr/>
          <a:lstStyle/>
          <a:p>
            <a:r>
              <a:rPr lang="en-GB" smtClean="0"/>
              <a:t>Financial Management</a:t>
            </a:r>
            <a:endParaRPr lang="en-GB"/>
          </a:p>
        </p:txBody>
      </p:sp>
      <p:sp>
        <p:nvSpPr>
          <p:cNvPr id="6" name="Slide Number Placeholder 5"/>
          <p:cNvSpPr>
            <a:spLocks noGrp="1"/>
          </p:cNvSpPr>
          <p:nvPr>
            <p:ph type="sldNum" sz="quarter" idx="12"/>
          </p:nvPr>
        </p:nvSpPr>
        <p:spPr/>
        <p:txBody>
          <a:bodyPr/>
          <a:lstStyle/>
          <a:p>
            <a:fld id="{8205CE8C-92F6-477A-B47F-3EDE6EB923A9}" type="slidenum">
              <a:rPr lang="en-GB" smtClean="0"/>
              <a:pPr/>
              <a:t>20</a:t>
            </a:fld>
            <a:endParaRPr lang="en-GB"/>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2"/>
          <p:cNvGrpSpPr>
            <a:grpSpLocks/>
          </p:cNvGrpSpPr>
          <p:nvPr/>
        </p:nvGrpSpPr>
        <p:grpSpPr bwMode="auto">
          <a:xfrm>
            <a:off x="931863" y="1320800"/>
            <a:ext cx="7270750" cy="4530725"/>
            <a:chOff x="387" y="680"/>
            <a:chExt cx="4580" cy="2854"/>
          </a:xfrm>
        </p:grpSpPr>
        <p:sp>
          <p:nvSpPr>
            <p:cNvPr id="15364" name="Rectangle 3"/>
            <p:cNvSpPr>
              <a:spLocks noChangeArrowheads="1"/>
            </p:cNvSpPr>
            <p:nvPr/>
          </p:nvSpPr>
          <p:spPr bwMode="auto">
            <a:xfrm>
              <a:off x="4254" y="2043"/>
              <a:ext cx="151" cy="1491"/>
            </a:xfrm>
            <a:prstGeom prst="rect">
              <a:avLst/>
            </a:prstGeom>
            <a:solidFill>
              <a:srgbClr val="CC0000"/>
            </a:solidFill>
            <a:ln w="9525">
              <a:noFill/>
              <a:miter lim="800000"/>
              <a:headEnd/>
              <a:tailEnd/>
            </a:ln>
          </p:spPr>
          <p:txBody>
            <a:bodyPr wrap="none" anchor="ctr"/>
            <a:lstStyle/>
            <a:p>
              <a:endParaRPr lang="en-GB"/>
            </a:p>
          </p:txBody>
        </p:sp>
        <p:sp>
          <p:nvSpPr>
            <p:cNvPr id="15365" name="Rectangle 4"/>
            <p:cNvSpPr>
              <a:spLocks noChangeArrowheads="1"/>
            </p:cNvSpPr>
            <p:nvPr/>
          </p:nvSpPr>
          <p:spPr bwMode="auto">
            <a:xfrm>
              <a:off x="1909" y="2049"/>
              <a:ext cx="150" cy="1485"/>
            </a:xfrm>
            <a:prstGeom prst="rect">
              <a:avLst/>
            </a:prstGeom>
            <a:solidFill>
              <a:srgbClr val="CC0000"/>
            </a:solidFill>
            <a:ln w="9525">
              <a:noFill/>
              <a:miter lim="800000"/>
              <a:headEnd/>
              <a:tailEnd/>
            </a:ln>
          </p:spPr>
          <p:txBody>
            <a:bodyPr wrap="none" anchor="ctr"/>
            <a:lstStyle/>
            <a:p>
              <a:endParaRPr lang="en-GB"/>
            </a:p>
          </p:txBody>
        </p:sp>
        <p:sp>
          <p:nvSpPr>
            <p:cNvPr id="15366" name="Rectangle 5"/>
            <p:cNvSpPr>
              <a:spLocks noChangeArrowheads="1"/>
            </p:cNvSpPr>
            <p:nvPr/>
          </p:nvSpPr>
          <p:spPr bwMode="auto">
            <a:xfrm>
              <a:off x="3069" y="2049"/>
              <a:ext cx="150" cy="753"/>
            </a:xfrm>
            <a:prstGeom prst="rect">
              <a:avLst/>
            </a:prstGeom>
            <a:solidFill>
              <a:srgbClr val="CC0000"/>
            </a:solidFill>
            <a:ln w="9525">
              <a:noFill/>
              <a:miter lim="800000"/>
              <a:headEnd/>
              <a:tailEnd/>
            </a:ln>
          </p:spPr>
          <p:txBody>
            <a:bodyPr wrap="none" anchor="ctr"/>
            <a:lstStyle/>
            <a:p>
              <a:endParaRPr lang="en-GB"/>
            </a:p>
          </p:txBody>
        </p:sp>
        <p:sp>
          <p:nvSpPr>
            <p:cNvPr id="15367" name="Rectangle 6"/>
            <p:cNvSpPr>
              <a:spLocks noChangeArrowheads="1"/>
            </p:cNvSpPr>
            <p:nvPr/>
          </p:nvSpPr>
          <p:spPr bwMode="auto">
            <a:xfrm>
              <a:off x="730" y="2779"/>
              <a:ext cx="150" cy="753"/>
            </a:xfrm>
            <a:prstGeom prst="rect">
              <a:avLst/>
            </a:prstGeom>
            <a:solidFill>
              <a:srgbClr val="CC0000"/>
            </a:solidFill>
            <a:ln w="9525">
              <a:noFill/>
              <a:miter lim="800000"/>
              <a:headEnd/>
              <a:tailEnd/>
            </a:ln>
          </p:spPr>
          <p:txBody>
            <a:bodyPr wrap="none" anchor="ctr"/>
            <a:lstStyle/>
            <a:p>
              <a:endParaRPr lang="en-GB"/>
            </a:p>
          </p:txBody>
        </p:sp>
        <p:sp>
          <p:nvSpPr>
            <p:cNvPr id="15368" name="AutoShape 7"/>
            <p:cNvSpPr>
              <a:spLocks noChangeArrowheads="1"/>
            </p:cNvSpPr>
            <p:nvPr/>
          </p:nvSpPr>
          <p:spPr bwMode="auto">
            <a:xfrm>
              <a:off x="4173" y="1465"/>
              <a:ext cx="313" cy="484"/>
            </a:xfrm>
            <a:prstGeom prst="downArrow">
              <a:avLst>
                <a:gd name="adj1" fmla="val 50000"/>
                <a:gd name="adj2" fmla="val 38658"/>
              </a:avLst>
            </a:prstGeom>
            <a:solidFill>
              <a:srgbClr val="CC0000"/>
            </a:solidFill>
            <a:ln w="9525">
              <a:noFill/>
              <a:miter lim="800000"/>
              <a:headEnd/>
              <a:tailEnd/>
            </a:ln>
          </p:spPr>
          <p:txBody>
            <a:bodyPr wrap="none" anchor="ctr"/>
            <a:lstStyle/>
            <a:p>
              <a:endParaRPr lang="en-GB"/>
            </a:p>
          </p:txBody>
        </p:sp>
        <p:sp>
          <p:nvSpPr>
            <p:cNvPr id="15369" name="AutoShape 8"/>
            <p:cNvSpPr>
              <a:spLocks noChangeArrowheads="1"/>
            </p:cNvSpPr>
            <p:nvPr/>
          </p:nvSpPr>
          <p:spPr bwMode="auto">
            <a:xfrm>
              <a:off x="2987" y="1465"/>
              <a:ext cx="314" cy="484"/>
            </a:xfrm>
            <a:prstGeom prst="downArrow">
              <a:avLst>
                <a:gd name="adj1" fmla="val 50000"/>
                <a:gd name="adj2" fmla="val 38535"/>
              </a:avLst>
            </a:prstGeom>
            <a:solidFill>
              <a:srgbClr val="CC0000"/>
            </a:solidFill>
            <a:ln w="9525">
              <a:noFill/>
              <a:miter lim="800000"/>
              <a:headEnd/>
              <a:tailEnd/>
            </a:ln>
          </p:spPr>
          <p:txBody>
            <a:bodyPr wrap="none" anchor="ctr"/>
            <a:lstStyle/>
            <a:p>
              <a:endParaRPr lang="en-GB"/>
            </a:p>
          </p:txBody>
        </p:sp>
        <p:sp>
          <p:nvSpPr>
            <p:cNvPr id="15370" name="AutoShape 9"/>
            <p:cNvSpPr>
              <a:spLocks noChangeArrowheads="1"/>
            </p:cNvSpPr>
            <p:nvPr/>
          </p:nvSpPr>
          <p:spPr bwMode="auto">
            <a:xfrm>
              <a:off x="1834" y="1465"/>
              <a:ext cx="313" cy="484"/>
            </a:xfrm>
            <a:prstGeom prst="downArrow">
              <a:avLst>
                <a:gd name="adj1" fmla="val 50000"/>
                <a:gd name="adj2" fmla="val 38658"/>
              </a:avLst>
            </a:prstGeom>
            <a:solidFill>
              <a:srgbClr val="CC0000"/>
            </a:solidFill>
            <a:ln w="9525">
              <a:noFill/>
              <a:miter lim="800000"/>
              <a:headEnd/>
              <a:tailEnd/>
            </a:ln>
          </p:spPr>
          <p:txBody>
            <a:bodyPr wrap="none" anchor="ctr"/>
            <a:lstStyle/>
            <a:p>
              <a:endParaRPr lang="en-GB"/>
            </a:p>
          </p:txBody>
        </p:sp>
        <p:sp>
          <p:nvSpPr>
            <p:cNvPr id="15371" name="AutoShape 10"/>
            <p:cNvSpPr>
              <a:spLocks noChangeArrowheads="1"/>
            </p:cNvSpPr>
            <p:nvPr/>
          </p:nvSpPr>
          <p:spPr bwMode="auto">
            <a:xfrm>
              <a:off x="674" y="1465"/>
              <a:ext cx="313" cy="484"/>
            </a:xfrm>
            <a:prstGeom prst="downArrow">
              <a:avLst>
                <a:gd name="adj1" fmla="val 50000"/>
                <a:gd name="adj2" fmla="val 38658"/>
              </a:avLst>
            </a:prstGeom>
            <a:solidFill>
              <a:srgbClr val="CC0000"/>
            </a:solidFill>
            <a:ln w="9525">
              <a:noFill/>
              <a:miter lim="800000"/>
              <a:headEnd/>
              <a:tailEnd/>
            </a:ln>
          </p:spPr>
          <p:txBody>
            <a:bodyPr wrap="none" anchor="ctr"/>
            <a:lstStyle/>
            <a:p>
              <a:endParaRPr lang="en-GB"/>
            </a:p>
          </p:txBody>
        </p:sp>
        <p:sp>
          <p:nvSpPr>
            <p:cNvPr id="15372" name="AutoShape 12"/>
            <p:cNvSpPr>
              <a:spLocks noChangeArrowheads="1"/>
            </p:cNvSpPr>
            <p:nvPr/>
          </p:nvSpPr>
          <p:spPr bwMode="auto">
            <a:xfrm>
              <a:off x="404" y="704"/>
              <a:ext cx="941" cy="897"/>
            </a:xfrm>
            <a:prstGeom prst="cube">
              <a:avLst>
                <a:gd name="adj" fmla="val 12606"/>
              </a:avLst>
            </a:prstGeom>
            <a:solidFill>
              <a:srgbClr val="FFCC99"/>
            </a:solidFill>
            <a:ln w="9525">
              <a:noFill/>
              <a:miter lim="800000"/>
              <a:headEnd/>
              <a:tailEnd/>
            </a:ln>
          </p:spPr>
          <p:txBody>
            <a:bodyPr wrap="none" anchor="ctr"/>
            <a:lstStyle/>
            <a:p>
              <a:endParaRPr lang="en-GB"/>
            </a:p>
          </p:txBody>
        </p:sp>
        <p:sp>
          <p:nvSpPr>
            <p:cNvPr id="15373" name="Text Box 13"/>
            <p:cNvSpPr txBox="1">
              <a:spLocks noChangeArrowheads="1"/>
            </p:cNvSpPr>
            <p:nvPr/>
          </p:nvSpPr>
          <p:spPr bwMode="auto">
            <a:xfrm>
              <a:off x="387" y="884"/>
              <a:ext cx="877" cy="634"/>
            </a:xfrm>
            <a:prstGeom prst="rect">
              <a:avLst/>
            </a:prstGeom>
            <a:noFill/>
            <a:ln w="9525">
              <a:noFill/>
              <a:miter lim="800000"/>
              <a:headEnd/>
              <a:tailEnd/>
            </a:ln>
          </p:spPr>
          <p:txBody>
            <a:bodyPr>
              <a:spAutoFit/>
            </a:bodyPr>
            <a:lstStyle/>
            <a:p>
              <a:pPr algn="ctr">
                <a:spcBef>
                  <a:spcPct val="50000"/>
                </a:spcBef>
              </a:pPr>
              <a:r>
                <a:rPr lang="en-GB" sz="2000" b="1">
                  <a:latin typeface="Arial" charset="0"/>
                </a:rPr>
                <a:t>Purchase of goods on credit</a:t>
              </a:r>
            </a:p>
          </p:txBody>
        </p:sp>
        <p:sp>
          <p:nvSpPr>
            <p:cNvPr id="15374" name="AutoShape 14"/>
            <p:cNvSpPr>
              <a:spLocks noChangeArrowheads="1"/>
            </p:cNvSpPr>
            <p:nvPr/>
          </p:nvSpPr>
          <p:spPr bwMode="auto">
            <a:xfrm>
              <a:off x="1583" y="704"/>
              <a:ext cx="940" cy="897"/>
            </a:xfrm>
            <a:prstGeom prst="cube">
              <a:avLst>
                <a:gd name="adj" fmla="val 12606"/>
              </a:avLst>
            </a:prstGeom>
            <a:solidFill>
              <a:srgbClr val="FFCC99"/>
            </a:solidFill>
            <a:ln w="9525">
              <a:noFill/>
              <a:miter lim="800000"/>
              <a:headEnd/>
              <a:tailEnd/>
            </a:ln>
          </p:spPr>
          <p:txBody>
            <a:bodyPr wrap="none" anchor="ctr"/>
            <a:lstStyle/>
            <a:p>
              <a:endParaRPr lang="en-GB"/>
            </a:p>
          </p:txBody>
        </p:sp>
        <p:sp>
          <p:nvSpPr>
            <p:cNvPr id="15375" name="Text Box 15"/>
            <p:cNvSpPr txBox="1">
              <a:spLocks noChangeArrowheads="1"/>
            </p:cNvSpPr>
            <p:nvPr/>
          </p:nvSpPr>
          <p:spPr bwMode="auto">
            <a:xfrm>
              <a:off x="1590" y="883"/>
              <a:ext cx="837" cy="634"/>
            </a:xfrm>
            <a:prstGeom prst="rect">
              <a:avLst/>
            </a:prstGeom>
            <a:noFill/>
            <a:ln w="9525">
              <a:noFill/>
              <a:miter lim="800000"/>
              <a:headEnd/>
              <a:tailEnd/>
            </a:ln>
          </p:spPr>
          <p:txBody>
            <a:bodyPr>
              <a:spAutoFit/>
            </a:bodyPr>
            <a:lstStyle/>
            <a:p>
              <a:pPr algn="ctr">
                <a:spcBef>
                  <a:spcPct val="50000"/>
                </a:spcBef>
              </a:pPr>
              <a:r>
                <a:rPr lang="en-GB" sz="2000" b="1">
                  <a:latin typeface="Arial" charset="0"/>
                </a:rPr>
                <a:t>Payment for goods</a:t>
              </a:r>
            </a:p>
          </p:txBody>
        </p:sp>
        <p:sp>
          <p:nvSpPr>
            <p:cNvPr id="15376" name="AutoShape 16"/>
            <p:cNvSpPr>
              <a:spLocks noChangeArrowheads="1"/>
            </p:cNvSpPr>
            <p:nvPr/>
          </p:nvSpPr>
          <p:spPr bwMode="auto">
            <a:xfrm>
              <a:off x="2737" y="704"/>
              <a:ext cx="940" cy="897"/>
            </a:xfrm>
            <a:prstGeom prst="cube">
              <a:avLst>
                <a:gd name="adj" fmla="val 12606"/>
              </a:avLst>
            </a:prstGeom>
            <a:solidFill>
              <a:srgbClr val="FFCC99"/>
            </a:solidFill>
            <a:ln w="9525">
              <a:noFill/>
              <a:miter lim="800000"/>
              <a:headEnd/>
              <a:tailEnd/>
            </a:ln>
          </p:spPr>
          <p:txBody>
            <a:bodyPr wrap="none" anchor="ctr"/>
            <a:lstStyle/>
            <a:p>
              <a:endParaRPr lang="en-GB"/>
            </a:p>
          </p:txBody>
        </p:sp>
        <p:sp>
          <p:nvSpPr>
            <p:cNvPr id="15377" name="Text Box 17"/>
            <p:cNvSpPr txBox="1">
              <a:spLocks noChangeArrowheads="1"/>
            </p:cNvSpPr>
            <p:nvPr/>
          </p:nvSpPr>
          <p:spPr bwMode="auto">
            <a:xfrm>
              <a:off x="2716" y="898"/>
              <a:ext cx="865" cy="634"/>
            </a:xfrm>
            <a:prstGeom prst="rect">
              <a:avLst/>
            </a:prstGeom>
            <a:noFill/>
            <a:ln w="9525">
              <a:noFill/>
              <a:miter lim="800000"/>
              <a:headEnd/>
              <a:tailEnd/>
            </a:ln>
          </p:spPr>
          <p:txBody>
            <a:bodyPr>
              <a:spAutoFit/>
            </a:bodyPr>
            <a:lstStyle/>
            <a:p>
              <a:pPr algn="ctr">
                <a:spcBef>
                  <a:spcPct val="50000"/>
                </a:spcBef>
              </a:pPr>
              <a:r>
                <a:rPr lang="en-GB" sz="2000" b="1">
                  <a:latin typeface="Arial" charset="0"/>
                </a:rPr>
                <a:t>Sale of goods on credit</a:t>
              </a:r>
            </a:p>
          </p:txBody>
        </p:sp>
        <p:sp>
          <p:nvSpPr>
            <p:cNvPr id="15378" name="AutoShape 18"/>
            <p:cNvSpPr>
              <a:spLocks noChangeArrowheads="1"/>
            </p:cNvSpPr>
            <p:nvPr/>
          </p:nvSpPr>
          <p:spPr bwMode="auto">
            <a:xfrm>
              <a:off x="3915" y="680"/>
              <a:ext cx="1052" cy="929"/>
            </a:xfrm>
            <a:prstGeom prst="cube">
              <a:avLst>
                <a:gd name="adj" fmla="val 10912"/>
              </a:avLst>
            </a:prstGeom>
            <a:solidFill>
              <a:srgbClr val="FFCC99"/>
            </a:solidFill>
            <a:ln w="9525">
              <a:noFill/>
              <a:miter lim="800000"/>
              <a:headEnd/>
              <a:tailEnd/>
            </a:ln>
          </p:spPr>
          <p:txBody>
            <a:bodyPr wrap="none" anchor="ctr"/>
            <a:lstStyle/>
            <a:p>
              <a:endParaRPr lang="en-GB"/>
            </a:p>
          </p:txBody>
        </p:sp>
        <p:sp>
          <p:nvSpPr>
            <p:cNvPr id="15379" name="Text Box 19"/>
            <p:cNvSpPr txBox="1">
              <a:spLocks noChangeArrowheads="1"/>
            </p:cNvSpPr>
            <p:nvPr/>
          </p:nvSpPr>
          <p:spPr bwMode="auto">
            <a:xfrm>
              <a:off x="3886" y="776"/>
              <a:ext cx="1010" cy="826"/>
            </a:xfrm>
            <a:prstGeom prst="rect">
              <a:avLst/>
            </a:prstGeom>
            <a:noFill/>
            <a:ln w="9525">
              <a:noFill/>
              <a:miter lim="800000"/>
              <a:headEnd/>
              <a:tailEnd/>
            </a:ln>
          </p:spPr>
          <p:txBody>
            <a:bodyPr>
              <a:spAutoFit/>
            </a:bodyPr>
            <a:lstStyle/>
            <a:p>
              <a:pPr algn="ctr">
                <a:spcBef>
                  <a:spcPct val="50000"/>
                </a:spcBef>
              </a:pPr>
              <a:r>
                <a:rPr lang="en-GB" sz="2000" b="1">
                  <a:latin typeface="Arial" charset="0"/>
                </a:rPr>
                <a:t>Cash received from credit customer</a:t>
              </a:r>
            </a:p>
          </p:txBody>
        </p:sp>
        <p:sp>
          <p:nvSpPr>
            <p:cNvPr id="15380" name="Rectangle 20"/>
            <p:cNvSpPr>
              <a:spLocks noChangeArrowheads="1"/>
            </p:cNvSpPr>
            <p:nvPr/>
          </p:nvSpPr>
          <p:spPr bwMode="auto">
            <a:xfrm>
              <a:off x="404" y="1955"/>
              <a:ext cx="4333" cy="115"/>
            </a:xfrm>
            <a:prstGeom prst="rect">
              <a:avLst/>
            </a:prstGeom>
            <a:solidFill>
              <a:srgbClr val="FFCC99"/>
            </a:solidFill>
            <a:ln w="9525">
              <a:noFill/>
              <a:miter lim="800000"/>
              <a:headEnd/>
              <a:tailEnd/>
            </a:ln>
          </p:spPr>
          <p:txBody>
            <a:bodyPr wrap="none" anchor="ctr"/>
            <a:lstStyle/>
            <a:p>
              <a:endParaRPr lang="en-GB"/>
            </a:p>
          </p:txBody>
        </p:sp>
        <p:sp>
          <p:nvSpPr>
            <p:cNvPr id="15381" name="AutoShape 21"/>
            <p:cNvSpPr>
              <a:spLocks noChangeArrowheads="1"/>
            </p:cNvSpPr>
            <p:nvPr/>
          </p:nvSpPr>
          <p:spPr bwMode="auto">
            <a:xfrm>
              <a:off x="1157" y="2224"/>
              <a:ext cx="1624" cy="578"/>
            </a:xfrm>
            <a:prstGeom prst="cube">
              <a:avLst>
                <a:gd name="adj" fmla="val 17301"/>
              </a:avLst>
            </a:prstGeom>
            <a:solidFill>
              <a:srgbClr val="FFCC99"/>
            </a:solidFill>
            <a:ln w="9525">
              <a:noFill/>
              <a:miter lim="800000"/>
              <a:headEnd/>
              <a:tailEnd/>
            </a:ln>
          </p:spPr>
          <p:txBody>
            <a:bodyPr wrap="none" anchor="ctr"/>
            <a:lstStyle/>
            <a:p>
              <a:endParaRPr lang="en-GB"/>
            </a:p>
          </p:txBody>
        </p:sp>
        <p:sp>
          <p:nvSpPr>
            <p:cNvPr id="15382" name="AutoShape 22"/>
            <p:cNvSpPr>
              <a:spLocks noChangeArrowheads="1"/>
            </p:cNvSpPr>
            <p:nvPr/>
          </p:nvSpPr>
          <p:spPr bwMode="auto">
            <a:xfrm>
              <a:off x="2718" y="2379"/>
              <a:ext cx="426" cy="295"/>
            </a:xfrm>
            <a:prstGeom prst="rightArrow">
              <a:avLst>
                <a:gd name="adj1" fmla="val 54546"/>
                <a:gd name="adj2" fmla="val 25144"/>
              </a:avLst>
            </a:prstGeom>
            <a:solidFill>
              <a:srgbClr val="FFCC99"/>
            </a:solidFill>
            <a:ln w="9525">
              <a:noFill/>
              <a:miter lim="800000"/>
              <a:headEnd/>
              <a:tailEnd/>
            </a:ln>
          </p:spPr>
          <p:txBody>
            <a:bodyPr wrap="none" anchor="ctr"/>
            <a:lstStyle/>
            <a:p>
              <a:endParaRPr lang="en-GB"/>
            </a:p>
          </p:txBody>
        </p:sp>
        <p:sp>
          <p:nvSpPr>
            <p:cNvPr id="15383" name="AutoShape 23"/>
            <p:cNvSpPr>
              <a:spLocks noChangeArrowheads="1"/>
            </p:cNvSpPr>
            <p:nvPr/>
          </p:nvSpPr>
          <p:spPr bwMode="auto">
            <a:xfrm flipH="1">
              <a:off x="805" y="2385"/>
              <a:ext cx="364" cy="296"/>
            </a:xfrm>
            <a:prstGeom prst="rightArrow">
              <a:avLst>
                <a:gd name="adj1" fmla="val 50000"/>
                <a:gd name="adj2" fmla="val 30743"/>
              </a:avLst>
            </a:prstGeom>
            <a:solidFill>
              <a:srgbClr val="FFCC99"/>
            </a:solidFill>
            <a:ln w="9525">
              <a:noFill/>
              <a:miter lim="800000"/>
              <a:headEnd/>
              <a:tailEnd/>
            </a:ln>
          </p:spPr>
          <p:txBody>
            <a:bodyPr wrap="none" anchor="ctr"/>
            <a:lstStyle/>
            <a:p>
              <a:endParaRPr lang="en-GB"/>
            </a:p>
          </p:txBody>
        </p:sp>
        <p:sp>
          <p:nvSpPr>
            <p:cNvPr id="15384" name="AutoShape 24"/>
            <p:cNvSpPr>
              <a:spLocks noChangeArrowheads="1"/>
            </p:cNvSpPr>
            <p:nvPr/>
          </p:nvSpPr>
          <p:spPr bwMode="auto">
            <a:xfrm>
              <a:off x="2329" y="2956"/>
              <a:ext cx="1624" cy="578"/>
            </a:xfrm>
            <a:prstGeom prst="cube">
              <a:avLst>
                <a:gd name="adj" fmla="val 17301"/>
              </a:avLst>
            </a:prstGeom>
            <a:solidFill>
              <a:srgbClr val="CC0000"/>
            </a:solidFill>
            <a:ln w="9525">
              <a:noFill/>
              <a:miter lim="800000"/>
              <a:headEnd/>
              <a:tailEnd/>
            </a:ln>
          </p:spPr>
          <p:txBody>
            <a:bodyPr wrap="none" anchor="ctr"/>
            <a:lstStyle/>
            <a:p>
              <a:endParaRPr lang="en-GB"/>
            </a:p>
          </p:txBody>
        </p:sp>
        <p:sp>
          <p:nvSpPr>
            <p:cNvPr id="15385" name="AutoShape 25"/>
            <p:cNvSpPr>
              <a:spLocks noChangeArrowheads="1"/>
            </p:cNvSpPr>
            <p:nvPr/>
          </p:nvSpPr>
          <p:spPr bwMode="auto">
            <a:xfrm>
              <a:off x="3890" y="3111"/>
              <a:ext cx="439" cy="295"/>
            </a:xfrm>
            <a:prstGeom prst="rightArrow">
              <a:avLst>
                <a:gd name="adj1" fmla="val 54546"/>
                <a:gd name="adj2" fmla="val 25911"/>
              </a:avLst>
            </a:prstGeom>
            <a:solidFill>
              <a:srgbClr val="FFCC99"/>
            </a:solidFill>
            <a:ln w="9525">
              <a:noFill/>
              <a:miter lim="800000"/>
              <a:headEnd/>
              <a:tailEnd/>
            </a:ln>
          </p:spPr>
          <p:txBody>
            <a:bodyPr wrap="none" anchor="ctr"/>
            <a:lstStyle/>
            <a:p>
              <a:endParaRPr lang="en-GB"/>
            </a:p>
          </p:txBody>
        </p:sp>
        <p:sp>
          <p:nvSpPr>
            <p:cNvPr id="15386" name="AutoShape 26"/>
            <p:cNvSpPr>
              <a:spLocks noChangeArrowheads="1"/>
            </p:cNvSpPr>
            <p:nvPr/>
          </p:nvSpPr>
          <p:spPr bwMode="auto">
            <a:xfrm flipH="1">
              <a:off x="1978" y="3118"/>
              <a:ext cx="348" cy="295"/>
            </a:xfrm>
            <a:prstGeom prst="rightArrow">
              <a:avLst>
                <a:gd name="adj1" fmla="val 50000"/>
                <a:gd name="adj2" fmla="val 29492"/>
              </a:avLst>
            </a:prstGeom>
            <a:solidFill>
              <a:srgbClr val="FFCC99"/>
            </a:solidFill>
            <a:ln w="9525">
              <a:noFill/>
              <a:miter lim="800000"/>
              <a:headEnd/>
              <a:tailEnd/>
            </a:ln>
          </p:spPr>
          <p:txBody>
            <a:bodyPr wrap="none" anchor="ctr"/>
            <a:lstStyle/>
            <a:p>
              <a:endParaRPr lang="en-GB"/>
            </a:p>
          </p:txBody>
        </p:sp>
        <p:sp>
          <p:nvSpPr>
            <p:cNvPr id="15387" name="Text Box 27"/>
            <p:cNvSpPr txBox="1">
              <a:spLocks noChangeArrowheads="1"/>
            </p:cNvSpPr>
            <p:nvPr/>
          </p:nvSpPr>
          <p:spPr bwMode="auto">
            <a:xfrm>
              <a:off x="1245" y="2334"/>
              <a:ext cx="1298" cy="442"/>
            </a:xfrm>
            <a:prstGeom prst="rect">
              <a:avLst/>
            </a:prstGeom>
            <a:noFill/>
            <a:ln w="9525">
              <a:noFill/>
              <a:miter lim="800000"/>
              <a:headEnd/>
              <a:tailEnd/>
            </a:ln>
          </p:spPr>
          <p:txBody>
            <a:bodyPr>
              <a:spAutoFit/>
            </a:bodyPr>
            <a:lstStyle/>
            <a:p>
              <a:pPr algn="ctr">
                <a:spcBef>
                  <a:spcPct val="50000"/>
                </a:spcBef>
              </a:pPr>
              <a:r>
                <a:rPr lang="en-GB" sz="2000" b="1">
                  <a:latin typeface="Arial" charset="0"/>
                </a:rPr>
                <a:t> Inventories holding period</a:t>
              </a:r>
            </a:p>
          </p:txBody>
        </p:sp>
        <p:sp>
          <p:nvSpPr>
            <p:cNvPr id="15388" name="Text Box 28"/>
            <p:cNvSpPr txBox="1">
              <a:spLocks noChangeArrowheads="1"/>
            </p:cNvSpPr>
            <p:nvPr/>
          </p:nvSpPr>
          <p:spPr bwMode="auto">
            <a:xfrm>
              <a:off x="2436" y="3077"/>
              <a:ext cx="1298" cy="442"/>
            </a:xfrm>
            <a:prstGeom prst="rect">
              <a:avLst/>
            </a:prstGeom>
            <a:noFill/>
            <a:ln w="9525">
              <a:noFill/>
              <a:miter lim="800000"/>
              <a:headEnd/>
              <a:tailEnd/>
            </a:ln>
          </p:spPr>
          <p:txBody>
            <a:bodyPr>
              <a:spAutoFit/>
            </a:bodyPr>
            <a:lstStyle/>
            <a:p>
              <a:pPr algn="ctr">
                <a:spcBef>
                  <a:spcPct val="50000"/>
                </a:spcBef>
              </a:pPr>
              <a:r>
                <a:rPr lang="en-GB" sz="2000" b="1">
                  <a:solidFill>
                    <a:srgbClr val="FFCC99"/>
                  </a:solidFill>
                  <a:latin typeface="Arial" charset="0"/>
                </a:rPr>
                <a:t>Operating cash cycle</a:t>
              </a:r>
            </a:p>
          </p:txBody>
        </p:sp>
      </p:grpSp>
      <p:sp>
        <p:nvSpPr>
          <p:cNvPr id="15363" name="Text Box 29"/>
          <p:cNvSpPr txBox="1">
            <a:spLocks noChangeArrowheads="1"/>
          </p:cNvSpPr>
          <p:nvPr/>
        </p:nvSpPr>
        <p:spPr bwMode="auto">
          <a:xfrm>
            <a:off x="1017588" y="279400"/>
            <a:ext cx="7105650" cy="457200"/>
          </a:xfrm>
          <a:prstGeom prst="rect">
            <a:avLst/>
          </a:prstGeom>
          <a:noFill/>
          <a:ln w="9525">
            <a:noFill/>
            <a:miter lim="800000"/>
            <a:headEnd/>
            <a:tailEnd/>
          </a:ln>
        </p:spPr>
        <p:txBody>
          <a:bodyPr>
            <a:spAutoFit/>
          </a:bodyPr>
          <a:lstStyle/>
          <a:p>
            <a:pPr algn="ctr">
              <a:spcBef>
                <a:spcPct val="50000"/>
              </a:spcBef>
            </a:pPr>
            <a:r>
              <a:rPr lang="en-GB" b="1">
                <a:solidFill>
                  <a:srgbClr val="CC0000"/>
                </a:solidFill>
                <a:latin typeface="Arial" charset="0"/>
              </a:rPr>
              <a:t>The operating cash cycle</a:t>
            </a:r>
            <a:endParaRPr lang="en-GB">
              <a:solidFill>
                <a:srgbClr val="CC0000"/>
              </a:solidFill>
              <a:latin typeface="Arial" charset="0"/>
            </a:endParaRPr>
          </a:p>
        </p:txBody>
      </p:sp>
      <p:sp>
        <p:nvSpPr>
          <p:cNvPr id="29" name="TextBox 28"/>
          <p:cNvSpPr txBox="1"/>
          <p:nvPr/>
        </p:nvSpPr>
        <p:spPr>
          <a:xfrm>
            <a:off x="323528" y="6453336"/>
            <a:ext cx="3960440" cy="246221"/>
          </a:xfrm>
          <a:prstGeom prst="rect">
            <a:avLst/>
          </a:prstGeom>
          <a:noFill/>
        </p:spPr>
        <p:txBody>
          <a:bodyPr wrap="square" rtlCol="0">
            <a:spAutoFit/>
          </a:bodyPr>
          <a:lstStyle/>
          <a:p>
            <a:r>
              <a:rPr lang="en-GB" sz="1000" dirty="0" smtClean="0"/>
              <a:t>Source: </a:t>
            </a:r>
            <a:r>
              <a:rPr lang="en-GB" sz="1000" dirty="0" err="1" smtClean="0"/>
              <a:t>Atrill</a:t>
            </a:r>
            <a:r>
              <a:rPr lang="en-GB" sz="1000" dirty="0" smtClean="0"/>
              <a:t> &amp; </a:t>
            </a:r>
            <a:r>
              <a:rPr lang="en-GB" sz="1000" dirty="0" err="1" smtClean="0"/>
              <a:t>McLaney</a:t>
            </a:r>
            <a:endParaRPr lang="en-GB" sz="1000" dirty="0"/>
          </a:p>
        </p:txBody>
      </p:sp>
      <p:sp>
        <p:nvSpPr>
          <p:cNvPr id="30" name="Footer Placeholder 29"/>
          <p:cNvSpPr>
            <a:spLocks noGrp="1"/>
          </p:cNvSpPr>
          <p:nvPr>
            <p:ph type="ftr" sz="quarter" idx="11"/>
          </p:nvPr>
        </p:nvSpPr>
        <p:spPr/>
        <p:txBody>
          <a:bodyPr/>
          <a:lstStyle/>
          <a:p>
            <a:r>
              <a:rPr lang="en-GB" smtClean="0"/>
              <a:t>Financial Management</a:t>
            </a:r>
            <a:endParaRPr lang="en-GB"/>
          </a:p>
        </p:txBody>
      </p:sp>
      <p:sp>
        <p:nvSpPr>
          <p:cNvPr id="31" name="TextBox 30"/>
          <p:cNvSpPr txBox="1"/>
          <p:nvPr/>
        </p:nvSpPr>
        <p:spPr>
          <a:xfrm>
            <a:off x="5436096" y="4077072"/>
            <a:ext cx="1656184" cy="400110"/>
          </a:xfrm>
          <a:prstGeom prst="rect">
            <a:avLst/>
          </a:prstGeom>
          <a:solidFill>
            <a:srgbClr val="D1D1D1"/>
          </a:solidFill>
        </p:spPr>
        <p:txBody>
          <a:bodyPr wrap="square" rtlCol="0">
            <a:spAutoFit/>
          </a:bodyPr>
          <a:lstStyle/>
          <a:p>
            <a:pPr algn="ctr"/>
            <a:r>
              <a:rPr lang="en-GB" sz="1000" dirty="0" smtClean="0"/>
              <a:t>Average settlement period for receivables</a:t>
            </a:r>
            <a:endParaRPr lang="en-GB" sz="1000" dirty="0"/>
          </a:p>
        </p:txBody>
      </p:sp>
      <p:sp>
        <p:nvSpPr>
          <p:cNvPr id="33" name="TextBox 32"/>
          <p:cNvSpPr txBox="1"/>
          <p:nvPr/>
        </p:nvSpPr>
        <p:spPr>
          <a:xfrm>
            <a:off x="1691680" y="5261138"/>
            <a:ext cx="1656184" cy="400110"/>
          </a:xfrm>
          <a:prstGeom prst="rect">
            <a:avLst/>
          </a:prstGeom>
          <a:solidFill>
            <a:srgbClr val="D1D1D1"/>
          </a:solidFill>
        </p:spPr>
        <p:txBody>
          <a:bodyPr wrap="square" rtlCol="0">
            <a:spAutoFit/>
          </a:bodyPr>
          <a:lstStyle/>
          <a:p>
            <a:pPr algn="ctr"/>
            <a:r>
              <a:rPr lang="en-GB" sz="1000" dirty="0" smtClean="0"/>
              <a:t>Average settlement period for payables</a:t>
            </a:r>
            <a:endParaRPr lang="en-GB" sz="1000" dirty="0"/>
          </a:p>
        </p:txBody>
      </p:sp>
      <p:sp>
        <p:nvSpPr>
          <p:cNvPr id="34" name="Rectangle 6"/>
          <p:cNvSpPr>
            <a:spLocks noChangeArrowheads="1"/>
          </p:cNvSpPr>
          <p:nvPr/>
        </p:nvSpPr>
        <p:spPr bwMode="auto">
          <a:xfrm>
            <a:off x="1475656" y="3501008"/>
            <a:ext cx="238125" cy="1195388"/>
          </a:xfrm>
          <a:prstGeom prst="rect">
            <a:avLst/>
          </a:prstGeom>
          <a:solidFill>
            <a:srgbClr val="CC0000"/>
          </a:solidFill>
          <a:ln w="9525">
            <a:noFill/>
            <a:miter lim="800000"/>
            <a:headEnd/>
            <a:tailEnd/>
          </a:ln>
        </p:spPr>
        <p:txBody>
          <a:bodyPr wrap="none" anchor="ctr"/>
          <a:lstStyle/>
          <a:p>
            <a:endParaRPr lang="en-GB"/>
          </a:p>
        </p:txBody>
      </p:sp>
      <p:sp>
        <p:nvSpPr>
          <p:cNvPr id="35" name="Slide Number Placeholder 34"/>
          <p:cNvSpPr>
            <a:spLocks noGrp="1"/>
          </p:cNvSpPr>
          <p:nvPr>
            <p:ph type="sldNum" sz="quarter" idx="12"/>
          </p:nvPr>
        </p:nvSpPr>
        <p:spPr/>
        <p:txBody>
          <a:bodyPr/>
          <a:lstStyle/>
          <a:p>
            <a:fld id="{4FB01EAF-D60B-4FE4-B3FB-69DF8E998C08}" type="slidenum">
              <a:rPr lang="en-GB" smtClean="0"/>
              <a:pPr/>
              <a:t>21</a:t>
            </a:fld>
            <a:endParaRPr lang="en-GB"/>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4"/>
          <p:cNvGrpSpPr>
            <a:grpSpLocks/>
          </p:cNvGrpSpPr>
          <p:nvPr/>
        </p:nvGrpSpPr>
        <p:grpSpPr bwMode="auto">
          <a:xfrm>
            <a:off x="2573338" y="1022350"/>
            <a:ext cx="3992562" cy="5132388"/>
            <a:chOff x="1805" y="572"/>
            <a:chExt cx="2515" cy="3233"/>
          </a:xfrm>
        </p:grpSpPr>
        <p:sp>
          <p:nvSpPr>
            <p:cNvPr id="16388" name="AutoShape 3"/>
            <p:cNvSpPr>
              <a:spLocks noChangeArrowheads="1"/>
            </p:cNvSpPr>
            <p:nvPr/>
          </p:nvSpPr>
          <p:spPr bwMode="auto">
            <a:xfrm>
              <a:off x="2812" y="2830"/>
              <a:ext cx="1508" cy="387"/>
            </a:xfrm>
            <a:prstGeom prst="roundRect">
              <a:avLst>
                <a:gd name="adj" fmla="val 16667"/>
              </a:avLst>
            </a:prstGeom>
            <a:solidFill>
              <a:srgbClr val="DEBA96"/>
            </a:solidFill>
            <a:ln w="9525">
              <a:noFill/>
              <a:round/>
              <a:headEnd/>
              <a:tailEnd/>
            </a:ln>
          </p:spPr>
          <p:txBody>
            <a:bodyPr wrap="none" anchor="ctr"/>
            <a:lstStyle/>
            <a:p>
              <a:endParaRPr lang="en-GB"/>
            </a:p>
          </p:txBody>
        </p:sp>
        <p:sp>
          <p:nvSpPr>
            <p:cNvPr id="16389" name="Text Box 6"/>
            <p:cNvSpPr txBox="1">
              <a:spLocks noChangeArrowheads="1"/>
            </p:cNvSpPr>
            <p:nvPr/>
          </p:nvSpPr>
          <p:spPr bwMode="auto">
            <a:xfrm>
              <a:off x="3690" y="2914"/>
              <a:ext cx="621" cy="231"/>
            </a:xfrm>
            <a:prstGeom prst="rect">
              <a:avLst/>
            </a:prstGeom>
            <a:noFill/>
            <a:ln w="9525">
              <a:noFill/>
              <a:miter lim="800000"/>
              <a:headEnd/>
              <a:tailEnd/>
            </a:ln>
          </p:spPr>
          <p:txBody>
            <a:bodyPr>
              <a:spAutoFit/>
            </a:bodyPr>
            <a:lstStyle/>
            <a:p>
              <a:pPr algn="ctr">
                <a:spcBef>
                  <a:spcPct val="50000"/>
                </a:spcBef>
              </a:pPr>
              <a:r>
                <a:rPr lang="en-GB" sz="1800" b="1" i="1">
                  <a:latin typeface="Arial" charset="0"/>
                </a:rPr>
                <a:t>equals</a:t>
              </a:r>
            </a:p>
          </p:txBody>
        </p:sp>
        <p:sp>
          <p:nvSpPr>
            <p:cNvPr id="16390" name="AutoShape 7"/>
            <p:cNvSpPr>
              <a:spLocks noChangeArrowheads="1"/>
            </p:cNvSpPr>
            <p:nvPr/>
          </p:nvSpPr>
          <p:spPr bwMode="auto">
            <a:xfrm>
              <a:off x="2803" y="1977"/>
              <a:ext cx="1508" cy="388"/>
            </a:xfrm>
            <a:prstGeom prst="roundRect">
              <a:avLst>
                <a:gd name="adj" fmla="val 16667"/>
              </a:avLst>
            </a:prstGeom>
            <a:solidFill>
              <a:srgbClr val="DEBA96"/>
            </a:solidFill>
            <a:ln w="9525">
              <a:noFill/>
              <a:round/>
              <a:headEnd/>
              <a:tailEnd/>
            </a:ln>
          </p:spPr>
          <p:txBody>
            <a:bodyPr wrap="none" anchor="ctr"/>
            <a:lstStyle/>
            <a:p>
              <a:endParaRPr lang="en-GB"/>
            </a:p>
          </p:txBody>
        </p:sp>
        <p:sp>
          <p:nvSpPr>
            <p:cNvPr id="16391" name="Text Box 8"/>
            <p:cNvSpPr txBox="1">
              <a:spLocks noChangeArrowheads="1"/>
            </p:cNvSpPr>
            <p:nvPr/>
          </p:nvSpPr>
          <p:spPr bwMode="auto">
            <a:xfrm>
              <a:off x="3727" y="2054"/>
              <a:ext cx="551" cy="231"/>
            </a:xfrm>
            <a:prstGeom prst="rect">
              <a:avLst/>
            </a:prstGeom>
            <a:noFill/>
            <a:ln w="9525">
              <a:noFill/>
              <a:miter lim="800000"/>
              <a:headEnd/>
              <a:tailEnd/>
            </a:ln>
          </p:spPr>
          <p:txBody>
            <a:bodyPr>
              <a:spAutoFit/>
            </a:bodyPr>
            <a:lstStyle/>
            <a:p>
              <a:pPr algn="ctr">
                <a:spcBef>
                  <a:spcPct val="50000"/>
                </a:spcBef>
              </a:pPr>
              <a:r>
                <a:rPr lang="en-GB" sz="1800" b="1" i="1">
                  <a:latin typeface="Arial" charset="0"/>
                </a:rPr>
                <a:t>minus</a:t>
              </a:r>
            </a:p>
          </p:txBody>
        </p:sp>
        <p:sp>
          <p:nvSpPr>
            <p:cNvPr id="16392" name="AutoShape 9"/>
            <p:cNvSpPr>
              <a:spLocks noChangeArrowheads="1"/>
            </p:cNvSpPr>
            <p:nvPr/>
          </p:nvSpPr>
          <p:spPr bwMode="auto">
            <a:xfrm>
              <a:off x="2812" y="1061"/>
              <a:ext cx="1508" cy="411"/>
            </a:xfrm>
            <a:prstGeom prst="roundRect">
              <a:avLst>
                <a:gd name="adj" fmla="val 16667"/>
              </a:avLst>
            </a:prstGeom>
            <a:solidFill>
              <a:srgbClr val="DEBA96"/>
            </a:solidFill>
            <a:ln w="9525">
              <a:noFill/>
              <a:round/>
              <a:headEnd/>
              <a:tailEnd/>
            </a:ln>
          </p:spPr>
          <p:txBody>
            <a:bodyPr wrap="none" anchor="ctr"/>
            <a:lstStyle/>
            <a:p>
              <a:endParaRPr lang="en-GB"/>
            </a:p>
          </p:txBody>
        </p:sp>
        <p:sp>
          <p:nvSpPr>
            <p:cNvPr id="16393" name="Text Box 16"/>
            <p:cNvSpPr txBox="1">
              <a:spLocks noChangeArrowheads="1"/>
            </p:cNvSpPr>
            <p:nvPr/>
          </p:nvSpPr>
          <p:spPr bwMode="auto">
            <a:xfrm>
              <a:off x="3780" y="1142"/>
              <a:ext cx="519" cy="231"/>
            </a:xfrm>
            <a:prstGeom prst="rect">
              <a:avLst/>
            </a:prstGeom>
            <a:noFill/>
            <a:ln w="9525">
              <a:noFill/>
              <a:miter lim="800000"/>
              <a:headEnd/>
              <a:tailEnd/>
            </a:ln>
          </p:spPr>
          <p:txBody>
            <a:bodyPr>
              <a:spAutoFit/>
            </a:bodyPr>
            <a:lstStyle/>
            <a:p>
              <a:pPr algn="ctr">
                <a:spcBef>
                  <a:spcPct val="50000"/>
                </a:spcBef>
              </a:pPr>
              <a:r>
                <a:rPr lang="en-GB" sz="1800" b="1" i="1">
                  <a:latin typeface="Arial" charset="0"/>
                </a:rPr>
                <a:t>plus</a:t>
              </a:r>
            </a:p>
          </p:txBody>
        </p:sp>
        <p:sp>
          <p:nvSpPr>
            <p:cNvPr id="16394" name="AutoShape 4"/>
            <p:cNvSpPr>
              <a:spLocks noChangeArrowheads="1"/>
            </p:cNvSpPr>
            <p:nvPr/>
          </p:nvSpPr>
          <p:spPr bwMode="auto">
            <a:xfrm>
              <a:off x="1863" y="3220"/>
              <a:ext cx="1931" cy="585"/>
            </a:xfrm>
            <a:prstGeom prst="cube">
              <a:avLst>
                <a:gd name="adj" fmla="val 13782"/>
              </a:avLst>
            </a:prstGeom>
            <a:solidFill>
              <a:srgbClr val="CC0000"/>
            </a:solidFill>
            <a:ln w="9525">
              <a:noFill/>
              <a:miter lim="800000"/>
              <a:headEnd/>
              <a:tailEnd/>
            </a:ln>
          </p:spPr>
          <p:txBody>
            <a:bodyPr wrap="none" anchor="ctr"/>
            <a:lstStyle/>
            <a:p>
              <a:endParaRPr lang="en-GB"/>
            </a:p>
          </p:txBody>
        </p:sp>
        <p:sp>
          <p:nvSpPr>
            <p:cNvPr id="16395" name="AutoShape 5"/>
            <p:cNvSpPr>
              <a:spLocks noChangeArrowheads="1"/>
            </p:cNvSpPr>
            <p:nvPr/>
          </p:nvSpPr>
          <p:spPr bwMode="auto">
            <a:xfrm rot="5400000">
              <a:off x="2559" y="2954"/>
              <a:ext cx="493" cy="263"/>
            </a:xfrm>
            <a:prstGeom prst="rightArrow">
              <a:avLst>
                <a:gd name="adj1" fmla="val 59407"/>
                <a:gd name="adj2" fmla="val 39573"/>
              </a:avLst>
            </a:prstGeom>
            <a:solidFill>
              <a:schemeClr val="tx1"/>
            </a:solidFill>
            <a:ln w="9525">
              <a:noFill/>
              <a:miter lim="800000"/>
              <a:headEnd/>
              <a:tailEnd/>
            </a:ln>
          </p:spPr>
          <p:txBody>
            <a:bodyPr wrap="none" anchor="ctr"/>
            <a:lstStyle/>
            <a:p>
              <a:endParaRPr lang="en-GB"/>
            </a:p>
          </p:txBody>
        </p:sp>
        <p:sp>
          <p:nvSpPr>
            <p:cNvPr id="16396" name="Text Box 10"/>
            <p:cNvSpPr txBox="1">
              <a:spLocks noChangeArrowheads="1"/>
            </p:cNvSpPr>
            <p:nvPr/>
          </p:nvSpPr>
          <p:spPr bwMode="auto">
            <a:xfrm>
              <a:off x="1820" y="3408"/>
              <a:ext cx="1914" cy="250"/>
            </a:xfrm>
            <a:prstGeom prst="rect">
              <a:avLst/>
            </a:prstGeom>
            <a:noFill/>
            <a:ln w="9525">
              <a:noFill/>
              <a:miter lim="800000"/>
              <a:headEnd/>
              <a:tailEnd/>
            </a:ln>
          </p:spPr>
          <p:txBody>
            <a:bodyPr>
              <a:spAutoFit/>
            </a:bodyPr>
            <a:lstStyle/>
            <a:p>
              <a:pPr algn="ctr">
                <a:spcBef>
                  <a:spcPct val="50000"/>
                </a:spcBef>
              </a:pPr>
              <a:r>
                <a:rPr lang="en-GB" sz="2000" b="1">
                  <a:solidFill>
                    <a:srgbClr val="FFCC99"/>
                  </a:solidFill>
                  <a:latin typeface="Arial" charset="0"/>
                </a:rPr>
                <a:t>Operating cash cycle</a:t>
              </a:r>
            </a:p>
          </p:txBody>
        </p:sp>
        <p:sp>
          <p:nvSpPr>
            <p:cNvPr id="16397" name="AutoShape 11"/>
            <p:cNvSpPr>
              <a:spLocks noChangeArrowheads="1"/>
            </p:cNvSpPr>
            <p:nvPr/>
          </p:nvSpPr>
          <p:spPr bwMode="auto">
            <a:xfrm>
              <a:off x="1863" y="2354"/>
              <a:ext cx="1931" cy="585"/>
            </a:xfrm>
            <a:prstGeom prst="cube">
              <a:avLst>
                <a:gd name="adj" fmla="val 13782"/>
              </a:avLst>
            </a:prstGeom>
            <a:solidFill>
              <a:srgbClr val="FFCC99"/>
            </a:solidFill>
            <a:ln w="9525">
              <a:noFill/>
              <a:miter lim="800000"/>
              <a:headEnd/>
              <a:tailEnd/>
            </a:ln>
          </p:spPr>
          <p:txBody>
            <a:bodyPr wrap="none" anchor="ctr"/>
            <a:lstStyle/>
            <a:p>
              <a:endParaRPr lang="en-GB"/>
            </a:p>
          </p:txBody>
        </p:sp>
        <p:sp>
          <p:nvSpPr>
            <p:cNvPr id="16398" name="Text Box 12"/>
            <p:cNvSpPr txBox="1">
              <a:spLocks noChangeArrowheads="1"/>
            </p:cNvSpPr>
            <p:nvPr/>
          </p:nvSpPr>
          <p:spPr bwMode="auto">
            <a:xfrm>
              <a:off x="1892" y="2452"/>
              <a:ext cx="1789" cy="442"/>
            </a:xfrm>
            <a:prstGeom prst="rect">
              <a:avLst/>
            </a:prstGeom>
            <a:noFill/>
            <a:ln w="9525">
              <a:noFill/>
              <a:miter lim="800000"/>
              <a:headEnd/>
              <a:tailEnd/>
            </a:ln>
          </p:spPr>
          <p:txBody>
            <a:bodyPr>
              <a:spAutoFit/>
            </a:bodyPr>
            <a:lstStyle/>
            <a:p>
              <a:pPr algn="ctr">
                <a:spcBef>
                  <a:spcPct val="50000"/>
                </a:spcBef>
              </a:pPr>
              <a:r>
                <a:rPr lang="en-GB" sz="2000" b="1">
                  <a:latin typeface="Arial" charset="0"/>
                </a:rPr>
                <a:t>Average payment period for payables</a:t>
              </a:r>
            </a:p>
          </p:txBody>
        </p:sp>
        <p:sp>
          <p:nvSpPr>
            <p:cNvPr id="16399" name="AutoShape 13"/>
            <p:cNvSpPr>
              <a:spLocks noChangeArrowheads="1"/>
            </p:cNvSpPr>
            <p:nvPr/>
          </p:nvSpPr>
          <p:spPr bwMode="auto">
            <a:xfrm rot="5400000">
              <a:off x="2569" y="2018"/>
              <a:ext cx="493" cy="262"/>
            </a:xfrm>
            <a:prstGeom prst="rightArrow">
              <a:avLst>
                <a:gd name="adj1" fmla="val 59407"/>
                <a:gd name="adj2" fmla="val 39724"/>
              </a:avLst>
            </a:prstGeom>
            <a:solidFill>
              <a:srgbClr val="CC3300"/>
            </a:solidFill>
            <a:ln w="9525">
              <a:noFill/>
              <a:miter lim="800000"/>
              <a:headEnd/>
              <a:tailEnd/>
            </a:ln>
          </p:spPr>
          <p:txBody>
            <a:bodyPr wrap="none" anchor="ctr"/>
            <a:lstStyle/>
            <a:p>
              <a:endParaRPr lang="en-GB"/>
            </a:p>
          </p:txBody>
        </p:sp>
        <p:sp>
          <p:nvSpPr>
            <p:cNvPr id="16400" name="AutoShape 14"/>
            <p:cNvSpPr>
              <a:spLocks noChangeArrowheads="1"/>
            </p:cNvSpPr>
            <p:nvPr/>
          </p:nvSpPr>
          <p:spPr bwMode="auto">
            <a:xfrm>
              <a:off x="1854" y="1469"/>
              <a:ext cx="1931" cy="586"/>
            </a:xfrm>
            <a:prstGeom prst="cube">
              <a:avLst>
                <a:gd name="adj" fmla="val 13782"/>
              </a:avLst>
            </a:prstGeom>
            <a:solidFill>
              <a:srgbClr val="FFCC99"/>
            </a:solidFill>
            <a:ln w="9525">
              <a:noFill/>
              <a:miter lim="800000"/>
              <a:headEnd/>
              <a:tailEnd/>
            </a:ln>
          </p:spPr>
          <p:txBody>
            <a:bodyPr wrap="none" anchor="ctr"/>
            <a:lstStyle/>
            <a:p>
              <a:endParaRPr lang="en-GB"/>
            </a:p>
          </p:txBody>
        </p:sp>
        <p:sp>
          <p:nvSpPr>
            <p:cNvPr id="16401" name="Text Box 15"/>
            <p:cNvSpPr txBox="1">
              <a:spLocks noChangeArrowheads="1"/>
            </p:cNvSpPr>
            <p:nvPr/>
          </p:nvSpPr>
          <p:spPr bwMode="auto">
            <a:xfrm>
              <a:off x="1820" y="1580"/>
              <a:ext cx="1914" cy="442"/>
            </a:xfrm>
            <a:prstGeom prst="rect">
              <a:avLst/>
            </a:prstGeom>
            <a:noFill/>
            <a:ln w="9525">
              <a:noFill/>
              <a:miter lim="800000"/>
              <a:headEnd/>
              <a:tailEnd/>
            </a:ln>
          </p:spPr>
          <p:txBody>
            <a:bodyPr>
              <a:spAutoFit/>
            </a:bodyPr>
            <a:lstStyle/>
            <a:p>
              <a:pPr algn="ctr">
                <a:spcBef>
                  <a:spcPct val="50000"/>
                </a:spcBef>
              </a:pPr>
              <a:r>
                <a:rPr lang="en-GB" sz="2000" b="1">
                  <a:latin typeface="Arial" charset="0"/>
                </a:rPr>
                <a:t>Average settlement period for receivables</a:t>
              </a:r>
            </a:p>
          </p:txBody>
        </p:sp>
        <p:sp>
          <p:nvSpPr>
            <p:cNvPr id="16402" name="AutoShape 17"/>
            <p:cNvSpPr>
              <a:spLocks noChangeArrowheads="1"/>
            </p:cNvSpPr>
            <p:nvPr/>
          </p:nvSpPr>
          <p:spPr bwMode="auto">
            <a:xfrm rot="5400000">
              <a:off x="2569" y="1165"/>
              <a:ext cx="493" cy="262"/>
            </a:xfrm>
            <a:prstGeom prst="rightArrow">
              <a:avLst>
                <a:gd name="adj1" fmla="val 59407"/>
                <a:gd name="adj2" fmla="val 39724"/>
              </a:avLst>
            </a:prstGeom>
            <a:solidFill>
              <a:srgbClr val="CC3300"/>
            </a:solidFill>
            <a:ln w="9525">
              <a:noFill/>
              <a:miter lim="800000"/>
              <a:headEnd/>
              <a:tailEnd/>
            </a:ln>
          </p:spPr>
          <p:txBody>
            <a:bodyPr wrap="none" anchor="ctr"/>
            <a:lstStyle/>
            <a:p>
              <a:endParaRPr lang="en-GB"/>
            </a:p>
          </p:txBody>
        </p:sp>
        <p:sp>
          <p:nvSpPr>
            <p:cNvPr id="16403" name="AutoShape 18"/>
            <p:cNvSpPr>
              <a:spLocks noChangeArrowheads="1"/>
            </p:cNvSpPr>
            <p:nvPr/>
          </p:nvSpPr>
          <p:spPr bwMode="auto">
            <a:xfrm>
              <a:off x="1855" y="572"/>
              <a:ext cx="1933" cy="585"/>
            </a:xfrm>
            <a:prstGeom prst="cube">
              <a:avLst>
                <a:gd name="adj" fmla="val 13782"/>
              </a:avLst>
            </a:prstGeom>
            <a:solidFill>
              <a:srgbClr val="FFCC99"/>
            </a:solidFill>
            <a:ln w="9525">
              <a:noFill/>
              <a:miter lim="800000"/>
              <a:headEnd/>
              <a:tailEnd/>
            </a:ln>
          </p:spPr>
          <p:txBody>
            <a:bodyPr wrap="none" anchor="ctr"/>
            <a:lstStyle/>
            <a:p>
              <a:endParaRPr lang="en-GB"/>
            </a:p>
          </p:txBody>
        </p:sp>
        <p:sp>
          <p:nvSpPr>
            <p:cNvPr id="16404" name="Text Box 19"/>
            <p:cNvSpPr txBox="1">
              <a:spLocks noChangeArrowheads="1"/>
            </p:cNvSpPr>
            <p:nvPr/>
          </p:nvSpPr>
          <p:spPr bwMode="auto">
            <a:xfrm>
              <a:off x="1805" y="671"/>
              <a:ext cx="1980" cy="442"/>
            </a:xfrm>
            <a:prstGeom prst="rect">
              <a:avLst/>
            </a:prstGeom>
            <a:noFill/>
            <a:ln w="9525">
              <a:noFill/>
              <a:miter lim="800000"/>
              <a:headEnd/>
              <a:tailEnd/>
            </a:ln>
          </p:spPr>
          <p:txBody>
            <a:bodyPr>
              <a:spAutoFit/>
            </a:bodyPr>
            <a:lstStyle/>
            <a:p>
              <a:pPr algn="ctr">
                <a:spcBef>
                  <a:spcPct val="50000"/>
                </a:spcBef>
              </a:pPr>
              <a:r>
                <a:rPr lang="en-GB" sz="2000" b="1">
                  <a:latin typeface="Arial" charset="0"/>
                </a:rPr>
                <a:t>Average inventories holding period</a:t>
              </a:r>
            </a:p>
          </p:txBody>
        </p:sp>
      </p:grpSp>
      <p:sp>
        <p:nvSpPr>
          <p:cNvPr id="16387" name="Text Box 20"/>
          <p:cNvSpPr txBox="1">
            <a:spLocks noChangeArrowheads="1"/>
          </p:cNvSpPr>
          <p:nvPr/>
        </p:nvSpPr>
        <p:spPr bwMode="auto">
          <a:xfrm>
            <a:off x="1017588" y="279400"/>
            <a:ext cx="7105650" cy="457200"/>
          </a:xfrm>
          <a:prstGeom prst="rect">
            <a:avLst/>
          </a:prstGeom>
          <a:noFill/>
          <a:ln w="9525">
            <a:noFill/>
            <a:miter lim="800000"/>
            <a:headEnd/>
            <a:tailEnd/>
          </a:ln>
        </p:spPr>
        <p:txBody>
          <a:bodyPr>
            <a:spAutoFit/>
          </a:bodyPr>
          <a:lstStyle/>
          <a:p>
            <a:pPr algn="ctr">
              <a:spcBef>
                <a:spcPct val="50000"/>
              </a:spcBef>
            </a:pPr>
            <a:r>
              <a:rPr lang="en-GB" b="1">
                <a:solidFill>
                  <a:srgbClr val="CC0000"/>
                </a:solidFill>
                <a:latin typeface="Arial" charset="0"/>
              </a:rPr>
              <a:t>Calculating the operating cash cycle</a:t>
            </a:r>
            <a:endParaRPr lang="en-GB">
              <a:solidFill>
                <a:srgbClr val="CC0000"/>
              </a:solidFill>
              <a:latin typeface="Arial" charset="0"/>
            </a:endParaRPr>
          </a:p>
        </p:txBody>
      </p:sp>
      <p:sp>
        <p:nvSpPr>
          <p:cNvPr id="21" name="TextBox 20"/>
          <p:cNvSpPr txBox="1"/>
          <p:nvPr/>
        </p:nvSpPr>
        <p:spPr>
          <a:xfrm>
            <a:off x="323528" y="6453336"/>
            <a:ext cx="3960440" cy="246221"/>
          </a:xfrm>
          <a:prstGeom prst="rect">
            <a:avLst/>
          </a:prstGeom>
          <a:noFill/>
        </p:spPr>
        <p:txBody>
          <a:bodyPr wrap="square" rtlCol="0">
            <a:spAutoFit/>
          </a:bodyPr>
          <a:lstStyle/>
          <a:p>
            <a:r>
              <a:rPr lang="en-GB" sz="1000" dirty="0" smtClean="0"/>
              <a:t>Source: </a:t>
            </a:r>
            <a:r>
              <a:rPr lang="en-GB" sz="1000" dirty="0" err="1" smtClean="0"/>
              <a:t>Atrill</a:t>
            </a:r>
            <a:r>
              <a:rPr lang="en-GB" sz="1000" dirty="0" smtClean="0"/>
              <a:t> &amp; </a:t>
            </a:r>
            <a:r>
              <a:rPr lang="en-GB" sz="1000" dirty="0" err="1" smtClean="0"/>
              <a:t>McLaney</a:t>
            </a:r>
            <a:endParaRPr lang="en-GB" sz="1000" dirty="0"/>
          </a:p>
        </p:txBody>
      </p:sp>
      <p:sp>
        <p:nvSpPr>
          <p:cNvPr id="22" name="Footer Placeholder 21"/>
          <p:cNvSpPr>
            <a:spLocks noGrp="1"/>
          </p:cNvSpPr>
          <p:nvPr>
            <p:ph type="ftr" sz="quarter" idx="11"/>
          </p:nvPr>
        </p:nvSpPr>
        <p:spPr/>
        <p:txBody>
          <a:bodyPr/>
          <a:lstStyle/>
          <a:p>
            <a:r>
              <a:rPr lang="en-GB" smtClean="0"/>
              <a:t>Financial Management</a:t>
            </a:r>
            <a:endParaRPr lang="en-GB"/>
          </a:p>
        </p:txBody>
      </p:sp>
      <p:sp>
        <p:nvSpPr>
          <p:cNvPr id="23" name="Slide Number Placeholder 22"/>
          <p:cNvSpPr>
            <a:spLocks noGrp="1"/>
          </p:cNvSpPr>
          <p:nvPr>
            <p:ph type="sldNum" sz="quarter" idx="12"/>
          </p:nvPr>
        </p:nvSpPr>
        <p:spPr/>
        <p:txBody>
          <a:bodyPr/>
          <a:lstStyle/>
          <a:p>
            <a:fld id="{4FB01EAF-D60B-4FE4-B3FB-69DF8E998C08}" type="slidenum">
              <a:rPr lang="en-GB" smtClean="0"/>
              <a:pPr/>
              <a:t>22</a:t>
            </a:fld>
            <a:endParaRPr lang="en-GB"/>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70660" name="Rectangle 4"/>
          <p:cNvSpPr>
            <a:spLocks noGrp="1" noChangeArrowheads="1"/>
          </p:cNvSpPr>
          <p:nvPr>
            <p:ph type="title"/>
          </p:nvPr>
        </p:nvSpPr>
        <p:spPr>
          <a:xfrm>
            <a:off x="457200" y="476250"/>
            <a:ext cx="8507288" cy="431800"/>
          </a:xfrm>
        </p:spPr>
        <p:txBody>
          <a:bodyPr>
            <a:normAutofit fontScale="90000"/>
          </a:bodyPr>
          <a:lstStyle/>
          <a:p>
            <a:pPr>
              <a:lnSpc>
                <a:spcPct val="90000"/>
              </a:lnSpc>
            </a:pPr>
            <a:r>
              <a:rPr lang="en-GB" sz="2800" b="1" u="sng" dirty="0" smtClean="0"/>
              <a:t>Operating Cash Cycle</a:t>
            </a:r>
            <a:r>
              <a:rPr lang="en-GB" sz="2800" b="1" dirty="0" smtClean="0"/>
              <a:t>  </a:t>
            </a:r>
            <a:r>
              <a:rPr lang="en-GB" sz="2800" b="1" dirty="0" smtClean="0">
                <a:solidFill>
                  <a:srgbClr val="FF0000"/>
                </a:solidFill>
              </a:rPr>
              <a:t>EQUALS</a:t>
            </a:r>
            <a:endParaRPr lang="en-GB" sz="2800" b="1" u="sng" dirty="0">
              <a:solidFill>
                <a:srgbClr val="FF0000"/>
              </a:solidFill>
            </a:endParaRPr>
          </a:p>
        </p:txBody>
      </p:sp>
      <p:sp>
        <p:nvSpPr>
          <p:cNvPr id="70661" name="Rectangle 5"/>
          <p:cNvSpPr>
            <a:spLocks noGrp="1" noChangeArrowheads="1"/>
          </p:cNvSpPr>
          <p:nvPr>
            <p:ph type="body" idx="1"/>
          </p:nvPr>
        </p:nvSpPr>
        <p:spPr>
          <a:xfrm>
            <a:off x="468313" y="1124744"/>
            <a:ext cx="8229600" cy="4525963"/>
          </a:xfrm>
        </p:spPr>
        <p:txBody>
          <a:bodyPr>
            <a:normAutofit lnSpcReduction="10000"/>
          </a:bodyPr>
          <a:lstStyle/>
          <a:p>
            <a:pPr algn="ctr">
              <a:lnSpc>
                <a:spcPct val="90000"/>
              </a:lnSpc>
              <a:buFontTx/>
              <a:buNone/>
            </a:pPr>
            <a:r>
              <a:rPr lang="en-GB" sz="2400" b="1" dirty="0" smtClean="0"/>
              <a:t>Average Inventories Holding Period:</a:t>
            </a:r>
          </a:p>
          <a:p>
            <a:pPr algn="ctr">
              <a:lnSpc>
                <a:spcPct val="90000"/>
              </a:lnSpc>
              <a:buFontTx/>
              <a:buNone/>
            </a:pPr>
            <a:endParaRPr lang="en-GB" sz="2800" b="1" dirty="0" smtClean="0"/>
          </a:p>
          <a:p>
            <a:pPr algn="ctr">
              <a:lnSpc>
                <a:spcPct val="90000"/>
              </a:lnSpc>
              <a:buFontTx/>
              <a:buNone/>
            </a:pPr>
            <a:r>
              <a:rPr lang="en-GB" sz="1600" u="sng" dirty="0" smtClean="0"/>
              <a:t>(Opening inventories + Closing inventories)/2 </a:t>
            </a:r>
            <a:r>
              <a:rPr lang="en-GB" sz="1600" dirty="0" smtClean="0"/>
              <a:t>     x 365   days  </a:t>
            </a:r>
          </a:p>
          <a:p>
            <a:pPr algn="just">
              <a:lnSpc>
                <a:spcPct val="90000"/>
              </a:lnSpc>
              <a:buFontTx/>
              <a:buNone/>
            </a:pPr>
            <a:r>
              <a:rPr lang="en-GB" sz="1600" dirty="0" smtClean="0"/>
              <a:t>                                                 Cost of sales</a:t>
            </a:r>
          </a:p>
          <a:p>
            <a:pPr algn="ctr">
              <a:lnSpc>
                <a:spcPct val="90000"/>
              </a:lnSpc>
              <a:buFontTx/>
              <a:buNone/>
            </a:pPr>
            <a:endParaRPr lang="en-GB" sz="1600" dirty="0" smtClean="0"/>
          </a:p>
          <a:p>
            <a:pPr algn="ctr">
              <a:lnSpc>
                <a:spcPct val="90000"/>
              </a:lnSpc>
              <a:buFontTx/>
              <a:buNone/>
            </a:pPr>
            <a:r>
              <a:rPr lang="en-GB" sz="2400" b="1" dirty="0" smtClean="0">
                <a:solidFill>
                  <a:srgbClr val="FF0000"/>
                </a:solidFill>
              </a:rPr>
              <a:t>PLUS </a:t>
            </a:r>
            <a:r>
              <a:rPr lang="en-GB" sz="2400" b="1" dirty="0" smtClean="0"/>
              <a:t>     </a:t>
            </a:r>
            <a:r>
              <a:rPr lang="en-GB" sz="2400" b="1" dirty="0"/>
              <a:t>Average Settlement Period for Receivables:</a:t>
            </a:r>
          </a:p>
          <a:p>
            <a:pPr algn="ctr">
              <a:lnSpc>
                <a:spcPct val="90000"/>
              </a:lnSpc>
              <a:buFontTx/>
              <a:buNone/>
            </a:pPr>
            <a:endParaRPr lang="en-GB" sz="2400" b="1" dirty="0"/>
          </a:p>
          <a:p>
            <a:pPr algn="ctr">
              <a:lnSpc>
                <a:spcPct val="90000"/>
              </a:lnSpc>
              <a:buFontTx/>
              <a:buNone/>
            </a:pPr>
            <a:r>
              <a:rPr lang="en-GB" sz="1600" u="sng" dirty="0"/>
              <a:t>Trade </a:t>
            </a:r>
            <a:r>
              <a:rPr lang="en-GB" sz="1600" u="sng" dirty="0" smtClean="0"/>
              <a:t>receivables</a:t>
            </a:r>
            <a:r>
              <a:rPr lang="en-GB" sz="1600" dirty="0" smtClean="0"/>
              <a:t>      </a:t>
            </a:r>
            <a:r>
              <a:rPr lang="en-GB" sz="1600" dirty="0"/>
              <a:t>x 365   days  </a:t>
            </a:r>
          </a:p>
          <a:p>
            <a:pPr algn="just">
              <a:lnSpc>
                <a:spcPct val="90000"/>
              </a:lnSpc>
              <a:buFontTx/>
              <a:buNone/>
            </a:pPr>
            <a:r>
              <a:rPr lang="en-GB" sz="1600" dirty="0"/>
              <a:t>                                         </a:t>
            </a:r>
            <a:r>
              <a:rPr lang="en-GB" sz="1600" dirty="0" smtClean="0"/>
              <a:t>Credit sales revenue               </a:t>
            </a:r>
            <a:endParaRPr lang="en-GB" sz="1600" dirty="0"/>
          </a:p>
          <a:p>
            <a:pPr algn="ctr">
              <a:lnSpc>
                <a:spcPct val="90000"/>
              </a:lnSpc>
              <a:buFontTx/>
              <a:buNone/>
            </a:pPr>
            <a:endParaRPr lang="en-GB" sz="1600" dirty="0" smtClean="0"/>
          </a:p>
          <a:p>
            <a:pPr algn="ctr">
              <a:lnSpc>
                <a:spcPct val="90000"/>
              </a:lnSpc>
              <a:buFontTx/>
              <a:buNone/>
            </a:pPr>
            <a:endParaRPr lang="en-GB" sz="1600" dirty="0" smtClean="0"/>
          </a:p>
          <a:p>
            <a:pPr algn="ctr">
              <a:lnSpc>
                <a:spcPct val="90000"/>
              </a:lnSpc>
              <a:buFontTx/>
              <a:buNone/>
            </a:pPr>
            <a:r>
              <a:rPr lang="en-GB" sz="2400" b="1" dirty="0" smtClean="0">
                <a:solidFill>
                  <a:srgbClr val="FF0000"/>
                </a:solidFill>
              </a:rPr>
              <a:t>MINUS</a:t>
            </a:r>
            <a:r>
              <a:rPr lang="en-GB" sz="2400" b="1" dirty="0" smtClean="0"/>
              <a:t>     Average Settlement Period for Payables:</a:t>
            </a:r>
          </a:p>
          <a:p>
            <a:pPr algn="ctr">
              <a:lnSpc>
                <a:spcPct val="90000"/>
              </a:lnSpc>
              <a:buFontTx/>
              <a:buNone/>
            </a:pPr>
            <a:endParaRPr lang="en-GB" sz="2000" b="1" dirty="0" smtClean="0"/>
          </a:p>
          <a:p>
            <a:pPr algn="ctr">
              <a:lnSpc>
                <a:spcPct val="90000"/>
              </a:lnSpc>
              <a:buFontTx/>
              <a:buNone/>
            </a:pPr>
            <a:r>
              <a:rPr lang="en-GB" sz="1600" u="sng" dirty="0" smtClean="0"/>
              <a:t>Trade payables</a:t>
            </a:r>
            <a:r>
              <a:rPr lang="en-GB" sz="1600" dirty="0" smtClean="0"/>
              <a:t>      x 365   days  </a:t>
            </a:r>
          </a:p>
          <a:p>
            <a:pPr algn="just">
              <a:lnSpc>
                <a:spcPct val="90000"/>
              </a:lnSpc>
              <a:buFontTx/>
              <a:buNone/>
            </a:pPr>
            <a:r>
              <a:rPr lang="en-GB" sz="1600" dirty="0" smtClean="0"/>
              <a:t>                                             Credit purchases               </a:t>
            </a:r>
          </a:p>
          <a:p>
            <a:pPr algn="ctr">
              <a:lnSpc>
                <a:spcPct val="90000"/>
              </a:lnSpc>
              <a:buFontTx/>
              <a:buNone/>
            </a:pPr>
            <a:endParaRPr lang="en-GB" sz="1600" dirty="0"/>
          </a:p>
        </p:txBody>
      </p:sp>
      <p:sp>
        <p:nvSpPr>
          <p:cNvPr id="7" name="Footer Placeholder 6"/>
          <p:cNvSpPr>
            <a:spLocks noGrp="1"/>
          </p:cNvSpPr>
          <p:nvPr>
            <p:ph type="ftr" sz="quarter" idx="11"/>
          </p:nvPr>
        </p:nvSpPr>
        <p:spPr>
          <a:xfrm>
            <a:off x="3059832" y="6381750"/>
            <a:ext cx="2895600" cy="476250"/>
          </a:xfrm>
        </p:spPr>
        <p:txBody>
          <a:bodyPr/>
          <a:lstStyle/>
          <a:p>
            <a:r>
              <a:rPr lang="en-GB" dirty="0" smtClean="0"/>
              <a:t>Financial Management</a:t>
            </a:r>
            <a:endParaRPr lang="en-GB" dirty="0"/>
          </a:p>
        </p:txBody>
      </p:sp>
      <p:sp>
        <p:nvSpPr>
          <p:cNvPr id="6" name="Slide Number Placeholder 5"/>
          <p:cNvSpPr>
            <a:spLocks noGrp="1"/>
          </p:cNvSpPr>
          <p:nvPr>
            <p:ph type="sldNum" sz="quarter" idx="12"/>
          </p:nvPr>
        </p:nvSpPr>
        <p:spPr/>
        <p:txBody>
          <a:bodyPr/>
          <a:lstStyle/>
          <a:p>
            <a:fld id="{8205CE8C-92F6-477A-B47F-3EDE6EB923A9}" type="slidenum">
              <a:rPr lang="en-GB" smtClean="0"/>
              <a:pPr/>
              <a:t>23</a:t>
            </a:fld>
            <a:endParaRPr lang="en-GB"/>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70660" name="Rectangle 4"/>
          <p:cNvSpPr>
            <a:spLocks noGrp="1" noChangeArrowheads="1"/>
          </p:cNvSpPr>
          <p:nvPr>
            <p:ph type="title"/>
          </p:nvPr>
        </p:nvSpPr>
        <p:spPr>
          <a:xfrm>
            <a:off x="457200" y="476250"/>
            <a:ext cx="8507288" cy="431800"/>
          </a:xfrm>
        </p:spPr>
        <p:txBody>
          <a:bodyPr>
            <a:normAutofit fontScale="90000"/>
          </a:bodyPr>
          <a:lstStyle/>
          <a:p>
            <a:pPr>
              <a:lnSpc>
                <a:spcPct val="90000"/>
              </a:lnSpc>
            </a:pPr>
            <a:r>
              <a:rPr lang="en-GB" sz="2800" b="1" u="sng" dirty="0" smtClean="0"/>
              <a:t>HOW TO IMPROVE OPERATING CASH CYCLE</a:t>
            </a:r>
            <a:endParaRPr lang="en-GB" sz="2800" b="1" u="sng" dirty="0"/>
          </a:p>
        </p:txBody>
      </p:sp>
      <p:sp>
        <p:nvSpPr>
          <p:cNvPr id="70661" name="Rectangle 5"/>
          <p:cNvSpPr>
            <a:spLocks noGrp="1" noChangeArrowheads="1"/>
          </p:cNvSpPr>
          <p:nvPr>
            <p:ph type="body" idx="1"/>
          </p:nvPr>
        </p:nvSpPr>
        <p:spPr>
          <a:xfrm>
            <a:off x="467544" y="1268760"/>
            <a:ext cx="8352928" cy="4525963"/>
          </a:xfrm>
        </p:spPr>
        <p:txBody>
          <a:bodyPr/>
          <a:lstStyle/>
          <a:p>
            <a:pPr indent="0">
              <a:lnSpc>
                <a:spcPct val="90000"/>
              </a:lnSpc>
              <a:buNone/>
            </a:pPr>
            <a:r>
              <a:rPr lang="en-GB" sz="2000" b="1" dirty="0" smtClean="0"/>
              <a:t>The objective is to reduce Operating Cash Cycle time</a:t>
            </a:r>
          </a:p>
          <a:p>
            <a:pPr indent="0">
              <a:lnSpc>
                <a:spcPct val="90000"/>
              </a:lnSpc>
              <a:buNone/>
            </a:pPr>
            <a:endParaRPr lang="en-GB" sz="2000" b="1" dirty="0" smtClean="0"/>
          </a:p>
          <a:p>
            <a:pPr indent="0">
              <a:lnSpc>
                <a:spcPct val="90000"/>
              </a:lnSpc>
              <a:buNone/>
            </a:pPr>
            <a:r>
              <a:rPr lang="en-GB" sz="2000" b="1" dirty="0" smtClean="0"/>
              <a:t>……how?</a:t>
            </a:r>
          </a:p>
          <a:p>
            <a:pPr indent="0">
              <a:lnSpc>
                <a:spcPct val="90000"/>
              </a:lnSpc>
              <a:buNone/>
            </a:pPr>
            <a:endParaRPr lang="en-GB" sz="2000" b="1" dirty="0" smtClean="0"/>
          </a:p>
          <a:p>
            <a:pPr indent="0">
              <a:lnSpc>
                <a:spcPct val="90000"/>
              </a:lnSpc>
            </a:pPr>
            <a:r>
              <a:rPr lang="en-GB" sz="2000" b="1" dirty="0" smtClean="0"/>
              <a:t> Reduce need for stock or stock holding time – JIT?</a:t>
            </a:r>
          </a:p>
          <a:p>
            <a:pPr indent="0">
              <a:lnSpc>
                <a:spcPct val="90000"/>
              </a:lnSpc>
            </a:pPr>
            <a:endParaRPr lang="en-GB" sz="2000" b="1" dirty="0" smtClean="0"/>
          </a:p>
          <a:p>
            <a:pPr indent="0">
              <a:lnSpc>
                <a:spcPct val="90000"/>
              </a:lnSpc>
            </a:pPr>
            <a:r>
              <a:rPr lang="en-GB" sz="2000" b="1" dirty="0" smtClean="0"/>
              <a:t> Negotiate quicker payments from customers – incentives?</a:t>
            </a:r>
          </a:p>
          <a:p>
            <a:pPr indent="0">
              <a:lnSpc>
                <a:spcPct val="90000"/>
              </a:lnSpc>
            </a:pPr>
            <a:endParaRPr lang="en-GB" sz="2000" b="1" dirty="0" smtClean="0"/>
          </a:p>
          <a:p>
            <a:pPr indent="0">
              <a:lnSpc>
                <a:spcPct val="90000"/>
              </a:lnSpc>
            </a:pPr>
            <a:r>
              <a:rPr lang="en-GB" sz="2000" b="1" dirty="0" smtClean="0"/>
              <a:t> Negotiate longer payment times to suppliers – risky to reputation as slow payer?</a:t>
            </a:r>
          </a:p>
          <a:p>
            <a:pPr indent="0">
              <a:lnSpc>
                <a:spcPct val="90000"/>
              </a:lnSpc>
              <a:buNone/>
            </a:pPr>
            <a:endParaRPr lang="en-GB" sz="2800" b="1" dirty="0" smtClean="0"/>
          </a:p>
          <a:p>
            <a:pPr indent="0">
              <a:lnSpc>
                <a:spcPct val="90000"/>
              </a:lnSpc>
              <a:buNone/>
            </a:pPr>
            <a:endParaRPr lang="en-GB" sz="2800" b="1" dirty="0"/>
          </a:p>
        </p:txBody>
      </p:sp>
      <p:sp>
        <p:nvSpPr>
          <p:cNvPr id="7" name="Footer Placeholder 6"/>
          <p:cNvSpPr>
            <a:spLocks noGrp="1"/>
          </p:cNvSpPr>
          <p:nvPr>
            <p:ph type="ftr" sz="quarter" idx="11"/>
          </p:nvPr>
        </p:nvSpPr>
        <p:spPr/>
        <p:txBody>
          <a:bodyPr/>
          <a:lstStyle/>
          <a:p>
            <a:r>
              <a:rPr lang="en-GB" smtClean="0"/>
              <a:t>Financial Management</a:t>
            </a:r>
            <a:endParaRPr lang="en-GB"/>
          </a:p>
        </p:txBody>
      </p:sp>
      <p:sp>
        <p:nvSpPr>
          <p:cNvPr id="6" name="Slide Number Placeholder 5"/>
          <p:cNvSpPr>
            <a:spLocks noGrp="1"/>
          </p:cNvSpPr>
          <p:nvPr>
            <p:ph type="sldNum" sz="quarter" idx="12"/>
          </p:nvPr>
        </p:nvSpPr>
        <p:spPr/>
        <p:txBody>
          <a:bodyPr/>
          <a:lstStyle/>
          <a:p>
            <a:fld id="{8205CE8C-92F6-477A-B47F-3EDE6EB923A9}" type="slidenum">
              <a:rPr lang="en-GB" smtClean="0"/>
              <a:pPr/>
              <a:t>24</a:t>
            </a:fld>
            <a:endParaRPr lang="en-GB"/>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2657</Words>
  <Application>Microsoft Office PowerPoint</Application>
  <PresentationFormat>On-screen Show (4:3)</PresentationFormat>
  <Paragraphs>379</Paragraphs>
  <Slides>24</Slides>
  <Notes>23</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Slide 1</vt:lpstr>
      <vt:lpstr>Working Capital</vt:lpstr>
      <vt:lpstr>Slide 3</vt:lpstr>
      <vt:lpstr>Why is it important?</vt:lpstr>
      <vt:lpstr>Working Capital Cycle</vt:lpstr>
      <vt:lpstr>Debtor Control</vt:lpstr>
      <vt:lpstr>Credit Screening</vt:lpstr>
      <vt:lpstr>Credit Limits &amp; Conditions of Sale</vt:lpstr>
      <vt:lpstr>Slide 9</vt:lpstr>
      <vt:lpstr>Slide 10</vt:lpstr>
      <vt:lpstr>Creditor Control</vt:lpstr>
      <vt:lpstr>STOCK CONTROL</vt:lpstr>
      <vt:lpstr>POTENTIAL COSTS INCURRED IN HOLDING STOCK</vt:lpstr>
      <vt:lpstr>STOCKOUT</vt:lpstr>
      <vt:lpstr>Economic Order Quantity</vt:lpstr>
      <vt:lpstr>Just In Time</vt:lpstr>
      <vt:lpstr>OVERTRADING</vt:lpstr>
      <vt:lpstr>OVERTRADING</vt:lpstr>
      <vt:lpstr>HOW TO INCREASE WORKING CAPITAL</vt:lpstr>
      <vt:lpstr>What is Operating Cash Cycle?</vt:lpstr>
      <vt:lpstr>Slide 21</vt:lpstr>
      <vt:lpstr>Slide 22</vt:lpstr>
      <vt:lpstr>Operating Cash Cycle  EQUALS</vt:lpstr>
      <vt:lpstr>HOW TO IMPROVE OPERATING CASH CYCLE</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Administrator</dc:creator>
  <cp:lastModifiedBy>Administrator</cp:lastModifiedBy>
  <cp:revision>3</cp:revision>
  <dcterms:created xsi:type="dcterms:W3CDTF">2017-09-20T15:59:27Z</dcterms:created>
  <dcterms:modified xsi:type="dcterms:W3CDTF">2017-11-06T12:21:40Z</dcterms:modified>
</cp:coreProperties>
</file>