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2" r:id="rId3"/>
    <p:sldId id="273" r:id="rId4"/>
    <p:sldId id="274" r:id="rId5"/>
    <p:sldId id="275" r:id="rId6"/>
    <p:sldId id="276" r:id="rId7"/>
    <p:sldId id="279" r:id="rId8"/>
    <p:sldId id="258" r:id="rId9"/>
    <p:sldId id="280" r:id="rId10"/>
    <p:sldId id="271" r:id="rId11"/>
    <p:sldId id="288" r:id="rId12"/>
    <p:sldId id="289" r:id="rId13"/>
    <p:sldId id="296" r:id="rId14"/>
    <p:sldId id="283" r:id="rId15"/>
    <p:sldId id="290" r:id="rId16"/>
    <p:sldId id="269" r:id="rId17"/>
    <p:sldId id="297" r:id="rId18"/>
    <p:sldId id="291" r:id="rId19"/>
    <p:sldId id="292" r:id="rId20"/>
    <p:sldId id="293" r:id="rId21"/>
    <p:sldId id="294" r:id="rId22"/>
    <p:sldId id="277" r:id="rId23"/>
    <p:sldId id="267" r:id="rId24"/>
    <p:sldId id="285" r:id="rId25"/>
    <p:sldId id="270" r:id="rId26"/>
    <p:sldId id="266" r:id="rId27"/>
    <p:sldId id="264" r:id="rId28"/>
    <p:sldId id="284" r:id="rId29"/>
    <p:sldId id="295" r:id="rId30"/>
    <p:sldId id="286" r:id="rId31"/>
    <p:sldId id="259" r:id="rId3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36" autoAdjust="0"/>
    <p:restoredTop sz="94660"/>
  </p:normalViewPr>
  <p:slideViewPr>
    <p:cSldViewPr snapToGrid="0">
      <p:cViewPr varScale="1">
        <p:scale>
          <a:sx n="65" d="100"/>
          <a:sy n="65" d="100"/>
        </p:scale>
        <p:origin x="72" y="10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B5D93F-3E68-4AD0-BCE9-F99B21815A67}"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31855725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B5D93F-3E68-4AD0-BCE9-F99B21815A67}"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1084906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B5D93F-3E68-4AD0-BCE9-F99B21815A67}"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8612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B5D93F-3E68-4AD0-BCE9-F99B21815A67}"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1765637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B5D93F-3E68-4AD0-BCE9-F99B21815A67}" type="datetimeFigureOut">
              <a:rPr lang="en-GB" smtClean="0"/>
              <a:t>11/01/2022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2040599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B5D93F-3E68-4AD0-BCE9-F99B21815A67}" type="datetimeFigureOut">
              <a:rPr lang="en-GB" smtClean="0"/>
              <a:t>11/01/2022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3864602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B5D93F-3E68-4AD0-BCE9-F99B21815A67}" type="datetimeFigureOut">
              <a:rPr lang="en-GB" smtClean="0"/>
              <a:t>11/01/2022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4148117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B5D93F-3E68-4AD0-BCE9-F99B21815A67}"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32664862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B5D93F-3E68-4AD0-BCE9-F99B21815A67}" type="datetimeFigureOut">
              <a:rPr lang="en-GB" smtClean="0"/>
              <a:t>11/01/2022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3740307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B5D93F-3E68-4AD0-BCE9-F99B21815A67}"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9333799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B5D93F-3E68-4AD0-BCE9-F99B21815A67}" type="datetimeFigureOut">
              <a:rPr lang="en-GB" smtClean="0"/>
              <a:t>11/01/2022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677C83-2BE4-42FE-9C00-086469228BF7}" type="slidenum">
              <a:rPr lang="en-GB" smtClean="0"/>
              <a:t>‹#›</a:t>
            </a:fld>
            <a:endParaRPr lang="en-GB"/>
          </a:p>
        </p:txBody>
      </p:sp>
    </p:spTree>
    <p:extLst>
      <p:ext uri="{BB962C8B-B14F-4D97-AF65-F5344CB8AC3E}">
        <p14:creationId xmlns:p14="http://schemas.microsoft.com/office/powerpoint/2010/main" val="336848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B5D93F-3E68-4AD0-BCE9-F99B21815A67}" type="datetimeFigureOut">
              <a:rPr lang="en-GB" smtClean="0"/>
              <a:t>11/01/2022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677C83-2BE4-42FE-9C00-086469228BF7}" type="slidenum">
              <a:rPr lang="en-GB" smtClean="0"/>
              <a:t>‹#›</a:t>
            </a:fld>
            <a:endParaRPr lang="en-GB"/>
          </a:p>
        </p:txBody>
      </p:sp>
    </p:spTree>
    <p:extLst>
      <p:ext uri="{BB962C8B-B14F-4D97-AF65-F5344CB8AC3E}">
        <p14:creationId xmlns:p14="http://schemas.microsoft.com/office/powerpoint/2010/main" val="10351537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caribbeanpast.blogspot.com/2018/06/10-caribbean-slave-rebellions.html"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jpg"/><Relationship Id="rId1" Type="http://schemas.openxmlformats.org/officeDocument/2006/relationships/slideLayout" Target="../slideLayouts/slideLayout2.xml"/><Relationship Id="rId5" Type="http://schemas.openxmlformats.org/officeDocument/2006/relationships/image" Target="../media/image19.jpg"/><Relationship Id="rId4" Type="http://schemas.openxmlformats.org/officeDocument/2006/relationships/image" Target="../media/image18.jpg"/></Relationships>
</file>

<file path=ppt/slides/_rels/slide12.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g"/><Relationship Id="rId1" Type="http://schemas.openxmlformats.org/officeDocument/2006/relationships/slideLayout" Target="../slideLayouts/slideLayout2.xml"/><Relationship Id="rId5" Type="http://schemas.openxmlformats.org/officeDocument/2006/relationships/image" Target="../media/image35.jpg"/><Relationship Id="rId4" Type="http://schemas.openxmlformats.org/officeDocument/2006/relationships/image" Target="../media/image34.jp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4.xml"/><Relationship Id="rId4" Type="http://schemas.openxmlformats.org/officeDocument/2006/relationships/image" Target="../media/image43.jpg"/></Relationships>
</file>

<file path=ppt/slides/_rels/slide29.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image" Target="../media/image44.jpeg"/><Relationship Id="rId1" Type="http://schemas.openxmlformats.org/officeDocument/2006/relationships/slideLayout" Target="../slideLayouts/slideLayout4.xml"/><Relationship Id="rId4" Type="http://schemas.openxmlformats.org/officeDocument/2006/relationships/image" Target="../media/image46.jpg"/></Relationships>
</file>

<file path=ppt/slides/_rels/slide3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7A520C-60BA-44DF-B98B-68952C1F9DA0}"/>
              </a:ext>
            </a:extLst>
          </p:cNvPr>
          <p:cNvSpPr>
            <a:spLocks noGrp="1"/>
          </p:cNvSpPr>
          <p:nvPr>
            <p:ph type="title"/>
          </p:nvPr>
        </p:nvSpPr>
        <p:spPr>
          <a:xfrm>
            <a:off x="628650" y="365125"/>
            <a:ext cx="7886700" cy="1325563"/>
          </a:xfrm>
        </p:spPr>
        <p:txBody>
          <a:bodyPr>
            <a:normAutofit/>
          </a:bodyPr>
          <a:lstStyle/>
          <a:p>
            <a:r>
              <a:rPr lang="en-GB" sz="2900" b="1">
                <a:latin typeface="+mn-lt"/>
              </a:rPr>
              <a:t>HPHP4004 The Colonial project and the Humanities </a:t>
            </a:r>
            <a:br>
              <a:rPr lang="en-GB" sz="2900" b="1">
                <a:latin typeface="+mn-lt"/>
              </a:rPr>
            </a:br>
            <a:r>
              <a:rPr lang="en-GB" sz="2900" b="1">
                <a:latin typeface="+mn-lt"/>
              </a:rPr>
              <a:t>Anti-Colonial Resistance and Revolt</a:t>
            </a:r>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 name="connsiteX0" fmla="*/ 0 w 8140446"/>
              <a:gd name="connsiteY0" fmla="*/ 0 h 18288"/>
              <a:gd name="connsiteX1" fmla="*/ 596966 w 8140446"/>
              <a:gd name="connsiteY1" fmla="*/ 0 h 18288"/>
              <a:gd name="connsiteX2" fmla="*/ 1031123 w 8140446"/>
              <a:gd name="connsiteY2" fmla="*/ 0 h 18288"/>
              <a:gd name="connsiteX3" fmla="*/ 1872303 w 8140446"/>
              <a:gd name="connsiteY3" fmla="*/ 0 h 18288"/>
              <a:gd name="connsiteX4" fmla="*/ 2469269 w 8140446"/>
              <a:gd name="connsiteY4" fmla="*/ 0 h 18288"/>
              <a:gd name="connsiteX5" fmla="*/ 3066235 w 8140446"/>
              <a:gd name="connsiteY5" fmla="*/ 0 h 18288"/>
              <a:gd name="connsiteX6" fmla="*/ 3907414 w 8140446"/>
              <a:gd name="connsiteY6" fmla="*/ 0 h 18288"/>
              <a:gd name="connsiteX7" fmla="*/ 4422976 w 8140446"/>
              <a:gd name="connsiteY7" fmla="*/ 0 h 18288"/>
              <a:gd name="connsiteX8" fmla="*/ 5264155 w 8140446"/>
              <a:gd name="connsiteY8" fmla="*/ 0 h 18288"/>
              <a:gd name="connsiteX9" fmla="*/ 6105335 w 8140446"/>
              <a:gd name="connsiteY9" fmla="*/ 0 h 18288"/>
              <a:gd name="connsiteX10" fmla="*/ 6783705 w 8140446"/>
              <a:gd name="connsiteY10" fmla="*/ 0 h 18288"/>
              <a:gd name="connsiteX11" fmla="*/ 8140446 w 8140446"/>
              <a:gd name="connsiteY11" fmla="*/ 0 h 18288"/>
              <a:gd name="connsiteX12" fmla="*/ 8140446 w 8140446"/>
              <a:gd name="connsiteY12" fmla="*/ 18288 h 18288"/>
              <a:gd name="connsiteX13" fmla="*/ 7706289 w 8140446"/>
              <a:gd name="connsiteY13" fmla="*/ 18288 h 18288"/>
              <a:gd name="connsiteX14" fmla="*/ 6865109 w 8140446"/>
              <a:gd name="connsiteY14" fmla="*/ 18288 h 18288"/>
              <a:gd name="connsiteX15" fmla="*/ 6349548 w 8140446"/>
              <a:gd name="connsiteY15" fmla="*/ 18288 h 18288"/>
              <a:gd name="connsiteX16" fmla="*/ 5671177 w 8140446"/>
              <a:gd name="connsiteY16" fmla="*/ 18288 h 18288"/>
              <a:gd name="connsiteX17" fmla="*/ 4829998 w 8140446"/>
              <a:gd name="connsiteY17" fmla="*/ 18288 h 18288"/>
              <a:gd name="connsiteX18" fmla="*/ 4151627 w 8140446"/>
              <a:gd name="connsiteY18" fmla="*/ 18288 h 18288"/>
              <a:gd name="connsiteX19" fmla="*/ 3717470 w 8140446"/>
              <a:gd name="connsiteY19" fmla="*/ 18288 h 18288"/>
              <a:gd name="connsiteX20" fmla="*/ 3201909 w 8140446"/>
              <a:gd name="connsiteY20" fmla="*/ 18288 h 18288"/>
              <a:gd name="connsiteX21" fmla="*/ 2360729 w 8140446"/>
              <a:gd name="connsiteY21" fmla="*/ 18288 h 18288"/>
              <a:gd name="connsiteX22" fmla="*/ 1682359 w 8140446"/>
              <a:gd name="connsiteY22" fmla="*/ 18288 h 18288"/>
              <a:gd name="connsiteX23" fmla="*/ 1166797 w 8140446"/>
              <a:gd name="connsiteY23" fmla="*/ 18288 h 18288"/>
              <a:gd name="connsiteX24" fmla="*/ 0 w 8140446"/>
              <a:gd name="connsiteY24" fmla="*/ 18288 h 18288"/>
              <a:gd name="connsiteX25" fmla="*/ 0 w 8140446"/>
              <a:gd name="connsiteY2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140446" h="18288" fill="none" extrusionOk="0">
                <a:moveTo>
                  <a:pt x="0" y="0"/>
                </a:moveTo>
                <a:cubicBezTo>
                  <a:pt x="87427" y="6231"/>
                  <a:pt x="309612" y="-26324"/>
                  <a:pt x="434157" y="0"/>
                </a:cubicBezTo>
                <a:cubicBezTo>
                  <a:pt x="536972" y="29330"/>
                  <a:pt x="959392" y="28619"/>
                  <a:pt x="1193932" y="0"/>
                </a:cubicBezTo>
                <a:cubicBezTo>
                  <a:pt x="1446097" y="13819"/>
                  <a:pt x="1471680" y="7203"/>
                  <a:pt x="1628089" y="0"/>
                </a:cubicBezTo>
                <a:cubicBezTo>
                  <a:pt x="1817415" y="4047"/>
                  <a:pt x="1949536" y="-59324"/>
                  <a:pt x="2225055" y="0"/>
                </a:cubicBezTo>
                <a:cubicBezTo>
                  <a:pt x="2520490" y="18365"/>
                  <a:pt x="2717469" y="18707"/>
                  <a:pt x="3066235" y="0"/>
                </a:cubicBezTo>
                <a:cubicBezTo>
                  <a:pt x="3437075" y="3751"/>
                  <a:pt x="3408347" y="31644"/>
                  <a:pt x="3744605" y="0"/>
                </a:cubicBezTo>
                <a:cubicBezTo>
                  <a:pt x="4097249" y="-11527"/>
                  <a:pt x="4249699" y="-32555"/>
                  <a:pt x="4504380" y="0"/>
                </a:cubicBezTo>
                <a:cubicBezTo>
                  <a:pt x="4737570" y="17980"/>
                  <a:pt x="4877497" y="1006"/>
                  <a:pt x="5101346" y="0"/>
                </a:cubicBezTo>
                <a:cubicBezTo>
                  <a:pt x="5359305" y="-15330"/>
                  <a:pt x="5447195" y="7257"/>
                  <a:pt x="5779717" y="0"/>
                </a:cubicBezTo>
                <a:cubicBezTo>
                  <a:pt x="6090019" y="-17621"/>
                  <a:pt x="6273151" y="4279"/>
                  <a:pt x="6620896" y="0"/>
                </a:cubicBezTo>
                <a:cubicBezTo>
                  <a:pt x="6968586" y="34056"/>
                  <a:pt x="6990073" y="23587"/>
                  <a:pt x="7136458" y="0"/>
                </a:cubicBezTo>
                <a:cubicBezTo>
                  <a:pt x="7320575" y="20480"/>
                  <a:pt x="7847401" y="-6173"/>
                  <a:pt x="8140446" y="0"/>
                </a:cubicBezTo>
                <a:cubicBezTo>
                  <a:pt x="8139878" y="7862"/>
                  <a:pt x="8140227" y="13269"/>
                  <a:pt x="8140446" y="18288"/>
                </a:cubicBezTo>
                <a:cubicBezTo>
                  <a:pt x="7908069" y="-20636"/>
                  <a:pt x="7683037" y="21977"/>
                  <a:pt x="7543480" y="18288"/>
                </a:cubicBezTo>
                <a:cubicBezTo>
                  <a:pt x="7393752" y="10050"/>
                  <a:pt x="7221032" y="-3229"/>
                  <a:pt x="7109323" y="18288"/>
                </a:cubicBezTo>
                <a:cubicBezTo>
                  <a:pt x="7015297" y="22483"/>
                  <a:pt x="6599332" y="40899"/>
                  <a:pt x="6430952" y="18288"/>
                </a:cubicBezTo>
                <a:cubicBezTo>
                  <a:pt x="6292915" y="-34150"/>
                  <a:pt x="6142305" y="21507"/>
                  <a:pt x="5915391" y="18288"/>
                </a:cubicBezTo>
                <a:cubicBezTo>
                  <a:pt x="5682725" y="47843"/>
                  <a:pt x="5440566" y="31420"/>
                  <a:pt x="5237020" y="18288"/>
                </a:cubicBezTo>
                <a:cubicBezTo>
                  <a:pt x="5046456" y="10577"/>
                  <a:pt x="4706449" y="51976"/>
                  <a:pt x="4558650" y="18288"/>
                </a:cubicBezTo>
                <a:cubicBezTo>
                  <a:pt x="4361396" y="-987"/>
                  <a:pt x="4145362" y="-22303"/>
                  <a:pt x="3880279" y="18288"/>
                </a:cubicBezTo>
                <a:cubicBezTo>
                  <a:pt x="3610716" y="25411"/>
                  <a:pt x="3472690" y="4008"/>
                  <a:pt x="3201909" y="18288"/>
                </a:cubicBezTo>
                <a:cubicBezTo>
                  <a:pt x="2913595" y="35097"/>
                  <a:pt x="2753317" y="-1149"/>
                  <a:pt x="2604943" y="18288"/>
                </a:cubicBezTo>
                <a:cubicBezTo>
                  <a:pt x="2450130" y="36989"/>
                  <a:pt x="1974183" y="40159"/>
                  <a:pt x="1845168" y="18288"/>
                </a:cubicBezTo>
                <a:cubicBezTo>
                  <a:pt x="1677929" y="220"/>
                  <a:pt x="1378098" y="-772"/>
                  <a:pt x="1166797" y="18288"/>
                </a:cubicBezTo>
                <a:cubicBezTo>
                  <a:pt x="921150" y="53277"/>
                  <a:pt x="327457" y="47297"/>
                  <a:pt x="0" y="18288"/>
                </a:cubicBezTo>
                <a:cubicBezTo>
                  <a:pt x="-589" y="13471"/>
                  <a:pt x="-474" y="7409"/>
                  <a:pt x="0" y="0"/>
                </a:cubicBezTo>
                <a:close/>
              </a:path>
              <a:path w="8140446" h="18288" stroke="0" extrusionOk="0">
                <a:moveTo>
                  <a:pt x="0" y="0"/>
                </a:moveTo>
                <a:cubicBezTo>
                  <a:pt x="136968" y="-25482"/>
                  <a:pt x="379786" y="11224"/>
                  <a:pt x="596966" y="0"/>
                </a:cubicBezTo>
                <a:cubicBezTo>
                  <a:pt x="815878" y="-21223"/>
                  <a:pt x="832062" y="11868"/>
                  <a:pt x="1031123" y="0"/>
                </a:cubicBezTo>
                <a:cubicBezTo>
                  <a:pt x="1256800" y="-30738"/>
                  <a:pt x="1658090" y="-20345"/>
                  <a:pt x="1872303" y="0"/>
                </a:cubicBezTo>
                <a:cubicBezTo>
                  <a:pt x="2115604" y="28431"/>
                  <a:pt x="2277865" y="-40642"/>
                  <a:pt x="2469269" y="0"/>
                </a:cubicBezTo>
                <a:cubicBezTo>
                  <a:pt x="2679731" y="25919"/>
                  <a:pt x="2788602" y="-6498"/>
                  <a:pt x="3066235" y="0"/>
                </a:cubicBezTo>
                <a:cubicBezTo>
                  <a:pt x="3325663" y="-14487"/>
                  <a:pt x="3706561" y="67517"/>
                  <a:pt x="3907414" y="0"/>
                </a:cubicBezTo>
                <a:cubicBezTo>
                  <a:pt x="4127229" y="-37113"/>
                  <a:pt x="4179037" y="-8167"/>
                  <a:pt x="4422976" y="0"/>
                </a:cubicBezTo>
                <a:cubicBezTo>
                  <a:pt x="4683575" y="-28486"/>
                  <a:pt x="5055803" y="-13799"/>
                  <a:pt x="5264155" y="0"/>
                </a:cubicBezTo>
                <a:cubicBezTo>
                  <a:pt x="5513566" y="14315"/>
                  <a:pt x="5735215" y="2768"/>
                  <a:pt x="6105335" y="0"/>
                </a:cubicBezTo>
                <a:cubicBezTo>
                  <a:pt x="6510913" y="-12587"/>
                  <a:pt x="6456171" y="3247"/>
                  <a:pt x="6783705" y="0"/>
                </a:cubicBezTo>
                <a:cubicBezTo>
                  <a:pt x="7057099" y="-15461"/>
                  <a:pt x="7592067" y="5384"/>
                  <a:pt x="8140446" y="0"/>
                </a:cubicBezTo>
                <a:cubicBezTo>
                  <a:pt x="8140452" y="8597"/>
                  <a:pt x="8141122" y="9732"/>
                  <a:pt x="8140446" y="18288"/>
                </a:cubicBezTo>
                <a:cubicBezTo>
                  <a:pt x="7961834" y="8406"/>
                  <a:pt x="7874097" y="10350"/>
                  <a:pt x="7706289" y="18288"/>
                </a:cubicBezTo>
                <a:cubicBezTo>
                  <a:pt x="7582508" y="-14920"/>
                  <a:pt x="7179551" y="-33111"/>
                  <a:pt x="6865109" y="18288"/>
                </a:cubicBezTo>
                <a:cubicBezTo>
                  <a:pt x="6583382" y="24117"/>
                  <a:pt x="6525821" y="36696"/>
                  <a:pt x="6349548" y="18288"/>
                </a:cubicBezTo>
                <a:cubicBezTo>
                  <a:pt x="6209953" y="10881"/>
                  <a:pt x="5959707" y="-47828"/>
                  <a:pt x="5671177" y="18288"/>
                </a:cubicBezTo>
                <a:cubicBezTo>
                  <a:pt x="5387744" y="29809"/>
                  <a:pt x="5228514" y="101507"/>
                  <a:pt x="4829998" y="18288"/>
                </a:cubicBezTo>
                <a:cubicBezTo>
                  <a:pt x="4415646" y="-28596"/>
                  <a:pt x="4343809" y="28954"/>
                  <a:pt x="4151627" y="18288"/>
                </a:cubicBezTo>
                <a:cubicBezTo>
                  <a:pt x="3950673" y="-9796"/>
                  <a:pt x="3879947" y="41143"/>
                  <a:pt x="3717470" y="18288"/>
                </a:cubicBezTo>
                <a:cubicBezTo>
                  <a:pt x="3558660" y="10110"/>
                  <a:pt x="3468854" y="29375"/>
                  <a:pt x="3201909" y="18288"/>
                </a:cubicBezTo>
                <a:cubicBezTo>
                  <a:pt x="2965673" y="10505"/>
                  <a:pt x="2568327" y="22116"/>
                  <a:pt x="2360729" y="18288"/>
                </a:cubicBezTo>
                <a:cubicBezTo>
                  <a:pt x="2171885" y="49144"/>
                  <a:pt x="1923258" y="16020"/>
                  <a:pt x="1682359" y="18288"/>
                </a:cubicBezTo>
                <a:cubicBezTo>
                  <a:pt x="1430698" y="-2378"/>
                  <a:pt x="1324229" y="-1751"/>
                  <a:pt x="1166797" y="18288"/>
                </a:cubicBezTo>
                <a:cubicBezTo>
                  <a:pt x="1001390" y="41795"/>
                  <a:pt x="324313" y="57964"/>
                  <a:pt x="0" y="18288"/>
                </a:cubicBezTo>
                <a:cubicBezTo>
                  <a:pt x="285" y="13135"/>
                  <a:pt x="532" y="5956"/>
                  <a:pt x="0" y="0"/>
                </a:cubicBezTo>
                <a:close/>
              </a:path>
              <a:path w="8140446" h="18288" fill="none" stroke="0" extrusionOk="0">
                <a:moveTo>
                  <a:pt x="0" y="0"/>
                </a:moveTo>
                <a:cubicBezTo>
                  <a:pt x="69532" y="-6557"/>
                  <a:pt x="264219" y="3919"/>
                  <a:pt x="434157" y="0"/>
                </a:cubicBezTo>
                <a:cubicBezTo>
                  <a:pt x="600013" y="9090"/>
                  <a:pt x="921449" y="-13478"/>
                  <a:pt x="1193932" y="0"/>
                </a:cubicBezTo>
                <a:cubicBezTo>
                  <a:pt x="1443592" y="14844"/>
                  <a:pt x="1471188" y="10722"/>
                  <a:pt x="1628089" y="0"/>
                </a:cubicBezTo>
                <a:cubicBezTo>
                  <a:pt x="1750006" y="-24149"/>
                  <a:pt x="1967480" y="-14904"/>
                  <a:pt x="2225055" y="0"/>
                </a:cubicBezTo>
                <a:cubicBezTo>
                  <a:pt x="2503918" y="19247"/>
                  <a:pt x="2709263" y="-16351"/>
                  <a:pt x="3066235" y="0"/>
                </a:cubicBezTo>
                <a:cubicBezTo>
                  <a:pt x="3429723" y="-1627"/>
                  <a:pt x="3399401" y="30976"/>
                  <a:pt x="3744605" y="0"/>
                </a:cubicBezTo>
                <a:cubicBezTo>
                  <a:pt x="4081920" y="-40602"/>
                  <a:pt x="4258272" y="-2441"/>
                  <a:pt x="4504380" y="0"/>
                </a:cubicBezTo>
                <a:cubicBezTo>
                  <a:pt x="4760039" y="21121"/>
                  <a:pt x="4866555" y="-1351"/>
                  <a:pt x="5101346" y="0"/>
                </a:cubicBezTo>
                <a:cubicBezTo>
                  <a:pt x="5336279" y="1859"/>
                  <a:pt x="5465100" y="30801"/>
                  <a:pt x="5779717" y="0"/>
                </a:cubicBezTo>
                <a:cubicBezTo>
                  <a:pt x="6117018" y="-2879"/>
                  <a:pt x="6273497" y="-5002"/>
                  <a:pt x="6620896" y="0"/>
                </a:cubicBezTo>
                <a:cubicBezTo>
                  <a:pt x="6972306" y="38666"/>
                  <a:pt x="6992056" y="28334"/>
                  <a:pt x="7136458" y="0"/>
                </a:cubicBezTo>
                <a:cubicBezTo>
                  <a:pt x="7325567" y="-61201"/>
                  <a:pt x="7766555" y="-88399"/>
                  <a:pt x="8140446" y="0"/>
                </a:cubicBezTo>
                <a:cubicBezTo>
                  <a:pt x="8140031" y="7748"/>
                  <a:pt x="8139515" y="13015"/>
                  <a:pt x="8140446" y="18288"/>
                </a:cubicBezTo>
                <a:cubicBezTo>
                  <a:pt x="7892673" y="-4012"/>
                  <a:pt x="7668025" y="650"/>
                  <a:pt x="7543480" y="18288"/>
                </a:cubicBezTo>
                <a:cubicBezTo>
                  <a:pt x="7406710" y="-3467"/>
                  <a:pt x="7207646" y="8893"/>
                  <a:pt x="7109323" y="18288"/>
                </a:cubicBezTo>
                <a:cubicBezTo>
                  <a:pt x="6993037" y="49011"/>
                  <a:pt x="6598723" y="59405"/>
                  <a:pt x="6430952" y="18288"/>
                </a:cubicBezTo>
                <a:cubicBezTo>
                  <a:pt x="6284771" y="15315"/>
                  <a:pt x="6162730" y="20350"/>
                  <a:pt x="5915391" y="18288"/>
                </a:cubicBezTo>
                <a:cubicBezTo>
                  <a:pt x="5684668" y="13603"/>
                  <a:pt x="5422852" y="53618"/>
                  <a:pt x="5237020" y="18288"/>
                </a:cubicBezTo>
                <a:cubicBezTo>
                  <a:pt x="5035482" y="26296"/>
                  <a:pt x="4719808" y="55145"/>
                  <a:pt x="4558650" y="18288"/>
                </a:cubicBezTo>
                <a:cubicBezTo>
                  <a:pt x="4375169" y="-35587"/>
                  <a:pt x="4137553" y="12086"/>
                  <a:pt x="3880279" y="18288"/>
                </a:cubicBezTo>
                <a:cubicBezTo>
                  <a:pt x="3624533" y="32648"/>
                  <a:pt x="3467387" y="6480"/>
                  <a:pt x="3201909" y="18288"/>
                </a:cubicBezTo>
                <a:cubicBezTo>
                  <a:pt x="2918126" y="73342"/>
                  <a:pt x="2717830" y="-17156"/>
                  <a:pt x="2604943" y="18288"/>
                </a:cubicBezTo>
                <a:cubicBezTo>
                  <a:pt x="2496133" y="44525"/>
                  <a:pt x="2003915" y="18254"/>
                  <a:pt x="1845168" y="18288"/>
                </a:cubicBezTo>
                <a:cubicBezTo>
                  <a:pt x="1694518" y="14989"/>
                  <a:pt x="1344959" y="44188"/>
                  <a:pt x="1166797" y="18288"/>
                </a:cubicBezTo>
                <a:cubicBezTo>
                  <a:pt x="935925" y="69451"/>
                  <a:pt x="319712" y="-63972"/>
                  <a:pt x="0" y="18288"/>
                </a:cubicBezTo>
                <a:cubicBezTo>
                  <a:pt x="1307" y="12414"/>
                  <a:pt x="-32" y="574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4E37B7-7DAB-4021-A134-465808BEA68A}"/>
              </a:ext>
            </a:extLst>
          </p:cNvPr>
          <p:cNvSpPr>
            <a:spLocks noGrp="1"/>
          </p:cNvSpPr>
          <p:nvPr>
            <p:ph idx="1"/>
          </p:nvPr>
        </p:nvSpPr>
        <p:spPr>
          <a:xfrm>
            <a:off x="628650" y="1929384"/>
            <a:ext cx="7886700" cy="4251960"/>
          </a:xfrm>
        </p:spPr>
        <p:txBody>
          <a:bodyPr>
            <a:noAutofit/>
          </a:bodyPr>
          <a:lstStyle/>
          <a:p>
            <a:pPr marL="0" indent="0">
              <a:buNone/>
            </a:pPr>
            <a:r>
              <a:rPr lang="en-GB" sz="2000" b="1" dirty="0"/>
              <a:t>Overview of today’s class:</a:t>
            </a:r>
          </a:p>
          <a:p>
            <a:r>
              <a:rPr lang="en-GB" sz="2000" b="1" dirty="0"/>
              <a:t>Montezuma, Atahualpa and Tupac </a:t>
            </a:r>
            <a:r>
              <a:rPr lang="en-GB" sz="2000" b="1" dirty="0" err="1"/>
              <a:t>Amaru</a:t>
            </a:r>
            <a:r>
              <a:rPr lang="en-GB" sz="2000" b="1" dirty="0"/>
              <a:t> I and II</a:t>
            </a:r>
          </a:p>
          <a:p>
            <a:r>
              <a:rPr lang="en-GB" sz="2000" b="1" dirty="0"/>
              <a:t>Gabriela Silang</a:t>
            </a:r>
          </a:p>
          <a:p>
            <a:r>
              <a:rPr lang="en-GB" sz="2000" b="1" dirty="0" err="1"/>
              <a:t>Chatoyer</a:t>
            </a:r>
            <a:endParaRPr lang="en-GB" sz="2000" b="1" dirty="0"/>
          </a:p>
          <a:p>
            <a:r>
              <a:rPr lang="en-GB" sz="2000" b="1" dirty="0"/>
              <a:t>Anti-slavery revolts:</a:t>
            </a:r>
          </a:p>
          <a:p>
            <a:pPr marL="0" indent="0">
              <a:buNone/>
            </a:pPr>
            <a:r>
              <a:rPr lang="en-GB" sz="2000" b="1" dirty="0"/>
              <a:t>   - revolts on board ship</a:t>
            </a:r>
          </a:p>
          <a:p>
            <a:pPr marL="0" indent="0">
              <a:buNone/>
            </a:pPr>
            <a:r>
              <a:rPr lang="en-GB" sz="2000" b="1" dirty="0"/>
              <a:t>   - passive resistance and defence</a:t>
            </a:r>
          </a:p>
          <a:p>
            <a:pPr marL="0" indent="0">
              <a:buNone/>
            </a:pPr>
            <a:r>
              <a:rPr lang="en-GB" sz="2000" b="1" dirty="0"/>
              <a:t>   - armed revolt led by trained warriors</a:t>
            </a:r>
          </a:p>
          <a:p>
            <a:pPr marL="0" indent="0">
              <a:buNone/>
            </a:pPr>
            <a:r>
              <a:rPr lang="en-GB" sz="2000" b="1" dirty="0"/>
              <a:t>   - generalised rebellions (</a:t>
            </a:r>
            <a:r>
              <a:rPr lang="en-GB" sz="2000" b="1" dirty="0" err="1"/>
              <a:t>Tacky’s</a:t>
            </a:r>
            <a:r>
              <a:rPr lang="en-GB" sz="2000" b="1" dirty="0"/>
              <a:t> Revolt 1760, Black loyalists 1776-1783, Barbados 1816, Christmas Revolt 1831 etc.)</a:t>
            </a:r>
          </a:p>
          <a:p>
            <a:pPr marL="0" indent="0">
              <a:buNone/>
            </a:pPr>
            <a:r>
              <a:rPr lang="en-GB" sz="2000" b="1" dirty="0"/>
              <a:t>   - continuing struggles </a:t>
            </a:r>
            <a:r>
              <a:rPr lang="en-GB" sz="2000" b="1" i="1" dirty="0"/>
              <a:t>after</a:t>
            </a:r>
            <a:r>
              <a:rPr lang="en-GB" sz="2000" b="1" dirty="0"/>
              <a:t> Emancipation; land reform, labour movement struggles…</a:t>
            </a:r>
          </a:p>
        </p:txBody>
      </p:sp>
      <p:pic>
        <p:nvPicPr>
          <p:cNvPr id="6" name="Picture 2" descr="Gabriela Silang: Anti-colonial fighter in the Philippines – Liberation News">
            <a:extLst>
              <a:ext uri="{FF2B5EF4-FFF2-40B4-BE49-F238E27FC236}">
                <a16:creationId xmlns:a16="http://schemas.microsoft.com/office/drawing/2014/main" id="{AFF8109B-C759-40E2-8651-5106F4588F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89029" y="2830672"/>
            <a:ext cx="2723911" cy="20429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8046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51D54-4235-4CDB-AE28-CC086148F1F3}"/>
              </a:ext>
            </a:extLst>
          </p:cNvPr>
          <p:cNvSpPr>
            <a:spLocks noGrp="1"/>
          </p:cNvSpPr>
          <p:nvPr>
            <p:ph type="title"/>
          </p:nvPr>
        </p:nvSpPr>
        <p:spPr>
          <a:xfrm>
            <a:off x="628650" y="0"/>
            <a:ext cx="7886700" cy="1690689"/>
          </a:xfrm>
        </p:spPr>
        <p:txBody>
          <a:bodyPr/>
          <a:lstStyle/>
          <a:p>
            <a:r>
              <a:rPr lang="en-GB" b="1" dirty="0">
                <a:latin typeface="+mn-lt"/>
              </a:rPr>
              <a:t>Montezuma and Atahualpa</a:t>
            </a:r>
          </a:p>
        </p:txBody>
      </p:sp>
      <p:pic>
        <p:nvPicPr>
          <p:cNvPr id="5" name="Picture 4" descr="Atahualpa - Wikipedia">
            <a:extLst>
              <a:ext uri="{FF2B5EF4-FFF2-40B4-BE49-F238E27FC236}">
                <a16:creationId xmlns:a16="http://schemas.microsoft.com/office/drawing/2014/main" id="{E4D0C012-F565-42C1-AA79-ABF2E4EE4C7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441061" y="1366224"/>
            <a:ext cx="3585796" cy="4626182"/>
          </a:xfrm>
          <a:prstGeom prst="rect">
            <a:avLst/>
          </a:prstGeom>
          <a:noFill/>
          <a:ln>
            <a:noFill/>
          </a:ln>
        </p:spPr>
      </p:pic>
      <p:pic>
        <p:nvPicPr>
          <p:cNvPr id="1028" name="Picture 4" descr="The Last Emperor of the Aztecs: The Life and Legacy of Montezuma:  Amazon.co.uk: Charles River Editors: 9781492228141: Books">
            <a:extLst>
              <a:ext uri="{FF2B5EF4-FFF2-40B4-BE49-F238E27FC236}">
                <a16:creationId xmlns:a16="http://schemas.microsoft.com/office/drawing/2014/main" id="{AECEF7F2-55DD-467B-9D68-342662DD18B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48514" y="1253331"/>
            <a:ext cx="3351538" cy="50323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1304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4163C-3EAB-4555-ADC1-11591597519C}"/>
              </a:ext>
            </a:extLst>
          </p:cNvPr>
          <p:cNvSpPr>
            <a:spLocks noGrp="1"/>
          </p:cNvSpPr>
          <p:nvPr>
            <p:ph type="title"/>
          </p:nvPr>
        </p:nvSpPr>
        <p:spPr/>
        <p:txBody>
          <a:bodyPr>
            <a:normAutofit/>
          </a:bodyPr>
          <a:lstStyle/>
          <a:p>
            <a:r>
              <a:rPr lang="en-GB" sz="3200" b="1" dirty="0">
                <a:latin typeface="+mn-lt"/>
              </a:rPr>
              <a:t>Tupac </a:t>
            </a:r>
            <a:r>
              <a:rPr lang="en-GB" sz="3200" b="1" dirty="0" err="1">
                <a:latin typeface="+mn-lt"/>
              </a:rPr>
              <a:t>Amaru</a:t>
            </a:r>
            <a:r>
              <a:rPr lang="en-GB" sz="3200" b="1" dirty="0">
                <a:latin typeface="+mn-lt"/>
              </a:rPr>
              <a:t> (d. 1572) and Tupac </a:t>
            </a:r>
            <a:r>
              <a:rPr lang="en-GB" sz="3200" b="1" dirty="0" err="1">
                <a:latin typeface="+mn-lt"/>
              </a:rPr>
              <a:t>Amaru</a:t>
            </a:r>
            <a:r>
              <a:rPr lang="en-GB" sz="3200" b="1" dirty="0">
                <a:latin typeface="+mn-lt"/>
              </a:rPr>
              <a:t> II</a:t>
            </a:r>
            <a:br>
              <a:rPr lang="en-GB" sz="3200" b="1" dirty="0">
                <a:latin typeface="+mn-lt"/>
              </a:rPr>
            </a:br>
            <a:r>
              <a:rPr lang="en-GB" sz="3200" b="1" dirty="0">
                <a:latin typeface="+mn-lt"/>
              </a:rPr>
              <a:t>(Rebellion in Peru 1780-83)</a:t>
            </a:r>
          </a:p>
        </p:txBody>
      </p:sp>
      <p:pic>
        <p:nvPicPr>
          <p:cNvPr id="4" name="Content Placeholder 3" descr="Túpac Amaru - Wikipedia">
            <a:extLst>
              <a:ext uri="{FF2B5EF4-FFF2-40B4-BE49-F238E27FC236}">
                <a16:creationId xmlns:a16="http://schemas.microsoft.com/office/drawing/2014/main" id="{2812054D-0A8B-4F4A-ABA8-A4998767656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9692" y="1690689"/>
            <a:ext cx="2524125" cy="3810000"/>
          </a:xfrm>
          <a:prstGeom prst="rect">
            <a:avLst/>
          </a:prstGeom>
          <a:noFill/>
          <a:ln>
            <a:noFill/>
          </a:ln>
        </p:spPr>
      </p:pic>
      <p:pic>
        <p:nvPicPr>
          <p:cNvPr id="5" name="Picture 4" descr="The Rebellion of Túpac Amaru | History Today">
            <a:extLst>
              <a:ext uri="{FF2B5EF4-FFF2-40B4-BE49-F238E27FC236}">
                <a16:creationId xmlns:a16="http://schemas.microsoft.com/office/drawing/2014/main" id="{C3290798-7CC2-4150-BC79-14599B8B868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838842" y="1690689"/>
            <a:ext cx="4325465" cy="3106782"/>
          </a:xfrm>
          <a:prstGeom prst="rect">
            <a:avLst/>
          </a:prstGeom>
          <a:noFill/>
          <a:ln>
            <a:noFill/>
          </a:ln>
        </p:spPr>
      </p:pic>
      <p:pic>
        <p:nvPicPr>
          <p:cNvPr id="1026" name="Picture 2" descr="I Will Return and I Will Be Millions!” The Many Lives of Túpac Amaru – Age  of Revolutions">
            <a:extLst>
              <a:ext uri="{FF2B5EF4-FFF2-40B4-BE49-F238E27FC236}">
                <a16:creationId xmlns:a16="http://schemas.microsoft.com/office/drawing/2014/main" id="{9886BBFA-1595-4833-9454-FEC902D33C3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38843" y="3805084"/>
            <a:ext cx="4325465" cy="2595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0095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6E7F3-DFF0-4355-B1FB-936AC4A8E22C}"/>
              </a:ext>
            </a:extLst>
          </p:cNvPr>
          <p:cNvSpPr>
            <a:spLocks noGrp="1"/>
          </p:cNvSpPr>
          <p:nvPr>
            <p:ph type="title"/>
          </p:nvPr>
        </p:nvSpPr>
        <p:spPr/>
        <p:txBody>
          <a:bodyPr/>
          <a:lstStyle/>
          <a:p>
            <a:r>
              <a:rPr lang="en-GB" b="1" dirty="0">
                <a:latin typeface="+mn-lt"/>
              </a:rPr>
              <a:t>Gabriela Silang (Philippines Revolt of 1762-63)</a:t>
            </a:r>
          </a:p>
        </p:txBody>
      </p:sp>
      <p:pic>
        <p:nvPicPr>
          <p:cNvPr id="2050" name="Picture 2" descr="Gabriela Silang: Anti-colonial fighter in the Philippines – Liberation News">
            <a:extLst>
              <a:ext uri="{FF2B5EF4-FFF2-40B4-BE49-F238E27FC236}">
                <a16:creationId xmlns:a16="http://schemas.microsoft.com/office/drawing/2014/main" id="{0F33E681-21B4-4AE4-867A-B407F6E5A35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71108" y="1825625"/>
            <a:ext cx="580178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6167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ACD3A-77CC-4BC1-9EA1-FAD350DD25DA}"/>
              </a:ext>
            </a:extLst>
          </p:cNvPr>
          <p:cNvSpPr>
            <a:spLocks noGrp="1"/>
          </p:cNvSpPr>
          <p:nvPr>
            <p:ph type="title"/>
          </p:nvPr>
        </p:nvSpPr>
        <p:spPr/>
        <p:txBody>
          <a:bodyPr>
            <a:normAutofit fontScale="90000"/>
          </a:bodyPr>
          <a:lstStyle/>
          <a:p>
            <a:br>
              <a:rPr lang="en-GB" b="1" dirty="0">
                <a:latin typeface="+mn-lt"/>
              </a:rPr>
            </a:br>
            <a:r>
              <a:rPr lang="en-GB" b="1" dirty="0">
                <a:latin typeface="+mn-lt"/>
              </a:rPr>
              <a:t>Paramount Chief of the Caribs: Joseph </a:t>
            </a:r>
            <a:r>
              <a:rPr lang="en-GB" b="1" dirty="0" err="1">
                <a:latin typeface="+mn-lt"/>
              </a:rPr>
              <a:t>Chatoyer</a:t>
            </a:r>
            <a:br>
              <a:rPr lang="en-GB" b="1" dirty="0">
                <a:latin typeface="+mn-lt"/>
              </a:rPr>
            </a:br>
            <a:r>
              <a:rPr lang="en-GB" sz="2700" b="1" dirty="0">
                <a:latin typeface="+mn-lt"/>
              </a:rPr>
              <a:t>Black Carib Wars 1769-1773; 1795-1797</a:t>
            </a:r>
          </a:p>
        </p:txBody>
      </p:sp>
      <p:pic>
        <p:nvPicPr>
          <p:cNvPr id="4" name="Content Placeholder 3" descr="Image result for joseph chatoyer">
            <a:extLst>
              <a:ext uri="{FF2B5EF4-FFF2-40B4-BE49-F238E27FC236}">
                <a16:creationId xmlns:a16="http://schemas.microsoft.com/office/drawing/2014/main" id="{FC14C521-95DF-4AC7-BD63-45E86AC5EA5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766457" y="2141536"/>
            <a:ext cx="2904518" cy="4351338"/>
          </a:xfrm>
          <a:prstGeom prst="rect">
            <a:avLst/>
          </a:prstGeom>
          <a:noFill/>
          <a:ln>
            <a:noFill/>
          </a:ln>
        </p:spPr>
      </p:pic>
      <p:pic>
        <p:nvPicPr>
          <p:cNvPr id="3074" name="Picture 2" descr="National Heroes&amp;#39; Day in Saint Vincent and the Grenadines in 2022 | Office  Holidays">
            <a:extLst>
              <a:ext uri="{FF2B5EF4-FFF2-40B4-BE49-F238E27FC236}">
                <a16:creationId xmlns:a16="http://schemas.microsoft.com/office/drawing/2014/main" id="{5E60C52F-2B9B-4256-8236-31364B2907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025" y="2141536"/>
            <a:ext cx="5101865" cy="2591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74701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96F29-1E56-47B5-B17B-70E31E6B572E}"/>
              </a:ext>
            </a:extLst>
          </p:cNvPr>
          <p:cNvSpPr>
            <a:spLocks noGrp="1"/>
          </p:cNvSpPr>
          <p:nvPr>
            <p:ph type="title"/>
          </p:nvPr>
        </p:nvSpPr>
        <p:spPr/>
        <p:txBody>
          <a:bodyPr/>
          <a:lstStyle/>
          <a:p>
            <a:r>
              <a:rPr lang="en-GB" dirty="0"/>
              <a:t> </a:t>
            </a:r>
          </a:p>
        </p:txBody>
      </p:sp>
      <p:pic>
        <p:nvPicPr>
          <p:cNvPr id="4098" name="Picture 2" descr="Slave Ship Mutinies | Slavery and Remembrance">
            <a:extLst>
              <a:ext uri="{FF2B5EF4-FFF2-40B4-BE49-F238E27FC236}">
                <a16:creationId xmlns:a16="http://schemas.microsoft.com/office/drawing/2014/main" id="{1F487529-DFD0-4775-8A81-33FBE4A7E3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49" y="486682"/>
            <a:ext cx="4596493" cy="530619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La Amistad - Wikipedia">
            <a:extLst>
              <a:ext uri="{FF2B5EF4-FFF2-40B4-BE49-F238E27FC236}">
                <a16:creationId xmlns:a16="http://schemas.microsoft.com/office/drawing/2014/main" id="{93B53F2A-452C-489C-A402-B7FDD374F8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40136" y="490539"/>
            <a:ext cx="2847975" cy="120015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Amistad [DVD]: Amazon.co.uk: Morgan Freeman, Nigel Hawthorne, Anthony  Hopkins, Djimon Hounsou, Matthew McConaughey, David Paymer, Peter  Postlethwaite, Stellan Skarsgård, Razaaq Adoti, Abu Bakaar Fofanah, Anna  Paquin, Thomas Milian, Chiwetel Ejiofor ...">
            <a:extLst>
              <a:ext uri="{FF2B5EF4-FFF2-40B4-BE49-F238E27FC236}">
                <a16:creationId xmlns:a16="http://schemas.microsoft.com/office/drawing/2014/main" id="{D0B0A4BA-AB1C-4719-A1E8-0C3EAAE29B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40136" y="1816102"/>
            <a:ext cx="2724150" cy="3897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7326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14874-30FD-42FB-BFBF-9638DB629B1F}"/>
              </a:ext>
            </a:extLst>
          </p:cNvPr>
          <p:cNvSpPr>
            <a:spLocks noGrp="1"/>
          </p:cNvSpPr>
          <p:nvPr>
            <p:ph type="title"/>
          </p:nvPr>
        </p:nvSpPr>
        <p:spPr>
          <a:xfrm>
            <a:off x="628650" y="365126"/>
            <a:ext cx="7886700" cy="2236560"/>
          </a:xfrm>
        </p:spPr>
        <p:txBody>
          <a:bodyPr>
            <a:normAutofit/>
          </a:bodyPr>
          <a:lstStyle/>
          <a:p>
            <a:r>
              <a:rPr lang="en-GB" dirty="0" err="1"/>
              <a:t>Tacky’s</a:t>
            </a:r>
            <a:r>
              <a:rPr lang="en-GB" dirty="0"/>
              <a:t> Revolt 1760</a:t>
            </a:r>
            <a:br>
              <a:rPr lang="en-GB" dirty="0"/>
            </a:br>
            <a:r>
              <a:rPr lang="en-GB" dirty="0"/>
              <a:t> </a:t>
            </a:r>
            <a:br>
              <a:rPr lang="en-GB" dirty="0"/>
            </a:br>
            <a:br>
              <a:rPr lang="en-GB" dirty="0"/>
            </a:br>
            <a:r>
              <a:rPr lang="en-GB" sz="1200" dirty="0"/>
              <a:t>                                                                                                                                        Fanti Chief, </a:t>
            </a:r>
            <a:r>
              <a:rPr lang="en-GB" sz="1200" dirty="0" err="1"/>
              <a:t>Takyi</a:t>
            </a:r>
            <a:endParaRPr lang="en-GB" dirty="0"/>
          </a:p>
        </p:txBody>
      </p:sp>
      <p:sp>
        <p:nvSpPr>
          <p:cNvPr id="3" name="Content Placeholder 2">
            <a:extLst>
              <a:ext uri="{FF2B5EF4-FFF2-40B4-BE49-F238E27FC236}">
                <a16:creationId xmlns:a16="http://schemas.microsoft.com/office/drawing/2014/main" id="{06E4EB6A-21BB-4F3B-8DA0-F165A4D6066E}"/>
              </a:ext>
            </a:extLst>
          </p:cNvPr>
          <p:cNvSpPr>
            <a:spLocks noGrp="1"/>
          </p:cNvSpPr>
          <p:nvPr>
            <p:ph idx="1"/>
          </p:nvPr>
        </p:nvSpPr>
        <p:spPr/>
        <p:txBody>
          <a:bodyPr>
            <a:normAutofit fontScale="92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sz="1400" b="1" i="0" dirty="0">
                <a:solidFill>
                  <a:srgbClr val="3F3F3F"/>
                </a:solidFill>
                <a:effectLst/>
                <a:latin typeface="Chronicle Text"/>
              </a:rPr>
              <a:t>In the second half of the eighteenth century, as European imperial conflicts extended the domain of capitalist agriculture, warring African factions fed their captives to the transatlantic slave trade while masters struggled continuously to keep their restive slaves under the yoke. In this contentious atmosphere, a movement of enslaved West Africans in Jamaica (then called </a:t>
            </a:r>
            <a:r>
              <a:rPr lang="en-GB" sz="1400" b="1" i="0" dirty="0" err="1">
                <a:solidFill>
                  <a:srgbClr val="3F3F3F"/>
                </a:solidFill>
                <a:effectLst/>
                <a:latin typeface="Chronicle Text"/>
              </a:rPr>
              <a:t>Coromantees</a:t>
            </a:r>
            <a:r>
              <a:rPr lang="en-GB" sz="1400" b="1" i="0" dirty="0">
                <a:solidFill>
                  <a:srgbClr val="3F3F3F"/>
                </a:solidFill>
                <a:effectLst/>
                <a:latin typeface="Chronicle Text"/>
              </a:rPr>
              <a:t>) organized to throw off that yoke by violence. Their uprising—which became known as </a:t>
            </a:r>
            <a:r>
              <a:rPr lang="en-GB" sz="1400" b="1" i="0" dirty="0" err="1">
                <a:solidFill>
                  <a:srgbClr val="3F3F3F"/>
                </a:solidFill>
                <a:effectLst/>
                <a:latin typeface="Chronicle Text"/>
              </a:rPr>
              <a:t>Tacky’s</a:t>
            </a:r>
            <a:r>
              <a:rPr lang="en-GB" sz="1400" b="1" i="0" dirty="0">
                <a:solidFill>
                  <a:srgbClr val="3F3F3F"/>
                </a:solidFill>
                <a:effectLst/>
                <a:latin typeface="Chronicle Text"/>
              </a:rPr>
              <a:t> Revolt—featured a style of fighting increasingly familiar today: scattered militias opposing great powers, with fighters hard to distinguish from </a:t>
            </a:r>
            <a:r>
              <a:rPr lang="en-GB" sz="1400" b="1" i="0" dirty="0" err="1">
                <a:solidFill>
                  <a:srgbClr val="3F3F3F"/>
                </a:solidFill>
                <a:effectLst/>
                <a:latin typeface="Chronicle Text"/>
              </a:rPr>
              <a:t>noncombatants</a:t>
            </a:r>
            <a:r>
              <a:rPr lang="en-GB" sz="1400" b="1" i="0" dirty="0">
                <a:solidFill>
                  <a:srgbClr val="3F3F3F"/>
                </a:solidFill>
                <a:effectLst/>
                <a:latin typeface="Chronicle Text"/>
              </a:rPr>
              <a:t>.</a:t>
            </a:r>
          </a:p>
          <a:p>
            <a:pPr marL="0" indent="0">
              <a:buNone/>
            </a:pPr>
            <a:r>
              <a:rPr lang="en-GB" sz="1600" b="1" dirty="0">
                <a:solidFill>
                  <a:srgbClr val="3F3F3F"/>
                </a:solidFill>
                <a:latin typeface="Chronicle Text"/>
              </a:rPr>
              <a:t>[https://www.hup.harvard.edu/catalog.php?isbn=9780674737570 ]</a:t>
            </a:r>
            <a:endParaRPr lang="en-GB" sz="1600" b="1" dirty="0"/>
          </a:p>
          <a:p>
            <a:pPr marL="0" indent="0">
              <a:buNone/>
            </a:pPr>
            <a:endParaRPr lang="en-GB" dirty="0"/>
          </a:p>
        </p:txBody>
      </p:sp>
      <p:sp>
        <p:nvSpPr>
          <p:cNvPr id="4" name="TextBox 3">
            <a:extLst>
              <a:ext uri="{FF2B5EF4-FFF2-40B4-BE49-F238E27FC236}">
                <a16:creationId xmlns:a16="http://schemas.microsoft.com/office/drawing/2014/main" id="{2DC20B2D-59BD-49D8-9D8F-8E111BCEECBA}"/>
              </a:ext>
            </a:extLst>
          </p:cNvPr>
          <p:cNvSpPr txBox="1"/>
          <p:nvPr/>
        </p:nvSpPr>
        <p:spPr>
          <a:xfrm>
            <a:off x="391885" y="1305342"/>
            <a:ext cx="8469085" cy="3662541"/>
          </a:xfrm>
          <a:prstGeom prst="rect">
            <a:avLst/>
          </a:prstGeom>
          <a:noFill/>
        </p:spPr>
        <p:txBody>
          <a:bodyPr wrap="square">
            <a:spAutoFit/>
          </a:bodyPr>
          <a:lstStyle/>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p:txBody>
      </p:sp>
      <p:sp>
        <p:nvSpPr>
          <p:cNvPr id="5" name="TextBox 4">
            <a:extLst>
              <a:ext uri="{FF2B5EF4-FFF2-40B4-BE49-F238E27FC236}">
                <a16:creationId xmlns:a16="http://schemas.microsoft.com/office/drawing/2014/main" id="{A134D023-17D6-4E0C-8F50-73FA1A33FCF7}"/>
              </a:ext>
            </a:extLst>
          </p:cNvPr>
          <p:cNvSpPr txBox="1"/>
          <p:nvPr/>
        </p:nvSpPr>
        <p:spPr>
          <a:xfrm>
            <a:off x="544285" y="1457742"/>
            <a:ext cx="8469085" cy="3662541"/>
          </a:xfrm>
          <a:prstGeom prst="rect">
            <a:avLst/>
          </a:prstGeom>
          <a:noFill/>
        </p:spPr>
        <p:txBody>
          <a:bodyPr wrap="square">
            <a:spAutoFit/>
          </a:bodyPr>
          <a:lstStyle/>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p:txBody>
      </p:sp>
      <p:pic>
        <p:nvPicPr>
          <p:cNvPr id="6" name="Picture 6" descr="The Ghanaian king who led a slave rebellion in Jamaica in 1760">
            <a:extLst>
              <a:ext uri="{FF2B5EF4-FFF2-40B4-BE49-F238E27FC236}">
                <a16:creationId xmlns:a16="http://schemas.microsoft.com/office/drawing/2014/main" id="{11F03E70-A8AB-43B2-8B69-03FBE9F53E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47618" y="428329"/>
            <a:ext cx="2543175" cy="17907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BC2E3BD-D27B-43A8-8FC5-C7D862A053CE}"/>
              </a:ext>
            </a:extLst>
          </p:cNvPr>
          <p:cNvSpPr txBox="1"/>
          <p:nvPr/>
        </p:nvSpPr>
        <p:spPr>
          <a:xfrm>
            <a:off x="729342" y="1610142"/>
            <a:ext cx="8469085" cy="3662541"/>
          </a:xfrm>
          <a:prstGeom prst="rect">
            <a:avLst/>
          </a:prstGeom>
          <a:noFill/>
        </p:spPr>
        <p:txBody>
          <a:bodyPr wrap="square">
            <a:spAutoFit/>
          </a:bodyPr>
          <a:lstStyle/>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p:txBody>
      </p:sp>
      <p:sp>
        <p:nvSpPr>
          <p:cNvPr id="8" name="TextBox 7">
            <a:extLst>
              <a:ext uri="{FF2B5EF4-FFF2-40B4-BE49-F238E27FC236}">
                <a16:creationId xmlns:a16="http://schemas.microsoft.com/office/drawing/2014/main" id="{3BA1A2E8-71DF-41D3-85F1-9D270BB939EB}"/>
              </a:ext>
            </a:extLst>
          </p:cNvPr>
          <p:cNvSpPr txBox="1"/>
          <p:nvPr/>
        </p:nvSpPr>
        <p:spPr>
          <a:xfrm>
            <a:off x="652460" y="365542"/>
            <a:ext cx="8469085" cy="3662541"/>
          </a:xfrm>
          <a:prstGeom prst="rect">
            <a:avLst/>
          </a:prstGeom>
          <a:noFill/>
        </p:spPr>
        <p:txBody>
          <a:bodyPr wrap="square">
            <a:spAutoFit/>
          </a:bodyPr>
          <a:lstStyle/>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p:txBody>
      </p:sp>
      <p:sp>
        <p:nvSpPr>
          <p:cNvPr id="9" name="TextBox 8">
            <a:extLst>
              <a:ext uri="{FF2B5EF4-FFF2-40B4-BE49-F238E27FC236}">
                <a16:creationId xmlns:a16="http://schemas.microsoft.com/office/drawing/2014/main" id="{251570F4-C3ED-4965-9AA2-5FBF26CE9CE1}"/>
              </a:ext>
            </a:extLst>
          </p:cNvPr>
          <p:cNvSpPr txBox="1"/>
          <p:nvPr/>
        </p:nvSpPr>
        <p:spPr>
          <a:xfrm>
            <a:off x="1918605" y="-269265"/>
            <a:ext cx="8469085" cy="3662541"/>
          </a:xfrm>
          <a:prstGeom prst="rect">
            <a:avLst/>
          </a:prstGeom>
          <a:noFill/>
        </p:spPr>
        <p:txBody>
          <a:bodyPr wrap="square">
            <a:spAutoFit/>
          </a:bodyPr>
          <a:lstStyle/>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dirty="0">
              <a:solidFill>
                <a:srgbClr val="3F3F3F"/>
              </a:solidFill>
              <a:latin typeface="Chronicle Text"/>
            </a:endParaRPr>
          </a:p>
          <a:p>
            <a:endParaRPr lang="en-GB" b="0" i="0" dirty="0">
              <a:solidFill>
                <a:srgbClr val="3F3F3F"/>
              </a:solidFill>
              <a:effectLst/>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a:p>
            <a:endParaRPr lang="en-GB" sz="1000" dirty="0">
              <a:solidFill>
                <a:srgbClr val="3F3F3F"/>
              </a:solidFill>
              <a:latin typeface="Chronicle Text"/>
            </a:endParaRPr>
          </a:p>
          <a:p>
            <a:endParaRPr lang="en-GB" sz="1000" b="0" i="0" dirty="0">
              <a:solidFill>
                <a:srgbClr val="3F3F3F"/>
              </a:solidFill>
              <a:effectLst/>
              <a:latin typeface="Chronicle Text"/>
            </a:endParaRPr>
          </a:p>
        </p:txBody>
      </p:sp>
      <p:pic>
        <p:nvPicPr>
          <p:cNvPr id="6146" name="Picture 2" descr="New Books | Tacky's Revolt : New Frame">
            <a:extLst>
              <a:ext uri="{FF2B5EF4-FFF2-40B4-BE49-F238E27FC236}">
                <a16:creationId xmlns:a16="http://schemas.microsoft.com/office/drawing/2014/main" id="{3E337745-9481-4A7C-A662-BB1805A914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2831" y="1226494"/>
            <a:ext cx="4359730" cy="2901202"/>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What Vincent Brown's award-winning 'Tacky's Revolt' can teach us about  slavery, war, and enduring racism - The Boston Globe">
            <a:extLst>
              <a:ext uri="{FF2B5EF4-FFF2-40B4-BE49-F238E27FC236}">
                <a16:creationId xmlns:a16="http://schemas.microsoft.com/office/drawing/2014/main" id="{C458DA20-E908-4F43-8C2A-5B09B67BD2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21426" y="2564601"/>
            <a:ext cx="2762250" cy="1657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27390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Slave rebellion in the USA</a:t>
            </a:r>
          </a:p>
        </p:txBody>
      </p:sp>
      <p:sp>
        <p:nvSpPr>
          <p:cNvPr id="3" name="Content Placeholder 2"/>
          <p:cNvSpPr>
            <a:spLocks noGrp="1"/>
          </p:cNvSpPr>
          <p:nvPr>
            <p:ph idx="1"/>
          </p:nvPr>
        </p:nvSpPr>
        <p:spPr/>
        <p:txBody>
          <a:bodyPr>
            <a:normAutofit fontScale="92500" lnSpcReduction="20000"/>
          </a:bodyPr>
          <a:lstStyle/>
          <a:p>
            <a:pPr lvl="1"/>
            <a:endParaRPr lang="en-GB" dirty="0"/>
          </a:p>
          <a:p>
            <a:pPr lvl="1"/>
            <a:r>
              <a:rPr lang="en-GB" dirty="0"/>
              <a:t>“Cursed from birth”: the republic and slavery</a:t>
            </a:r>
          </a:p>
          <a:p>
            <a:pPr lvl="1"/>
            <a:r>
              <a:rPr lang="en-GB" dirty="0"/>
              <a:t>A long history of slave revolts</a:t>
            </a:r>
          </a:p>
          <a:p>
            <a:pPr lvl="1"/>
            <a:r>
              <a:rPr lang="en-GB" dirty="0"/>
              <a:t>Black freedom and the British lines 1776-1783</a:t>
            </a:r>
          </a:p>
          <a:p>
            <a:pPr lvl="1"/>
            <a:r>
              <a:rPr lang="en-GB" dirty="0"/>
              <a:t>The 20 year moratorium (no changes to the </a:t>
            </a:r>
          </a:p>
          <a:p>
            <a:pPr marL="457200" lvl="1" indent="0">
              <a:buNone/>
            </a:pPr>
            <a:r>
              <a:rPr lang="en-GB" dirty="0"/>
              <a:t>    status of slavery) 1788-1808</a:t>
            </a:r>
          </a:p>
          <a:p>
            <a:pPr marL="457200" lvl="1" indent="0">
              <a:buNone/>
            </a:pPr>
            <a:endParaRPr lang="en-GB" dirty="0"/>
          </a:p>
          <a:p>
            <a:pPr marL="457200" lvl="1" indent="0">
              <a:buNone/>
            </a:pPr>
            <a:r>
              <a:rPr lang="en-GB" b="1" dirty="0"/>
              <a:t>The </a:t>
            </a:r>
            <a:r>
              <a:rPr lang="en-GB" b="1" i="1" dirty="0"/>
              <a:t>Ethiopian Regiment </a:t>
            </a:r>
            <a:r>
              <a:rPr lang="en-GB" b="1" dirty="0"/>
              <a:t>and </a:t>
            </a:r>
            <a:r>
              <a:rPr lang="en-GB" b="1" i="1" dirty="0"/>
              <a:t>Black Loyalists</a:t>
            </a:r>
          </a:p>
          <a:p>
            <a:pPr marL="457200" lvl="1" indent="0">
              <a:buNone/>
            </a:pPr>
            <a:r>
              <a:rPr lang="en-GB" dirty="0"/>
              <a:t>British commanders in the American War of Independence declared that slaves who came over to the British side would receive their freedom. </a:t>
            </a:r>
          </a:p>
          <a:p>
            <a:pPr marL="457200" lvl="1" indent="0">
              <a:buNone/>
            </a:pPr>
            <a:r>
              <a:rPr lang="en-GB" dirty="0"/>
              <a:t>Dunmore’s “Ethiopian Regiment” was made up of ex-slaves. After the war, many of these freed slaves went to Nova Scotia, British Honduras and other safe havens to escape re-enslavement.</a:t>
            </a:r>
          </a:p>
          <a:p>
            <a:pPr marL="0" indent="0">
              <a:buNone/>
            </a:pPr>
            <a:endParaRPr lang="en-GB" dirty="0"/>
          </a:p>
          <a:p>
            <a:endParaRPr lang="en-GB" dirty="0"/>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4867" y="706466"/>
            <a:ext cx="1869478" cy="3298591"/>
          </a:xfrm>
          <a:prstGeom prst="rect">
            <a:avLst/>
          </a:prstGeom>
        </p:spPr>
      </p:pic>
    </p:spTree>
    <p:extLst>
      <p:ext uri="{BB962C8B-B14F-4D97-AF65-F5344CB8AC3E}">
        <p14:creationId xmlns:p14="http://schemas.microsoft.com/office/powerpoint/2010/main" val="104333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35F5F-F618-46C0-9E89-9C2C6640AAEB}"/>
              </a:ext>
            </a:extLst>
          </p:cNvPr>
          <p:cNvSpPr>
            <a:spLocks noGrp="1"/>
          </p:cNvSpPr>
          <p:nvPr>
            <p:ph type="title"/>
          </p:nvPr>
        </p:nvSpPr>
        <p:spPr/>
        <p:txBody>
          <a:bodyPr>
            <a:normAutofit fontScale="90000"/>
          </a:bodyPr>
          <a:lstStyle/>
          <a:p>
            <a:br>
              <a:rPr lang="en-GB" b="1" i="0" dirty="0">
                <a:effectLst/>
                <a:latin typeface="Crimson Text"/>
              </a:rPr>
            </a:br>
            <a:r>
              <a:rPr lang="en-GB" b="1" i="0" dirty="0">
                <a:effectLst/>
                <a:latin typeface="Crimson Text"/>
              </a:rPr>
              <a:t>“10 Caribbean Slave Rebellions You Should Know About” </a:t>
            </a:r>
            <a:r>
              <a:rPr lang="en-GB" sz="2700" b="1" i="0" dirty="0">
                <a:effectLst/>
                <a:latin typeface="Crimson Text"/>
              </a:rPr>
              <a:t>(Caribbean Past website)</a:t>
            </a:r>
            <a:br>
              <a:rPr lang="en-GB" b="1" i="0" dirty="0">
                <a:effectLst/>
                <a:latin typeface="Crimson Text"/>
              </a:rPr>
            </a:br>
            <a:endParaRPr lang="en-GB" b="1" dirty="0">
              <a:latin typeface="+mn-lt"/>
            </a:endParaRPr>
          </a:p>
        </p:txBody>
      </p:sp>
      <p:sp>
        <p:nvSpPr>
          <p:cNvPr id="3" name="Content Placeholder 2">
            <a:extLst>
              <a:ext uri="{FF2B5EF4-FFF2-40B4-BE49-F238E27FC236}">
                <a16:creationId xmlns:a16="http://schemas.microsoft.com/office/drawing/2014/main" id="{CD24905D-D0E6-49D7-AA00-F3F6308EC2D5}"/>
              </a:ext>
            </a:extLst>
          </p:cNvPr>
          <p:cNvSpPr>
            <a:spLocks noGrp="1"/>
          </p:cNvSpPr>
          <p:nvPr>
            <p:ph idx="1"/>
          </p:nvPr>
        </p:nvSpPr>
        <p:spPr/>
        <p:txBody>
          <a:bodyPr>
            <a:normAutofit fontScale="62500" lnSpcReduction="20000"/>
          </a:bodyPr>
          <a:lstStyle/>
          <a:p>
            <a:pPr marL="0" indent="0">
              <a:buNone/>
            </a:pPr>
            <a:r>
              <a:rPr lang="en-GB" b="1" i="0" dirty="0">
                <a:effectLst/>
                <a:latin typeface="Merriweather" panose="00000500000000000000" pitchFamily="2" charset="0"/>
              </a:rPr>
              <a:t>1. St. John Rebellion, Danish West Indies (now the USVI) 1733</a:t>
            </a:r>
          </a:p>
          <a:p>
            <a:pPr marL="0" indent="0">
              <a:buNone/>
            </a:pPr>
            <a:r>
              <a:rPr lang="en-GB" b="1" i="0" dirty="0">
                <a:effectLst/>
                <a:latin typeface="Merriweather" panose="00000500000000000000" pitchFamily="2" charset="0"/>
              </a:rPr>
              <a:t>2. </a:t>
            </a:r>
            <a:r>
              <a:rPr lang="en-GB" b="1" i="0" dirty="0" err="1">
                <a:effectLst/>
                <a:latin typeface="Merriweather" panose="00000500000000000000" pitchFamily="2" charset="0"/>
              </a:rPr>
              <a:t>Tacky's</a:t>
            </a:r>
            <a:r>
              <a:rPr lang="en-GB" b="1" i="0" dirty="0">
                <a:effectLst/>
                <a:latin typeface="Merriweather" panose="00000500000000000000" pitchFamily="2" charset="0"/>
              </a:rPr>
              <a:t> War, Jamaica 1760</a:t>
            </a:r>
          </a:p>
          <a:p>
            <a:pPr marL="0" indent="0">
              <a:buNone/>
            </a:pPr>
            <a:r>
              <a:rPr lang="en-GB" b="1" i="0" dirty="0">
                <a:effectLst/>
                <a:latin typeface="Merriweather" panose="00000500000000000000" pitchFamily="2" charset="0"/>
              </a:rPr>
              <a:t>3. </a:t>
            </a:r>
            <a:r>
              <a:rPr lang="en-GB" b="1" i="0" dirty="0" err="1">
                <a:effectLst/>
                <a:latin typeface="Merriweather" panose="00000500000000000000" pitchFamily="2" charset="0"/>
              </a:rPr>
              <a:t>Cuffy's</a:t>
            </a:r>
            <a:r>
              <a:rPr lang="en-GB" b="1" i="0" dirty="0">
                <a:effectLst/>
                <a:latin typeface="Merriweather" panose="00000500000000000000" pitchFamily="2" charset="0"/>
              </a:rPr>
              <a:t> Slave Rebellion, Berbice (in present day Guyana) 1763</a:t>
            </a:r>
          </a:p>
          <a:p>
            <a:pPr marL="0" indent="0">
              <a:buNone/>
            </a:pPr>
            <a:r>
              <a:rPr lang="en-GB" b="1" i="0" dirty="0">
                <a:effectLst/>
                <a:latin typeface="Merriweather" panose="00000500000000000000" pitchFamily="2" charset="0"/>
              </a:rPr>
              <a:t>4. Tula's Slave Revolt, Curacao 1795</a:t>
            </a:r>
          </a:p>
          <a:p>
            <a:pPr marL="0" indent="0">
              <a:buNone/>
            </a:pPr>
            <a:r>
              <a:rPr lang="en-GB" b="1" i="0" dirty="0">
                <a:effectLst/>
                <a:latin typeface="Merriweather" panose="00000500000000000000" pitchFamily="2" charset="0"/>
              </a:rPr>
              <a:t>5. </a:t>
            </a:r>
            <a:r>
              <a:rPr lang="en-GB" b="1" i="0" dirty="0" err="1">
                <a:effectLst/>
                <a:latin typeface="Merriweather" panose="00000500000000000000" pitchFamily="2" charset="0"/>
              </a:rPr>
              <a:t>Fedon's</a:t>
            </a:r>
            <a:r>
              <a:rPr lang="en-GB" b="1" i="0" dirty="0">
                <a:effectLst/>
                <a:latin typeface="Merriweather" panose="00000500000000000000" pitchFamily="2" charset="0"/>
              </a:rPr>
              <a:t> Rebellion, Grenada 1795</a:t>
            </a:r>
          </a:p>
          <a:p>
            <a:pPr marL="0" indent="0">
              <a:buNone/>
            </a:pPr>
            <a:r>
              <a:rPr lang="en-GB" b="1" i="0" dirty="0">
                <a:effectLst/>
                <a:latin typeface="Merriweather" panose="00000500000000000000" pitchFamily="2" charset="0"/>
              </a:rPr>
              <a:t>6. Aponte Rebellion, Cuba 1812</a:t>
            </a:r>
          </a:p>
          <a:p>
            <a:pPr marL="0" indent="0">
              <a:buNone/>
            </a:pPr>
            <a:r>
              <a:rPr lang="en-GB" b="1" i="0" dirty="0">
                <a:effectLst/>
                <a:latin typeface="Merriweather" panose="00000500000000000000" pitchFamily="2" charset="0"/>
              </a:rPr>
              <a:t>7. </a:t>
            </a:r>
            <a:r>
              <a:rPr lang="en-GB" b="1" i="0" dirty="0" err="1">
                <a:effectLst/>
                <a:latin typeface="Merriweather" panose="00000500000000000000" pitchFamily="2" charset="0"/>
              </a:rPr>
              <a:t>Bussa's</a:t>
            </a:r>
            <a:r>
              <a:rPr lang="en-GB" b="1" i="0" dirty="0">
                <a:effectLst/>
                <a:latin typeface="Merriweather" panose="00000500000000000000" pitchFamily="2" charset="0"/>
              </a:rPr>
              <a:t> Rebellion, Barbados</a:t>
            </a:r>
            <a:r>
              <a:rPr lang="en-GB" b="1" dirty="0">
                <a:latin typeface="Merriweather" panose="00000500000000000000" pitchFamily="2" charset="0"/>
              </a:rPr>
              <a:t> 1816</a:t>
            </a:r>
          </a:p>
          <a:p>
            <a:pPr marL="0" indent="0">
              <a:buNone/>
            </a:pPr>
            <a:r>
              <a:rPr lang="en-GB" b="1" i="0" dirty="0">
                <a:effectLst/>
                <a:latin typeface="Merriweather" panose="00000500000000000000" pitchFamily="2" charset="0"/>
              </a:rPr>
              <a:t>8. Demerara Revolt, Guyana 1823</a:t>
            </a:r>
          </a:p>
          <a:p>
            <a:pPr marL="0" indent="0">
              <a:buNone/>
            </a:pPr>
            <a:r>
              <a:rPr lang="en-GB" b="1" i="0" dirty="0">
                <a:effectLst/>
                <a:latin typeface="Merriweather" panose="00000500000000000000" pitchFamily="2" charset="0"/>
              </a:rPr>
              <a:t>9. Martinique Slave Uprising</a:t>
            </a:r>
            <a:r>
              <a:rPr lang="en-GB" b="1" dirty="0">
                <a:latin typeface="Merriweather" panose="00000500000000000000" pitchFamily="2" charset="0"/>
              </a:rPr>
              <a:t> 1822</a:t>
            </a:r>
          </a:p>
          <a:p>
            <a:pPr marL="0" indent="0">
              <a:buNone/>
            </a:pPr>
            <a:r>
              <a:rPr lang="en-GB" b="1" i="0" dirty="0">
                <a:effectLst/>
                <a:latin typeface="Merriweather" panose="00000500000000000000" pitchFamily="2" charset="0"/>
              </a:rPr>
              <a:t>10. The Baptist War (Christmas Rebellion), Jamaica 1831</a:t>
            </a:r>
            <a:endParaRPr lang="en-GB" dirty="0"/>
          </a:p>
          <a:p>
            <a:pPr marL="0" indent="0">
              <a:buNone/>
            </a:pPr>
            <a:endParaRPr lang="en-GB" dirty="0"/>
          </a:p>
          <a:p>
            <a:pPr marL="0" indent="0">
              <a:buNone/>
            </a:pPr>
            <a:r>
              <a:rPr lang="en-GB" dirty="0">
                <a:hlinkClick r:id="rId2"/>
              </a:rPr>
              <a:t>https://caribbeanpast.blogspot.com/2018/06/10-caribbean-slave-rebellions.html</a:t>
            </a:r>
            <a:endParaRPr lang="en-GB" dirty="0"/>
          </a:p>
          <a:p>
            <a:pPr marL="0" indent="0">
              <a:buNone/>
            </a:pPr>
            <a:endParaRPr lang="en-GB" dirty="0"/>
          </a:p>
        </p:txBody>
      </p:sp>
    </p:spTree>
    <p:extLst>
      <p:ext uri="{BB962C8B-B14F-4D97-AF65-F5344CB8AC3E}">
        <p14:creationId xmlns:p14="http://schemas.microsoft.com/office/powerpoint/2010/main" val="3857998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Liberation struggles and </a:t>
            </a:r>
            <a:br>
              <a:rPr lang="en-GB" b="1" dirty="0">
                <a:latin typeface="+mn-lt"/>
              </a:rPr>
            </a:br>
            <a:r>
              <a:rPr lang="en-GB" b="1" dirty="0">
                <a:latin typeface="+mn-lt"/>
              </a:rPr>
              <a:t>De-Colonisation</a:t>
            </a:r>
          </a:p>
        </p:txBody>
      </p:sp>
      <p:sp>
        <p:nvSpPr>
          <p:cNvPr id="3" name="Content Placeholder 2"/>
          <p:cNvSpPr>
            <a:spLocks noGrp="1"/>
          </p:cNvSpPr>
          <p:nvPr>
            <p:ph idx="1"/>
          </p:nvPr>
        </p:nvSpPr>
        <p:spPr/>
        <p:txBody>
          <a:bodyPr>
            <a:normAutofit fontScale="70000" lnSpcReduction="20000"/>
          </a:bodyPr>
          <a:lstStyle/>
          <a:p>
            <a:pPr marL="0" indent="0">
              <a:buNone/>
            </a:pPr>
            <a:r>
              <a:rPr lang="en-GB" dirty="0"/>
              <a:t>Six Main Phases:</a:t>
            </a:r>
          </a:p>
          <a:p>
            <a:pPr>
              <a:buFont typeface="Arial" charset="0"/>
              <a:buChar char="•"/>
            </a:pPr>
            <a:r>
              <a:rPr lang="en-GB" dirty="0"/>
              <a:t>1776-1804: USA and Haiti</a:t>
            </a:r>
          </a:p>
          <a:p>
            <a:pPr>
              <a:buFont typeface="Arial" charset="0"/>
              <a:buChar char="•"/>
            </a:pPr>
            <a:r>
              <a:rPr lang="en-GB" dirty="0"/>
              <a:t>1808-1822: Spanish America and Brazil (1823: The Monroe Doctrine and “Informal Imperialism”)</a:t>
            </a:r>
          </a:p>
          <a:p>
            <a:pPr marL="0" indent="0">
              <a:buNone/>
            </a:pPr>
            <a:r>
              <a:rPr lang="en-GB" dirty="0"/>
              <a:t>BUT…The Scramble for Africa 1880-1900</a:t>
            </a:r>
          </a:p>
          <a:p>
            <a:pPr>
              <a:buFont typeface="Arial" charset="0"/>
              <a:buChar char="•"/>
            </a:pPr>
            <a:r>
              <a:rPr lang="en-GB" dirty="0"/>
              <a:t>1914-1931: The British “White Dominions” (including the Irish Free State) </a:t>
            </a:r>
          </a:p>
          <a:p>
            <a:pPr>
              <a:buFont typeface="Arial" charset="0"/>
              <a:buChar char="•"/>
            </a:pPr>
            <a:r>
              <a:rPr lang="en-GB" dirty="0"/>
              <a:t>1945-1960s: De-colonisation of British, Dutch and French Empires (including anti-colonial struggles in Indo-China and Algeria and Vietnam’s eventual victory over USA in 1972)</a:t>
            </a:r>
          </a:p>
          <a:p>
            <a:pPr>
              <a:buFont typeface="Arial" charset="0"/>
              <a:buChar char="•"/>
            </a:pPr>
            <a:r>
              <a:rPr lang="en-GB" dirty="0"/>
              <a:t>1974: The Carnation Revolution in Portugal</a:t>
            </a:r>
          </a:p>
          <a:p>
            <a:pPr>
              <a:buFont typeface="Arial" charset="0"/>
              <a:buChar char="•"/>
            </a:pPr>
            <a:r>
              <a:rPr lang="en-GB" dirty="0"/>
              <a:t>Completion of the struggles for independence in Southern Africa: Angola (MPLA), Mozambique (Frelimo), Zimbabwe (ZANU/</a:t>
            </a:r>
            <a:r>
              <a:rPr lang="en-GB" dirty="0" err="1"/>
              <a:t>Zapu</a:t>
            </a:r>
            <a:r>
              <a:rPr lang="en-GB" dirty="0"/>
              <a:t>), Namibia (SWAPO) and South Africa (ANC)</a:t>
            </a:r>
          </a:p>
          <a:p>
            <a:pPr marL="0" indent="0">
              <a:buNone/>
            </a:pPr>
            <a:r>
              <a:rPr lang="en-GB" b="1" dirty="0"/>
              <a:t>NB A powerful undercurrent of anti-colonial struggle 1776-today</a:t>
            </a:r>
          </a:p>
          <a:p>
            <a:pPr marL="0" indent="0">
              <a:buNone/>
            </a:pPr>
            <a:endParaRPr lang="en-GB" dirty="0"/>
          </a:p>
          <a:p>
            <a:pPr marL="0" indent="0">
              <a:buNone/>
            </a:pPr>
            <a:endParaRPr lang="en-GB" dirty="0"/>
          </a:p>
          <a:p>
            <a:pPr>
              <a:buFont typeface="Arial" charset="0"/>
              <a:buChar char="•"/>
            </a:pPr>
            <a:endParaRPr lang="en-GB" dirty="0"/>
          </a:p>
        </p:txBody>
      </p:sp>
    </p:spTree>
    <p:extLst>
      <p:ext uri="{BB962C8B-B14F-4D97-AF65-F5344CB8AC3E}">
        <p14:creationId xmlns:p14="http://schemas.microsoft.com/office/powerpoint/2010/main" val="3650763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USA and Haiti: Stark contrasts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3569" y="1275608"/>
            <a:ext cx="4464496" cy="2369416"/>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9862" y="1268760"/>
            <a:ext cx="3548225" cy="244827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3055" y="3727918"/>
            <a:ext cx="3648945" cy="2432629"/>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76266" y="3774354"/>
            <a:ext cx="3820023" cy="2428716"/>
          </a:xfrm>
          <a:prstGeom prst="rect">
            <a:avLst/>
          </a:prstGeom>
        </p:spPr>
      </p:pic>
    </p:spTree>
    <p:extLst>
      <p:ext uri="{BB962C8B-B14F-4D97-AF65-F5344CB8AC3E}">
        <p14:creationId xmlns:p14="http://schemas.microsoft.com/office/powerpoint/2010/main" val="6064297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Liberation of Spanish America and Brazil 1808-1830</a:t>
            </a:r>
          </a:p>
        </p:txBody>
      </p:sp>
      <p:sp>
        <p:nvSpPr>
          <p:cNvPr id="3" name="Content Placeholder 2"/>
          <p:cNvSpPr>
            <a:spLocks noGrp="1"/>
          </p:cNvSpPr>
          <p:nvPr>
            <p:ph idx="1"/>
          </p:nvPr>
        </p:nvSpPr>
        <p:spPr>
          <a:xfrm>
            <a:off x="457200" y="1600200"/>
            <a:ext cx="8229600" cy="4800600"/>
          </a:xfrm>
        </p:spPr>
        <p:txBody>
          <a:bodyPr>
            <a:normAutofit fontScale="40000" lnSpcReduction="20000"/>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sz="5100" dirty="0"/>
          </a:p>
          <a:p>
            <a:endParaRPr lang="en-GB" sz="5100" dirty="0"/>
          </a:p>
          <a:p>
            <a:r>
              <a:rPr lang="en-GB" sz="5100" dirty="0"/>
              <a:t>Bolivar and O’Higgins: South America</a:t>
            </a:r>
          </a:p>
          <a:p>
            <a:r>
              <a:rPr lang="en-GB" sz="5100" dirty="0"/>
              <a:t>Brazilian independence 1830</a:t>
            </a:r>
          </a:p>
          <a:p>
            <a:r>
              <a:rPr lang="en-GB" sz="5100" dirty="0"/>
              <a:t>Britain’s “informal empire”; USA’s hegemony</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8456" y="1690689"/>
            <a:ext cx="6471727" cy="2887763"/>
          </a:xfrm>
          <a:prstGeom prst="rect">
            <a:avLst/>
          </a:prstGeom>
        </p:spPr>
      </p:pic>
    </p:spTree>
    <p:extLst>
      <p:ext uri="{BB962C8B-B14F-4D97-AF65-F5344CB8AC3E}">
        <p14:creationId xmlns:p14="http://schemas.microsoft.com/office/powerpoint/2010/main" val="2899495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1411F-6507-4C13-A7E7-78D06072EF50}"/>
              </a:ext>
            </a:extLst>
          </p:cNvPr>
          <p:cNvSpPr>
            <a:spLocks noGrp="1"/>
          </p:cNvSpPr>
          <p:nvPr>
            <p:ph type="title"/>
          </p:nvPr>
        </p:nvSpPr>
        <p:spPr/>
        <p:txBody>
          <a:bodyPr/>
          <a:lstStyle/>
          <a:p>
            <a:r>
              <a:rPr lang="en-GB" sz="4400" b="1" dirty="0">
                <a:effectLst/>
                <a:latin typeface="Calibri" panose="020F0502020204030204" pitchFamily="34" charset="0"/>
                <a:ea typeface="DengXian" panose="02010600030101010101" pitchFamily="2" charset="-122"/>
                <a:cs typeface="Times New Roman" panose="02020603050405020304" pitchFamily="18" charset="0"/>
              </a:rPr>
              <a:t>Latin American independence</a:t>
            </a:r>
            <a:br>
              <a:rPr lang="en-GB" sz="4400" dirty="0">
                <a:effectLst/>
                <a:latin typeface="Calibri" panose="020F0502020204030204" pitchFamily="34" charset="0"/>
                <a:ea typeface="DengXian" panose="02010600030101010101" pitchFamily="2" charset="-122"/>
                <a:cs typeface="Times New Roman" panose="02020603050405020304" pitchFamily="18" charset="0"/>
              </a:rPr>
            </a:br>
            <a:endParaRPr lang="en-GB" dirty="0"/>
          </a:p>
        </p:txBody>
      </p:sp>
      <p:pic>
        <p:nvPicPr>
          <p:cNvPr id="4" name="Picture 4" descr="12 Days of South American Independence - SA Expeditions">
            <a:extLst>
              <a:ext uri="{FF2B5EF4-FFF2-40B4-BE49-F238E27FC236}">
                <a16:creationId xmlns:a16="http://schemas.microsoft.com/office/drawing/2014/main" id="{BC1DC1B5-976E-4B03-A920-B4F5948FAA6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690689"/>
            <a:ext cx="3352670" cy="435133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a:extLst>
              <a:ext uri="{FF2B5EF4-FFF2-40B4-BE49-F238E27FC236}">
                <a16:creationId xmlns:a16="http://schemas.microsoft.com/office/drawing/2014/main" id="{E733619B-10E9-4C7A-AE5B-EEDF34C449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2866" y="1409522"/>
            <a:ext cx="3930937" cy="49136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01219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“Informal Imperialism” in Latin America</a:t>
            </a:r>
          </a:p>
        </p:txBody>
      </p:sp>
      <p:sp>
        <p:nvSpPr>
          <p:cNvPr id="3" name="Content Placeholder 2"/>
          <p:cNvSpPr>
            <a:spLocks noGrp="1"/>
          </p:cNvSpPr>
          <p:nvPr>
            <p:ph idx="1"/>
          </p:nvPr>
        </p:nvSpPr>
        <p:spPr/>
        <p:txBody>
          <a:bodyPr/>
          <a:lstStyle/>
          <a:p>
            <a:r>
              <a:rPr lang="en-GB" dirty="0"/>
              <a:t>British industrial investment: railways etc.</a:t>
            </a:r>
          </a:p>
          <a:p>
            <a:r>
              <a:rPr lang="en-GB" dirty="0"/>
              <a:t>American “hegemony”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0032" y="2348880"/>
            <a:ext cx="3923927" cy="3909044"/>
          </a:xfrm>
          <a:prstGeom prst="rect">
            <a:avLst/>
          </a:prstGeo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1520" y="3927432"/>
            <a:ext cx="4320480" cy="2330492"/>
          </a:xfrm>
          <a:prstGeom prst="rect">
            <a:avLst/>
          </a:prstGeom>
        </p:spPr>
      </p:pic>
    </p:spTree>
    <p:extLst>
      <p:ext uri="{BB962C8B-B14F-4D97-AF65-F5344CB8AC3E}">
        <p14:creationId xmlns:p14="http://schemas.microsoft.com/office/powerpoint/2010/main" val="33447377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The aftermath of independence in Latin America, 1830-1850</a:t>
            </a:r>
          </a:p>
        </p:txBody>
      </p:sp>
      <p:sp>
        <p:nvSpPr>
          <p:cNvPr id="3" name="Content Placeholder 2"/>
          <p:cNvSpPr>
            <a:spLocks noGrp="1"/>
          </p:cNvSpPr>
          <p:nvPr>
            <p:ph idx="1"/>
          </p:nvPr>
        </p:nvSpPr>
        <p:spPr/>
        <p:txBody>
          <a:bodyPr>
            <a:normAutofit fontScale="92500" lnSpcReduction="10000"/>
          </a:bodyPr>
          <a:lstStyle/>
          <a:p>
            <a:pPr marL="0" indent="0">
              <a:buNone/>
            </a:pPr>
            <a:endParaRPr lang="en-GB" dirty="0"/>
          </a:p>
          <a:p>
            <a:pPr marL="0" indent="0">
              <a:buNone/>
            </a:pPr>
            <a:r>
              <a:rPr lang="en-GB" dirty="0"/>
              <a:t>“In many parts of Spanish America the new governments had to deal with public debts, even before they could attempt to rebuild their economies…Tax collection, to put it mildly, was difficult. As a result…government authorities had to turn elsewhere for funds. A prime source was Britain, where bankers supported the regimes with loans…”</a:t>
            </a:r>
          </a:p>
          <a:p>
            <a:pPr marL="0" indent="0">
              <a:buNone/>
            </a:pPr>
            <a:endParaRPr lang="en-GB" dirty="0"/>
          </a:p>
          <a:p>
            <a:pPr marL="0" indent="0">
              <a:buNone/>
            </a:pPr>
            <a:r>
              <a:rPr lang="en-GB" dirty="0"/>
              <a:t>Skidmore, T.E. and Smith, P.H., 1989. </a:t>
            </a:r>
            <a:r>
              <a:rPr lang="en-GB" i="1" dirty="0"/>
              <a:t>The Colonial Foundations</a:t>
            </a:r>
            <a:r>
              <a:rPr lang="en-GB" dirty="0"/>
              <a:t> in </a:t>
            </a:r>
            <a:r>
              <a:rPr lang="en-GB" i="1" dirty="0"/>
              <a:t>Modern Latin America</a:t>
            </a:r>
            <a:r>
              <a:rPr lang="en-GB" dirty="0"/>
              <a:t>, Oxford: OUP, p.38</a:t>
            </a:r>
          </a:p>
        </p:txBody>
      </p:sp>
    </p:spTree>
    <p:extLst>
      <p:ext uri="{BB962C8B-B14F-4D97-AF65-F5344CB8AC3E}">
        <p14:creationId xmlns:p14="http://schemas.microsoft.com/office/powerpoint/2010/main" val="396079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mn-lt"/>
              </a:rPr>
              <a:t>So, a “first wave” of liberations in South America, </a:t>
            </a:r>
            <a:br>
              <a:rPr lang="en-GB" b="1" dirty="0">
                <a:latin typeface="+mn-lt"/>
              </a:rPr>
            </a:br>
            <a:r>
              <a:rPr lang="en-GB" b="1" dirty="0">
                <a:latin typeface="+mn-lt"/>
              </a:rPr>
              <a:t>but…</a:t>
            </a:r>
          </a:p>
        </p:txBody>
      </p:sp>
      <p:sp>
        <p:nvSpPr>
          <p:cNvPr id="3" name="Content Placeholder 2"/>
          <p:cNvSpPr>
            <a:spLocks noGrp="1"/>
          </p:cNvSpPr>
          <p:nvPr>
            <p:ph idx="1"/>
          </p:nvPr>
        </p:nvSpPr>
        <p:spPr/>
        <p:txBody>
          <a:bodyPr/>
          <a:lstStyle/>
          <a:p>
            <a:endParaRPr lang="en-GB" dirty="0"/>
          </a:p>
          <a:p>
            <a:endParaRPr lang="en-GB" dirty="0"/>
          </a:p>
          <a:p>
            <a:endParaRPr lang="en-GB" dirty="0"/>
          </a:p>
          <a:p>
            <a:r>
              <a:rPr lang="en-GB" dirty="0"/>
              <a:t>Followed  by a  big “second wave” of colonisations in Africa </a:t>
            </a:r>
          </a:p>
          <a:p>
            <a:r>
              <a:rPr lang="en-GB" dirty="0"/>
              <a:t>The zenith of Imperialism 1880-1900</a:t>
            </a:r>
          </a:p>
          <a:p>
            <a:r>
              <a:rPr lang="en-GB" dirty="0"/>
              <a:t>An epoch of “Wars and Revolutions”: Two world wars, centred on Europe</a:t>
            </a:r>
          </a:p>
          <a:p>
            <a:r>
              <a:rPr lang="en-GB" dirty="0"/>
              <a:t>Colonial troops’ involvement in the First World War</a:t>
            </a:r>
          </a:p>
        </p:txBody>
      </p:sp>
      <p:pic>
        <p:nvPicPr>
          <p:cNvPr id="1026" name="Picture 2" descr="Map Of Colonized Africa In 1914 - Tony Mapped It">
            <a:extLst>
              <a:ext uri="{FF2B5EF4-FFF2-40B4-BE49-F238E27FC236}">
                <a16:creationId xmlns:a16="http://schemas.microsoft.com/office/drawing/2014/main" id="{CF418D73-71B9-44E0-9690-29888A323C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3225" y="883276"/>
            <a:ext cx="2905433" cy="22082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9250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0D66D-AA14-4709-93A7-4264107A8047}"/>
              </a:ext>
            </a:extLst>
          </p:cNvPr>
          <p:cNvSpPr>
            <a:spLocks noGrp="1"/>
          </p:cNvSpPr>
          <p:nvPr>
            <p:ph type="title"/>
          </p:nvPr>
        </p:nvSpPr>
        <p:spPr/>
        <p:txBody>
          <a:bodyPr/>
          <a:lstStyle/>
          <a:p>
            <a:r>
              <a:rPr lang="en-GB" b="1" dirty="0">
                <a:latin typeface="+mn-lt"/>
              </a:rPr>
              <a:t> </a:t>
            </a:r>
          </a:p>
        </p:txBody>
      </p:sp>
      <p:pic>
        <p:nvPicPr>
          <p:cNvPr id="2050" name="Picture 2" descr="Map Of Colonized Africa In 1914 - Tony Mapped It">
            <a:extLst>
              <a:ext uri="{FF2B5EF4-FFF2-40B4-BE49-F238E27FC236}">
                <a16:creationId xmlns:a16="http://schemas.microsoft.com/office/drawing/2014/main" id="{32F63A83-3E74-4D15-9064-DDE435955EE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525564"/>
            <a:ext cx="7571453" cy="5754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9547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Colonial developments </a:t>
            </a:r>
            <a:r>
              <a:rPr lang="en-GB" b="1" i="1" dirty="0">
                <a:latin typeface="+mn-lt"/>
              </a:rPr>
              <a:t>after</a:t>
            </a:r>
            <a:r>
              <a:rPr lang="en-GB" b="1" dirty="0">
                <a:latin typeface="+mn-lt"/>
              </a:rPr>
              <a:t> World War I</a:t>
            </a:r>
          </a:p>
        </p:txBody>
      </p:sp>
      <p:sp>
        <p:nvSpPr>
          <p:cNvPr id="3" name="Content Placeholder 2"/>
          <p:cNvSpPr>
            <a:spLocks noGrp="1"/>
          </p:cNvSpPr>
          <p:nvPr>
            <p:ph idx="1"/>
          </p:nvPr>
        </p:nvSpPr>
        <p:spPr/>
        <p:txBody>
          <a:bodyPr/>
          <a:lstStyle/>
          <a:p>
            <a:endParaRPr lang="en-GB" dirty="0"/>
          </a:p>
          <a:p>
            <a:r>
              <a:rPr lang="en-GB" dirty="0"/>
              <a:t>Irish Free State 1916, 1921-22</a:t>
            </a:r>
          </a:p>
          <a:p>
            <a:r>
              <a:rPr lang="en-GB" dirty="0"/>
              <a:t>Freedom for Dominions</a:t>
            </a:r>
          </a:p>
          <a:p>
            <a:r>
              <a:rPr lang="en-GB" dirty="0"/>
              <a:t>Loss of German Colonies</a:t>
            </a:r>
          </a:p>
          <a:p>
            <a:r>
              <a:rPr lang="en-GB" dirty="0"/>
              <a:t>League of Nations mandates</a:t>
            </a:r>
          </a:p>
          <a:p>
            <a:pPr marL="0" indent="0">
              <a:buNone/>
            </a:pPr>
            <a:endParaRPr lang="en-GB" dirty="0"/>
          </a:p>
          <a:p>
            <a:pPr marL="0" indent="0">
              <a:buNone/>
            </a:pPr>
            <a:r>
              <a:rPr lang="en-GB" dirty="0"/>
              <a:t>BUT…Mussolini’s invasion of Abyssinia 1935-36</a:t>
            </a:r>
          </a:p>
        </p:txBody>
      </p:sp>
    </p:spTree>
    <p:extLst>
      <p:ext uri="{BB962C8B-B14F-4D97-AF65-F5344CB8AC3E}">
        <p14:creationId xmlns:p14="http://schemas.microsoft.com/office/powerpoint/2010/main" val="22103742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mn-lt"/>
              </a:rPr>
              <a:t>Dominion Status in the British Empire: a model for independence?</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27584" y="1628801"/>
            <a:ext cx="4896544" cy="4176464"/>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40152" y="1628800"/>
            <a:ext cx="2808312" cy="4248472"/>
          </a:xfrm>
          <a:prstGeom prst="rect">
            <a:avLst/>
          </a:prstGeom>
        </p:spPr>
      </p:pic>
    </p:spTree>
    <p:extLst>
      <p:ext uri="{BB962C8B-B14F-4D97-AF65-F5344CB8AC3E}">
        <p14:creationId xmlns:p14="http://schemas.microsoft.com/office/powerpoint/2010/main" val="31312326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mn-lt"/>
              </a:rPr>
              <a:t>The League of Nations and Colonial Policy: Mandates for the former German colonies</a:t>
            </a:r>
          </a:p>
        </p:txBody>
      </p:sp>
      <p:sp>
        <p:nvSpPr>
          <p:cNvPr id="3" name="Content Placeholder 2"/>
          <p:cNvSpPr>
            <a:spLocks noGrp="1"/>
          </p:cNvSpPr>
          <p:nvPr>
            <p:ph idx="1"/>
          </p:nvPr>
        </p:nvSpPr>
        <p:spPr>
          <a:xfrm>
            <a:off x="457200" y="1600201"/>
            <a:ext cx="5122912" cy="4997151"/>
          </a:xfrm>
        </p:spPr>
        <p:txBody>
          <a:bodyPr>
            <a:normAutofit lnSpcReduction="10000"/>
          </a:bodyPr>
          <a:lstStyle/>
          <a:p>
            <a:r>
              <a:rPr lang="en-GB" sz="2400" b="1" dirty="0" err="1"/>
              <a:t>Kamerun</a:t>
            </a:r>
            <a:r>
              <a:rPr lang="en-GB" sz="2400" dirty="0"/>
              <a:t>: Cameroons to Britain and France</a:t>
            </a:r>
          </a:p>
          <a:p>
            <a:r>
              <a:rPr lang="en-GB" sz="2400" b="1" dirty="0"/>
              <a:t>Togoland</a:t>
            </a:r>
            <a:r>
              <a:rPr lang="en-GB" sz="2400" dirty="0"/>
              <a:t>: to France (</a:t>
            </a:r>
            <a:r>
              <a:rPr lang="en-GB" sz="2400" dirty="0" err="1"/>
              <a:t>Dahomey</a:t>
            </a:r>
            <a:r>
              <a:rPr lang="en-GB" sz="2400" dirty="0"/>
              <a:t>) and Britain (Gold Coast)</a:t>
            </a:r>
          </a:p>
          <a:p>
            <a:r>
              <a:rPr lang="en-GB" sz="2400" b="1" dirty="0"/>
              <a:t>Tanganyika</a:t>
            </a:r>
            <a:r>
              <a:rPr lang="en-GB" sz="2400" dirty="0"/>
              <a:t>: to Britain (Rwanda-</a:t>
            </a:r>
            <a:r>
              <a:rPr lang="en-GB" sz="2400" dirty="0" err="1"/>
              <a:t>Urundi</a:t>
            </a:r>
            <a:r>
              <a:rPr lang="en-GB" sz="2400" dirty="0"/>
              <a:t> to Belgium), some territory to Portugal (added to Mozambique)</a:t>
            </a:r>
          </a:p>
          <a:p>
            <a:r>
              <a:rPr lang="en-GB" sz="2400" b="1" dirty="0" err="1"/>
              <a:t>Süd</a:t>
            </a:r>
            <a:r>
              <a:rPr lang="en-GB" sz="2400" b="1" dirty="0"/>
              <a:t>-West </a:t>
            </a:r>
            <a:r>
              <a:rPr lang="en-GB" sz="2400" b="1" dirty="0" err="1"/>
              <a:t>Afrika</a:t>
            </a:r>
            <a:r>
              <a:rPr lang="en-GB" sz="2400" dirty="0"/>
              <a:t>: SW Africa to Britain/South Africa</a:t>
            </a:r>
          </a:p>
          <a:p>
            <a:r>
              <a:rPr lang="en-GB" sz="2400" b="1" dirty="0"/>
              <a:t>Pacific Colonies </a:t>
            </a:r>
            <a:r>
              <a:rPr lang="en-GB" sz="2400" dirty="0"/>
              <a:t>to Japan, Australia and New Zealand</a:t>
            </a:r>
          </a:p>
          <a:p>
            <a:pPr marL="0" indent="0">
              <a:buNone/>
            </a:pPr>
            <a:endParaRPr lang="en-GB" sz="2400" dirty="0"/>
          </a:p>
          <a:p>
            <a:pPr marL="0" indent="0">
              <a:buNone/>
            </a:pPr>
            <a:r>
              <a:rPr lang="en-GB" sz="1800" i="1" dirty="0"/>
              <a:t>Right:</a:t>
            </a:r>
            <a:r>
              <a:rPr lang="en-GB" sz="1800" dirty="0"/>
              <a:t> British West African troops in Togoland, 1914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52120" y="1568449"/>
            <a:ext cx="2911014" cy="433822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33900" y="3390900"/>
            <a:ext cx="76200" cy="76200"/>
          </a:xfrm>
          <a:prstGeom prst="rect">
            <a:avLst/>
          </a:prstGeom>
        </p:spPr>
      </p:pic>
    </p:spTree>
    <p:extLst>
      <p:ext uri="{BB962C8B-B14F-4D97-AF65-F5344CB8AC3E}">
        <p14:creationId xmlns:p14="http://schemas.microsoft.com/office/powerpoint/2010/main" val="32618341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32656"/>
            <a:ext cx="8229600" cy="1143000"/>
          </a:xfrm>
        </p:spPr>
        <p:txBody>
          <a:bodyPr>
            <a:normAutofit fontScale="90000"/>
          </a:bodyPr>
          <a:lstStyle/>
          <a:p>
            <a:r>
              <a:rPr lang="en-GB" sz="4000" b="1" dirty="0">
                <a:latin typeface="+mn-lt"/>
              </a:rPr>
              <a:t>The League of Nations and Colonial Policy: </a:t>
            </a:r>
            <a:r>
              <a:rPr lang="en-GB" b="1" dirty="0">
                <a:latin typeface="+mn-lt"/>
              </a:rPr>
              <a:t>Italy’s invasion of Abyssinia in 1935-6</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793081"/>
            <a:ext cx="4176464" cy="41402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1772816"/>
            <a:ext cx="3672408" cy="2664296"/>
          </a:xfrm>
          <a:prstGeom prst="rect">
            <a:avLst/>
          </a:prstGeom>
        </p:spPr>
      </p:pic>
    </p:spTree>
    <p:extLst>
      <p:ext uri="{BB962C8B-B14F-4D97-AF65-F5344CB8AC3E}">
        <p14:creationId xmlns:p14="http://schemas.microsoft.com/office/powerpoint/2010/main" val="28807423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Abyssinia and Spain: Preludes to World War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8923" y="1635622"/>
            <a:ext cx="3951069" cy="2657474"/>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707903" y="3645023"/>
            <a:ext cx="4824535" cy="287474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65150" y="1619905"/>
            <a:ext cx="3467289" cy="1951431"/>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39553" y="3933056"/>
            <a:ext cx="3960439" cy="2736304"/>
          </a:xfrm>
          <a:prstGeom prst="rect">
            <a:avLst/>
          </a:prstGeom>
        </p:spPr>
      </p:pic>
    </p:spTree>
    <p:extLst>
      <p:ext uri="{BB962C8B-B14F-4D97-AF65-F5344CB8AC3E}">
        <p14:creationId xmlns:p14="http://schemas.microsoft.com/office/powerpoint/2010/main" val="12725437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World War II</a:t>
            </a:r>
          </a:p>
        </p:txBody>
      </p:sp>
      <p:sp>
        <p:nvSpPr>
          <p:cNvPr id="3" name="Content Placeholder 2"/>
          <p:cNvSpPr>
            <a:spLocks noGrp="1"/>
          </p:cNvSpPr>
          <p:nvPr>
            <p:ph idx="1"/>
          </p:nvPr>
        </p:nvSpPr>
        <p:spPr/>
        <p:txBody>
          <a:bodyPr>
            <a:normAutofit fontScale="70000" lnSpcReduction="20000"/>
          </a:bodyPr>
          <a:lstStyle/>
          <a:p>
            <a:r>
              <a:rPr lang="en-GB" sz="4000" b="1" dirty="0"/>
              <a:t>A titanic battle between Nazism and the Allies</a:t>
            </a:r>
          </a:p>
          <a:p>
            <a:pPr marL="0" indent="0">
              <a:buNone/>
            </a:pPr>
            <a:endParaRPr lang="en-GB" b="1" dirty="0"/>
          </a:p>
          <a:p>
            <a:r>
              <a:rPr lang="en-GB" sz="4000" b="1" dirty="0"/>
              <a:t>Japan:</a:t>
            </a:r>
            <a:r>
              <a:rPr lang="en-GB" sz="3600" b="1" dirty="0"/>
              <a:t> Japanese conquests in Singapore, Burma, Indochina and Indonesia shattered the “invincibility” of the European Empires and the Far East:</a:t>
            </a:r>
          </a:p>
          <a:p>
            <a:endParaRPr lang="en-GB" b="1" dirty="0"/>
          </a:p>
          <a:p>
            <a:r>
              <a:rPr lang="en-GB" sz="4000" b="1" dirty="0"/>
              <a:t>India in ferment before and during the war: Gandhi and Nehru; Jinnah</a:t>
            </a:r>
          </a:p>
          <a:p>
            <a:endParaRPr lang="en-GB" b="1" dirty="0"/>
          </a:p>
          <a:p>
            <a:pPr marL="0" indent="0">
              <a:buNone/>
            </a:pPr>
            <a:r>
              <a:rPr lang="en-GB" sz="4000" b="1" dirty="0"/>
              <a:t>Aftermath: China, Korea, Indochina (French), Indonesia (Dutch)</a:t>
            </a:r>
          </a:p>
          <a:p>
            <a:endParaRPr lang="en-GB" dirty="0"/>
          </a:p>
        </p:txBody>
      </p:sp>
    </p:spTree>
    <p:extLst>
      <p:ext uri="{BB962C8B-B14F-4D97-AF65-F5344CB8AC3E}">
        <p14:creationId xmlns:p14="http://schemas.microsoft.com/office/powerpoint/2010/main" val="2545631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D245F-83BA-4CFB-953F-D30EF9949E53}"/>
              </a:ext>
            </a:extLst>
          </p:cNvPr>
          <p:cNvSpPr>
            <a:spLocks noGrp="1"/>
          </p:cNvSpPr>
          <p:nvPr>
            <p:ph type="title"/>
          </p:nvPr>
        </p:nvSpPr>
        <p:spPr/>
        <p:txBody>
          <a:bodyPr>
            <a:normAutofit fontScale="90000"/>
          </a:bodyPr>
          <a:lstStyle/>
          <a:p>
            <a:r>
              <a:rPr lang="en-GB" b="1" dirty="0">
                <a:latin typeface="+mn-lt"/>
              </a:rPr>
              <a:t>1945-1960s: De-colonisation of British, Dutch and French Empires</a:t>
            </a:r>
          </a:p>
        </p:txBody>
      </p:sp>
      <p:sp>
        <p:nvSpPr>
          <p:cNvPr id="3" name="Content Placeholder 2">
            <a:extLst>
              <a:ext uri="{FF2B5EF4-FFF2-40B4-BE49-F238E27FC236}">
                <a16:creationId xmlns:a16="http://schemas.microsoft.com/office/drawing/2014/main" id="{DF17385B-D063-4A2A-81C9-DEB1EEE9AF9D}"/>
              </a:ext>
            </a:extLst>
          </p:cNvPr>
          <p:cNvSpPr>
            <a:spLocks noGrp="1"/>
          </p:cNvSpPr>
          <p:nvPr>
            <p:ph idx="1"/>
          </p:nvPr>
        </p:nvSpPr>
        <p:spPr/>
        <p:txBody>
          <a:bodyPr>
            <a:normAutofit lnSpcReduction="1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1947: India/Pakistan</a:t>
            </a:r>
          </a:p>
          <a:p>
            <a:pPr marL="0" indent="0">
              <a:buNone/>
            </a:pPr>
            <a:r>
              <a:rPr lang="en-GB" dirty="0"/>
              <a:t>1948: Ceylon, Burma</a:t>
            </a:r>
          </a:p>
          <a:p>
            <a:pPr marL="0" indent="0">
              <a:buNone/>
            </a:pPr>
            <a:r>
              <a:rPr lang="en-GB" dirty="0"/>
              <a:t>1948: End of the British Mandate in Palestine</a:t>
            </a:r>
          </a:p>
          <a:p>
            <a:pPr marL="0" indent="0">
              <a:buNone/>
            </a:pPr>
            <a:endParaRPr lang="en-GB" dirty="0"/>
          </a:p>
          <a:p>
            <a:pPr marL="0" indent="0">
              <a:buNone/>
            </a:pPr>
            <a:endParaRPr lang="en-GB" dirty="0"/>
          </a:p>
          <a:p>
            <a:pPr marL="0" indent="0">
              <a:buNone/>
            </a:pPr>
            <a:endParaRPr lang="en-GB" dirty="0"/>
          </a:p>
        </p:txBody>
      </p:sp>
      <p:pic>
        <p:nvPicPr>
          <p:cNvPr id="4" name="Picture 2" descr="The History Place - Timeline of Pacific War">
            <a:extLst>
              <a:ext uri="{FF2B5EF4-FFF2-40B4-BE49-F238E27FC236}">
                <a16:creationId xmlns:a16="http://schemas.microsoft.com/office/drawing/2014/main" id="{C7C07FA8-9FB0-4E41-9857-E985C3800A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30410" y="1690688"/>
            <a:ext cx="3852748" cy="3205777"/>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We Best Remember Partition When We Connect the Dots from 1947 to 1984 and  2002">
            <a:extLst>
              <a:ext uri="{FF2B5EF4-FFF2-40B4-BE49-F238E27FC236}">
                <a16:creationId xmlns:a16="http://schemas.microsoft.com/office/drawing/2014/main" id="{E29164AF-B014-499C-93BD-B76B9F4E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595" y="1690689"/>
            <a:ext cx="3937870" cy="2787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09883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latin typeface="+mn-lt"/>
              </a:rPr>
              <a:t>Rebuilding the world order after 1945</a:t>
            </a:r>
          </a:p>
        </p:txBody>
      </p:sp>
      <p:sp>
        <p:nvSpPr>
          <p:cNvPr id="3" name="Content Placeholder 2"/>
          <p:cNvSpPr>
            <a:spLocks noGrp="1"/>
          </p:cNvSpPr>
          <p:nvPr>
            <p:ph idx="1"/>
          </p:nvPr>
        </p:nvSpPr>
        <p:spPr>
          <a:xfrm>
            <a:off x="457200" y="1196752"/>
            <a:ext cx="8229600" cy="4929411"/>
          </a:xfrm>
        </p:spPr>
        <p:txBody>
          <a:bodyPr/>
          <a:lstStyle/>
          <a:p>
            <a:pPr marL="0" indent="0">
              <a:buNone/>
            </a:pPr>
            <a:endParaRPr lang="en-GB" dirty="0"/>
          </a:p>
          <a:p>
            <a:pPr marL="0" indent="0">
              <a:buNone/>
            </a:pPr>
            <a:r>
              <a:rPr lang="en-GB" dirty="0"/>
              <a:t>A second “League of Nations” -  this time with US involvement     </a:t>
            </a:r>
            <a:r>
              <a:rPr lang="en-GB" sz="1600" dirty="0"/>
              <a:t>(</a:t>
            </a:r>
            <a:r>
              <a:rPr lang="en-GB" sz="1600" i="1" dirty="0"/>
              <a:t>Below: </a:t>
            </a:r>
            <a:r>
              <a:rPr lang="en-GB" sz="1600" dirty="0"/>
              <a:t>UN Founding Conference, San Francisco, 1945)</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3875" y="2522314"/>
            <a:ext cx="8096250" cy="3714997"/>
          </a:xfrm>
          <a:prstGeom prst="rect">
            <a:avLst/>
          </a:prstGeom>
        </p:spPr>
      </p:pic>
    </p:spTree>
    <p:extLst>
      <p:ext uri="{BB962C8B-B14F-4D97-AF65-F5344CB8AC3E}">
        <p14:creationId xmlns:p14="http://schemas.microsoft.com/office/powerpoint/2010/main" val="21749271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Liberation Movements:</a:t>
            </a:r>
            <a:br>
              <a:rPr lang="en-GB" b="1" dirty="0">
                <a:latin typeface="+mn-lt"/>
              </a:rPr>
            </a:br>
            <a:r>
              <a:rPr lang="en-GB" b="1" dirty="0">
                <a:latin typeface="+mn-lt"/>
              </a:rPr>
              <a:t>The colonial revolution</a:t>
            </a:r>
          </a:p>
        </p:txBody>
      </p:sp>
      <p:sp>
        <p:nvSpPr>
          <p:cNvPr id="3" name="Content Placeholder 2"/>
          <p:cNvSpPr>
            <a:spLocks noGrp="1"/>
          </p:cNvSpPr>
          <p:nvPr>
            <p:ph idx="1"/>
          </p:nvPr>
        </p:nvSpPr>
        <p:spPr>
          <a:xfrm>
            <a:off x="628650" y="1825625"/>
            <a:ext cx="7886700" cy="4667250"/>
          </a:xfrm>
        </p:spPr>
        <p:txBody>
          <a:bodyPr>
            <a:normAutofit fontScale="77500" lnSpcReduction="20000"/>
          </a:bodyPr>
          <a:lstStyle/>
          <a:p>
            <a:endParaRPr lang="en-GB" dirty="0"/>
          </a:p>
          <a:p>
            <a:pPr marL="0" indent="0">
              <a:buNone/>
            </a:pPr>
            <a:endParaRPr lang="en-GB" dirty="0"/>
          </a:p>
          <a:p>
            <a:endParaRPr lang="en-GB" dirty="0"/>
          </a:p>
          <a:p>
            <a:endParaRPr lang="en-GB" dirty="0"/>
          </a:p>
          <a:p>
            <a:pPr marL="0" indent="0">
              <a:buNone/>
            </a:pPr>
            <a:endParaRPr lang="en-GB" dirty="0"/>
          </a:p>
          <a:p>
            <a:r>
              <a:rPr lang="en-GB" b="1" dirty="0"/>
              <a:t>Links: via Paris and London (CLR James, George </a:t>
            </a:r>
            <a:r>
              <a:rPr lang="en-GB" b="1" dirty="0" err="1"/>
              <a:t>Padmore</a:t>
            </a:r>
            <a:r>
              <a:rPr lang="en-GB" b="1" dirty="0"/>
              <a:t>, Kwame Nkrumah, Jomo Kenyatta, Julius Nyerere, Ho Chi Minh etc.)</a:t>
            </a:r>
          </a:p>
          <a:p>
            <a:r>
              <a:rPr lang="en-GB" b="1" dirty="0"/>
              <a:t>China and Korea (Korean War 1950-53)</a:t>
            </a:r>
          </a:p>
          <a:p>
            <a:r>
              <a:rPr lang="en-GB" b="1" dirty="0"/>
              <a:t>African and Caribbean states win independence 1957 onwards</a:t>
            </a:r>
          </a:p>
          <a:p>
            <a:r>
              <a:rPr lang="en-GB" b="1" dirty="0"/>
              <a:t>Vietnam:  French defeat at </a:t>
            </a:r>
            <a:r>
              <a:rPr lang="en-GB" b="1" dirty="0" err="1"/>
              <a:t>Dien</a:t>
            </a:r>
            <a:r>
              <a:rPr lang="en-GB" b="1" dirty="0"/>
              <a:t> Bien </a:t>
            </a:r>
            <a:r>
              <a:rPr lang="en-GB" b="1" dirty="0" err="1"/>
              <a:t>Phu</a:t>
            </a:r>
            <a:r>
              <a:rPr lang="en-GB" b="1" dirty="0"/>
              <a:t> 1954; USA “steps in” until final defeat in 1972</a:t>
            </a:r>
          </a:p>
          <a:p>
            <a:r>
              <a:rPr lang="en-GB" b="1" dirty="0"/>
              <a:t>Portugal’s colonies in Africa</a:t>
            </a:r>
          </a:p>
          <a:p>
            <a:r>
              <a:rPr lang="en-GB" b="1" dirty="0"/>
              <a:t>Portuguese revolution in 1974</a:t>
            </a:r>
          </a:p>
        </p:txBody>
      </p:sp>
      <p:pic>
        <p:nvPicPr>
          <p:cNvPr id="7172" name="Picture 4" descr="George Padmore - africanomundo">
            <a:extLst>
              <a:ext uri="{FF2B5EF4-FFF2-40B4-BE49-F238E27FC236}">
                <a16:creationId xmlns:a16="http://schemas.microsoft.com/office/drawing/2014/main" id="{B8D8810D-CAAC-42C9-A59A-97F45C3629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0788" y="1690689"/>
            <a:ext cx="2422423" cy="1752586"/>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Mwalimu Julius Nyerere: An intellectual in power | Pambazuka News">
            <a:extLst>
              <a:ext uri="{FF2B5EF4-FFF2-40B4-BE49-F238E27FC236}">
                <a16:creationId xmlns:a16="http://schemas.microsoft.com/office/drawing/2014/main" id="{B83C1611-F463-4031-BFCB-E3E36AA8DB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3769" y="1690689"/>
            <a:ext cx="2705100" cy="17525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29296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a:latin typeface="+mn-lt"/>
              </a:rPr>
              <a:t>The End of Empire and the “Wind of Change”</a:t>
            </a:r>
            <a:endParaRPr lang="en-GB" b="1" dirty="0">
              <a:latin typeface="+mn-lt"/>
            </a:endParaRPr>
          </a:p>
        </p:txBody>
      </p:sp>
      <p:sp>
        <p:nvSpPr>
          <p:cNvPr id="3" name="Content Placeholder 2"/>
          <p:cNvSpPr>
            <a:spLocks noGrp="1"/>
          </p:cNvSpPr>
          <p:nvPr>
            <p:ph idx="1"/>
          </p:nvPr>
        </p:nvSpPr>
        <p:spPr>
          <a:xfrm>
            <a:off x="628650" y="1840373"/>
            <a:ext cx="7886700" cy="4351338"/>
          </a:xfrm>
        </p:spPr>
        <p:txBody>
          <a:bodyPr>
            <a:normAutofit fontScale="70000" lnSpcReduction="20000"/>
          </a:bodyPr>
          <a:lstStyle/>
          <a:p>
            <a:r>
              <a:rPr lang="en-GB" b="1" dirty="0"/>
              <a:t>1947 India/Pakistan/Ceylon</a:t>
            </a:r>
          </a:p>
          <a:p>
            <a:r>
              <a:rPr lang="en-GB" b="1" dirty="0"/>
              <a:t>1948 Burma, 1952 Egypt, 1956 Sudan</a:t>
            </a:r>
          </a:p>
          <a:p>
            <a:r>
              <a:rPr lang="en-GB" b="1" dirty="0"/>
              <a:t>1956 The Suez Crisis – Imperialism’s limitations exposed </a:t>
            </a:r>
          </a:p>
          <a:p>
            <a:r>
              <a:rPr lang="en-GB" b="1" dirty="0"/>
              <a:t>1952-1956 Tunisia</a:t>
            </a:r>
          </a:p>
          <a:p>
            <a:r>
              <a:rPr lang="en-GB" b="1" dirty="0"/>
              <a:t>1954-1962 The struggle for Algerian Independence</a:t>
            </a:r>
          </a:p>
          <a:p>
            <a:r>
              <a:rPr lang="en-GB" b="1" dirty="0"/>
              <a:t>1950-53 Korea and 1954-72 Vietnam</a:t>
            </a:r>
          </a:p>
          <a:p>
            <a:r>
              <a:rPr lang="en-GB" b="1" dirty="0"/>
              <a:t>1952-1960 Mau </a:t>
            </a:r>
            <a:r>
              <a:rPr lang="en-GB" b="1" dirty="0" err="1"/>
              <a:t>Mau</a:t>
            </a:r>
            <a:r>
              <a:rPr lang="en-GB" b="1" dirty="0"/>
              <a:t> in Kenya; insurgency in Malaya (and Aden)</a:t>
            </a:r>
          </a:p>
          <a:p>
            <a:r>
              <a:rPr lang="en-GB" b="1" dirty="0"/>
              <a:t>1957 Ghanaian independence</a:t>
            </a:r>
          </a:p>
          <a:p>
            <a:r>
              <a:rPr lang="en-GB" b="1" dirty="0"/>
              <a:t>1958 Malaya</a:t>
            </a:r>
          </a:p>
          <a:p>
            <a:r>
              <a:rPr lang="en-GB" b="1" dirty="0"/>
              <a:t>1960 Nigeria – and 16 other African states</a:t>
            </a:r>
          </a:p>
          <a:p>
            <a:r>
              <a:rPr lang="en-GB" b="1" dirty="0"/>
              <a:t>1961 Tanganyika, 1962 Jamaica, 1963 Kenya etc.</a:t>
            </a:r>
          </a:p>
          <a:p>
            <a:r>
              <a:rPr lang="en-GB" b="1" dirty="0"/>
              <a:t>1974 the “Carnation Revolution” in Portugal completes the struggle for freedom in Angola, Mozambique, Guinea Bissau, Cape Verde etc.</a:t>
            </a:r>
          </a:p>
        </p:txBody>
      </p:sp>
    </p:spTree>
    <p:extLst>
      <p:ext uri="{BB962C8B-B14F-4D97-AF65-F5344CB8AC3E}">
        <p14:creationId xmlns:p14="http://schemas.microsoft.com/office/powerpoint/2010/main" val="12571906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03238"/>
            <a:ext cx="7886700" cy="1793928"/>
          </a:xfrm>
        </p:spPr>
        <p:txBody>
          <a:bodyPr/>
          <a:lstStyle/>
          <a:p>
            <a:r>
              <a:rPr lang="en-GB" b="1" dirty="0">
                <a:latin typeface="+mn-lt"/>
              </a:rPr>
              <a:t>Portugal, 25 April 1974</a:t>
            </a:r>
          </a:p>
        </p:txBody>
      </p:sp>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308672" y="1196752"/>
            <a:ext cx="4119312" cy="5040560"/>
          </a:xfrm>
        </p:spPr>
      </p:pic>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47422" y="1196752"/>
            <a:ext cx="3916856" cy="2952328"/>
          </a:xfr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0" y="4260586"/>
            <a:ext cx="3901077" cy="1976726"/>
          </a:xfrm>
          <a:prstGeom prst="rect">
            <a:avLst/>
          </a:prstGeom>
        </p:spPr>
      </p:pic>
    </p:spTree>
    <p:extLst>
      <p:ext uri="{BB962C8B-B14F-4D97-AF65-F5344CB8AC3E}">
        <p14:creationId xmlns:p14="http://schemas.microsoft.com/office/powerpoint/2010/main" val="34842616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491" y="188640"/>
            <a:ext cx="8229600" cy="1296144"/>
          </a:xfrm>
        </p:spPr>
        <p:txBody>
          <a:bodyPr>
            <a:normAutofit fontScale="90000"/>
          </a:bodyPr>
          <a:lstStyle/>
          <a:p>
            <a:r>
              <a:rPr lang="en-GB" sz="3600" b="1" dirty="0">
                <a:latin typeface="+mn-lt"/>
              </a:rPr>
              <a:t>Independence for Angola and Mozambique </a:t>
            </a:r>
            <a:br>
              <a:rPr lang="en-GB" sz="4000" b="1" dirty="0">
                <a:latin typeface="+mn-lt"/>
              </a:rPr>
            </a:br>
            <a:r>
              <a:rPr lang="en-GB" sz="3100" b="1" dirty="0">
                <a:latin typeface="+mn-lt"/>
              </a:rPr>
              <a:t>- followed by US/South Africa-sponsored civil wars </a:t>
            </a:r>
            <a:br>
              <a:rPr lang="en-GB" sz="3100" b="1" dirty="0">
                <a:latin typeface="+mn-lt"/>
              </a:rPr>
            </a:br>
            <a:r>
              <a:rPr lang="en-GB" sz="3100" b="1" dirty="0">
                <a:latin typeface="+mn-lt"/>
              </a:rPr>
              <a:t>and Cuban intervention in Angola</a:t>
            </a:r>
          </a:p>
        </p:txBody>
      </p:sp>
      <p:pic>
        <p:nvPicPr>
          <p:cNvPr id="5" name="Content Placeholder 4"/>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457200" y="1628800"/>
            <a:ext cx="4038600" cy="2376264"/>
          </a:xfrm>
        </p:spPr>
      </p:pic>
      <p:pic>
        <p:nvPicPr>
          <p:cNvPr id="6" name="Content Placeholder 5"/>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4716015" y="1628799"/>
            <a:ext cx="4044075" cy="2376265"/>
          </a:xfr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3908" y="4149080"/>
            <a:ext cx="8376183" cy="2708920"/>
          </a:xfrm>
          <a:prstGeom prst="rect">
            <a:avLst/>
          </a:prstGeom>
        </p:spPr>
      </p:pic>
    </p:spTree>
    <p:extLst>
      <p:ext uri="{BB962C8B-B14F-4D97-AF65-F5344CB8AC3E}">
        <p14:creationId xmlns:p14="http://schemas.microsoft.com/office/powerpoint/2010/main" val="32482916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mn-lt"/>
              </a:rPr>
              <a:t>Southern Africa:</a:t>
            </a:r>
            <a:br>
              <a:rPr lang="en-GB" b="1" dirty="0">
                <a:latin typeface="+mn-lt"/>
              </a:rPr>
            </a:br>
            <a:r>
              <a:rPr lang="en-GB" sz="2200" b="1" dirty="0">
                <a:latin typeface="+mn-lt"/>
              </a:rPr>
              <a:t>1965-1979 “Unilateral Declaration of Independence” in Rhodesia:</a:t>
            </a:r>
            <a:br>
              <a:rPr lang="en-GB" sz="2200" b="1" dirty="0">
                <a:latin typeface="+mn-lt"/>
              </a:rPr>
            </a:br>
            <a:r>
              <a:rPr lang="en-GB" sz="2200" b="1" dirty="0">
                <a:latin typeface="+mn-lt"/>
              </a:rPr>
              <a:t>The Chimurenga</a:t>
            </a:r>
          </a:p>
        </p:txBody>
      </p:sp>
      <p:sp>
        <p:nvSpPr>
          <p:cNvPr id="3" name="Content Placeholder 2"/>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b="1" dirty="0"/>
              <a:t>The “final push” in southern Africa:</a:t>
            </a:r>
          </a:p>
          <a:p>
            <a:r>
              <a:rPr lang="en-GB" b="1" dirty="0"/>
              <a:t>1979 Lancaster House Agreement: independence for Zimbabwe</a:t>
            </a:r>
          </a:p>
          <a:p>
            <a:r>
              <a:rPr lang="en-GB" b="1" dirty="0"/>
              <a:t>1988 Ceasefire in Namibia; 1990 Namibian independence under SWAPO</a:t>
            </a:r>
          </a:p>
          <a:p>
            <a:r>
              <a:rPr lang="en-GB" b="1" dirty="0"/>
              <a:t>1990 Mandela’s release from prison; 1994 ANC forms a government in South Africa</a:t>
            </a:r>
          </a:p>
        </p:txBody>
      </p:sp>
      <p:pic>
        <p:nvPicPr>
          <p:cNvPr id="6146" name="Picture 2" descr="African Activist Archive">
            <a:extLst>
              <a:ext uri="{FF2B5EF4-FFF2-40B4-BE49-F238E27FC236}">
                <a16:creationId xmlns:a16="http://schemas.microsoft.com/office/drawing/2014/main" id="{0B3A9FD5-A4F6-4FC4-8FE1-3864731F22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29012" y="1565787"/>
            <a:ext cx="2085975" cy="219075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African Activist Archive">
            <a:extLst>
              <a:ext uri="{FF2B5EF4-FFF2-40B4-BE49-F238E27FC236}">
                <a16:creationId xmlns:a16="http://schemas.microsoft.com/office/drawing/2014/main" id="{8D22AC7D-AB80-47BD-9064-15977CACD6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3606" y="1565787"/>
            <a:ext cx="2143125"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73124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B983F-C34E-475D-9904-00C1298BBEF0}"/>
              </a:ext>
            </a:extLst>
          </p:cNvPr>
          <p:cNvSpPr>
            <a:spLocks noGrp="1"/>
          </p:cNvSpPr>
          <p:nvPr>
            <p:ph type="title"/>
          </p:nvPr>
        </p:nvSpPr>
        <p:spPr/>
        <p:txBody>
          <a:bodyPr/>
          <a:lstStyle/>
          <a:p>
            <a:r>
              <a:rPr lang="en-GB" b="1" dirty="0">
                <a:latin typeface="+mn-lt"/>
              </a:rPr>
              <a:t>World hegemony today?</a:t>
            </a:r>
          </a:p>
        </p:txBody>
      </p:sp>
      <p:pic>
        <p:nvPicPr>
          <p:cNvPr id="2050" name="Picture 2" descr="The Struggle of Hegemony: The Future of the U.S.-China Relationship -  Glimpse from the Globe">
            <a:extLst>
              <a:ext uri="{FF2B5EF4-FFF2-40B4-BE49-F238E27FC236}">
                <a16:creationId xmlns:a16="http://schemas.microsoft.com/office/drawing/2014/main" id="{51E6DBF9-4739-4AC3-97B5-D06C3084091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05936" y="1606679"/>
            <a:ext cx="4535091" cy="279082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The PLA Navy: A Challenger to US Hegemony in East Asia? | Geopolitical  Monitor">
            <a:extLst>
              <a:ext uri="{FF2B5EF4-FFF2-40B4-BE49-F238E27FC236}">
                <a16:creationId xmlns:a16="http://schemas.microsoft.com/office/drawing/2014/main" id="{08144F97-8987-49AB-BC07-452224F840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18313" y="1606678"/>
            <a:ext cx="3095625" cy="2790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34397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193</TotalTime>
  <Words>1377</Words>
  <Application>Microsoft Office PowerPoint</Application>
  <PresentationFormat>On-screen Show (4:3)</PresentationFormat>
  <Paragraphs>247</Paragraphs>
  <Slides>31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Chronicle Text</vt:lpstr>
      <vt:lpstr>Crimson Text</vt:lpstr>
      <vt:lpstr>Arial</vt:lpstr>
      <vt:lpstr>Calibri</vt:lpstr>
      <vt:lpstr>Calibri Light</vt:lpstr>
      <vt:lpstr>Merriweather</vt:lpstr>
      <vt:lpstr>Office Theme</vt:lpstr>
      <vt:lpstr>HPHP4004 The Colonial project and the Humanities  Anti-Colonial Resistance and Revolt</vt:lpstr>
      <vt:lpstr>Montezuma and Atahualpa</vt:lpstr>
      <vt:lpstr>Tupac Amaru (d. 1572) and Tupac Amaru II (Rebellion in Peru 1780-83)</vt:lpstr>
      <vt:lpstr>Gabriela Silang (Philippines Revolt of 1762-63)</vt:lpstr>
      <vt:lpstr> Paramount Chief of the Caribs: Joseph Chatoyer Black Carib Wars 1769-1773; 1795-1797</vt:lpstr>
      <vt:lpstr> </vt:lpstr>
      <vt:lpstr>Tacky’s Revolt 1760                                                                                                                                            Fanti Chief, Takyi</vt:lpstr>
      <vt:lpstr>Slave rebellion in the USA</vt:lpstr>
      <vt:lpstr> “10 Caribbean Slave Rebellions You Should Know About” (Caribbean Past website) </vt:lpstr>
      <vt:lpstr>Liberation struggles and  De-Colonisation</vt:lpstr>
      <vt:lpstr>USA and Haiti: Stark contrasts</vt:lpstr>
      <vt:lpstr>Liberation of Spanish America and Brazil 1808-1830</vt:lpstr>
      <vt:lpstr>Latin American independence </vt:lpstr>
      <vt:lpstr>“Informal Imperialism” in Latin America</vt:lpstr>
      <vt:lpstr>The aftermath of independence in Latin America, 1830-1850</vt:lpstr>
      <vt:lpstr>So, a “first wave” of liberations in South America,  but…</vt:lpstr>
      <vt:lpstr> </vt:lpstr>
      <vt:lpstr>Colonial developments after World War I</vt:lpstr>
      <vt:lpstr>Dominion Status in the British Empire: a model for independence?</vt:lpstr>
      <vt:lpstr>The League of Nations and Colonial Policy: Mandates for the former German colonies</vt:lpstr>
      <vt:lpstr>The League of Nations and Colonial Policy: Italy’s invasion of Abyssinia in 1935-6</vt:lpstr>
      <vt:lpstr>Abyssinia and Spain: Preludes to World War</vt:lpstr>
      <vt:lpstr>World War II</vt:lpstr>
      <vt:lpstr>1945-1960s: De-colonisation of British, Dutch and French Empires</vt:lpstr>
      <vt:lpstr>Rebuilding the world order after 1945</vt:lpstr>
      <vt:lpstr>Liberation Movements: The colonial revolution</vt:lpstr>
      <vt:lpstr>The End of Empire and the “Wind of Change”</vt:lpstr>
      <vt:lpstr>Portugal, 25 April 1974</vt:lpstr>
      <vt:lpstr>Independence for Angola and Mozambique  - followed by US/South Africa-sponsored civil wars  and Cuban intervention in Angola</vt:lpstr>
      <vt:lpstr>Southern Africa: 1965-1979 “Unilateral Declaration of Independence” in Rhodesia: The Chimurenga</vt:lpstr>
      <vt:lpstr>World hegemony 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Demographic Impacts of European Colonialism</dc:title>
  <dc:creator>Andy Bevan</dc:creator>
  <cp:lastModifiedBy>Andy Bevan</cp:lastModifiedBy>
  <cp:revision>40</cp:revision>
  <dcterms:created xsi:type="dcterms:W3CDTF">2022-01-06T10:08:51Z</dcterms:created>
  <dcterms:modified xsi:type="dcterms:W3CDTF">2022-01-11T09:44:40Z</dcterms:modified>
</cp:coreProperties>
</file>