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8"/>
  </p:notesMasterIdLst>
  <p:sldIdLst>
    <p:sldId id="271" r:id="rId2"/>
    <p:sldId id="272" r:id="rId3"/>
    <p:sldId id="278" r:id="rId4"/>
    <p:sldId id="279" r:id="rId5"/>
    <p:sldId id="260" r:id="rId6"/>
    <p:sldId id="261" r:id="rId7"/>
    <p:sldId id="262" r:id="rId8"/>
    <p:sldId id="263" r:id="rId9"/>
    <p:sldId id="266" r:id="rId10"/>
    <p:sldId id="275" r:id="rId11"/>
    <p:sldId id="280" r:id="rId12"/>
    <p:sldId id="281" r:id="rId13"/>
    <p:sldId id="268" r:id="rId14"/>
    <p:sldId id="282" r:id="rId15"/>
    <p:sldId id="269" r:id="rId16"/>
    <p:sldId id="270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959" autoAdjust="0"/>
    <p:restoredTop sz="94660"/>
  </p:normalViewPr>
  <p:slideViewPr>
    <p:cSldViewPr snapToGrid="0">
      <p:cViewPr varScale="1">
        <p:scale>
          <a:sx n="72" d="100"/>
          <a:sy n="72" d="100"/>
        </p:scale>
        <p:origin x="49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F4F759-60EA-439A-8DE0-B135F9745EED}" type="datetimeFigureOut">
              <a:rPr lang="en-US" smtClean="0"/>
              <a:t>8/11/2020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6EF7BA-9C07-4968-ABE6-6617256352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2353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0611A5-BB93-E745-83CA-656580245B8B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00254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8/11/2020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8/11/2020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8/11/2020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8/11/2020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8/11/2020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8/11/2020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ultilingualchildren.org/getting_started/pro_con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SJIE 5004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Celebrating Language and Culture Belonging to Wales</a:t>
            </a:r>
          </a:p>
          <a:p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Powerpoint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3</a:t>
            </a:r>
          </a:p>
        </p:txBody>
      </p:sp>
    </p:spTree>
    <p:extLst>
      <p:ext uri="{BB962C8B-B14F-4D97-AF65-F5344CB8AC3E}">
        <p14:creationId xmlns:p14="http://schemas.microsoft.com/office/powerpoint/2010/main" val="3495958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r"/>
            <a:r>
              <a:rPr lang="en-GB" sz="4400" dirty="0" err="1">
                <a:solidFill>
                  <a:schemeClr val="tx1"/>
                </a:solidFill>
              </a:rPr>
              <a:t>Cynnwys</a:t>
            </a:r>
            <a:r>
              <a:rPr lang="en-GB" sz="4400" dirty="0">
                <a:solidFill>
                  <a:schemeClr val="tx1"/>
                </a:solidFill>
              </a:rPr>
              <a:t> / </a:t>
            </a:r>
            <a:br>
              <a:rPr lang="en-GB" sz="4400" dirty="0">
                <a:solidFill>
                  <a:schemeClr val="tx1"/>
                </a:solidFill>
              </a:rPr>
            </a:br>
            <a:r>
              <a:rPr lang="en-GB" sz="4400" dirty="0">
                <a:solidFill>
                  <a:schemeClr val="tx1"/>
                </a:solidFill>
              </a:rPr>
              <a:t>Content</a:t>
            </a:r>
            <a:endParaRPr lang="cy-GB" sz="4400" dirty="0">
              <a:solidFill>
                <a:schemeClr val="tx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876050" y="1930400"/>
            <a:ext cx="4184035" cy="3880772"/>
          </a:xfrm>
        </p:spPr>
        <p:txBody>
          <a:bodyPr>
            <a:normAutofit/>
          </a:bodyPr>
          <a:lstStyle/>
          <a:p>
            <a:r>
              <a:rPr lang="en-GB" sz="3600" dirty="0" err="1">
                <a:solidFill>
                  <a:schemeClr val="tx1"/>
                </a:solidFill>
              </a:rPr>
              <a:t>Dwyieithrwydd</a:t>
            </a:r>
            <a:r>
              <a:rPr lang="en-GB" sz="3600" dirty="0">
                <a:solidFill>
                  <a:schemeClr val="tx1"/>
                </a:solidFill>
              </a:rPr>
              <a:t>-</a:t>
            </a:r>
          </a:p>
          <a:p>
            <a:r>
              <a:rPr lang="en-GB" sz="3600" dirty="0" err="1">
                <a:solidFill>
                  <a:schemeClr val="tx1"/>
                </a:solidFill>
              </a:rPr>
              <a:t>Buddion</a:t>
            </a:r>
            <a:r>
              <a:rPr lang="en-GB" sz="3600" dirty="0">
                <a:solidFill>
                  <a:schemeClr val="tx1"/>
                </a:solidFill>
              </a:rPr>
              <a:t> ac </a:t>
            </a:r>
            <a:r>
              <a:rPr lang="en-GB" sz="3600" dirty="0" err="1">
                <a:solidFill>
                  <a:schemeClr val="tx1"/>
                </a:solidFill>
              </a:rPr>
              <a:t>anfanteision</a:t>
            </a:r>
            <a:endParaRPr lang="en-GB" sz="3600" dirty="0">
              <a:solidFill>
                <a:schemeClr val="tx1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5089970" y="1797269"/>
            <a:ext cx="4184034" cy="4244093"/>
          </a:xfrm>
        </p:spPr>
        <p:txBody>
          <a:bodyPr>
            <a:normAutofit/>
          </a:bodyPr>
          <a:lstStyle/>
          <a:p>
            <a:r>
              <a:rPr lang="en-GB" sz="3600" i="1" dirty="0">
                <a:solidFill>
                  <a:schemeClr val="tx1"/>
                </a:solidFill>
              </a:rPr>
              <a:t>Bilingualism</a:t>
            </a:r>
          </a:p>
          <a:p>
            <a:r>
              <a:rPr lang="en-GB" sz="3600" i="1" dirty="0">
                <a:solidFill>
                  <a:schemeClr val="tx1"/>
                </a:solidFill>
              </a:rPr>
              <a:t>Benefits and Drawbacks</a:t>
            </a:r>
          </a:p>
        </p:txBody>
      </p:sp>
      <p:pic>
        <p:nvPicPr>
          <p:cNvPr id="1026" name="Picture 2" descr="C:\Users\l.roberts\AppData\Local\Microsoft\Windows\Temporary Internet Files\Content.IE5\6IDJCSBB\istock_discussionbubblesl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6187" y="5249917"/>
            <a:ext cx="3571875" cy="1467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56485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981200" y="704088"/>
            <a:ext cx="8229600" cy="1810512"/>
          </a:xfrm>
        </p:spPr>
        <p:txBody>
          <a:bodyPr>
            <a:noAutofit/>
          </a:bodyPr>
          <a:lstStyle/>
          <a:p>
            <a:pPr algn="ctr"/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056290" y="2590800"/>
            <a:ext cx="3925613" cy="3764125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  <a:spcBef>
                <a:spcPts val="0"/>
              </a:spcBef>
              <a:buFont typeface="Symbol"/>
              <a:buChar char=""/>
            </a:pPr>
            <a:r>
              <a:rPr lang="en-US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agweddau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US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dros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lnSpc>
                <a:spcPct val="115000"/>
              </a:lnSpc>
              <a:spcBef>
                <a:spcPts val="0"/>
              </a:spcBef>
              <a:buFont typeface="Symbol"/>
              <a:buChar char=""/>
            </a:pPr>
            <a:endParaRPr lang="en-GB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5927834" y="2441028"/>
            <a:ext cx="4282966" cy="3687925"/>
          </a:xfrm>
        </p:spPr>
        <p:txBody>
          <a:bodyPr>
            <a:normAutofit/>
          </a:bodyPr>
          <a:lstStyle/>
          <a:p>
            <a:pPr mar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3200" i="1" dirty="0"/>
              <a:t>How have attitudes to the Welsh language changed over time?</a:t>
            </a:r>
            <a:endParaRPr lang="en-GB" sz="3200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29930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err="1">
                <a:solidFill>
                  <a:schemeClr val="tx1"/>
                </a:solidFill>
              </a:rPr>
              <a:t>Tasg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Task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2800" dirty="0" err="1"/>
              <a:t>Pe</a:t>
            </a:r>
            <a:r>
              <a:rPr lang="en-GB" sz="2800" dirty="0"/>
              <a:t> </a:t>
            </a:r>
            <a:r>
              <a:rPr lang="en-GB" sz="2800" dirty="0" err="1"/>
              <a:t>buasech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byw</a:t>
            </a:r>
            <a:r>
              <a:rPr lang="en-GB" sz="2800" dirty="0"/>
              <a:t> </a:t>
            </a:r>
            <a:r>
              <a:rPr lang="en-GB" sz="2800" dirty="0" err="1"/>
              <a:t>mewn</a:t>
            </a:r>
            <a:r>
              <a:rPr lang="en-GB" sz="2800" dirty="0"/>
              <a:t> </a:t>
            </a:r>
            <a:r>
              <a:rPr lang="en-GB" sz="2800" dirty="0" err="1"/>
              <a:t>bwthyn</a:t>
            </a:r>
            <a:r>
              <a:rPr lang="en-GB" sz="2800" dirty="0"/>
              <a:t>, </a:t>
            </a:r>
            <a:r>
              <a:rPr lang="en-GB" sz="2800" dirty="0" err="1"/>
              <a:t>sawl</a:t>
            </a:r>
            <a:r>
              <a:rPr lang="en-GB" sz="2800" dirty="0"/>
              <a:t> </a:t>
            </a:r>
            <a:r>
              <a:rPr lang="en-GB" sz="2800" dirty="0" err="1"/>
              <a:t>ffenest</a:t>
            </a:r>
            <a:r>
              <a:rPr lang="en-GB" sz="2800" dirty="0"/>
              <a:t> </a:t>
            </a:r>
            <a:r>
              <a:rPr lang="en-GB" sz="2800" dirty="0" err="1"/>
              <a:t>hoffech</a:t>
            </a:r>
            <a:r>
              <a:rPr lang="en-GB" sz="2800" dirty="0"/>
              <a:t> chi, un </a:t>
            </a:r>
            <a:r>
              <a:rPr lang="en-GB" sz="2800" dirty="0" err="1"/>
              <a:t>neu</a:t>
            </a:r>
            <a:r>
              <a:rPr lang="en-GB" sz="2800" dirty="0"/>
              <a:t> </a:t>
            </a:r>
            <a:r>
              <a:rPr lang="en-GB" sz="2800" dirty="0" err="1"/>
              <a:t>ddau</a:t>
            </a:r>
            <a:r>
              <a:rPr lang="en-GB" sz="2800" dirty="0"/>
              <a:t>?</a:t>
            </a:r>
          </a:p>
          <a:p>
            <a:r>
              <a:rPr lang="en-GB" sz="2800" dirty="0" err="1"/>
              <a:t>Ystyriwch</a:t>
            </a:r>
            <a:r>
              <a:rPr lang="en-GB" sz="2800" dirty="0"/>
              <a:t> y </a:t>
            </a:r>
            <a:r>
              <a:rPr lang="en-GB" sz="2800" dirty="0" err="1"/>
              <a:t>gyfatebiaeth</a:t>
            </a:r>
            <a:r>
              <a:rPr lang="en-GB" sz="2800" dirty="0"/>
              <a:t> </a:t>
            </a:r>
            <a:r>
              <a:rPr lang="en-GB" sz="2800" dirty="0" err="1"/>
              <a:t>hon</a:t>
            </a:r>
            <a:r>
              <a:rPr lang="en-GB" sz="2800" dirty="0"/>
              <a:t> </a:t>
            </a:r>
            <a:r>
              <a:rPr lang="en-GB" sz="2800" dirty="0" err="1"/>
              <a:t>mewn</a:t>
            </a:r>
            <a:r>
              <a:rPr lang="en-GB" sz="2800" dirty="0"/>
              <a:t> </a:t>
            </a:r>
            <a:r>
              <a:rPr lang="en-GB" sz="2800" dirty="0" err="1"/>
              <a:t>grwpiau</a:t>
            </a:r>
            <a:r>
              <a:rPr lang="en-GB" sz="2800" dirty="0"/>
              <a:t> </a:t>
            </a:r>
            <a:r>
              <a:rPr lang="en-GB" sz="2800" dirty="0" err="1"/>
              <a:t>bach</a:t>
            </a:r>
            <a:endParaRPr lang="en-GB" sz="2800" dirty="0"/>
          </a:p>
          <a:p>
            <a:r>
              <a:rPr lang="en-GB" sz="2800" dirty="0"/>
              <a:t>Beth </a:t>
            </a:r>
            <a:r>
              <a:rPr lang="en-GB" sz="2800" dirty="0" err="1"/>
              <a:t>fyddai</a:t>
            </a:r>
            <a:r>
              <a:rPr lang="en-GB" sz="2800" dirty="0"/>
              <a:t> </a:t>
            </a:r>
            <a:r>
              <a:rPr lang="en-GB" sz="2800" dirty="0" err="1"/>
              <a:t>buddion</a:t>
            </a:r>
            <a:r>
              <a:rPr lang="en-GB" sz="2800" dirty="0"/>
              <a:t> y nail </a:t>
            </a:r>
            <a:r>
              <a:rPr lang="en-GB" sz="2800" dirty="0" err="1"/>
              <a:t>a’r</a:t>
            </a:r>
            <a:r>
              <a:rPr lang="en-GB" sz="2800" dirty="0"/>
              <a:t> </a:t>
            </a:r>
            <a:r>
              <a:rPr lang="en-GB" sz="2800" dirty="0" err="1"/>
              <a:t>llall</a:t>
            </a:r>
            <a:r>
              <a:rPr lang="en-GB" sz="2800" dirty="0"/>
              <a:t>? 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800" i="1" dirty="0"/>
              <a:t>If you lived in a cottage, what would you prefer, one window or two?</a:t>
            </a:r>
          </a:p>
          <a:p>
            <a:r>
              <a:rPr lang="en-GB" sz="2800" i="1" dirty="0"/>
              <a:t>Consider this analogy in small groups </a:t>
            </a:r>
          </a:p>
          <a:p>
            <a:r>
              <a:rPr lang="en-GB" sz="2800" i="1" dirty="0"/>
              <a:t>What would be the benefits of each?</a:t>
            </a:r>
            <a:endParaRPr lang="en-US" sz="2800" i="1" dirty="0"/>
          </a:p>
        </p:txBody>
      </p:sp>
      <p:pic>
        <p:nvPicPr>
          <p:cNvPr id="10" name="Picture 2" descr="C:\Users\l.roberts\AppData\Local\Microsoft\Windows\Temporary Internet Files\Content.IE5\6IDJCSBB\istock_discussionbubblesl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643" y="394138"/>
            <a:ext cx="2803634" cy="1651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2779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9570252" cy="1320800"/>
          </a:xfrm>
        </p:spPr>
        <p:txBody>
          <a:bodyPr>
            <a:normAutofit/>
          </a:bodyPr>
          <a:lstStyle/>
          <a:p>
            <a:pPr algn="r"/>
            <a:r>
              <a:rPr lang="en-US" sz="2800" b="1" dirty="0" err="1">
                <a:solidFill>
                  <a:schemeClr val="tx1"/>
                </a:solidFill>
              </a:rPr>
              <a:t>Cymhelliant</a:t>
            </a:r>
            <a:r>
              <a:rPr lang="en-US" sz="2800" b="1" dirty="0">
                <a:solidFill>
                  <a:schemeClr val="tx1"/>
                </a:solidFill>
              </a:rPr>
              <a:t> am </a:t>
            </a:r>
            <a:r>
              <a:rPr lang="en-US" sz="2800" b="1" dirty="0" err="1">
                <a:solidFill>
                  <a:schemeClr val="tx1"/>
                </a:solidFill>
              </a:rPr>
              <a:t>Ddwyieithrwydd</a:t>
            </a:r>
            <a:r>
              <a:rPr lang="en-US" sz="2800" b="1" dirty="0">
                <a:solidFill>
                  <a:schemeClr val="tx1"/>
                </a:solidFill>
              </a:rPr>
              <a:t>?</a:t>
            </a:r>
            <a:br>
              <a:rPr lang="en-US" sz="2800" b="1" dirty="0">
                <a:solidFill>
                  <a:schemeClr val="tx1"/>
                </a:solidFill>
              </a:rPr>
            </a:br>
            <a:r>
              <a:rPr lang="en-US" sz="2800" b="1" i="1" dirty="0">
                <a:solidFill>
                  <a:schemeClr val="tx1"/>
                </a:solidFill>
              </a:rPr>
              <a:t>Motivation for bilingualism?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4294967295"/>
          </p:nvPr>
        </p:nvSpPr>
        <p:spPr>
          <a:xfrm>
            <a:off x="2200655" y="2679192"/>
            <a:ext cx="3822192" cy="3447288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 sz="2800" dirty="0" err="1"/>
              <a:t>Cyfryngol</a:t>
            </a:r>
            <a:r>
              <a:rPr lang="en-US" sz="2800" dirty="0"/>
              <a:t> – </a:t>
            </a:r>
            <a:r>
              <a:rPr lang="en-US" sz="2800" dirty="0" err="1"/>
              <a:t>e.e</a:t>
            </a:r>
            <a:r>
              <a:rPr lang="en-US" sz="2800" dirty="0"/>
              <a:t>. </a:t>
            </a:r>
            <a:r>
              <a:rPr lang="en-US" sz="2800" dirty="0" err="1"/>
              <a:t>swydd</a:t>
            </a:r>
            <a:endParaRPr lang="en-US" sz="2800" dirty="0"/>
          </a:p>
          <a:p>
            <a:r>
              <a:rPr lang="en-US" sz="2800" dirty="0" err="1"/>
              <a:t>Integreiddio</a:t>
            </a:r>
            <a:r>
              <a:rPr lang="en-US" sz="2800" dirty="0"/>
              <a:t>- </a:t>
            </a:r>
            <a:r>
              <a:rPr lang="en-US" sz="2800" dirty="0" err="1"/>
              <a:t>e.e</a:t>
            </a:r>
            <a:r>
              <a:rPr lang="en-US" sz="2800" dirty="0"/>
              <a:t>. y </a:t>
            </a:r>
            <a:r>
              <a:rPr lang="en-US" sz="2800" dirty="0" err="1"/>
              <a:t>gymuned</a:t>
            </a:r>
            <a:endParaRPr lang="en-US" sz="2800" dirty="0"/>
          </a:p>
          <a:p>
            <a:r>
              <a:rPr lang="en-US" sz="2800" dirty="0" err="1"/>
              <a:t>Emosiynol</a:t>
            </a:r>
            <a:r>
              <a:rPr lang="en-US" sz="2800" dirty="0"/>
              <a:t>- </a:t>
            </a:r>
            <a:r>
              <a:rPr lang="en-US" sz="2800" dirty="0" err="1"/>
              <a:t>e.e</a:t>
            </a:r>
            <a:r>
              <a:rPr lang="en-US" sz="2800" dirty="0"/>
              <a:t>. </a:t>
            </a:r>
            <a:r>
              <a:rPr lang="en-US" sz="2800" dirty="0" err="1"/>
              <a:t>hawl</a:t>
            </a:r>
            <a:endParaRPr lang="en-US" sz="2800" dirty="0"/>
          </a:p>
          <a:p>
            <a:r>
              <a:rPr lang="en-US" sz="2800" dirty="0" err="1"/>
              <a:t>Eraill</a:t>
            </a:r>
            <a:r>
              <a:rPr lang="en-US" sz="2800" dirty="0"/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4294967295"/>
          </p:nvPr>
        </p:nvSpPr>
        <p:spPr>
          <a:xfrm>
            <a:off x="6169152" y="2679192"/>
            <a:ext cx="3822192" cy="3989622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 sz="2800" i="1" dirty="0"/>
              <a:t>Instrumental- e.g. job</a:t>
            </a:r>
          </a:p>
          <a:p>
            <a:r>
              <a:rPr lang="en-US" sz="2800" i="1" dirty="0" err="1"/>
              <a:t>Integrational</a:t>
            </a:r>
            <a:r>
              <a:rPr lang="en-US" sz="2800" i="1" dirty="0"/>
              <a:t>- e.g. community</a:t>
            </a:r>
          </a:p>
          <a:p>
            <a:r>
              <a:rPr lang="en-US" sz="2800" i="1" dirty="0"/>
              <a:t>Emotional – e.g. right</a:t>
            </a:r>
          </a:p>
          <a:p>
            <a:r>
              <a:rPr lang="en-US" sz="2800" i="1" dirty="0"/>
              <a:t>Others?</a:t>
            </a:r>
          </a:p>
          <a:p>
            <a:pPr>
              <a:buNone/>
            </a:pPr>
            <a:r>
              <a:rPr lang="en-US" sz="1400" dirty="0">
                <a:solidFill>
                  <a:schemeClr val="tx1"/>
                </a:solidFill>
              </a:rPr>
              <a:t>( Lewis, 2013)</a:t>
            </a:r>
            <a:endParaRPr lang="en-US" sz="1400" dirty="0"/>
          </a:p>
          <a:p>
            <a:endParaRPr lang="en-US" dirty="0"/>
          </a:p>
        </p:txBody>
      </p:sp>
      <p:pic>
        <p:nvPicPr>
          <p:cNvPr id="12290" name="Picture 2" descr="C:\Users\l.roberts\AppData\Local\Microsoft\Windows\Temporary Internet Files\Content.IE5\5KQJEYQZ\childsmiling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931" y="323596"/>
            <a:ext cx="3657298" cy="198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18228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338328"/>
            <a:ext cx="8229600" cy="1642872"/>
          </a:xfrm>
        </p:spPr>
        <p:txBody>
          <a:bodyPr>
            <a:noAutofit/>
          </a:bodyPr>
          <a:lstStyle/>
          <a:p>
            <a:pPr algn="r"/>
            <a:r>
              <a:rPr lang="en-US" sz="2800" b="1" dirty="0" err="1">
                <a:solidFill>
                  <a:schemeClr val="tx1"/>
                </a:solidFill>
              </a:rPr>
              <a:t>Manteision</a:t>
            </a:r>
            <a:r>
              <a:rPr lang="en-US" sz="2800" b="1" dirty="0">
                <a:solidFill>
                  <a:schemeClr val="tx1"/>
                </a:solidFill>
              </a:rPr>
              <a:t> </a:t>
            </a:r>
            <a:r>
              <a:rPr lang="en-US" sz="2800" b="1" dirty="0" err="1">
                <a:solidFill>
                  <a:schemeClr val="tx1"/>
                </a:solidFill>
              </a:rPr>
              <a:t>Deallusol</a:t>
            </a:r>
            <a:r>
              <a:rPr lang="en-US" sz="2800" b="1" dirty="0">
                <a:solidFill>
                  <a:schemeClr val="tx1"/>
                </a:solidFill>
              </a:rPr>
              <a:t> a </a:t>
            </a:r>
            <a:r>
              <a:rPr lang="en-US" sz="2800" b="1" dirty="0" err="1">
                <a:solidFill>
                  <a:schemeClr val="tx1"/>
                </a:solidFill>
              </a:rPr>
              <a:t>Gwybyddol</a:t>
            </a:r>
            <a:r>
              <a:rPr lang="en-US" sz="2800" b="1" dirty="0">
                <a:solidFill>
                  <a:schemeClr val="tx1"/>
                </a:solidFill>
              </a:rPr>
              <a:t> </a:t>
            </a:r>
            <a:r>
              <a:rPr lang="en-US" sz="2800" b="1" dirty="0" err="1">
                <a:solidFill>
                  <a:schemeClr val="tx1"/>
                </a:solidFill>
              </a:rPr>
              <a:t>Addysg</a:t>
            </a:r>
            <a:r>
              <a:rPr lang="en-US" sz="2800" b="1" dirty="0">
                <a:solidFill>
                  <a:schemeClr val="tx1"/>
                </a:solidFill>
              </a:rPr>
              <a:t> </a:t>
            </a:r>
            <a:r>
              <a:rPr lang="en-US" sz="2800" b="1" dirty="0" err="1">
                <a:solidFill>
                  <a:schemeClr val="tx1"/>
                </a:solidFill>
              </a:rPr>
              <a:t>Ddwyieithog</a:t>
            </a:r>
            <a:br>
              <a:rPr lang="en-US" sz="2800" b="1" dirty="0">
                <a:solidFill>
                  <a:schemeClr val="tx1"/>
                </a:solidFill>
              </a:rPr>
            </a:br>
            <a:r>
              <a:rPr lang="en-US" sz="2800" b="1" i="1" dirty="0">
                <a:solidFill>
                  <a:schemeClr val="tx1"/>
                </a:solidFill>
              </a:rPr>
              <a:t>The Intellectual and Cognitive Advantages of Bilingual Education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4294967295"/>
          </p:nvPr>
        </p:nvSpPr>
        <p:spPr>
          <a:xfrm>
            <a:off x="599090" y="2286000"/>
            <a:ext cx="3846786" cy="384048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None/>
            </a:pPr>
            <a:r>
              <a:rPr lang="en-US" sz="2400" dirty="0" err="1"/>
              <a:t>Gorolwg</a:t>
            </a:r>
            <a:endParaRPr lang="en-US" sz="2400" dirty="0"/>
          </a:p>
          <a:p>
            <a:r>
              <a:rPr lang="en-US" sz="2400" dirty="0" err="1"/>
              <a:t>Gwell</a:t>
            </a:r>
            <a:r>
              <a:rPr lang="en-US" sz="2400" dirty="0"/>
              <a:t> ‘</a:t>
            </a:r>
            <a:r>
              <a:rPr lang="en-US" sz="2400" dirty="0" err="1"/>
              <a:t>rheolaeth</a:t>
            </a:r>
            <a:r>
              <a:rPr lang="en-US" sz="2400" dirty="0"/>
              <a:t> </a:t>
            </a:r>
            <a:r>
              <a:rPr lang="en-US" sz="2400" dirty="0" err="1"/>
              <a:t>weithredol</a:t>
            </a:r>
            <a:r>
              <a:rPr lang="en-US" sz="2400" dirty="0"/>
              <a:t>’</a:t>
            </a:r>
          </a:p>
          <a:p>
            <a:r>
              <a:rPr lang="en-US" sz="2400" dirty="0" err="1"/>
              <a:t>Ymwybyddiaeth</a:t>
            </a:r>
            <a:r>
              <a:rPr lang="en-US" sz="2400" dirty="0"/>
              <a:t> </a:t>
            </a:r>
            <a:r>
              <a:rPr lang="en-US" sz="2400" dirty="0" err="1"/>
              <a:t>o</a:t>
            </a:r>
            <a:r>
              <a:rPr lang="en-US" sz="2400" dirty="0"/>
              <a:t> </a:t>
            </a:r>
            <a:r>
              <a:rPr lang="en-US" sz="2400" dirty="0" err="1"/>
              <a:t>iaith</a:t>
            </a:r>
            <a:r>
              <a:rPr lang="en-US" sz="2400" dirty="0"/>
              <a:t> a </a:t>
            </a:r>
            <a:r>
              <a:rPr lang="en-US" sz="2400" dirty="0" err="1"/>
              <a:t>sut</a:t>
            </a:r>
            <a:r>
              <a:rPr lang="en-US" sz="2400" dirty="0"/>
              <a:t> </a:t>
            </a:r>
            <a:r>
              <a:rPr lang="en-US" sz="2400" dirty="0" err="1"/>
              <a:t>mae</a:t>
            </a:r>
            <a:r>
              <a:rPr lang="en-US" sz="2400" dirty="0"/>
              <a:t> </a:t>
            </a:r>
            <a:r>
              <a:rPr lang="en-US" sz="2400" dirty="0" err="1"/>
              <a:t>e’n</a:t>
            </a:r>
            <a:r>
              <a:rPr lang="en-US" sz="2400" dirty="0"/>
              <a:t> </a:t>
            </a:r>
            <a:r>
              <a:rPr lang="en-US" sz="2400" dirty="0" err="1"/>
              <a:t>gweithio</a:t>
            </a:r>
            <a:endParaRPr lang="en-US" sz="2400" dirty="0"/>
          </a:p>
          <a:p>
            <a:r>
              <a:rPr lang="en-US" sz="2400" dirty="0" err="1"/>
              <a:t>Dysgu</a:t>
            </a:r>
            <a:r>
              <a:rPr lang="en-US" sz="2400" dirty="0"/>
              <a:t> </a:t>
            </a:r>
            <a:r>
              <a:rPr lang="en-US" sz="2400" dirty="0" err="1"/>
              <a:t>cyflymach</a:t>
            </a:r>
            <a:r>
              <a:rPr lang="en-US" sz="2400" dirty="0"/>
              <a:t> a </a:t>
            </a:r>
            <a:r>
              <a:rPr lang="en-US" sz="2400" dirty="0" err="1"/>
              <a:t>mwy</a:t>
            </a:r>
            <a:r>
              <a:rPr lang="en-US" sz="2400" dirty="0"/>
              <a:t> </a:t>
            </a:r>
            <a:r>
              <a:rPr lang="en-US" sz="2400" dirty="0" err="1"/>
              <a:t>effeithiol</a:t>
            </a:r>
            <a:r>
              <a:rPr lang="en-US" sz="2400" dirty="0"/>
              <a:t> </a:t>
            </a:r>
            <a:r>
              <a:rPr lang="en-US" sz="2400" dirty="0" err="1"/>
              <a:t>o</a:t>
            </a:r>
            <a:r>
              <a:rPr lang="en-US" sz="2400" dirty="0"/>
              <a:t> </a:t>
            </a:r>
            <a:r>
              <a:rPr lang="en-US" sz="2400" dirty="0" err="1"/>
              <a:t>ieithoedd</a:t>
            </a:r>
            <a:r>
              <a:rPr lang="en-US" sz="2400" dirty="0"/>
              <a:t> </a:t>
            </a:r>
            <a:r>
              <a:rPr lang="en-US" sz="2400" dirty="0" err="1"/>
              <a:t>newydd</a:t>
            </a:r>
            <a:endParaRPr lang="en-US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4294967295"/>
          </p:nvPr>
        </p:nvSpPr>
        <p:spPr>
          <a:xfrm>
            <a:off x="5202621" y="2285999"/>
            <a:ext cx="4430110" cy="4351283"/>
          </a:xfrm>
          <a:prstGeom prst="rect">
            <a:avLst/>
          </a:prstGeom>
        </p:spPr>
        <p:txBody>
          <a:bodyPr>
            <a:noAutofit/>
          </a:bodyPr>
          <a:lstStyle/>
          <a:p>
            <a:pPr>
              <a:buNone/>
            </a:pPr>
            <a:r>
              <a:rPr lang="en-US" sz="2400" i="1" dirty="0"/>
              <a:t>Overview</a:t>
            </a:r>
          </a:p>
          <a:p>
            <a:r>
              <a:rPr lang="en-US" sz="2400" i="1" dirty="0"/>
              <a:t>Greater ’executive control’</a:t>
            </a:r>
          </a:p>
          <a:p>
            <a:r>
              <a:rPr lang="en-US" sz="2400" i="1" dirty="0"/>
              <a:t>Awareness of language and how it works</a:t>
            </a:r>
          </a:p>
          <a:p>
            <a:r>
              <a:rPr lang="en-US" sz="2400" i="1" dirty="0"/>
              <a:t>Faster and more effective learning of additional languages</a:t>
            </a:r>
          </a:p>
          <a:p>
            <a:r>
              <a:rPr lang="en-US" dirty="0"/>
              <a:t>( Cummins, 2013)</a:t>
            </a:r>
          </a:p>
        </p:txBody>
      </p:sp>
    </p:spTree>
    <p:extLst>
      <p:ext uri="{BB962C8B-B14F-4D97-AF65-F5344CB8AC3E}">
        <p14:creationId xmlns:p14="http://schemas.microsoft.com/office/powerpoint/2010/main" val="6951232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396068" y="1447801"/>
            <a:ext cx="7408333" cy="4678363"/>
          </a:xfrm>
        </p:spPr>
        <p:txBody>
          <a:bodyPr>
            <a:noAutofit/>
          </a:bodyPr>
          <a:lstStyle/>
          <a:p>
            <a:r>
              <a:rPr lang="en-US" sz="2400" dirty="0"/>
              <a:t>A meta-analysis of studies that examined the cognitive correlates of bilingualism. Data from 63 studies (involving 6,022 participants) were extracted</a:t>
            </a:r>
          </a:p>
          <a:p>
            <a:r>
              <a:rPr lang="en-US" sz="2400" dirty="0"/>
              <a:t>Results indicate that bilingualism is reliably associated with several cognitive outcomes, including </a:t>
            </a:r>
          </a:p>
          <a:p>
            <a:pPr lvl="1"/>
            <a:r>
              <a:rPr lang="en-US" sz="2400" dirty="0"/>
              <a:t>increased </a:t>
            </a:r>
            <a:r>
              <a:rPr lang="en-US" sz="2400" dirty="0" err="1"/>
              <a:t>attentional</a:t>
            </a:r>
            <a:r>
              <a:rPr lang="en-US" sz="2400" dirty="0"/>
              <a:t> control, </a:t>
            </a:r>
          </a:p>
          <a:p>
            <a:pPr lvl="1"/>
            <a:r>
              <a:rPr lang="en-US" sz="2400" dirty="0"/>
              <a:t>working memory, </a:t>
            </a:r>
          </a:p>
          <a:p>
            <a:pPr lvl="1"/>
            <a:r>
              <a:rPr lang="en-US" sz="2400" dirty="0" err="1"/>
              <a:t>metalinguistic</a:t>
            </a:r>
            <a:r>
              <a:rPr lang="en-US" sz="2400" dirty="0"/>
              <a:t> awareness,</a:t>
            </a:r>
          </a:p>
          <a:p>
            <a:pPr lvl="1"/>
            <a:r>
              <a:rPr lang="en-US" sz="2400" dirty="0"/>
              <a:t> and abstract and symbolic representation skills.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704088"/>
            <a:ext cx="8229600" cy="743712"/>
          </a:xfrm>
        </p:spPr>
        <p:txBody>
          <a:bodyPr>
            <a:normAutofit/>
          </a:bodyPr>
          <a:lstStyle/>
          <a:p>
            <a:pPr algn="ctr"/>
            <a:r>
              <a:rPr lang="en-GB" b="1" dirty="0" err="1">
                <a:solidFill>
                  <a:schemeClr val="tx1"/>
                </a:solidFill>
              </a:rPr>
              <a:t>Adesope</a:t>
            </a:r>
            <a:r>
              <a:rPr lang="en-GB" b="1" dirty="0">
                <a:solidFill>
                  <a:schemeClr val="tx1"/>
                </a:solidFill>
              </a:rPr>
              <a:t> et al  ( 2010)</a:t>
            </a:r>
          </a:p>
        </p:txBody>
      </p:sp>
    </p:spTree>
    <p:extLst>
      <p:ext uri="{BB962C8B-B14F-4D97-AF65-F5344CB8AC3E}">
        <p14:creationId xmlns:p14="http://schemas.microsoft.com/office/powerpoint/2010/main" val="41591149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sz="3200" b="1" i="1" dirty="0">
                <a:solidFill>
                  <a:schemeClr val="tx1"/>
                </a:solidFill>
              </a:rPr>
              <a:t>Positively </a:t>
            </a:r>
            <a:r>
              <a:rPr lang="en-GB" sz="3200" b="1" i="1" dirty="0" err="1">
                <a:solidFill>
                  <a:schemeClr val="tx1"/>
                </a:solidFill>
              </a:rPr>
              <a:t>Plurilingual</a:t>
            </a:r>
            <a:r>
              <a:rPr lang="en-GB" sz="3200" b="1" i="1" dirty="0">
                <a:solidFill>
                  <a:schemeClr val="tx1"/>
                </a:solidFill>
              </a:rPr>
              <a:t> (CILT, 2007) – </a:t>
            </a:r>
            <a:br>
              <a:rPr lang="en-GB" sz="3200" b="1" i="1" dirty="0">
                <a:solidFill>
                  <a:schemeClr val="tx1"/>
                </a:solidFill>
              </a:rPr>
            </a:br>
            <a:r>
              <a:rPr lang="en-GB" sz="3200" b="1" i="1" dirty="0">
                <a:solidFill>
                  <a:schemeClr val="tx1"/>
                </a:solidFill>
              </a:rPr>
              <a:t>benefits of speaking more than one language</a:t>
            </a:r>
            <a:br>
              <a:rPr lang="en-GB" sz="3200" b="1" dirty="0">
                <a:solidFill>
                  <a:schemeClr val="tx1"/>
                </a:solidFill>
              </a:rPr>
            </a:br>
            <a:r>
              <a:rPr lang="en-GB" sz="3200" b="1" dirty="0" err="1">
                <a:solidFill>
                  <a:schemeClr val="tx1"/>
                </a:solidFill>
              </a:rPr>
              <a:t>buddion</a:t>
            </a:r>
            <a:r>
              <a:rPr lang="en-GB" sz="3200" b="1" dirty="0">
                <a:solidFill>
                  <a:schemeClr val="tx1"/>
                </a:solidFill>
              </a:rPr>
              <a:t> </a:t>
            </a:r>
            <a:r>
              <a:rPr lang="en-GB" sz="3200" b="1" dirty="0" err="1">
                <a:solidFill>
                  <a:schemeClr val="tx1"/>
                </a:solidFill>
              </a:rPr>
              <a:t>siarad</a:t>
            </a:r>
            <a:r>
              <a:rPr lang="en-GB" sz="3200" b="1" dirty="0">
                <a:solidFill>
                  <a:schemeClr val="tx1"/>
                </a:solidFill>
              </a:rPr>
              <a:t> </a:t>
            </a:r>
            <a:r>
              <a:rPr lang="en-GB" sz="3200" b="1" dirty="0" err="1">
                <a:solidFill>
                  <a:schemeClr val="tx1"/>
                </a:solidFill>
              </a:rPr>
              <a:t>mwy</a:t>
            </a:r>
            <a:r>
              <a:rPr lang="en-GB" sz="3200" b="1" dirty="0">
                <a:solidFill>
                  <a:schemeClr val="tx1"/>
                </a:solidFill>
              </a:rPr>
              <a:t> nag un </a:t>
            </a:r>
            <a:r>
              <a:rPr lang="en-GB" sz="3200" b="1" dirty="0" err="1">
                <a:solidFill>
                  <a:schemeClr val="tx1"/>
                </a:solidFill>
              </a:rPr>
              <a:t>iaith</a:t>
            </a:r>
            <a:endParaRPr lang="en-GB" sz="3200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4294967295"/>
          </p:nvPr>
        </p:nvSpPr>
        <p:spPr>
          <a:xfrm>
            <a:off x="488731" y="2057400"/>
            <a:ext cx="3704897" cy="406908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None/>
            </a:pPr>
            <a:r>
              <a:rPr lang="en-GB" sz="2400" dirty="0" err="1"/>
              <a:t>Adnoddau</a:t>
            </a:r>
            <a:r>
              <a:rPr lang="en-GB" sz="2400" dirty="0"/>
              <a:t> </a:t>
            </a:r>
            <a:r>
              <a:rPr lang="en-GB" sz="2400" dirty="0" err="1"/>
              <a:t>sydd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</a:p>
          <a:p>
            <a:r>
              <a:rPr lang="en-GB" sz="2400" dirty="0" err="1"/>
              <a:t>Ieithyddol</a:t>
            </a:r>
            <a:endParaRPr lang="en-GB" sz="2400" dirty="0"/>
          </a:p>
          <a:p>
            <a:r>
              <a:rPr lang="en-GB" sz="2400" dirty="0" err="1"/>
              <a:t>Addysgol</a:t>
            </a:r>
            <a:endParaRPr lang="en-GB" sz="2400" dirty="0"/>
          </a:p>
          <a:p>
            <a:r>
              <a:rPr lang="en-GB" sz="2400" dirty="0" err="1"/>
              <a:t>Gwybyddol</a:t>
            </a:r>
            <a:endParaRPr lang="en-GB" sz="2400" dirty="0"/>
          </a:p>
          <a:p>
            <a:r>
              <a:rPr lang="en-GB" sz="2400" dirty="0" err="1"/>
              <a:t>Diwylliannol</a:t>
            </a:r>
            <a:endParaRPr lang="en-GB" sz="2400" dirty="0"/>
          </a:p>
          <a:p>
            <a:r>
              <a:rPr lang="en-GB" sz="2400" dirty="0" err="1"/>
              <a:t>Teuluol</a:t>
            </a:r>
            <a:endParaRPr lang="en-GB" sz="2400" dirty="0"/>
          </a:p>
          <a:p>
            <a:r>
              <a:rPr lang="en-GB" sz="2400" dirty="0" err="1"/>
              <a:t>Personol</a:t>
            </a:r>
            <a:endParaRPr lang="en-GB" sz="2400" dirty="0"/>
          </a:p>
          <a:p>
            <a:r>
              <a:rPr lang="en-GB" sz="2400" dirty="0" err="1"/>
              <a:t>Economaidd</a:t>
            </a:r>
            <a:endParaRPr lang="en-GB" sz="2400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4294967295"/>
          </p:nvPr>
        </p:nvSpPr>
        <p:spPr>
          <a:xfrm>
            <a:off x="5092262" y="2133600"/>
            <a:ext cx="3436883" cy="399288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None/>
            </a:pPr>
            <a:r>
              <a:rPr lang="en-GB" sz="2400" i="1" dirty="0"/>
              <a:t>Resources that are</a:t>
            </a:r>
          </a:p>
          <a:p>
            <a:r>
              <a:rPr lang="en-GB" sz="2400" i="1" dirty="0"/>
              <a:t>Linguistic</a:t>
            </a:r>
          </a:p>
          <a:p>
            <a:r>
              <a:rPr lang="en-GB" sz="2400" i="1" dirty="0"/>
              <a:t>Educational</a:t>
            </a:r>
          </a:p>
          <a:p>
            <a:r>
              <a:rPr lang="en-GB" sz="2400" i="1" dirty="0"/>
              <a:t>Intellectual</a:t>
            </a:r>
          </a:p>
          <a:p>
            <a:r>
              <a:rPr lang="en-GB" sz="2400" i="1" dirty="0"/>
              <a:t>Cultural</a:t>
            </a:r>
          </a:p>
          <a:p>
            <a:r>
              <a:rPr lang="en-GB" sz="2400" i="1" dirty="0"/>
              <a:t>Family</a:t>
            </a:r>
          </a:p>
          <a:p>
            <a:r>
              <a:rPr lang="en-GB" sz="2400" i="1" dirty="0"/>
              <a:t>Personal</a:t>
            </a:r>
          </a:p>
          <a:p>
            <a:r>
              <a:rPr lang="en-GB" sz="2400" i="1" dirty="0"/>
              <a:t>Economic</a:t>
            </a:r>
          </a:p>
        </p:txBody>
      </p:sp>
    </p:spTree>
    <p:extLst>
      <p:ext uri="{BB962C8B-B14F-4D97-AF65-F5344CB8AC3E}">
        <p14:creationId xmlns:p14="http://schemas.microsoft.com/office/powerpoint/2010/main" val="27662121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77334" y="204952"/>
            <a:ext cx="8596668" cy="1229710"/>
          </a:xfrm>
        </p:spPr>
        <p:txBody>
          <a:bodyPr>
            <a:normAutofit/>
          </a:bodyPr>
          <a:lstStyle/>
          <a:p>
            <a:pPr algn="r"/>
            <a:r>
              <a:rPr lang="en-US" i="1" dirty="0">
                <a:solidFill>
                  <a:schemeClr val="tx1"/>
                </a:solidFill>
              </a:rPr>
              <a:t>Pedagogy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 err="1">
                <a:solidFill>
                  <a:schemeClr val="tx1"/>
                </a:solidFill>
              </a:rPr>
              <a:t>Addysgeg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4294967295"/>
          </p:nvPr>
        </p:nvSpPr>
        <p:spPr>
          <a:xfrm>
            <a:off x="677334" y="1702676"/>
            <a:ext cx="4036556" cy="4576204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r>
              <a:rPr lang="en-US" sz="2400" dirty="0" err="1"/>
              <a:t>Defnyddio’r</a:t>
            </a:r>
            <a:r>
              <a:rPr lang="en-US" sz="2400" dirty="0"/>
              <a:t> </a:t>
            </a:r>
            <a:r>
              <a:rPr lang="en-US" sz="2400" dirty="0" err="1"/>
              <a:t>iaith</a:t>
            </a:r>
            <a:r>
              <a:rPr lang="en-US" sz="2400" dirty="0"/>
              <a:t> </a:t>
            </a:r>
            <a:r>
              <a:rPr lang="en-US" sz="2400" dirty="0" err="1"/>
              <a:t>gyntaf</a:t>
            </a:r>
            <a:r>
              <a:rPr lang="en-US" sz="2400" dirty="0"/>
              <a:t> </a:t>
            </a:r>
            <a:r>
              <a:rPr lang="en-US" sz="2400" dirty="0" err="1"/>
              <a:t>fel</a:t>
            </a:r>
            <a:r>
              <a:rPr lang="en-US" sz="2400" dirty="0"/>
              <a:t> offer</a:t>
            </a:r>
          </a:p>
          <a:p>
            <a:r>
              <a:rPr lang="en-US" sz="2400" dirty="0" err="1"/>
              <a:t>Perchnogaeth</a:t>
            </a:r>
            <a:endParaRPr lang="en-US" sz="2400" dirty="0"/>
          </a:p>
          <a:p>
            <a:r>
              <a:rPr lang="en-US" sz="2400" dirty="0" err="1"/>
              <a:t>Emosiwn</a:t>
            </a:r>
            <a:endParaRPr lang="en-US" sz="2400" dirty="0"/>
          </a:p>
          <a:p>
            <a:r>
              <a:rPr lang="en-US" sz="2400" dirty="0" err="1"/>
              <a:t>Testunau</a:t>
            </a:r>
            <a:r>
              <a:rPr lang="en-US" sz="2400" dirty="0"/>
              <a:t> </a:t>
            </a:r>
            <a:r>
              <a:rPr lang="en-US" sz="2400" dirty="0" err="1"/>
              <a:t>hunaniaeth</a:t>
            </a:r>
            <a:endParaRPr lang="en-US" sz="2400" dirty="0"/>
          </a:p>
          <a:p>
            <a:r>
              <a:rPr lang="en-US" sz="2400" dirty="0" err="1"/>
              <a:t>Cydlynu</a:t>
            </a:r>
            <a:r>
              <a:rPr lang="en-US" sz="2400" dirty="0"/>
              <a:t> </a:t>
            </a:r>
            <a:r>
              <a:rPr lang="en-US" sz="2400" dirty="0" err="1"/>
              <a:t>dysgu’r</a:t>
            </a:r>
            <a:r>
              <a:rPr lang="en-US" sz="2400" dirty="0"/>
              <a:t> 2 </a:t>
            </a:r>
            <a:r>
              <a:rPr lang="en-US" sz="2400" dirty="0" err="1"/>
              <a:t>iaith</a:t>
            </a:r>
            <a:endParaRPr lang="en-US" sz="2400" dirty="0"/>
          </a:p>
          <a:p>
            <a:r>
              <a:rPr lang="en-US" sz="2400" dirty="0" err="1"/>
              <a:t>Cynyddu</a:t>
            </a:r>
            <a:r>
              <a:rPr lang="en-US" sz="2400" dirty="0"/>
              <a:t> </a:t>
            </a:r>
            <a:r>
              <a:rPr lang="en-US" sz="2400" dirty="0" err="1"/>
              <a:t>integreiddio’r</a:t>
            </a:r>
            <a:r>
              <a:rPr lang="en-US" sz="2400" dirty="0"/>
              <a:t> 2 </a:t>
            </a:r>
            <a:r>
              <a:rPr lang="en-US" sz="2400" dirty="0" err="1"/>
              <a:t>iaith</a:t>
            </a:r>
            <a:endParaRPr lang="en-US" sz="2400" dirty="0"/>
          </a:p>
          <a:p>
            <a:r>
              <a:rPr lang="en-US" sz="2400" dirty="0" err="1"/>
              <a:t>Cymharu</a:t>
            </a:r>
            <a:r>
              <a:rPr lang="en-US" sz="2400" dirty="0"/>
              <a:t> a </a:t>
            </a:r>
            <a:r>
              <a:rPr lang="en-US" sz="2400" dirty="0" err="1"/>
              <a:t>chyferbynnu’r</a:t>
            </a:r>
            <a:r>
              <a:rPr lang="en-US" sz="2400" dirty="0"/>
              <a:t> 2 </a:t>
            </a:r>
            <a:r>
              <a:rPr lang="en-US" sz="2400" dirty="0" err="1"/>
              <a:t>iaith</a:t>
            </a:r>
            <a:endParaRPr lang="en-US" sz="2400" dirty="0"/>
          </a:p>
          <a:p>
            <a:pPr>
              <a:buNone/>
            </a:pPr>
            <a:r>
              <a:rPr lang="en-US" sz="1647" dirty="0"/>
              <a:t>( Cummins 2013)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4294967295"/>
          </p:nvPr>
        </p:nvSpPr>
        <p:spPr>
          <a:xfrm>
            <a:off x="5108028" y="1702676"/>
            <a:ext cx="4367048" cy="4423804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 sz="2400" i="1" dirty="0"/>
              <a:t>Use first language as a tool</a:t>
            </a:r>
          </a:p>
          <a:p>
            <a:r>
              <a:rPr lang="en-US" sz="2400" i="1" dirty="0"/>
              <a:t>Ownership</a:t>
            </a:r>
          </a:p>
          <a:p>
            <a:r>
              <a:rPr lang="en-US" sz="2400" i="1" dirty="0"/>
              <a:t>Affect</a:t>
            </a:r>
          </a:p>
          <a:p>
            <a:r>
              <a:rPr lang="en-US" sz="2400" i="1" dirty="0"/>
              <a:t>Identity texts</a:t>
            </a:r>
          </a:p>
          <a:p>
            <a:r>
              <a:rPr lang="en-US" sz="2400" i="1" dirty="0"/>
              <a:t>Co-ordinate teaching of 2 languages</a:t>
            </a:r>
          </a:p>
          <a:p>
            <a:r>
              <a:rPr lang="en-US" sz="2400" i="1" dirty="0"/>
              <a:t>Increasing integration of 2 languages</a:t>
            </a:r>
          </a:p>
          <a:p>
            <a:r>
              <a:rPr lang="en-US" sz="2400" i="1" dirty="0"/>
              <a:t>Compare and contrast languages</a:t>
            </a:r>
          </a:p>
        </p:txBody>
      </p:sp>
    </p:spTree>
    <p:extLst>
      <p:ext uri="{BB962C8B-B14F-4D97-AF65-F5344CB8AC3E}">
        <p14:creationId xmlns:p14="http://schemas.microsoft.com/office/powerpoint/2010/main" val="31039414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>
          <a:xfrm>
            <a:off x="1981200" y="304800"/>
            <a:ext cx="8229600" cy="1542288"/>
          </a:xfrm>
        </p:spPr>
        <p:txBody>
          <a:bodyPr vert="horz" lIns="91440" tIns="32146" rIns="91440" bIns="45720" rtlCol="0" anchor="t">
            <a:normAutofit/>
          </a:bodyPr>
          <a:lstStyle/>
          <a:p>
            <a:pPr algn="r"/>
            <a:r>
              <a:rPr lang="en-US" altLang="cy-GB" sz="3200" b="1" dirty="0">
                <a:solidFill>
                  <a:schemeClr val="tx1"/>
                </a:solidFill>
              </a:rPr>
              <a:t>Welsh medium schools</a:t>
            </a:r>
            <a:br>
              <a:rPr lang="en-US" altLang="cy-GB" sz="3200" b="1" dirty="0">
                <a:solidFill>
                  <a:schemeClr val="tx1"/>
                </a:solidFill>
              </a:rPr>
            </a:br>
            <a:r>
              <a:rPr lang="en-US" altLang="cy-GB" sz="3200" b="1" dirty="0" err="1">
                <a:solidFill>
                  <a:schemeClr val="tx1"/>
                </a:solidFill>
              </a:rPr>
              <a:t>Ysgolion</a:t>
            </a:r>
            <a:r>
              <a:rPr lang="en-US" altLang="cy-GB" sz="3200" b="1" dirty="0">
                <a:solidFill>
                  <a:schemeClr val="tx1"/>
                </a:solidFill>
              </a:rPr>
              <a:t> </a:t>
            </a:r>
            <a:r>
              <a:rPr lang="en-US" altLang="cy-GB" sz="3200" b="1" dirty="0" err="1">
                <a:solidFill>
                  <a:schemeClr val="tx1"/>
                </a:solidFill>
              </a:rPr>
              <a:t>cyfrwng</a:t>
            </a:r>
            <a:r>
              <a:rPr lang="en-US" altLang="cy-GB" sz="3200" b="1" dirty="0">
                <a:solidFill>
                  <a:schemeClr val="tx1"/>
                </a:solidFill>
              </a:rPr>
              <a:t> </a:t>
            </a:r>
            <a:r>
              <a:rPr lang="en-US" altLang="cy-GB" sz="3200" b="1" dirty="0" err="1">
                <a:solidFill>
                  <a:schemeClr val="tx1"/>
                </a:solidFill>
              </a:rPr>
              <a:t>Cymraeg</a:t>
            </a:r>
            <a:endParaRPr lang="en-US" altLang="cy-GB" sz="3200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847088"/>
            <a:ext cx="4038600" cy="4553713"/>
          </a:xfrm>
        </p:spPr>
        <p:txBody>
          <a:bodyPr vert="horz" lIns="64291" tIns="32146" rIns="64291" bIns="32146" rtlCol="0">
            <a:noAutofit/>
          </a:bodyPr>
          <a:lstStyle/>
          <a:p>
            <a:pPr>
              <a:defRPr/>
            </a:pPr>
            <a:r>
              <a:rPr lang="en-US" sz="2400" dirty="0" err="1">
                <a:solidFill>
                  <a:schemeClr val="tx1"/>
                </a:solidFill>
              </a:rPr>
              <a:t>Gwyddoniaeth</a:t>
            </a:r>
            <a:r>
              <a:rPr lang="en-US" sz="2400" dirty="0">
                <a:solidFill>
                  <a:schemeClr val="tx1"/>
                </a:solidFill>
              </a:rPr>
              <a:t> a </a:t>
            </a:r>
            <a:r>
              <a:rPr lang="en-US" sz="2400" dirty="0" err="1">
                <a:solidFill>
                  <a:schemeClr val="tx1"/>
                </a:solidFill>
              </a:rPr>
              <a:t>Mathemateg</a:t>
            </a:r>
            <a:r>
              <a:rPr lang="en-US" sz="2400" dirty="0">
                <a:solidFill>
                  <a:schemeClr val="tx1"/>
                </a:solidFill>
              </a:rPr>
              <a:t> TGAU</a:t>
            </a:r>
          </a:p>
          <a:p>
            <a:pPr>
              <a:defRPr/>
            </a:pPr>
            <a:r>
              <a:rPr lang="en-US" sz="2400" dirty="0" err="1">
                <a:solidFill>
                  <a:schemeClr val="tx1"/>
                </a:solidFill>
              </a:rPr>
              <a:t>Canolrif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ysgolion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Cymraeg</a:t>
            </a:r>
            <a:r>
              <a:rPr lang="en-US" sz="2400" dirty="0">
                <a:solidFill>
                  <a:schemeClr val="tx1"/>
                </a:solidFill>
              </a:rPr>
              <a:t> A*-C =60%</a:t>
            </a:r>
          </a:p>
          <a:p>
            <a:pPr>
              <a:defRPr/>
            </a:pPr>
            <a:r>
              <a:rPr lang="en-US" sz="2400" dirty="0" err="1">
                <a:solidFill>
                  <a:schemeClr val="tx1"/>
                </a:solidFill>
              </a:rPr>
              <a:t>Canolrif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ysgolion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Saesneg</a:t>
            </a:r>
            <a:r>
              <a:rPr lang="en-US" sz="2400" dirty="0">
                <a:solidFill>
                  <a:schemeClr val="tx1"/>
                </a:solidFill>
              </a:rPr>
              <a:t>= 47%</a:t>
            </a:r>
          </a:p>
          <a:p>
            <a:pPr>
              <a:defRPr/>
            </a:pPr>
            <a:r>
              <a:rPr lang="en-US" sz="2400" dirty="0" err="1">
                <a:solidFill>
                  <a:schemeClr val="tx1"/>
                </a:solidFill>
              </a:rPr>
              <a:t>Addysg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ddwyieithog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yn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medru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cael</a:t>
            </a:r>
            <a:r>
              <a:rPr lang="en-US" sz="2400" dirty="0">
                <a:solidFill>
                  <a:schemeClr val="tx1"/>
                </a:solidFill>
              </a:rPr>
              <a:t> impact </a:t>
            </a:r>
            <a:r>
              <a:rPr lang="en-US" sz="2400" dirty="0" err="1">
                <a:solidFill>
                  <a:schemeClr val="tx1"/>
                </a:solidFill>
              </a:rPr>
              <a:t>addysgol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yn</a:t>
            </a:r>
            <a:r>
              <a:rPr lang="en-US" sz="2400" dirty="0">
                <a:solidFill>
                  <a:schemeClr val="tx1"/>
                </a:solidFill>
              </a:rPr>
              <a:t> y </a:t>
            </a:r>
            <a:r>
              <a:rPr lang="en-US" sz="2400" dirty="0" err="1">
                <a:solidFill>
                  <a:schemeClr val="tx1"/>
                </a:solidFill>
              </a:rPr>
              <a:t>ddwy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iaith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</a:p>
          <a:p>
            <a:pPr>
              <a:defRPr/>
            </a:pPr>
            <a:r>
              <a:rPr lang="en-US" dirty="0" err="1">
                <a:solidFill>
                  <a:schemeClr val="tx1"/>
                </a:solidFill>
              </a:rPr>
              <a:t>Bwrdd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yr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Iaith</a:t>
            </a:r>
            <a:r>
              <a:rPr lang="en-US" dirty="0">
                <a:solidFill>
                  <a:schemeClr val="tx1"/>
                </a:solidFill>
              </a:rPr>
              <a:t> (2007)</a:t>
            </a:r>
          </a:p>
          <a:p>
            <a:pPr>
              <a:defRPr/>
            </a:pPr>
            <a:endParaRPr lang="en-US" sz="2400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172200" y="1847088"/>
            <a:ext cx="4038600" cy="5010913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  <a:defRPr/>
            </a:pPr>
            <a:r>
              <a:rPr lang="en-US" sz="2900" i="1" dirty="0">
                <a:solidFill>
                  <a:schemeClr val="tx1"/>
                </a:solidFill>
              </a:rPr>
              <a:t>2006 GCSE results -</a:t>
            </a:r>
            <a:r>
              <a:rPr lang="en-US" sz="2900" i="1" dirty="0" err="1">
                <a:solidFill>
                  <a:schemeClr val="tx1"/>
                </a:solidFill>
              </a:rPr>
              <a:t>Maths</a:t>
            </a:r>
            <a:r>
              <a:rPr lang="en-US" sz="2900" i="1" dirty="0">
                <a:solidFill>
                  <a:schemeClr val="tx1"/>
                </a:solidFill>
              </a:rPr>
              <a:t> and Science </a:t>
            </a:r>
          </a:p>
          <a:p>
            <a:pPr>
              <a:lnSpc>
                <a:spcPct val="120000"/>
              </a:lnSpc>
              <a:defRPr/>
            </a:pPr>
            <a:r>
              <a:rPr lang="en-US" sz="2900" i="1" dirty="0">
                <a:solidFill>
                  <a:schemeClr val="tx1"/>
                </a:solidFill>
              </a:rPr>
              <a:t>Median for Welsh medium schools grades A*-C= 60%</a:t>
            </a:r>
          </a:p>
          <a:p>
            <a:pPr>
              <a:lnSpc>
                <a:spcPct val="120000"/>
              </a:lnSpc>
              <a:defRPr/>
            </a:pPr>
            <a:r>
              <a:rPr lang="en-US" sz="2900" i="1" dirty="0">
                <a:solidFill>
                  <a:schemeClr val="tx1"/>
                </a:solidFill>
              </a:rPr>
              <a:t>Median for English medium schools grades A*-C =47%</a:t>
            </a:r>
          </a:p>
          <a:p>
            <a:pPr>
              <a:lnSpc>
                <a:spcPct val="120000"/>
              </a:lnSpc>
              <a:defRPr/>
            </a:pPr>
            <a:r>
              <a:rPr lang="en-US" sz="2900" i="1" dirty="0">
                <a:solidFill>
                  <a:schemeClr val="tx1"/>
                </a:solidFill>
              </a:rPr>
              <a:t>Bilingual education can result in significant educational gains in both languages for the students concerned </a:t>
            </a:r>
          </a:p>
          <a:p>
            <a:pPr>
              <a:lnSpc>
                <a:spcPct val="120000"/>
              </a:lnSpc>
              <a:defRPr/>
            </a:pPr>
            <a:r>
              <a:rPr lang="en-US" sz="2300" i="1" dirty="0">
                <a:solidFill>
                  <a:schemeClr val="tx1"/>
                </a:solidFill>
              </a:rPr>
              <a:t>Welsh Language Board (2007)</a:t>
            </a:r>
          </a:p>
          <a:p>
            <a:pPr>
              <a:lnSpc>
                <a:spcPct val="120000"/>
              </a:lnSpc>
              <a:defRPr/>
            </a:pPr>
            <a:endParaRPr lang="en-US" sz="2900" i="1" dirty="0"/>
          </a:p>
          <a:p>
            <a:endParaRPr lang="cy-GB" dirty="0"/>
          </a:p>
        </p:txBody>
      </p:sp>
      <p:pic>
        <p:nvPicPr>
          <p:cNvPr id="6" name="Picture 5" descr="C:\Users\l.roberts\AppData\Local\Microsoft\Windows\Temporary Internet Files\Content.IE5\EME09GLO\201101_stamfordhighschool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52400"/>
            <a:ext cx="3200400" cy="1694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32680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/>
        <p:txBody>
          <a:bodyPr vert="horz" lIns="91440" tIns="32146" rIns="91440" bIns="45720" rtlCol="0" anchor="t">
            <a:normAutofit/>
          </a:bodyPr>
          <a:lstStyle/>
          <a:p>
            <a:pPr algn="r"/>
            <a:r>
              <a:rPr lang="en-GB" altLang="cy-GB" b="1" dirty="0">
                <a:solidFill>
                  <a:schemeClr val="tx1"/>
                </a:solidFill>
              </a:rPr>
              <a:t>Pam ? / </a:t>
            </a:r>
            <a:br>
              <a:rPr lang="en-GB" altLang="cy-GB" b="1" dirty="0">
                <a:solidFill>
                  <a:schemeClr val="tx1"/>
                </a:solidFill>
              </a:rPr>
            </a:br>
            <a:r>
              <a:rPr lang="en-GB" altLang="cy-GB" b="1" dirty="0">
                <a:solidFill>
                  <a:schemeClr val="tx1"/>
                </a:solidFill>
              </a:rPr>
              <a:t>Why?</a:t>
            </a:r>
            <a:endParaRPr lang="en-US" altLang="cy-GB" b="1" dirty="0">
              <a:solidFill>
                <a:schemeClr val="tx1"/>
              </a:solidFill>
            </a:endParaRPr>
          </a:p>
        </p:txBody>
      </p:sp>
      <p:sp>
        <p:nvSpPr>
          <p:cNvPr id="24579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64291" tIns="32146" rIns="64291" bIns="32146" rtlCol="0">
            <a:normAutofit/>
          </a:bodyPr>
          <a:lstStyle/>
          <a:p>
            <a:r>
              <a:rPr lang="en-US" altLang="cy-GB" sz="2400" dirty="0" err="1">
                <a:solidFill>
                  <a:schemeClr val="tx1"/>
                </a:solidFill>
              </a:rPr>
              <a:t>Dewisa</a:t>
            </a:r>
            <a:r>
              <a:rPr lang="en-US" altLang="cy-GB" sz="2400" dirty="0">
                <a:solidFill>
                  <a:schemeClr val="tx1"/>
                </a:solidFill>
              </a:rPr>
              <a:t> </a:t>
            </a:r>
            <a:r>
              <a:rPr lang="en-US" altLang="cy-GB" sz="2400" dirty="0" err="1">
                <a:solidFill>
                  <a:schemeClr val="tx1"/>
                </a:solidFill>
              </a:rPr>
              <a:t>rhieni</a:t>
            </a:r>
            <a:r>
              <a:rPr lang="en-US" altLang="cy-GB" sz="2400" dirty="0">
                <a:solidFill>
                  <a:schemeClr val="tx1"/>
                </a:solidFill>
              </a:rPr>
              <a:t> </a:t>
            </a:r>
            <a:r>
              <a:rPr lang="en-US" altLang="cy-GB" sz="2400" dirty="0" err="1">
                <a:solidFill>
                  <a:schemeClr val="tx1"/>
                </a:solidFill>
              </a:rPr>
              <a:t>yn</a:t>
            </a:r>
            <a:r>
              <a:rPr lang="en-US" altLang="cy-GB" sz="2400" dirty="0">
                <a:solidFill>
                  <a:schemeClr val="tx1"/>
                </a:solidFill>
              </a:rPr>
              <a:t> </a:t>
            </a:r>
            <a:r>
              <a:rPr lang="en-US" altLang="cy-GB" sz="2400" dirty="0" err="1">
                <a:solidFill>
                  <a:schemeClr val="tx1"/>
                </a:solidFill>
              </a:rPr>
              <a:t>benodol</a:t>
            </a:r>
            <a:r>
              <a:rPr lang="en-US" altLang="cy-GB" sz="2400" dirty="0">
                <a:solidFill>
                  <a:schemeClr val="tx1"/>
                </a:solidFill>
              </a:rPr>
              <a:t> </a:t>
            </a:r>
            <a:r>
              <a:rPr lang="en-US" altLang="cy-GB" sz="2400" dirty="0" err="1">
                <a:solidFill>
                  <a:schemeClr val="tx1"/>
                </a:solidFill>
              </a:rPr>
              <a:t>anfon</a:t>
            </a:r>
            <a:r>
              <a:rPr lang="en-US" altLang="cy-GB" sz="2400" dirty="0">
                <a:solidFill>
                  <a:schemeClr val="tx1"/>
                </a:solidFill>
              </a:rPr>
              <a:t> </a:t>
            </a:r>
            <a:r>
              <a:rPr lang="en-US" altLang="cy-GB" sz="2400" dirty="0" err="1">
                <a:solidFill>
                  <a:schemeClr val="tx1"/>
                </a:solidFill>
              </a:rPr>
              <a:t>eu</a:t>
            </a:r>
            <a:r>
              <a:rPr lang="en-US" altLang="cy-GB" sz="2400" dirty="0">
                <a:solidFill>
                  <a:schemeClr val="tx1"/>
                </a:solidFill>
              </a:rPr>
              <a:t> plant </a:t>
            </a:r>
            <a:r>
              <a:rPr lang="en-US" altLang="cy-GB" sz="2400" dirty="0" err="1">
                <a:solidFill>
                  <a:schemeClr val="tx1"/>
                </a:solidFill>
              </a:rPr>
              <a:t>i</a:t>
            </a:r>
            <a:r>
              <a:rPr lang="en-US" altLang="cy-GB" sz="2400" dirty="0">
                <a:solidFill>
                  <a:schemeClr val="tx1"/>
                </a:solidFill>
              </a:rPr>
              <a:t> </a:t>
            </a:r>
            <a:r>
              <a:rPr lang="en-US" altLang="cy-GB" sz="2400" dirty="0" err="1">
                <a:solidFill>
                  <a:schemeClr val="tx1"/>
                </a:solidFill>
              </a:rPr>
              <a:t>ysgolion</a:t>
            </a:r>
            <a:r>
              <a:rPr lang="en-US" altLang="cy-GB" sz="2400" dirty="0">
                <a:solidFill>
                  <a:schemeClr val="tx1"/>
                </a:solidFill>
              </a:rPr>
              <a:t> </a:t>
            </a:r>
            <a:r>
              <a:rPr lang="en-US" altLang="cy-GB" sz="2400" dirty="0" err="1">
                <a:solidFill>
                  <a:schemeClr val="tx1"/>
                </a:solidFill>
              </a:rPr>
              <a:t>cyfrwng</a:t>
            </a:r>
            <a:r>
              <a:rPr lang="en-US" altLang="cy-GB" sz="2400" dirty="0">
                <a:solidFill>
                  <a:schemeClr val="tx1"/>
                </a:solidFill>
              </a:rPr>
              <a:t> </a:t>
            </a:r>
            <a:r>
              <a:rPr lang="en-US" altLang="cy-GB" sz="2400" dirty="0" err="1">
                <a:solidFill>
                  <a:schemeClr val="tx1"/>
                </a:solidFill>
              </a:rPr>
              <a:t>Cymraeg</a:t>
            </a:r>
            <a:endParaRPr lang="en-US" altLang="cy-GB" sz="2400" dirty="0">
              <a:solidFill>
                <a:schemeClr val="tx1"/>
              </a:solidFill>
            </a:endParaRPr>
          </a:p>
          <a:p>
            <a:r>
              <a:rPr lang="en-US" altLang="cy-GB" sz="2400" dirty="0" err="1">
                <a:solidFill>
                  <a:schemeClr val="tx1"/>
                </a:solidFill>
              </a:rPr>
              <a:t>Athrawon</a:t>
            </a:r>
            <a:r>
              <a:rPr lang="en-US" altLang="cy-GB" sz="2400" dirty="0">
                <a:solidFill>
                  <a:schemeClr val="tx1"/>
                </a:solidFill>
              </a:rPr>
              <a:t> </a:t>
            </a:r>
            <a:r>
              <a:rPr lang="en-US" altLang="cy-GB" sz="2400" dirty="0" err="1">
                <a:solidFill>
                  <a:schemeClr val="tx1"/>
                </a:solidFill>
              </a:rPr>
              <a:t>hefyd</a:t>
            </a:r>
            <a:r>
              <a:rPr lang="en-US" altLang="cy-GB" sz="2400" dirty="0">
                <a:solidFill>
                  <a:schemeClr val="tx1"/>
                </a:solidFill>
              </a:rPr>
              <a:t> </a:t>
            </a:r>
            <a:r>
              <a:rPr lang="en-US" altLang="cy-GB" sz="2400" dirty="0" err="1">
                <a:solidFill>
                  <a:schemeClr val="tx1"/>
                </a:solidFill>
              </a:rPr>
              <a:t>yn</a:t>
            </a:r>
            <a:r>
              <a:rPr lang="en-US" altLang="cy-GB" sz="2400" dirty="0">
                <a:solidFill>
                  <a:schemeClr val="tx1"/>
                </a:solidFill>
              </a:rPr>
              <a:t> </a:t>
            </a:r>
            <a:r>
              <a:rPr lang="en-US" altLang="cy-GB" sz="2400" dirty="0" err="1">
                <a:solidFill>
                  <a:schemeClr val="tx1"/>
                </a:solidFill>
              </a:rPr>
              <a:t>gwneud</a:t>
            </a:r>
            <a:r>
              <a:rPr lang="en-US" altLang="cy-GB" sz="2400" dirty="0">
                <a:solidFill>
                  <a:schemeClr val="tx1"/>
                </a:solidFill>
              </a:rPr>
              <a:t> </a:t>
            </a:r>
            <a:r>
              <a:rPr lang="en-US" altLang="cy-GB" sz="2400" dirty="0" err="1">
                <a:solidFill>
                  <a:schemeClr val="tx1"/>
                </a:solidFill>
              </a:rPr>
              <a:t>dewis</a:t>
            </a:r>
            <a:r>
              <a:rPr lang="en-US" altLang="cy-GB" sz="2400" dirty="0">
                <a:solidFill>
                  <a:schemeClr val="tx1"/>
                </a:solidFill>
              </a:rPr>
              <a:t> </a:t>
            </a:r>
            <a:r>
              <a:rPr lang="en-US" altLang="cy-GB" sz="2400" dirty="0" err="1">
                <a:solidFill>
                  <a:schemeClr val="tx1"/>
                </a:solidFill>
              </a:rPr>
              <a:t>penodol</a:t>
            </a:r>
            <a:r>
              <a:rPr lang="en-US" altLang="cy-GB" sz="2400" dirty="0">
                <a:solidFill>
                  <a:schemeClr val="tx1"/>
                </a:solidFill>
              </a:rPr>
              <a:t> </a:t>
            </a:r>
            <a:r>
              <a:rPr lang="en-US" altLang="cy-GB" sz="2400" dirty="0" err="1">
                <a:solidFill>
                  <a:schemeClr val="tx1"/>
                </a:solidFill>
              </a:rPr>
              <a:t>i</a:t>
            </a:r>
            <a:r>
              <a:rPr lang="en-US" altLang="cy-GB" sz="2400" dirty="0">
                <a:solidFill>
                  <a:schemeClr val="tx1"/>
                </a:solidFill>
              </a:rPr>
              <a:t> </a:t>
            </a:r>
            <a:r>
              <a:rPr lang="en-US" altLang="cy-GB" sz="2400" dirty="0" err="1">
                <a:solidFill>
                  <a:schemeClr val="tx1"/>
                </a:solidFill>
              </a:rPr>
              <a:t>ddysgu</a:t>
            </a:r>
            <a:r>
              <a:rPr lang="en-US" altLang="cy-GB" sz="2400" dirty="0">
                <a:solidFill>
                  <a:schemeClr val="tx1"/>
                </a:solidFill>
              </a:rPr>
              <a:t> </a:t>
            </a:r>
            <a:r>
              <a:rPr lang="en-US" altLang="cy-GB" sz="2400" dirty="0" err="1">
                <a:solidFill>
                  <a:schemeClr val="tx1"/>
                </a:solidFill>
              </a:rPr>
              <a:t>mewn</a:t>
            </a:r>
            <a:r>
              <a:rPr lang="en-US" altLang="cy-GB" sz="2400" dirty="0">
                <a:solidFill>
                  <a:schemeClr val="tx1"/>
                </a:solidFill>
              </a:rPr>
              <a:t> </a:t>
            </a:r>
            <a:r>
              <a:rPr lang="en-US" altLang="cy-GB" sz="2400" dirty="0" err="1">
                <a:solidFill>
                  <a:schemeClr val="tx1"/>
                </a:solidFill>
              </a:rPr>
              <a:t>awyrgylch</a:t>
            </a:r>
            <a:r>
              <a:rPr lang="en-US" altLang="cy-GB" sz="2400" dirty="0">
                <a:solidFill>
                  <a:schemeClr val="tx1"/>
                </a:solidFill>
              </a:rPr>
              <a:t> </a:t>
            </a:r>
            <a:r>
              <a:rPr lang="en-US" altLang="cy-GB" sz="2400" dirty="0" err="1">
                <a:solidFill>
                  <a:schemeClr val="tx1"/>
                </a:solidFill>
              </a:rPr>
              <a:t>ddwyieithog</a:t>
            </a:r>
            <a:endParaRPr lang="en-US" altLang="cy-GB" sz="2400" dirty="0">
              <a:solidFill>
                <a:schemeClr val="tx1"/>
              </a:solidFill>
            </a:endParaRPr>
          </a:p>
          <a:p>
            <a:r>
              <a:rPr lang="en-US" altLang="cy-GB" sz="2400" dirty="0" err="1">
                <a:solidFill>
                  <a:srgbClr val="FF0000"/>
                </a:solidFill>
              </a:rPr>
              <a:t>Mwy</a:t>
            </a:r>
            <a:r>
              <a:rPr lang="en-US" altLang="cy-GB" sz="2400" dirty="0">
                <a:solidFill>
                  <a:srgbClr val="FF0000"/>
                </a:solidFill>
              </a:rPr>
              <a:t> o </a:t>
            </a:r>
            <a:r>
              <a:rPr lang="en-US" altLang="cy-GB" sz="2400" dirty="0" err="1">
                <a:solidFill>
                  <a:srgbClr val="FF0000"/>
                </a:solidFill>
              </a:rPr>
              <a:t>syniadau</a:t>
            </a:r>
            <a:r>
              <a:rPr lang="en-US" altLang="cy-GB" sz="2400" dirty="0">
                <a:solidFill>
                  <a:srgbClr val="FF0000"/>
                </a:solidFill>
              </a:rPr>
              <a:t>?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en-US" altLang="cy-GB" sz="2400" i="1" dirty="0">
                <a:solidFill>
                  <a:schemeClr val="tx1"/>
                </a:solidFill>
              </a:rPr>
              <a:t>Parents sending their students to Welsh-medium schools are consciously making a choice </a:t>
            </a:r>
          </a:p>
          <a:p>
            <a:r>
              <a:rPr lang="en-US" altLang="cy-GB" sz="2400" i="1" dirty="0">
                <a:solidFill>
                  <a:schemeClr val="tx1"/>
                </a:solidFill>
              </a:rPr>
              <a:t>Teachers are also making a conscious choice to teach in a Welsh language environment and may have a stronger sense of mission</a:t>
            </a:r>
          </a:p>
          <a:p>
            <a:r>
              <a:rPr lang="en-US" altLang="cy-GB" sz="2400" i="1" dirty="0">
                <a:solidFill>
                  <a:srgbClr val="FF0000"/>
                </a:solidFill>
              </a:rPr>
              <a:t>More reasons?</a:t>
            </a:r>
          </a:p>
        </p:txBody>
      </p:sp>
    </p:spTree>
    <p:extLst>
      <p:ext uri="{BB962C8B-B14F-4D97-AF65-F5344CB8AC3E}">
        <p14:creationId xmlns:p14="http://schemas.microsoft.com/office/powerpoint/2010/main" val="2784960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err="1">
                <a:solidFill>
                  <a:schemeClr val="tx1"/>
                </a:solidFill>
              </a:rPr>
              <a:t>Anfanteision</a:t>
            </a:r>
            <a:r>
              <a:rPr lang="en-GB" dirty="0">
                <a:solidFill>
                  <a:schemeClr val="tx1"/>
                </a:solidFill>
              </a:rPr>
              <a:t>?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Drawbacks?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err="1">
                <a:solidFill>
                  <a:schemeClr val="tx1"/>
                </a:solidFill>
              </a:rPr>
              <a:t>Camsyniadau</a:t>
            </a:r>
            <a:endParaRPr lang="en-GB" sz="2800" dirty="0">
              <a:solidFill>
                <a:schemeClr val="tx1"/>
              </a:solidFill>
            </a:endParaRPr>
          </a:p>
          <a:p>
            <a:r>
              <a:rPr lang="en-GB" sz="2800" dirty="0" err="1">
                <a:solidFill>
                  <a:schemeClr val="tx1"/>
                </a:solidFill>
              </a:rPr>
              <a:t>Siarad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yn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hwyrach</a:t>
            </a:r>
            <a:endParaRPr lang="en-GB" sz="2800" dirty="0">
              <a:solidFill>
                <a:schemeClr val="tx1"/>
              </a:solidFill>
            </a:endParaRPr>
          </a:p>
          <a:p>
            <a:r>
              <a:rPr lang="en-GB" sz="2800" dirty="0" err="1">
                <a:solidFill>
                  <a:schemeClr val="tx1"/>
                </a:solidFill>
              </a:rPr>
              <a:t>Cymysgu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ieithoedd</a:t>
            </a:r>
            <a:endParaRPr lang="en-GB" sz="2800" dirty="0">
              <a:solidFill>
                <a:schemeClr val="tx1"/>
              </a:solidFill>
            </a:endParaRPr>
          </a:p>
          <a:p>
            <a:r>
              <a:rPr lang="en-GB" sz="2800" dirty="0" err="1">
                <a:solidFill>
                  <a:schemeClr val="tx1"/>
                </a:solidFill>
              </a:rPr>
              <a:t>Mwy</a:t>
            </a:r>
            <a:r>
              <a:rPr lang="en-GB" sz="2800" dirty="0">
                <a:solidFill>
                  <a:schemeClr val="tx1"/>
                </a:solidFill>
              </a:rPr>
              <a:t> o </a:t>
            </a:r>
            <a:r>
              <a:rPr lang="en-GB" sz="2800" dirty="0" err="1">
                <a:solidFill>
                  <a:schemeClr val="tx1"/>
                </a:solidFill>
              </a:rPr>
              <a:t>waith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i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rhieni</a:t>
            </a:r>
            <a:endParaRPr lang="en-GB" sz="2800" dirty="0">
              <a:solidFill>
                <a:schemeClr val="tx1"/>
              </a:solidFill>
            </a:endParaRPr>
          </a:p>
          <a:p>
            <a:r>
              <a:rPr lang="en-GB" sz="2800" dirty="0" err="1">
                <a:solidFill>
                  <a:schemeClr val="tx1"/>
                </a:solidFill>
              </a:rPr>
              <a:t>Darllen</a:t>
            </a:r>
            <a:r>
              <a:rPr lang="en-GB" sz="2800" dirty="0">
                <a:solidFill>
                  <a:schemeClr val="tx1"/>
                </a:solidFill>
              </a:rPr>
              <a:t> ac </a:t>
            </a:r>
            <a:r>
              <a:rPr lang="en-GB" sz="2800" dirty="0" err="1">
                <a:solidFill>
                  <a:schemeClr val="tx1"/>
                </a:solidFill>
              </a:rPr>
              <a:t>Ysgrifennu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i="1" dirty="0">
                <a:solidFill>
                  <a:schemeClr val="tx1"/>
                </a:solidFill>
              </a:rPr>
              <a:t>Misconceptions</a:t>
            </a:r>
          </a:p>
          <a:p>
            <a:r>
              <a:rPr lang="en-GB" sz="2800" i="1" dirty="0">
                <a:solidFill>
                  <a:schemeClr val="tx1"/>
                </a:solidFill>
              </a:rPr>
              <a:t>Speaking later</a:t>
            </a:r>
          </a:p>
          <a:p>
            <a:r>
              <a:rPr lang="en-GB" sz="2800" i="1" dirty="0">
                <a:solidFill>
                  <a:schemeClr val="tx1"/>
                </a:solidFill>
              </a:rPr>
              <a:t>Mixing languages</a:t>
            </a:r>
          </a:p>
          <a:p>
            <a:r>
              <a:rPr lang="en-GB" sz="2800" i="1" dirty="0">
                <a:solidFill>
                  <a:schemeClr val="tx1"/>
                </a:solidFill>
              </a:rPr>
              <a:t>Additional effort for the parents</a:t>
            </a:r>
          </a:p>
          <a:p>
            <a:r>
              <a:rPr lang="en-GB" sz="2800" i="1" dirty="0">
                <a:solidFill>
                  <a:schemeClr val="tx1"/>
                </a:solidFill>
              </a:rPr>
              <a:t>Reading and Writing 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tx1"/>
                </a:solidFill>
              </a:rPr>
              <a:t>Multilingual Children’s Association (2004)</a:t>
            </a:r>
            <a:endParaRPr lang="en-US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0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US" b="1" i="1" dirty="0">
                <a:solidFill>
                  <a:schemeClr val="tx1"/>
                </a:solidFill>
              </a:rPr>
              <a:t>Bilingual education</a:t>
            </a:r>
            <a:br>
              <a:rPr lang="en-US" b="1" dirty="0">
                <a:solidFill>
                  <a:schemeClr val="tx1"/>
                </a:solidFill>
              </a:rPr>
            </a:br>
            <a:r>
              <a:rPr lang="en-US" b="1" dirty="0" err="1">
                <a:solidFill>
                  <a:schemeClr val="tx1"/>
                </a:solidFill>
              </a:rPr>
              <a:t>Addysg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 err="1">
                <a:solidFill>
                  <a:schemeClr val="tx1"/>
                </a:solidFill>
              </a:rPr>
              <a:t>ddwyieithog</a:t>
            </a:r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quarter" idx="4294967295"/>
          </p:nvPr>
        </p:nvSpPr>
        <p:spPr>
          <a:xfrm>
            <a:off x="677333" y="2096813"/>
            <a:ext cx="3847369" cy="427245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 sz="2800" dirty="0">
                <a:solidFill>
                  <a:schemeClr val="tx1"/>
                </a:solidFill>
              </a:rPr>
              <a:t>Y </a:t>
            </a:r>
            <a:r>
              <a:rPr lang="en-US" sz="2800" dirty="0" err="1">
                <a:solidFill>
                  <a:schemeClr val="tx1"/>
                </a:solidFill>
              </a:rPr>
              <a:t>gymuned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academaidd</a:t>
            </a:r>
            <a:r>
              <a:rPr lang="en-US" sz="2800" dirty="0">
                <a:solidFill>
                  <a:schemeClr val="tx1"/>
                </a:solidFill>
              </a:rPr>
              <a:t>- </a:t>
            </a:r>
            <a:r>
              <a:rPr lang="en-US" sz="2800" dirty="0" err="1">
                <a:solidFill>
                  <a:schemeClr val="tx1"/>
                </a:solidFill>
              </a:rPr>
              <a:t>mae’r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achos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wedi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ei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wneud</a:t>
            </a:r>
            <a:endParaRPr lang="en-US" sz="2800" dirty="0">
              <a:solidFill>
                <a:schemeClr val="tx1"/>
              </a:solidFill>
            </a:endParaRPr>
          </a:p>
          <a:p>
            <a:r>
              <a:rPr lang="en-US" sz="2800" dirty="0">
                <a:solidFill>
                  <a:schemeClr val="tx1"/>
                </a:solidFill>
              </a:rPr>
              <a:t>Data </a:t>
            </a:r>
            <a:r>
              <a:rPr lang="en-US" sz="2800" dirty="0" err="1">
                <a:solidFill>
                  <a:schemeClr val="tx1"/>
                </a:solidFill>
              </a:rPr>
              <a:t>dros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y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byd</a:t>
            </a:r>
            <a:r>
              <a:rPr lang="en-US" sz="2800" dirty="0">
                <a:solidFill>
                  <a:schemeClr val="tx1"/>
                </a:solidFill>
              </a:rPr>
              <a:t> – plant </a:t>
            </a:r>
            <a:r>
              <a:rPr lang="en-US" sz="2800" dirty="0" err="1">
                <a:solidFill>
                  <a:schemeClr val="tx1"/>
                </a:solidFill>
              </a:rPr>
              <a:t>yn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gwneud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yn</a:t>
            </a:r>
            <a:r>
              <a:rPr lang="en-US" sz="2800" dirty="0">
                <a:solidFill>
                  <a:schemeClr val="tx1"/>
                </a:solidFill>
              </a:rPr>
              <a:t> well</a:t>
            </a:r>
          </a:p>
          <a:p>
            <a:r>
              <a:rPr lang="en-US" sz="2800" dirty="0" err="1">
                <a:solidFill>
                  <a:schemeClr val="tx1"/>
                </a:solidFill>
              </a:rPr>
              <a:t>Addysgeg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i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ymelwa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ar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hyn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4294967295"/>
          </p:nvPr>
        </p:nvSpPr>
        <p:spPr>
          <a:xfrm>
            <a:off x="5155324" y="2096814"/>
            <a:ext cx="4004442" cy="4272454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 sz="2800" i="1" dirty="0">
                <a:solidFill>
                  <a:schemeClr val="tx1"/>
                </a:solidFill>
              </a:rPr>
              <a:t>The academic community- case closed</a:t>
            </a:r>
          </a:p>
          <a:p>
            <a:r>
              <a:rPr lang="en-US" sz="2800" i="1" dirty="0">
                <a:solidFill>
                  <a:schemeClr val="tx1"/>
                </a:solidFill>
              </a:rPr>
              <a:t>Data from around the world – children who are taught bilingually do better</a:t>
            </a:r>
          </a:p>
          <a:p>
            <a:r>
              <a:rPr lang="en-US" sz="2800" i="1" dirty="0">
                <a:solidFill>
                  <a:schemeClr val="tx1"/>
                </a:solidFill>
              </a:rPr>
              <a:t>Pedagogy should exploit this</a:t>
            </a:r>
          </a:p>
          <a:p>
            <a:pPr marL="0" indent="0">
              <a:buNone/>
            </a:pPr>
            <a:endParaRPr lang="en-US" sz="2400" i="1" dirty="0">
              <a:solidFill>
                <a:schemeClr val="tx1"/>
              </a:solidFill>
            </a:endParaRP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916586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b="1" dirty="0" err="1">
                <a:solidFill>
                  <a:schemeClr val="tx1"/>
                </a:solidFill>
              </a:rPr>
              <a:t>Tasg</a:t>
            </a:r>
            <a:br>
              <a:rPr lang="en-GB" b="1" dirty="0">
                <a:solidFill>
                  <a:schemeClr val="tx1"/>
                </a:solidFill>
              </a:rPr>
            </a:br>
            <a:r>
              <a:rPr lang="en-GB" b="1" dirty="0">
                <a:solidFill>
                  <a:schemeClr val="tx1"/>
                </a:solidFill>
              </a:rPr>
              <a:t>Task</a:t>
            </a:r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US" sz="2800" dirty="0" err="1">
                <a:solidFill>
                  <a:schemeClr val="tx1"/>
                </a:solidFill>
              </a:rPr>
              <a:t>Trafodwch</a:t>
            </a:r>
            <a:endParaRPr lang="en-US" sz="2800" dirty="0">
              <a:solidFill>
                <a:schemeClr val="tx1"/>
              </a:solidFill>
            </a:endParaRPr>
          </a:p>
          <a:p>
            <a:r>
              <a:rPr lang="en-US" sz="2800" dirty="0" err="1">
                <a:solidFill>
                  <a:schemeClr val="tx1"/>
                </a:solidFill>
              </a:rPr>
              <a:t>Ydy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polisi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i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ddilyn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tystiolaeth</a:t>
            </a:r>
            <a:r>
              <a:rPr lang="en-US" sz="2800" dirty="0">
                <a:solidFill>
                  <a:schemeClr val="tx1"/>
                </a:solidFill>
              </a:rPr>
              <a:t>? </a:t>
            </a:r>
          </a:p>
          <a:p>
            <a:r>
              <a:rPr lang="en-GB" sz="2800" dirty="0">
                <a:solidFill>
                  <a:schemeClr val="tx1"/>
                </a:solidFill>
              </a:rPr>
              <a:t>Donaldson?</a:t>
            </a:r>
          </a:p>
          <a:p>
            <a:r>
              <a:rPr lang="en-GB" sz="2800" dirty="0" err="1">
                <a:solidFill>
                  <a:schemeClr val="tx1"/>
                </a:solidFill>
              </a:rPr>
              <a:t>Deddf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Llesiant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Cenedlaethau’r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Dyfodol</a:t>
            </a:r>
            <a:r>
              <a:rPr lang="en-GB" sz="2800" dirty="0">
                <a:solidFill>
                  <a:schemeClr val="tx1"/>
                </a:solidFill>
              </a:rPr>
              <a:t> (</a:t>
            </a:r>
            <a:r>
              <a:rPr lang="en-GB" sz="2800" dirty="0" err="1">
                <a:solidFill>
                  <a:schemeClr val="tx1"/>
                </a:solidFill>
              </a:rPr>
              <a:t>Cymru</a:t>
            </a:r>
            <a:r>
              <a:rPr lang="en-GB" sz="2800" dirty="0">
                <a:solidFill>
                  <a:schemeClr val="tx1"/>
                </a:solidFill>
              </a:rPr>
              <a:t>) 2015?</a:t>
            </a:r>
            <a:endParaRPr lang="en-US" sz="2800" dirty="0">
              <a:solidFill>
                <a:schemeClr val="tx1"/>
              </a:solidFill>
            </a:endParaRPr>
          </a:p>
          <a:p>
            <a:endParaRPr lang="en-US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i="1" dirty="0">
                <a:solidFill>
                  <a:schemeClr val="tx1"/>
                </a:solidFill>
              </a:rPr>
              <a:t>Discuss</a:t>
            </a:r>
            <a:endParaRPr lang="en-US" sz="2800" i="1" dirty="0">
              <a:solidFill>
                <a:schemeClr val="tx1"/>
              </a:solidFill>
            </a:endParaRPr>
          </a:p>
          <a:p>
            <a:r>
              <a:rPr lang="en-US" sz="2800" i="1" dirty="0">
                <a:solidFill>
                  <a:schemeClr val="tx1"/>
                </a:solidFill>
              </a:rPr>
              <a:t>Is policy following  evidence?</a:t>
            </a:r>
          </a:p>
          <a:p>
            <a:r>
              <a:rPr lang="en-GB" sz="2800" i="1" dirty="0">
                <a:solidFill>
                  <a:schemeClr val="tx1"/>
                </a:solidFill>
              </a:rPr>
              <a:t>Donaldson?</a:t>
            </a:r>
          </a:p>
          <a:p>
            <a:r>
              <a:rPr lang="en-GB" sz="2800" i="1" dirty="0">
                <a:solidFill>
                  <a:schemeClr val="tx1"/>
                </a:solidFill>
              </a:rPr>
              <a:t>Wellbeing of Future Generations (Wales) Act 2015</a:t>
            </a:r>
            <a:endParaRPr lang="en-US" sz="2800" dirty="0"/>
          </a:p>
        </p:txBody>
      </p:sp>
      <p:pic>
        <p:nvPicPr>
          <p:cNvPr id="5" name="Picture 2" descr="C:\Users\l.roberts\AppData\Local\Microsoft\Windows\Temporary Internet Files\Content.IE5\6IDJCSBB\istock_discussionbubblesl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643" y="394138"/>
            <a:ext cx="2803634" cy="1651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67108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677335" y="1781503"/>
            <a:ext cx="7946404" cy="4771697"/>
          </a:xfrm>
        </p:spPr>
        <p:txBody>
          <a:bodyPr>
            <a:normAutofit fontScale="92500" lnSpcReduction="10000"/>
          </a:bodyPr>
          <a:lstStyle/>
          <a:p>
            <a:r>
              <a:rPr lang="en-US" dirty="0" err="1"/>
              <a:t>Adesope</a:t>
            </a:r>
            <a:r>
              <a:rPr lang="en-US" dirty="0"/>
              <a:t>, O., </a:t>
            </a:r>
            <a:r>
              <a:rPr lang="en-US" i="1" dirty="0" err="1"/>
              <a:t>Lavin,T</a:t>
            </a:r>
            <a:r>
              <a:rPr lang="en-US" i="1" dirty="0"/>
              <a:t>. &amp; Thompson, T. ( 2010) </a:t>
            </a:r>
            <a:r>
              <a:rPr lang="en-US" dirty="0"/>
              <a:t>A Systematic Review and Meta-Analysis of the Cognitive Correlates of Bilingualism</a:t>
            </a:r>
            <a:r>
              <a:rPr lang="en-US" i="1" dirty="0"/>
              <a:t> Review of Educational Research </a:t>
            </a:r>
            <a:r>
              <a:rPr lang="en-US" dirty="0"/>
              <a:t>June 2010, Vol. 80, No. 2, pp. 207–245</a:t>
            </a:r>
          </a:p>
          <a:p>
            <a:r>
              <a:rPr lang="en-US" altLang="cy-GB" sz="1700" dirty="0"/>
              <a:t>Blake, M. (2003). </a:t>
            </a:r>
            <a:r>
              <a:rPr lang="en-US" altLang="cy-GB" sz="1700" i="1" dirty="0"/>
              <a:t>Language Death and Liberal Politics</a:t>
            </a:r>
            <a:r>
              <a:rPr lang="en-US" altLang="cy-GB" sz="1700" dirty="0"/>
              <a:t>. In W. </a:t>
            </a:r>
            <a:r>
              <a:rPr lang="en-US" altLang="cy-GB" sz="1700" dirty="0" err="1"/>
              <a:t>Kymlicka</a:t>
            </a:r>
            <a:r>
              <a:rPr lang="en-US" altLang="cy-GB" sz="1700" dirty="0"/>
              <a:t>, &amp; A. &amp; Patten, </a:t>
            </a:r>
            <a:r>
              <a:rPr lang="en-US" altLang="cy-GB" sz="1700" i="1" dirty="0"/>
              <a:t>Language Rights and Political Theory</a:t>
            </a:r>
            <a:r>
              <a:rPr lang="en-US" altLang="cy-GB" sz="1700" dirty="0"/>
              <a:t>). Oxford: Oxford University Press. pp. 210-229</a:t>
            </a:r>
          </a:p>
          <a:p>
            <a:r>
              <a:rPr lang="en-GB" sz="1700" dirty="0"/>
              <a:t>CILT ( 2007) </a:t>
            </a:r>
            <a:r>
              <a:rPr lang="en-GB" sz="1700" i="1" dirty="0"/>
              <a:t>Positively </a:t>
            </a:r>
            <a:r>
              <a:rPr lang="en-GB" sz="1700" i="1" dirty="0" err="1"/>
              <a:t>Plurilingual</a:t>
            </a:r>
            <a:r>
              <a:rPr lang="en-GB" sz="1700" i="1" dirty="0"/>
              <a:t> : </a:t>
            </a:r>
            <a:r>
              <a:rPr lang="en-US" sz="1700" i="1" dirty="0"/>
              <a:t>The contribution of community languages to UK education and society</a:t>
            </a:r>
            <a:r>
              <a:rPr lang="en-US" sz="1700" dirty="0"/>
              <a:t>. London : CILT The National Centre for Languages</a:t>
            </a:r>
            <a:endParaRPr lang="en-GB" sz="1700" dirty="0"/>
          </a:p>
          <a:p>
            <a:r>
              <a:rPr lang="en-GB" sz="1700" dirty="0" err="1"/>
              <a:t>Cummins,J</a:t>
            </a:r>
            <a:r>
              <a:rPr lang="en-GB" sz="1700" dirty="0"/>
              <a:t>. ( 2013) </a:t>
            </a:r>
            <a:r>
              <a:rPr lang="en-GB" sz="1700" i="1" dirty="0"/>
              <a:t>The Intellectual and Cognitive Advantages of Bilingual Education. </a:t>
            </a:r>
            <a:r>
              <a:rPr lang="en-GB" sz="1700" dirty="0"/>
              <a:t>UWTSD: International Conference – Educational Society of the European Regions and the School of Welsh and Bilingual Studies, UWTSD 13.09.13</a:t>
            </a:r>
          </a:p>
          <a:p>
            <a:r>
              <a:rPr lang="fr-FR" altLang="cy-GB" sz="1700" dirty="0"/>
              <a:t>Ibrahim, N. </a:t>
            </a:r>
            <a:r>
              <a:rPr lang="fr-FR" altLang="cy-GB" sz="1700" i="1" dirty="0"/>
              <a:t>(2011) How </a:t>
            </a:r>
            <a:r>
              <a:rPr lang="fr-FR" altLang="cy-GB" sz="1700" i="1" dirty="0" err="1"/>
              <a:t>children</a:t>
            </a:r>
            <a:r>
              <a:rPr lang="fr-FR" altLang="cy-GB" sz="1700" i="1" dirty="0"/>
              <a:t> </a:t>
            </a:r>
            <a:r>
              <a:rPr lang="fr-FR" altLang="cy-GB" sz="1700" i="1" dirty="0" err="1"/>
              <a:t>become</a:t>
            </a:r>
            <a:r>
              <a:rPr lang="fr-FR" altLang="cy-GB" sz="1700" i="1" dirty="0"/>
              <a:t> </a:t>
            </a:r>
            <a:r>
              <a:rPr lang="fr-FR" altLang="cy-GB" sz="1700" i="1" dirty="0" err="1"/>
              <a:t>bilingual</a:t>
            </a:r>
            <a:r>
              <a:rPr lang="fr-FR" altLang="cy-GB" sz="1700" dirty="0"/>
              <a:t>. </a:t>
            </a:r>
            <a:r>
              <a:rPr lang="fr-FR" altLang="cy-GB" sz="1700" dirty="0" err="1"/>
              <a:t>Nayr</a:t>
            </a:r>
            <a:r>
              <a:rPr lang="fr-FR" altLang="cy-GB" sz="1700" dirty="0"/>
              <a:t> Ibrahim:  British Council Milan</a:t>
            </a:r>
            <a:endParaRPr lang="en-GB" sz="1700" dirty="0"/>
          </a:p>
          <a:p>
            <a:r>
              <a:rPr lang="en-GB" altLang="en-US" sz="1700" dirty="0"/>
              <a:t>Jones, D.V. and Martin-Jones, M. (2001) </a:t>
            </a:r>
            <a:r>
              <a:rPr lang="en-GB" altLang="en-US" sz="1700" i="1" dirty="0"/>
              <a:t>Bilingual Education and Language Revitalization In Wales : Past Achievements and Current Issues: </a:t>
            </a:r>
            <a:r>
              <a:rPr lang="en-GB" altLang="en-US" sz="1700" dirty="0"/>
              <a:t>University of Wales Aberystwyth</a:t>
            </a:r>
            <a:endParaRPr lang="en-GB" sz="1700" dirty="0"/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b="1" dirty="0">
                <a:solidFill>
                  <a:schemeClr val="tx1"/>
                </a:solidFill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539562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93554" y="1497724"/>
            <a:ext cx="8596668" cy="5013433"/>
          </a:xfrm>
        </p:spPr>
        <p:txBody>
          <a:bodyPr>
            <a:normAutofit/>
          </a:bodyPr>
          <a:lstStyle/>
          <a:p>
            <a:r>
              <a:rPr lang="en-US" sz="1600" dirty="0"/>
              <a:t>Lewis, H.G. ( 2013) </a:t>
            </a:r>
            <a:r>
              <a:rPr lang="en-GB" sz="1600" i="1" dirty="0"/>
              <a:t>The Intellectual and Cognitive Advantages of Bilingual Education.</a:t>
            </a:r>
            <a:r>
              <a:rPr lang="en-GB" sz="1600" dirty="0"/>
              <a:t> UWTSD: International Conference – Educational Society of the European Regions and the School of Welsh and Bilingual Studies, UWTSD 13.09.13</a:t>
            </a:r>
          </a:p>
          <a:p>
            <a:r>
              <a:rPr lang="en-US" sz="1600" dirty="0"/>
              <a:t>Multilingual Children’s Association (2004) </a:t>
            </a:r>
            <a:r>
              <a:rPr lang="en-US" sz="1600" i="1" dirty="0"/>
              <a:t>The Pros and Cons of Raising a Multilingual Child</a:t>
            </a:r>
            <a:r>
              <a:rPr lang="en-US" sz="1600" dirty="0"/>
              <a:t>. Available at </a:t>
            </a:r>
            <a:r>
              <a:rPr lang="en-US" sz="1600" u="sng" dirty="0">
                <a:hlinkClick r:id="rId2"/>
              </a:rPr>
              <a:t>http://www.multilingualchildren.org/getting_started/pro_con.html</a:t>
            </a:r>
            <a:r>
              <a:rPr lang="en-US" sz="1600" dirty="0"/>
              <a:t>. ( Accessed 05.02.16)</a:t>
            </a:r>
          </a:p>
          <a:p>
            <a:r>
              <a:rPr lang="en-GB" altLang="en-US" sz="1600" dirty="0"/>
              <a:t>Roberts, D. T. (1998). </a:t>
            </a:r>
            <a:r>
              <a:rPr lang="en-GB" altLang="en-US" sz="1600" i="1" dirty="0"/>
              <a:t>The Language of the Blue Books. </a:t>
            </a:r>
            <a:r>
              <a:rPr lang="en-GB" altLang="en-US" sz="1600" dirty="0"/>
              <a:t>Cardiff: University of Wales</a:t>
            </a:r>
          </a:p>
          <a:p>
            <a:r>
              <a:rPr lang="en-GB" sz="1600" dirty="0"/>
              <a:t>Van der </a:t>
            </a:r>
            <a:r>
              <a:rPr lang="en-GB" sz="1600" dirty="0" err="1"/>
              <a:t>Crean</a:t>
            </a:r>
            <a:r>
              <a:rPr lang="en-GB" sz="1600" dirty="0"/>
              <a:t> ( 2013) </a:t>
            </a:r>
            <a:r>
              <a:rPr lang="en-GB" sz="1600" i="1" dirty="0"/>
              <a:t>The Intellectual and Cognitive Advantages of Bilingual Education.</a:t>
            </a:r>
            <a:r>
              <a:rPr lang="en-GB" sz="1600" dirty="0"/>
              <a:t> UWTSD: International Conference – Educational Society of the European Regions and the School of Welsh and Bilingual Studies, UWTSD 13.09.13</a:t>
            </a:r>
            <a:endParaRPr lang="en-US" sz="1600" dirty="0"/>
          </a:p>
          <a:p>
            <a:r>
              <a:rPr lang="en-GB" sz="1600" dirty="0"/>
              <a:t>Wales: ( 2013) </a:t>
            </a:r>
            <a:r>
              <a:rPr lang="en-GB" sz="1600" i="1" dirty="0"/>
              <a:t>The </a:t>
            </a:r>
            <a:r>
              <a:rPr lang="en-GB" sz="1600" i="1" dirty="0" err="1"/>
              <a:t>Cwricwlwm</a:t>
            </a:r>
            <a:r>
              <a:rPr lang="en-GB" sz="1600" i="1" dirty="0"/>
              <a:t> </a:t>
            </a:r>
            <a:r>
              <a:rPr lang="en-GB" sz="1600" i="1" dirty="0" err="1"/>
              <a:t>Cymreig</a:t>
            </a:r>
            <a:r>
              <a:rPr lang="en-GB" sz="1600" i="1" dirty="0"/>
              <a:t>, history and the story of Wales Final report. </a:t>
            </a:r>
            <a:r>
              <a:rPr lang="en-GB" sz="1600" dirty="0"/>
              <a:t>Cardiff: Welsh Government</a:t>
            </a:r>
          </a:p>
          <a:p>
            <a:endParaRPr lang="en-GB" sz="1400" dirty="0"/>
          </a:p>
          <a:p>
            <a:pPr>
              <a:buNone/>
            </a:pPr>
            <a:endParaRPr lang="en-GB" b="1" dirty="0"/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b="1" dirty="0">
                <a:solidFill>
                  <a:schemeClr val="tx1"/>
                </a:solidFill>
              </a:rPr>
              <a:t>References</a:t>
            </a:r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432232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76</TotalTime>
  <Words>987</Words>
  <Application>Microsoft Office PowerPoint</Application>
  <PresentationFormat>Widescreen</PresentationFormat>
  <Paragraphs>139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Symbol</vt:lpstr>
      <vt:lpstr>Wingdings 3</vt:lpstr>
      <vt:lpstr>Facet</vt:lpstr>
      <vt:lpstr>SJIE 5004</vt:lpstr>
      <vt:lpstr>Cynnwys /  Content</vt:lpstr>
      <vt:lpstr>PowerPoint Presentation</vt:lpstr>
      <vt:lpstr>Tasg Task</vt:lpstr>
      <vt:lpstr>Cymhelliant am Ddwyieithrwydd? Motivation for bilingualism?</vt:lpstr>
      <vt:lpstr>Manteision Deallusol a Gwybyddol Addysg Ddwyieithog The Intellectual and Cognitive Advantages of Bilingual Education</vt:lpstr>
      <vt:lpstr>Adesope et al  ( 2010)</vt:lpstr>
      <vt:lpstr>Positively Plurilingual (CILT, 2007) –  benefits of speaking more than one language buddion siarad mwy nag un iaith</vt:lpstr>
      <vt:lpstr>Pedagogy Addysgeg</vt:lpstr>
      <vt:lpstr>Welsh medium schools Ysgolion cyfrwng Cymraeg</vt:lpstr>
      <vt:lpstr>Pam ? /  Why?</vt:lpstr>
      <vt:lpstr>Anfanteision? Drawbacks?</vt:lpstr>
      <vt:lpstr>Bilingual education Addysg ddwyieithog</vt:lpstr>
      <vt:lpstr>Tasg Task</vt:lpstr>
      <vt:lpstr>References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SJPE5011/ SJPE5012 C Bilingualism/  Dwyieithrwydd</dc:title>
  <dc:creator>Lynwen Roberts</dc:creator>
  <cp:lastModifiedBy>Cindy Hunt</cp:lastModifiedBy>
  <cp:revision>12</cp:revision>
  <dcterms:created xsi:type="dcterms:W3CDTF">2016-01-20T18:26:23Z</dcterms:created>
  <dcterms:modified xsi:type="dcterms:W3CDTF">2020-08-11T17:18:15Z</dcterms:modified>
</cp:coreProperties>
</file>