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20"/>
  </p:handoutMasterIdLst>
  <p:sldIdLst>
    <p:sldId id="256" r:id="rId2"/>
    <p:sldId id="264" r:id="rId3"/>
    <p:sldId id="265" r:id="rId4"/>
    <p:sldId id="259" r:id="rId5"/>
    <p:sldId id="274" r:id="rId6"/>
    <p:sldId id="257" r:id="rId7"/>
    <p:sldId id="275" r:id="rId8"/>
    <p:sldId id="266" r:id="rId9"/>
    <p:sldId id="267" r:id="rId10"/>
    <p:sldId id="268" r:id="rId11"/>
    <p:sldId id="269" r:id="rId12"/>
    <p:sldId id="276" r:id="rId13"/>
    <p:sldId id="277" r:id="rId14"/>
    <p:sldId id="260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8E1998-DA92-4534-98F7-E3EEDB1E0DFB}" type="datetimeFigureOut">
              <a:rPr lang="en-GB" smtClean="0"/>
              <a:pPr/>
              <a:t>12/11/2013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C3EA28-2A0E-4825-BBE7-36C99E7EAE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2179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42D1-5CA0-469F-8BC2-491C1F9E5679}" type="datetimeFigureOut">
              <a:rPr lang="en-GB" smtClean="0"/>
              <a:pPr/>
              <a:t>12/11/2013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40762-CB83-4AFC-8918-D1B1F880FF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42D1-5CA0-469F-8BC2-491C1F9E5679}" type="datetimeFigureOut">
              <a:rPr lang="en-GB" smtClean="0"/>
              <a:pPr/>
              <a:t>12/11/2013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40762-CB83-4AFC-8918-D1B1F880FF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42D1-5CA0-469F-8BC2-491C1F9E5679}" type="datetimeFigureOut">
              <a:rPr lang="en-GB" smtClean="0"/>
              <a:pPr/>
              <a:t>12/11/2013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40762-CB83-4AFC-8918-D1B1F880FF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42D1-5CA0-469F-8BC2-491C1F9E5679}" type="datetimeFigureOut">
              <a:rPr lang="en-GB" smtClean="0"/>
              <a:pPr/>
              <a:t>12/11/2013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40762-CB83-4AFC-8918-D1B1F880FF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42D1-5CA0-469F-8BC2-491C1F9E5679}" type="datetimeFigureOut">
              <a:rPr lang="en-GB" smtClean="0"/>
              <a:pPr/>
              <a:t>12/11/2013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40762-CB83-4AFC-8918-D1B1F880FF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42D1-5CA0-469F-8BC2-491C1F9E5679}" type="datetimeFigureOut">
              <a:rPr lang="en-GB" smtClean="0"/>
              <a:pPr/>
              <a:t>12/11/2013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40762-CB83-4AFC-8918-D1B1F880FF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42D1-5CA0-469F-8BC2-491C1F9E5679}" type="datetimeFigureOut">
              <a:rPr lang="en-GB" smtClean="0"/>
              <a:pPr/>
              <a:t>12/11/2013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40762-CB83-4AFC-8918-D1B1F880FF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42D1-5CA0-469F-8BC2-491C1F9E5679}" type="datetimeFigureOut">
              <a:rPr lang="en-GB" smtClean="0"/>
              <a:pPr/>
              <a:t>12/11/2013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40762-CB83-4AFC-8918-D1B1F880FF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42D1-5CA0-469F-8BC2-491C1F9E5679}" type="datetimeFigureOut">
              <a:rPr lang="en-GB" smtClean="0"/>
              <a:pPr/>
              <a:t>12/11/2013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E240762-CB83-4AFC-8918-D1B1F880FFB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42D1-5CA0-469F-8BC2-491C1F9E5679}" type="datetimeFigureOut">
              <a:rPr lang="en-GB" smtClean="0"/>
              <a:pPr/>
              <a:t>12/11/2013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40762-CB83-4AFC-8918-D1B1F880FF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42D1-5CA0-469F-8BC2-491C1F9E5679}" type="datetimeFigureOut">
              <a:rPr lang="en-GB" smtClean="0"/>
              <a:pPr/>
              <a:t>12/11/2013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40762-CB83-4AFC-8918-D1B1F880FF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5142D1-5CA0-469F-8BC2-491C1F9E5679}" type="datetimeFigureOut">
              <a:rPr lang="en-GB" smtClean="0"/>
              <a:pPr/>
              <a:t>12/11/2013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E240762-CB83-4AFC-8918-D1B1F880FFB3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Paul’s Letters - Contextual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Addressing particular people in particular circumstances</a:t>
            </a:r>
          </a:p>
          <a:p>
            <a:r>
              <a:rPr lang="en-GB" dirty="0" smtClean="0"/>
              <a:t>Contextual advice</a:t>
            </a:r>
          </a:p>
          <a:p>
            <a:r>
              <a:rPr lang="en-GB" dirty="0" smtClean="0"/>
              <a:t>Seemingly contradictory:</a:t>
            </a:r>
          </a:p>
          <a:p>
            <a:r>
              <a:rPr lang="en-GB" dirty="0"/>
              <a:t>e</a:t>
            </a:r>
            <a:r>
              <a:rPr lang="en-GB" dirty="0" smtClean="0"/>
              <a:t>.g. Paul rejects financial support from Corinth (1 </a:t>
            </a:r>
            <a:r>
              <a:rPr lang="en-GB" dirty="0" err="1" smtClean="0"/>
              <a:t>Cor</a:t>
            </a:r>
            <a:r>
              <a:rPr lang="en-GB" dirty="0" smtClean="0"/>
              <a:t> 9.15-19) but accept such support from Philippi (Phil 4.14-18)</a:t>
            </a:r>
          </a:p>
        </p:txBody>
      </p:sp>
    </p:spTree>
  </p:cSld>
  <p:clrMapOvr>
    <a:masterClrMapping/>
  </p:clrMapOvr>
  <p:transition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Letters – conversation at a distance</a:t>
            </a:r>
            <a:endParaRPr lang="en-US" sz="400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Purpose: to maintain an existing relationship</a:t>
            </a:r>
          </a:p>
          <a:p>
            <a:r>
              <a:rPr lang="en-GB"/>
              <a:t>Context-specific advice</a:t>
            </a:r>
          </a:p>
          <a:p>
            <a:r>
              <a:rPr lang="en-GB"/>
              <a:t>Response to needs, question arising from ekklesia</a:t>
            </a:r>
          </a:p>
          <a:p>
            <a:r>
              <a:rPr lang="en-GB"/>
              <a:t>Witness to a process of theologizing in conversation</a:t>
            </a:r>
          </a:p>
          <a:p>
            <a:endParaRPr lang="en-US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Theologizing in </a:t>
            </a:r>
            <a:r>
              <a:rPr lang="en-GB" dirty="0" smtClean="0"/>
              <a:t>conversation</a:t>
            </a:r>
            <a:endParaRPr lang="en-US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‘…Paul did not begin his apostolic ministry with a developed theology in his mind, and…he often did not know what he thought about a given subject until he faced a context that required its discussion, and the composition of a written statement. ….Paul’s theology must be viewed as an emergent theology and not a systematic theology, as an interactive theology…as a product of a dialogue rather than a monologue.’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/>
          </a:p>
          <a:p>
            <a:pPr>
              <a:lnSpc>
                <a:spcPct val="90000"/>
              </a:lnSpc>
              <a:buFontTx/>
              <a:buNone/>
            </a:pPr>
            <a:r>
              <a:rPr lang="en-GB" sz="1600"/>
              <a:t>Calvin Roetzel, Paul, the Man and the Myth, p.4 </a:t>
            </a:r>
            <a:endParaRPr lang="en-US" sz="1600"/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Order of the Undisputed Letters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 Thessalonians  (around 51CE)</a:t>
            </a:r>
          </a:p>
          <a:p>
            <a:r>
              <a:rPr lang="en-GB" dirty="0" smtClean="0"/>
              <a:t>1 Corinthians (ca 52CE from Ephesus)</a:t>
            </a:r>
          </a:p>
          <a:p>
            <a:r>
              <a:rPr lang="en-GB" dirty="0" smtClean="0"/>
              <a:t>2 Corinthians (between 55-57CE)</a:t>
            </a:r>
          </a:p>
          <a:p>
            <a:r>
              <a:rPr lang="en-GB" dirty="0" smtClean="0"/>
              <a:t>Galatians(ca 54-56CE)</a:t>
            </a:r>
          </a:p>
          <a:p>
            <a:r>
              <a:rPr lang="en-GB" dirty="0" smtClean="0"/>
              <a:t>Philippians (ca 57-58CE)</a:t>
            </a:r>
          </a:p>
          <a:p>
            <a:r>
              <a:rPr lang="en-GB" dirty="0" smtClean="0"/>
              <a:t>Philemon (ca 58CE)</a:t>
            </a:r>
          </a:p>
          <a:p>
            <a:r>
              <a:rPr lang="en-GB" dirty="0" smtClean="0"/>
              <a:t>Romans (between 57-59CE)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Philemon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1. Paul addresses Philemon, </a:t>
            </a:r>
            <a:r>
              <a:rPr lang="en-GB" dirty="0" err="1" smtClean="0"/>
              <a:t>Apphia</a:t>
            </a:r>
            <a:r>
              <a:rPr lang="en-GB" dirty="0" smtClean="0"/>
              <a:t>, </a:t>
            </a:r>
            <a:r>
              <a:rPr lang="en-GB" dirty="0" err="1" smtClean="0"/>
              <a:t>Archippus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2. Thanksgiving and prayer</a:t>
            </a:r>
          </a:p>
          <a:p>
            <a:pPr marL="0" indent="0">
              <a:buNone/>
            </a:pPr>
            <a:r>
              <a:rPr lang="en-GB" dirty="0" smtClean="0"/>
              <a:t>3. Request about </a:t>
            </a:r>
            <a:r>
              <a:rPr lang="en-GB" dirty="0" err="1" smtClean="0"/>
              <a:t>Onesimus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4. Personal request</a:t>
            </a:r>
          </a:p>
          <a:p>
            <a:pPr marL="0" indent="0">
              <a:buNone/>
            </a:pPr>
            <a:r>
              <a:rPr lang="en-GB" dirty="0" smtClean="0"/>
              <a:t>5. Greetings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826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Structure of Paul’s Letters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Salutation: identification of letter writer and addressees</a:t>
            </a:r>
          </a:p>
          <a:p>
            <a:r>
              <a:rPr lang="en-GB" dirty="0" smtClean="0"/>
              <a:t>Thanksgiving</a:t>
            </a:r>
          </a:p>
          <a:p>
            <a:r>
              <a:rPr lang="en-GB" dirty="0" smtClean="0"/>
              <a:t>Body of the Letter</a:t>
            </a:r>
          </a:p>
          <a:p>
            <a:r>
              <a:rPr lang="en-GB" dirty="0" smtClean="0"/>
              <a:t>Greetings</a:t>
            </a:r>
          </a:p>
          <a:p>
            <a:r>
              <a:rPr lang="en-GB" dirty="0" smtClean="0"/>
              <a:t>Closing (Blessing)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dirty="0" smtClean="0"/>
              <a:t>Corinth</a:t>
            </a:r>
            <a:endParaRPr lang="en-GB" sz="7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16832"/>
            <a:ext cx="457200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3299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Corinthian Correspondence</a:t>
            </a: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1 and 2 Corinthians</a:t>
            </a:r>
          </a:p>
          <a:p>
            <a:r>
              <a:rPr lang="en-GB"/>
              <a:t>Theory: 2 Corinthians a composition of 2-7 letters, no clear evidence however</a:t>
            </a:r>
          </a:p>
          <a:p>
            <a:r>
              <a:rPr lang="en-GB"/>
              <a:t>Only letters which refer to previous correspondence – indication of more letters which were lost</a:t>
            </a:r>
          </a:p>
          <a:p>
            <a:endParaRPr lang="en-GB"/>
          </a:p>
          <a:p>
            <a:endParaRPr lang="en-US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Corinthian Correspondence</a:t>
            </a: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Reference to Corinth in Acts 18.1-17</a:t>
            </a:r>
          </a:p>
          <a:p>
            <a:r>
              <a:rPr lang="en-GB"/>
              <a:t>Reference to Prisca and Aquila (18.2)</a:t>
            </a:r>
          </a:p>
          <a:p>
            <a:r>
              <a:rPr lang="en-GB"/>
              <a:t>Expulsion of some Jews from Rome 49CE</a:t>
            </a:r>
          </a:p>
          <a:p>
            <a:pPr>
              <a:buFontTx/>
              <a:buNone/>
            </a:pPr>
            <a:r>
              <a:rPr lang="en-GB"/>
              <a:t>	(edict of Claudius)</a:t>
            </a:r>
          </a:p>
          <a:p>
            <a:r>
              <a:rPr lang="en-GB"/>
              <a:t>Reference to Gallio Acts 18.12 – corresponds with letter from Claudius to Gallio 52CE – Gallio proconsul 50-51 or 51-52</a:t>
            </a:r>
            <a:endParaRPr lang="en-US"/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Corinth</a:t>
            </a:r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Destroyed by Romans 146BCE</a:t>
            </a:r>
          </a:p>
          <a:p>
            <a:r>
              <a:rPr lang="en-GB"/>
              <a:t>Colony established by Julius Caesar 44BCE</a:t>
            </a:r>
          </a:p>
          <a:p>
            <a:r>
              <a:rPr lang="en-GB"/>
              <a:t>Uprooted population</a:t>
            </a:r>
          </a:p>
          <a:p>
            <a:r>
              <a:rPr lang="en-GB"/>
              <a:t>Important trade route</a:t>
            </a:r>
            <a:endParaRPr lang="en-US"/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 Corinthians</a:t>
            </a:r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Themes</a:t>
            </a:r>
          </a:p>
          <a:p>
            <a:r>
              <a:rPr lang="en-GB"/>
              <a:t>Unity</a:t>
            </a:r>
          </a:p>
          <a:p>
            <a:r>
              <a:rPr lang="en-GB"/>
              <a:t>Wisdom and the Cross</a:t>
            </a:r>
          </a:p>
          <a:p>
            <a:r>
              <a:rPr lang="en-GB"/>
              <a:t>Life in the community</a:t>
            </a:r>
          </a:p>
          <a:p>
            <a:r>
              <a:rPr lang="en-GB"/>
              <a:t>Lord’s supper</a:t>
            </a:r>
          </a:p>
          <a:p>
            <a:r>
              <a:rPr lang="en-GB"/>
              <a:t>Resurrection</a:t>
            </a:r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 smtClean="0"/>
              <a:t>Rome</a:t>
            </a:r>
            <a:endParaRPr lang="en-GB" sz="6600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9922" y="1935163"/>
            <a:ext cx="6584155" cy="438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79358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http://www.ancient.eu.com/Rome/</a:t>
            </a:r>
          </a:p>
        </p:txBody>
      </p:sp>
    </p:spTree>
    <p:extLst>
      <p:ext uri="{BB962C8B-B14F-4D97-AF65-F5344CB8AC3E}">
        <p14:creationId xmlns:p14="http://schemas.microsoft.com/office/powerpoint/2010/main" val="5265261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Letter to the Romans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Community Paul had not founded</a:t>
            </a:r>
          </a:p>
          <a:p>
            <a:r>
              <a:rPr lang="en-GB" dirty="0" smtClean="0"/>
              <a:t>Careful approach</a:t>
            </a:r>
          </a:p>
          <a:p>
            <a:r>
              <a:rPr lang="en-GB" dirty="0" smtClean="0"/>
              <a:t>Salutation 1.1-7</a:t>
            </a:r>
          </a:p>
          <a:p>
            <a:r>
              <a:rPr lang="en-GB" dirty="0" smtClean="0"/>
              <a:t>1.5 Apostle to the nations</a:t>
            </a:r>
          </a:p>
          <a:p>
            <a:r>
              <a:rPr lang="en-GB" dirty="0" smtClean="0"/>
              <a:t>1.18-8.39 Body</a:t>
            </a:r>
          </a:p>
          <a:p>
            <a:r>
              <a:rPr lang="en-GB" dirty="0" smtClean="0"/>
              <a:t>9-11 Centre</a:t>
            </a:r>
          </a:p>
          <a:p>
            <a:r>
              <a:rPr lang="en-GB" dirty="0" smtClean="0"/>
              <a:t>12.1-15.13 Life in Christ</a:t>
            </a:r>
          </a:p>
          <a:p>
            <a:r>
              <a:rPr lang="en-GB" dirty="0" smtClean="0"/>
              <a:t>15.14 – 16.27 Context and plans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Romans</a:t>
            </a:r>
            <a:endParaRPr 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The addressees</a:t>
            </a:r>
          </a:p>
          <a:p>
            <a:pPr>
              <a:lnSpc>
                <a:spcPct val="90000"/>
              </a:lnSpc>
            </a:pPr>
            <a:r>
              <a:rPr lang="en-GB"/>
              <a:t>‘..among the nations, including yourselves..’ 1.6</a:t>
            </a:r>
          </a:p>
          <a:p>
            <a:pPr>
              <a:lnSpc>
                <a:spcPct val="90000"/>
              </a:lnSpc>
            </a:pPr>
            <a:r>
              <a:rPr lang="en-GB"/>
              <a:t>‘All God’s beloved in Rome who are called to be saints’ 1.7</a:t>
            </a:r>
          </a:p>
          <a:p>
            <a:pPr>
              <a:lnSpc>
                <a:spcPct val="90000"/>
              </a:lnSpc>
            </a:pPr>
            <a:r>
              <a:rPr lang="en-GB"/>
              <a:t>‘I have often intended to come to you(but thus far have been prevented) that I may reap some harvest among you as among the rest of the nations/gentiles’ 1.13</a:t>
            </a:r>
            <a:endParaRPr lang="en-US"/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Romans</a:t>
            </a: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Origins of Christ-followers in Rome unknown – pre-Pauline</a:t>
            </a:r>
          </a:p>
          <a:p>
            <a:r>
              <a:rPr lang="en-GB"/>
              <a:t>Presence of Jews in Rome – links with Jerusalem</a:t>
            </a:r>
          </a:p>
          <a:p>
            <a:r>
              <a:rPr lang="en-GB"/>
              <a:t>49CE expulsion of some Jews</a:t>
            </a:r>
          </a:p>
          <a:p>
            <a:r>
              <a:rPr lang="en-GB"/>
              <a:t>Rom 16.3-4 Prisca and Aquila back in Rome </a:t>
            </a:r>
            <a:endParaRPr lang="en-US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Romans 16</a:t>
            </a: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Phoebe – deacon, leader, matron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List of greetings – indication for different groups in Rome 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Tenement and House Churches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Names – indications for social stratification</a:t>
            </a:r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Romans</a:t>
            </a:r>
            <a:endParaRPr lang="en-US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Purpose:</a:t>
            </a:r>
          </a:p>
          <a:p>
            <a:r>
              <a:rPr lang="en-GB" sz="2800"/>
              <a:t>Last will and testament ?</a:t>
            </a:r>
          </a:p>
          <a:p>
            <a:r>
              <a:rPr lang="en-GB" sz="2800"/>
              <a:t>Systematic outline of his Theology ?</a:t>
            </a:r>
          </a:p>
          <a:p>
            <a:r>
              <a:rPr lang="en-GB" sz="2800"/>
              <a:t>Self-introduction ?</a:t>
            </a:r>
          </a:p>
          <a:p>
            <a:r>
              <a:rPr lang="en-GB" sz="2800"/>
              <a:t>Establishing basis for mission in Spain ?</a:t>
            </a:r>
          </a:p>
          <a:p>
            <a:r>
              <a:rPr lang="en-GB" sz="2800"/>
              <a:t>Reconciliation of Jews and gentiles in Christ ?</a:t>
            </a:r>
          </a:p>
          <a:p>
            <a:r>
              <a:rPr lang="en-GB" sz="2800"/>
              <a:t>Rectifying misunderstanding of Paul’s gospel in Rome ?</a:t>
            </a:r>
            <a:endParaRPr lang="en-US" sz="280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288</TotalTime>
  <Words>541</Words>
  <Application>Microsoft Office PowerPoint</Application>
  <PresentationFormat>On-screen Show (4:3)</PresentationFormat>
  <Paragraphs>99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Flow</vt:lpstr>
      <vt:lpstr>Paul’s Letters - Contextual</vt:lpstr>
      <vt:lpstr>Letters – conversation at a distance</vt:lpstr>
      <vt:lpstr>Theologizing in conversation</vt:lpstr>
      <vt:lpstr>Order of the Undisputed Letters</vt:lpstr>
      <vt:lpstr>Philemon</vt:lpstr>
      <vt:lpstr>The Structure of Paul’s Letters</vt:lpstr>
      <vt:lpstr>Corinth</vt:lpstr>
      <vt:lpstr>The Corinthian Correspondence</vt:lpstr>
      <vt:lpstr>The Corinthian Correspondence</vt:lpstr>
      <vt:lpstr>Corinth</vt:lpstr>
      <vt:lpstr>1 Corinthians</vt:lpstr>
      <vt:lpstr>Rome</vt:lpstr>
      <vt:lpstr>Rome</vt:lpstr>
      <vt:lpstr>The Letter to the Romans</vt:lpstr>
      <vt:lpstr>Romans</vt:lpstr>
      <vt:lpstr>Romans</vt:lpstr>
      <vt:lpstr>Romans 16</vt:lpstr>
      <vt:lpstr>Romans</vt:lpstr>
    </vt:vector>
  </TitlesOfParts>
  <Company> 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Paul’s Letters - Contextual</dc:title>
  <dc:creator> Kathy Ehrensperger</dc:creator>
  <cp:lastModifiedBy>Administrator</cp:lastModifiedBy>
  <cp:revision>9</cp:revision>
  <dcterms:created xsi:type="dcterms:W3CDTF">2010-12-01T16:40:12Z</dcterms:created>
  <dcterms:modified xsi:type="dcterms:W3CDTF">2013-11-12T13:08:18Z</dcterms:modified>
</cp:coreProperties>
</file>