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1" r:id="rId5"/>
    <p:sldId id="263" r:id="rId6"/>
    <p:sldId id="264" r:id="rId7"/>
    <p:sldId id="265" r:id="rId8"/>
    <p:sldId id="266" r:id="rId9"/>
    <p:sldId id="267" r:id="rId10"/>
    <p:sldId id="268" r:id="rId11"/>
    <p:sldId id="271" r:id="rId12"/>
    <p:sldId id="272" r:id="rId13"/>
    <p:sldId id="269" r:id="rId14"/>
    <p:sldId id="260" r:id="rId15"/>
    <p:sldId id="262" r:id="rId16"/>
    <p:sldId id="273"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6CEC78-9B15-4916-9E18-51D74311E2F3}" v="1" dt="2024-01-25T12:41:02.7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79" d="100"/>
          <a:sy n="79" d="100"/>
        </p:scale>
        <p:origin x="11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Thompson-Charman (2104854)" userId="42f9d3f1-6f2f-49e0-ba7d-ee3fb618a195" providerId="ADAL" clId="{9D6CEC78-9B15-4916-9E18-51D74311E2F3}"/>
    <pc:docChg chg="custSel addSld modSld">
      <pc:chgData name="Catherine Thompson-Charman (2104854)" userId="42f9d3f1-6f2f-49e0-ba7d-ee3fb618a195" providerId="ADAL" clId="{9D6CEC78-9B15-4916-9E18-51D74311E2F3}" dt="2024-01-25T21:06:25.802" v="469" actId="20577"/>
      <pc:docMkLst>
        <pc:docMk/>
      </pc:docMkLst>
      <pc:sldChg chg="addSp delSp modSp mod delAnim modAnim">
        <pc:chgData name="Catherine Thompson-Charman (2104854)" userId="42f9d3f1-6f2f-49e0-ba7d-ee3fb618a195" providerId="ADAL" clId="{9D6CEC78-9B15-4916-9E18-51D74311E2F3}" dt="2024-01-25T12:41:43.606" v="5" actId="14100"/>
        <pc:sldMkLst>
          <pc:docMk/>
          <pc:sldMk cId="1658254209" sldId="259"/>
        </pc:sldMkLst>
        <pc:picChg chg="add mod">
          <ac:chgData name="Catherine Thompson-Charman (2104854)" userId="42f9d3f1-6f2f-49e0-ba7d-ee3fb618a195" providerId="ADAL" clId="{9D6CEC78-9B15-4916-9E18-51D74311E2F3}" dt="2024-01-25T12:41:43.606" v="5" actId="14100"/>
          <ac:picMkLst>
            <pc:docMk/>
            <pc:sldMk cId="1658254209" sldId="259"/>
            <ac:picMk id="2" creationId="{162099BA-512D-C233-A338-EA7CB446E5D3}"/>
          </ac:picMkLst>
        </pc:picChg>
        <pc:picChg chg="del">
          <ac:chgData name="Catherine Thompson-Charman (2104854)" userId="42f9d3f1-6f2f-49e0-ba7d-ee3fb618a195" providerId="ADAL" clId="{9D6CEC78-9B15-4916-9E18-51D74311E2F3}" dt="2024-01-25T12:40:06.774" v="0" actId="478"/>
          <ac:picMkLst>
            <pc:docMk/>
            <pc:sldMk cId="1658254209" sldId="259"/>
            <ac:picMk id="8" creationId="{9D05B8A5-3546-86CB-7DCC-DB47F1EB4C3E}"/>
          </ac:picMkLst>
        </pc:picChg>
      </pc:sldChg>
      <pc:sldChg chg="modSp mod">
        <pc:chgData name="Catherine Thompson-Charman (2104854)" userId="42f9d3f1-6f2f-49e0-ba7d-ee3fb618a195" providerId="ADAL" clId="{9D6CEC78-9B15-4916-9E18-51D74311E2F3}" dt="2024-01-25T21:04:03.946" v="433" actId="115"/>
        <pc:sldMkLst>
          <pc:docMk/>
          <pc:sldMk cId="2116878514" sldId="262"/>
        </pc:sldMkLst>
        <pc:spChg chg="mod">
          <ac:chgData name="Catherine Thompson-Charman (2104854)" userId="42f9d3f1-6f2f-49e0-ba7d-ee3fb618a195" providerId="ADAL" clId="{9D6CEC78-9B15-4916-9E18-51D74311E2F3}" dt="2024-01-25T21:04:03.946" v="433" actId="115"/>
          <ac:spMkLst>
            <pc:docMk/>
            <pc:sldMk cId="2116878514" sldId="262"/>
            <ac:spMk id="3" creationId="{35972905-A4D6-9FEA-A274-03BE1651A5B7}"/>
          </ac:spMkLst>
        </pc:spChg>
      </pc:sldChg>
      <pc:sldChg chg="modSp mod">
        <pc:chgData name="Catherine Thompson-Charman (2104854)" userId="42f9d3f1-6f2f-49e0-ba7d-ee3fb618a195" providerId="ADAL" clId="{9D6CEC78-9B15-4916-9E18-51D74311E2F3}" dt="2024-01-25T19:06:27.282" v="403" actId="27636"/>
        <pc:sldMkLst>
          <pc:docMk/>
          <pc:sldMk cId="2822668028" sldId="264"/>
        </pc:sldMkLst>
        <pc:spChg chg="mod">
          <ac:chgData name="Catherine Thompson-Charman (2104854)" userId="42f9d3f1-6f2f-49e0-ba7d-ee3fb618a195" providerId="ADAL" clId="{9D6CEC78-9B15-4916-9E18-51D74311E2F3}" dt="2024-01-25T19:06:27.282" v="403" actId="27636"/>
          <ac:spMkLst>
            <pc:docMk/>
            <pc:sldMk cId="2822668028" sldId="264"/>
            <ac:spMk id="3" creationId="{747A7DF0-384D-BE37-4726-A17020D7338A}"/>
          </ac:spMkLst>
        </pc:spChg>
      </pc:sldChg>
      <pc:sldChg chg="modSp mod">
        <pc:chgData name="Catherine Thompson-Charman (2104854)" userId="42f9d3f1-6f2f-49e0-ba7d-ee3fb618a195" providerId="ADAL" clId="{9D6CEC78-9B15-4916-9E18-51D74311E2F3}" dt="2024-01-25T16:55:13.931" v="142" actId="20577"/>
        <pc:sldMkLst>
          <pc:docMk/>
          <pc:sldMk cId="1805481890" sldId="271"/>
        </pc:sldMkLst>
        <pc:spChg chg="mod">
          <ac:chgData name="Catherine Thompson-Charman (2104854)" userId="42f9d3f1-6f2f-49e0-ba7d-ee3fb618a195" providerId="ADAL" clId="{9D6CEC78-9B15-4916-9E18-51D74311E2F3}" dt="2024-01-25T16:55:13.931" v="142" actId="20577"/>
          <ac:spMkLst>
            <pc:docMk/>
            <pc:sldMk cId="1805481890" sldId="271"/>
            <ac:spMk id="3" creationId="{3FA42462-5298-345E-2B95-C5DD1B607AF6}"/>
          </ac:spMkLst>
        </pc:spChg>
      </pc:sldChg>
      <pc:sldChg chg="modSp mod">
        <pc:chgData name="Catherine Thompson-Charman (2104854)" userId="42f9d3f1-6f2f-49e0-ba7d-ee3fb618a195" providerId="ADAL" clId="{9D6CEC78-9B15-4916-9E18-51D74311E2F3}" dt="2024-01-25T20:53:34.050" v="413" actId="20577"/>
        <pc:sldMkLst>
          <pc:docMk/>
          <pc:sldMk cId="1944341021" sldId="272"/>
        </pc:sldMkLst>
        <pc:spChg chg="mod">
          <ac:chgData name="Catherine Thompson-Charman (2104854)" userId="42f9d3f1-6f2f-49e0-ba7d-ee3fb618a195" providerId="ADAL" clId="{9D6CEC78-9B15-4916-9E18-51D74311E2F3}" dt="2024-01-25T20:53:34.050" v="413" actId="20577"/>
          <ac:spMkLst>
            <pc:docMk/>
            <pc:sldMk cId="1944341021" sldId="272"/>
            <ac:spMk id="3" creationId="{99CC5BD3-0DC2-CDE1-DB78-63F4AB42D8C8}"/>
          </ac:spMkLst>
        </pc:spChg>
      </pc:sldChg>
      <pc:sldChg chg="modSp mod">
        <pc:chgData name="Catherine Thompson-Charman (2104854)" userId="42f9d3f1-6f2f-49e0-ba7d-ee3fb618a195" providerId="ADAL" clId="{9D6CEC78-9B15-4916-9E18-51D74311E2F3}" dt="2024-01-25T21:06:25.802" v="469" actId="20577"/>
        <pc:sldMkLst>
          <pc:docMk/>
          <pc:sldMk cId="757801714" sldId="273"/>
        </pc:sldMkLst>
        <pc:spChg chg="mod">
          <ac:chgData name="Catherine Thompson-Charman (2104854)" userId="42f9d3f1-6f2f-49e0-ba7d-ee3fb618a195" providerId="ADAL" clId="{9D6CEC78-9B15-4916-9E18-51D74311E2F3}" dt="2024-01-25T21:06:25.802" v="469" actId="20577"/>
          <ac:spMkLst>
            <pc:docMk/>
            <pc:sldMk cId="757801714" sldId="273"/>
            <ac:spMk id="2" creationId="{79903020-A4B3-6EF2-22B0-FECDADBF4D5D}"/>
          </ac:spMkLst>
        </pc:spChg>
        <pc:spChg chg="mod">
          <ac:chgData name="Catherine Thompson-Charman (2104854)" userId="42f9d3f1-6f2f-49e0-ba7d-ee3fb618a195" providerId="ADAL" clId="{9D6CEC78-9B15-4916-9E18-51D74311E2F3}" dt="2024-01-25T21:04:57.752" v="452" actId="207"/>
          <ac:spMkLst>
            <pc:docMk/>
            <pc:sldMk cId="757801714" sldId="273"/>
            <ac:spMk id="3" creationId="{43EF3C9B-0575-55C7-A620-565C406E79B7}"/>
          </ac:spMkLst>
        </pc:spChg>
      </pc:sldChg>
      <pc:sldChg chg="delSp modSp new mod">
        <pc:chgData name="Catherine Thompson-Charman (2104854)" userId="42f9d3f1-6f2f-49e0-ba7d-ee3fb618a195" providerId="ADAL" clId="{9D6CEC78-9B15-4916-9E18-51D74311E2F3}" dt="2024-01-25T21:06:07.727" v="464" actId="255"/>
        <pc:sldMkLst>
          <pc:docMk/>
          <pc:sldMk cId="2510685241" sldId="274"/>
        </pc:sldMkLst>
        <pc:spChg chg="del">
          <ac:chgData name="Catherine Thompson-Charman (2104854)" userId="42f9d3f1-6f2f-49e0-ba7d-ee3fb618a195" providerId="ADAL" clId="{9D6CEC78-9B15-4916-9E18-51D74311E2F3}" dt="2024-01-25T21:05:55.993" v="462" actId="478"/>
          <ac:spMkLst>
            <pc:docMk/>
            <pc:sldMk cId="2510685241" sldId="274"/>
            <ac:spMk id="2" creationId="{00AAF0A3-68CF-0CF7-F084-DDC0B9B3BA47}"/>
          </ac:spMkLst>
        </pc:spChg>
        <pc:spChg chg="mod">
          <ac:chgData name="Catherine Thompson-Charman (2104854)" userId="42f9d3f1-6f2f-49e0-ba7d-ee3fb618a195" providerId="ADAL" clId="{9D6CEC78-9B15-4916-9E18-51D74311E2F3}" dt="2024-01-25T21:06:07.727" v="464" actId="255"/>
          <ac:spMkLst>
            <pc:docMk/>
            <pc:sldMk cId="2510685241" sldId="274"/>
            <ac:spMk id="3" creationId="{F04A875A-38FC-7726-35AA-967AA5E98F26}"/>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7.png"/><Relationship Id="rId7" Type="http://schemas.openxmlformats.org/officeDocument/2006/relationships/image" Target="../media/image9.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7.png"/><Relationship Id="rId7" Type="http://schemas.openxmlformats.org/officeDocument/2006/relationships/image" Target="../media/image9.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859AC756-1452-4583-9F3A-13769D9C55B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468123F-15A2-48C6-82FE-BF79249FD630}">
      <dgm:prSet/>
      <dgm:spPr/>
      <dgm:t>
        <a:bodyPr/>
        <a:lstStyle/>
        <a:p>
          <a:r>
            <a:rPr lang="en-GB" dirty="0"/>
            <a:t>This water activity involves standing up on a large board and using a paddle to glide through the water (</a:t>
          </a:r>
          <a:r>
            <a:rPr lang="en-GB" dirty="0" err="1"/>
            <a:t>gilisports</a:t>
          </a:r>
          <a:r>
            <a:rPr lang="en-GB" dirty="0"/>
            <a:t>, 2020; Schram, Hing and </a:t>
          </a:r>
          <a:r>
            <a:rPr lang="en-GB" dirty="0" err="1"/>
            <a:t>Climstein</a:t>
          </a:r>
          <a:r>
            <a:rPr lang="en-GB" dirty="0"/>
            <a:t>, 2016) </a:t>
          </a:r>
          <a:endParaRPr lang="en-US" dirty="0"/>
        </a:p>
      </dgm:t>
    </dgm:pt>
    <dgm:pt modelId="{1DF3A2CC-BDE9-4D19-9EF8-9FB3BE1ECD9E}" type="parTrans" cxnId="{EB01AE58-D61B-40FC-B068-D0FF404389F3}">
      <dgm:prSet/>
      <dgm:spPr/>
      <dgm:t>
        <a:bodyPr/>
        <a:lstStyle/>
        <a:p>
          <a:endParaRPr lang="en-US"/>
        </a:p>
      </dgm:t>
    </dgm:pt>
    <dgm:pt modelId="{8E5E6502-3D6F-41A5-919B-A6D7780ABD29}" type="sibTrans" cxnId="{EB01AE58-D61B-40FC-B068-D0FF404389F3}">
      <dgm:prSet/>
      <dgm:spPr/>
      <dgm:t>
        <a:bodyPr/>
        <a:lstStyle/>
        <a:p>
          <a:endParaRPr lang="en-US"/>
        </a:p>
      </dgm:t>
    </dgm:pt>
    <dgm:pt modelId="{8CC0AB6D-E646-4B6C-841E-4CA4404401B4}">
      <dgm:prSet/>
      <dgm:spPr/>
      <dgm:t>
        <a:bodyPr/>
        <a:lstStyle/>
        <a:p>
          <a:r>
            <a:rPr lang="en-GB" dirty="0"/>
            <a:t>Stand-up paddle boarding as a sport origins are from Hawaiian Islands in the 1960s (Addison, 2010; Schram et al.,2016).</a:t>
          </a:r>
          <a:endParaRPr lang="en-US" dirty="0"/>
        </a:p>
      </dgm:t>
    </dgm:pt>
    <dgm:pt modelId="{82A5B080-D372-4198-9D49-AC1842F77D4C}" type="parTrans" cxnId="{B5E6DE2D-E0E5-44D8-A00E-76CC67F1C817}">
      <dgm:prSet/>
      <dgm:spPr/>
      <dgm:t>
        <a:bodyPr/>
        <a:lstStyle/>
        <a:p>
          <a:endParaRPr lang="en-US"/>
        </a:p>
      </dgm:t>
    </dgm:pt>
    <dgm:pt modelId="{4CE243E2-89EA-4A76-BFAA-DF5BDF48179E}" type="sibTrans" cxnId="{B5E6DE2D-E0E5-44D8-A00E-76CC67F1C817}">
      <dgm:prSet/>
      <dgm:spPr/>
      <dgm:t>
        <a:bodyPr/>
        <a:lstStyle/>
        <a:p>
          <a:endParaRPr lang="en-US"/>
        </a:p>
      </dgm:t>
    </dgm:pt>
    <dgm:pt modelId="{24357D98-7AE1-491F-B2AE-C71B1F7C35D1}">
      <dgm:prSet/>
      <dgm:spPr/>
      <dgm:t>
        <a:bodyPr/>
        <a:lstStyle/>
        <a:p>
          <a:r>
            <a:rPr lang="en-GB" dirty="0"/>
            <a:t>Supports cardiovascular fitness, posture control, develops core, legs and arm muscles (Schram, Hing and </a:t>
          </a:r>
          <a:r>
            <a:rPr lang="en-GB" dirty="0" err="1"/>
            <a:t>Climstein</a:t>
          </a:r>
          <a:r>
            <a:rPr lang="en-GB" dirty="0"/>
            <a:t>, 2016; </a:t>
          </a:r>
          <a:r>
            <a:rPr lang="en-GB" dirty="0" err="1"/>
            <a:t>Castañeda-Babarro</a:t>
          </a:r>
          <a:r>
            <a:rPr lang="en-GB" dirty="0"/>
            <a:t>, 2022)</a:t>
          </a:r>
          <a:endParaRPr lang="en-US" dirty="0"/>
        </a:p>
      </dgm:t>
    </dgm:pt>
    <dgm:pt modelId="{5342B2D8-6B36-4D91-A89C-C06459AA0371}" type="parTrans" cxnId="{BEA34570-1A2D-4EEB-AC55-0EFE19A90D42}">
      <dgm:prSet/>
      <dgm:spPr/>
      <dgm:t>
        <a:bodyPr/>
        <a:lstStyle/>
        <a:p>
          <a:endParaRPr lang="en-US"/>
        </a:p>
      </dgm:t>
    </dgm:pt>
    <dgm:pt modelId="{A4729A7E-1C87-40A2-96D1-DFF513807453}" type="sibTrans" cxnId="{BEA34570-1A2D-4EEB-AC55-0EFE19A90D42}">
      <dgm:prSet/>
      <dgm:spPr/>
      <dgm:t>
        <a:bodyPr/>
        <a:lstStyle/>
        <a:p>
          <a:endParaRPr lang="en-US"/>
        </a:p>
      </dgm:t>
    </dgm:pt>
    <dgm:pt modelId="{519F7DA6-799C-48B0-9990-1C3B2854AF03}">
      <dgm:prSet/>
      <dgm:spPr/>
      <dgm:t>
        <a:bodyPr/>
        <a:lstStyle/>
        <a:p>
          <a:r>
            <a:rPr lang="en-GB" dirty="0"/>
            <a:t>Fun and easy to learn, also SUP is low impact which makes it suitable for all ages (Schram, Hing and </a:t>
          </a:r>
          <a:r>
            <a:rPr lang="en-GB" dirty="0" err="1"/>
            <a:t>Climstein</a:t>
          </a:r>
          <a:r>
            <a:rPr lang="en-GB" dirty="0"/>
            <a:t>, 2016)</a:t>
          </a:r>
          <a:endParaRPr lang="en-US" dirty="0"/>
        </a:p>
      </dgm:t>
    </dgm:pt>
    <dgm:pt modelId="{02E26BBA-E747-4945-8EB7-FD2B91820FC7}" type="parTrans" cxnId="{E7B45C29-E264-4602-823F-303C7D3D0C21}">
      <dgm:prSet/>
      <dgm:spPr/>
      <dgm:t>
        <a:bodyPr/>
        <a:lstStyle/>
        <a:p>
          <a:endParaRPr lang="en-US"/>
        </a:p>
      </dgm:t>
    </dgm:pt>
    <dgm:pt modelId="{4574CECC-69C6-4D3F-A7B5-BEACCD492074}" type="sibTrans" cxnId="{E7B45C29-E264-4602-823F-303C7D3D0C21}">
      <dgm:prSet/>
      <dgm:spPr/>
      <dgm:t>
        <a:bodyPr/>
        <a:lstStyle/>
        <a:p>
          <a:endParaRPr lang="en-US"/>
        </a:p>
      </dgm:t>
    </dgm:pt>
    <dgm:pt modelId="{D060D9CA-3A96-4413-907C-CD30F1A2C395}" type="pres">
      <dgm:prSet presAssocID="{859AC756-1452-4583-9F3A-13769D9C55B3}" presName="linear" presStyleCnt="0">
        <dgm:presLayoutVars>
          <dgm:animLvl val="lvl"/>
          <dgm:resizeHandles val="exact"/>
        </dgm:presLayoutVars>
      </dgm:prSet>
      <dgm:spPr/>
    </dgm:pt>
    <dgm:pt modelId="{5AA5CBE4-B0CB-409E-B330-4960B668CC45}" type="pres">
      <dgm:prSet presAssocID="{E468123F-15A2-48C6-82FE-BF79249FD630}" presName="parentText" presStyleLbl="node1" presStyleIdx="0" presStyleCnt="4">
        <dgm:presLayoutVars>
          <dgm:chMax val="0"/>
          <dgm:bulletEnabled val="1"/>
        </dgm:presLayoutVars>
      </dgm:prSet>
      <dgm:spPr/>
    </dgm:pt>
    <dgm:pt modelId="{B6A9A58D-9353-44F6-9F8B-F41B967832CE}" type="pres">
      <dgm:prSet presAssocID="{8E5E6502-3D6F-41A5-919B-A6D7780ABD29}" presName="spacer" presStyleCnt="0"/>
      <dgm:spPr/>
    </dgm:pt>
    <dgm:pt modelId="{B8CFDF23-66FF-40AB-875E-7E81D53A4E63}" type="pres">
      <dgm:prSet presAssocID="{8CC0AB6D-E646-4B6C-841E-4CA4404401B4}" presName="parentText" presStyleLbl="node1" presStyleIdx="1" presStyleCnt="4">
        <dgm:presLayoutVars>
          <dgm:chMax val="0"/>
          <dgm:bulletEnabled val="1"/>
        </dgm:presLayoutVars>
      </dgm:prSet>
      <dgm:spPr/>
    </dgm:pt>
    <dgm:pt modelId="{8FD94E8E-D6D6-4432-98B0-D3BD95AAEEF9}" type="pres">
      <dgm:prSet presAssocID="{4CE243E2-89EA-4A76-BFAA-DF5BDF48179E}" presName="spacer" presStyleCnt="0"/>
      <dgm:spPr/>
    </dgm:pt>
    <dgm:pt modelId="{D41E7986-14F0-42E5-94F4-5A26C347BF21}" type="pres">
      <dgm:prSet presAssocID="{24357D98-7AE1-491F-B2AE-C71B1F7C35D1}" presName="parentText" presStyleLbl="node1" presStyleIdx="2" presStyleCnt="4">
        <dgm:presLayoutVars>
          <dgm:chMax val="0"/>
          <dgm:bulletEnabled val="1"/>
        </dgm:presLayoutVars>
      </dgm:prSet>
      <dgm:spPr/>
    </dgm:pt>
    <dgm:pt modelId="{B4397768-0A15-4EAF-AA9E-2B8B38631637}" type="pres">
      <dgm:prSet presAssocID="{A4729A7E-1C87-40A2-96D1-DFF513807453}" presName="spacer" presStyleCnt="0"/>
      <dgm:spPr/>
    </dgm:pt>
    <dgm:pt modelId="{30B65F5C-6089-4A59-B137-F9E493CB13B5}" type="pres">
      <dgm:prSet presAssocID="{519F7DA6-799C-48B0-9990-1C3B2854AF03}" presName="parentText" presStyleLbl="node1" presStyleIdx="3" presStyleCnt="4">
        <dgm:presLayoutVars>
          <dgm:chMax val="0"/>
          <dgm:bulletEnabled val="1"/>
        </dgm:presLayoutVars>
      </dgm:prSet>
      <dgm:spPr/>
    </dgm:pt>
  </dgm:ptLst>
  <dgm:cxnLst>
    <dgm:cxn modelId="{E7B45C29-E264-4602-823F-303C7D3D0C21}" srcId="{859AC756-1452-4583-9F3A-13769D9C55B3}" destId="{519F7DA6-799C-48B0-9990-1C3B2854AF03}" srcOrd="3" destOrd="0" parTransId="{02E26BBA-E747-4945-8EB7-FD2B91820FC7}" sibTransId="{4574CECC-69C6-4D3F-A7B5-BEACCD492074}"/>
    <dgm:cxn modelId="{B5E6DE2D-E0E5-44D8-A00E-76CC67F1C817}" srcId="{859AC756-1452-4583-9F3A-13769D9C55B3}" destId="{8CC0AB6D-E646-4B6C-841E-4CA4404401B4}" srcOrd="1" destOrd="0" parTransId="{82A5B080-D372-4198-9D49-AC1842F77D4C}" sibTransId="{4CE243E2-89EA-4A76-BFAA-DF5BDF48179E}"/>
    <dgm:cxn modelId="{E0C63842-613D-4304-9530-E4B19DEA949B}" type="presOf" srcId="{24357D98-7AE1-491F-B2AE-C71B1F7C35D1}" destId="{D41E7986-14F0-42E5-94F4-5A26C347BF21}" srcOrd="0" destOrd="0" presId="urn:microsoft.com/office/officeart/2005/8/layout/vList2"/>
    <dgm:cxn modelId="{3E22B646-B967-4CEF-A733-67560158E36E}" type="presOf" srcId="{8CC0AB6D-E646-4B6C-841E-4CA4404401B4}" destId="{B8CFDF23-66FF-40AB-875E-7E81D53A4E63}" srcOrd="0" destOrd="0" presId="urn:microsoft.com/office/officeart/2005/8/layout/vList2"/>
    <dgm:cxn modelId="{30F0816D-A56A-417A-AD04-CBF38C842357}" type="presOf" srcId="{E468123F-15A2-48C6-82FE-BF79249FD630}" destId="{5AA5CBE4-B0CB-409E-B330-4960B668CC45}" srcOrd="0" destOrd="0" presId="urn:microsoft.com/office/officeart/2005/8/layout/vList2"/>
    <dgm:cxn modelId="{BEA34570-1A2D-4EEB-AC55-0EFE19A90D42}" srcId="{859AC756-1452-4583-9F3A-13769D9C55B3}" destId="{24357D98-7AE1-491F-B2AE-C71B1F7C35D1}" srcOrd="2" destOrd="0" parTransId="{5342B2D8-6B36-4D91-A89C-C06459AA0371}" sibTransId="{A4729A7E-1C87-40A2-96D1-DFF513807453}"/>
    <dgm:cxn modelId="{ACEE2078-78A5-48BD-B66A-4CB9A66B6267}" type="presOf" srcId="{519F7DA6-799C-48B0-9990-1C3B2854AF03}" destId="{30B65F5C-6089-4A59-B137-F9E493CB13B5}" srcOrd="0" destOrd="0" presId="urn:microsoft.com/office/officeart/2005/8/layout/vList2"/>
    <dgm:cxn modelId="{EB01AE58-D61B-40FC-B068-D0FF404389F3}" srcId="{859AC756-1452-4583-9F3A-13769D9C55B3}" destId="{E468123F-15A2-48C6-82FE-BF79249FD630}" srcOrd="0" destOrd="0" parTransId="{1DF3A2CC-BDE9-4D19-9EF8-9FB3BE1ECD9E}" sibTransId="{8E5E6502-3D6F-41A5-919B-A6D7780ABD29}"/>
    <dgm:cxn modelId="{5AC34A7B-97F4-45D9-B208-49B2F9F9E573}" type="presOf" srcId="{859AC756-1452-4583-9F3A-13769D9C55B3}" destId="{D060D9CA-3A96-4413-907C-CD30F1A2C395}" srcOrd="0" destOrd="0" presId="urn:microsoft.com/office/officeart/2005/8/layout/vList2"/>
    <dgm:cxn modelId="{ADB413E3-F9C8-4584-BFE3-6FBA18563817}" type="presParOf" srcId="{D060D9CA-3A96-4413-907C-CD30F1A2C395}" destId="{5AA5CBE4-B0CB-409E-B330-4960B668CC45}" srcOrd="0" destOrd="0" presId="urn:microsoft.com/office/officeart/2005/8/layout/vList2"/>
    <dgm:cxn modelId="{952E7AC0-299C-43C8-8DC9-8DAFE8E2B574}" type="presParOf" srcId="{D060D9CA-3A96-4413-907C-CD30F1A2C395}" destId="{B6A9A58D-9353-44F6-9F8B-F41B967832CE}" srcOrd="1" destOrd="0" presId="urn:microsoft.com/office/officeart/2005/8/layout/vList2"/>
    <dgm:cxn modelId="{FB76336B-B962-4DD1-9557-33DE6BE0A11C}" type="presParOf" srcId="{D060D9CA-3A96-4413-907C-CD30F1A2C395}" destId="{B8CFDF23-66FF-40AB-875E-7E81D53A4E63}" srcOrd="2" destOrd="0" presId="urn:microsoft.com/office/officeart/2005/8/layout/vList2"/>
    <dgm:cxn modelId="{F34488BE-F8F1-48B5-8E0D-FFF6281EC12F}" type="presParOf" srcId="{D060D9CA-3A96-4413-907C-CD30F1A2C395}" destId="{8FD94E8E-D6D6-4432-98B0-D3BD95AAEEF9}" srcOrd="3" destOrd="0" presId="urn:microsoft.com/office/officeart/2005/8/layout/vList2"/>
    <dgm:cxn modelId="{3ED4FDB9-827A-4D00-8193-1B99E968D303}" type="presParOf" srcId="{D060D9CA-3A96-4413-907C-CD30F1A2C395}" destId="{D41E7986-14F0-42E5-94F4-5A26C347BF21}" srcOrd="4" destOrd="0" presId="urn:microsoft.com/office/officeart/2005/8/layout/vList2"/>
    <dgm:cxn modelId="{1D32AB9E-E041-4A24-8C3D-4D0D69E8CE72}" type="presParOf" srcId="{D060D9CA-3A96-4413-907C-CD30F1A2C395}" destId="{B4397768-0A15-4EAF-AA9E-2B8B38631637}" srcOrd="5" destOrd="0" presId="urn:microsoft.com/office/officeart/2005/8/layout/vList2"/>
    <dgm:cxn modelId="{F08B28A8-40D9-40D9-A920-CA65B585D6EE}" type="presParOf" srcId="{D060D9CA-3A96-4413-907C-CD30F1A2C395}" destId="{30B65F5C-6089-4A59-B137-F9E493CB13B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FD29CC-8F86-489C-9F58-F99F42225432}"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DA1C2B4-4F96-44D2-8509-1DA1F2E5D830}">
      <dgm:prSet/>
      <dgm:spPr/>
      <dgm:t>
        <a:bodyPr/>
        <a:lstStyle/>
        <a:p>
          <a:pPr algn="ctr"/>
          <a:r>
            <a:rPr lang="en-US" b="1" dirty="0">
              <a:latin typeface="+mn-lt"/>
            </a:rPr>
            <a:t>Physical Literacy</a:t>
          </a:r>
        </a:p>
        <a:p>
          <a:pPr algn="l"/>
          <a:endParaRPr lang="en-US" dirty="0">
            <a:latin typeface="+mn-lt"/>
          </a:endParaRPr>
        </a:p>
        <a:p>
          <a:pPr algn="ctr"/>
          <a:r>
            <a:rPr lang="en-US" b="0" i="0" dirty="0">
              <a:latin typeface="+mn-lt"/>
            </a:rPr>
            <a:t>‘’Physical literacy can be described as the motivation, confidence, physical competence, knowledge and understanding to value and take responsibility for engagement in physical activities for life.”</a:t>
          </a:r>
        </a:p>
        <a:p>
          <a:pPr algn="ctr"/>
          <a:r>
            <a:rPr lang="en-GB" b="0" i="0" dirty="0">
              <a:latin typeface="+mn-lt"/>
            </a:rPr>
            <a:t>(IPLA, 2017; Whitehead, 2010)</a:t>
          </a:r>
          <a:endParaRPr lang="en-US" dirty="0">
            <a:latin typeface="+mn-lt"/>
          </a:endParaRPr>
        </a:p>
        <a:p>
          <a:pPr algn="ctr"/>
          <a:r>
            <a:rPr lang="en-US" dirty="0"/>
            <a:t> </a:t>
          </a:r>
        </a:p>
      </dgm:t>
    </dgm:pt>
    <dgm:pt modelId="{FE9D67EE-A851-4A83-8590-A65E38D25B77}" type="parTrans" cxnId="{AFF02151-F279-4CB0-A71E-F4F75BC9CE06}">
      <dgm:prSet/>
      <dgm:spPr/>
      <dgm:t>
        <a:bodyPr/>
        <a:lstStyle/>
        <a:p>
          <a:endParaRPr lang="en-US"/>
        </a:p>
      </dgm:t>
    </dgm:pt>
    <dgm:pt modelId="{A4B66185-2A8D-4C78-A9F6-70DA8E9B1884}" type="sibTrans" cxnId="{AFF02151-F279-4CB0-A71E-F4F75BC9CE06}">
      <dgm:prSet/>
      <dgm:spPr/>
      <dgm:t>
        <a:bodyPr/>
        <a:lstStyle/>
        <a:p>
          <a:endParaRPr lang="en-US"/>
        </a:p>
      </dgm:t>
    </dgm:pt>
    <dgm:pt modelId="{90AA5E77-9C57-42E5-883E-3D93156F397B}">
      <dgm:prSet/>
      <dgm:spPr/>
      <dgm:t>
        <a:bodyPr/>
        <a:lstStyle/>
        <a:p>
          <a:pPr algn="ctr"/>
          <a:r>
            <a:rPr lang="en-US" b="1" dirty="0">
              <a:latin typeface="+mn-lt"/>
            </a:rPr>
            <a:t>Health and Wellbeing, (2020)</a:t>
          </a:r>
        </a:p>
        <a:p>
          <a:pPr algn="ctr"/>
          <a:endParaRPr lang="en-US" dirty="0">
            <a:latin typeface="+mn-lt"/>
          </a:endParaRPr>
        </a:p>
        <a:p>
          <a:pPr algn="ctr"/>
          <a:r>
            <a:rPr lang="en-GB" dirty="0">
              <a:latin typeface="+mn-lt"/>
            </a:rPr>
            <a:t>This area of learning and experience will support learners to develop and maintain not only their physical health and well-being, but also their mental health and emotional well-being, as well as developing positive relationships in a range of contexts.</a:t>
          </a:r>
        </a:p>
        <a:p>
          <a:pPr algn="ctr"/>
          <a:r>
            <a:rPr lang="en-GB" dirty="0">
              <a:latin typeface="+mn-lt"/>
            </a:rPr>
            <a:t>(Curriculum for Wales, 2022)</a:t>
          </a:r>
          <a:endParaRPr lang="en-US" dirty="0">
            <a:latin typeface="+mn-lt"/>
          </a:endParaRPr>
        </a:p>
      </dgm:t>
    </dgm:pt>
    <dgm:pt modelId="{DBEC34C4-F782-4881-A5C5-1AF3087F47BF}" type="parTrans" cxnId="{1DF66495-4A01-42CB-B5A7-9C6E991B8B9E}">
      <dgm:prSet/>
      <dgm:spPr/>
      <dgm:t>
        <a:bodyPr/>
        <a:lstStyle/>
        <a:p>
          <a:endParaRPr lang="en-US"/>
        </a:p>
      </dgm:t>
    </dgm:pt>
    <dgm:pt modelId="{10AB7F02-82AD-49CB-81DF-13B05DA3EDC9}" type="sibTrans" cxnId="{1DF66495-4A01-42CB-B5A7-9C6E991B8B9E}">
      <dgm:prSet/>
      <dgm:spPr/>
      <dgm:t>
        <a:bodyPr/>
        <a:lstStyle/>
        <a:p>
          <a:endParaRPr lang="en-US"/>
        </a:p>
      </dgm:t>
    </dgm:pt>
    <dgm:pt modelId="{5E70FD1D-A2F6-4798-B14C-A046818F2A67}">
      <dgm:prSet/>
      <dgm:spPr/>
      <dgm:t>
        <a:bodyPr/>
        <a:lstStyle/>
        <a:p>
          <a:pPr algn="ctr"/>
          <a:r>
            <a:rPr lang="en-US" b="1" dirty="0">
              <a:latin typeface="+mn-lt"/>
            </a:rPr>
            <a:t>Curriculum for Wales, (2022)</a:t>
          </a:r>
        </a:p>
        <a:p>
          <a:pPr algn="ctr"/>
          <a:r>
            <a:rPr lang="en-US" b="1" dirty="0">
              <a:latin typeface="+mn-lt"/>
            </a:rPr>
            <a:t>(Four Purposes) </a:t>
          </a:r>
        </a:p>
        <a:p>
          <a:pPr algn="ctr"/>
          <a:r>
            <a:rPr lang="en-US" dirty="0">
              <a:latin typeface="+mn-lt"/>
            </a:rPr>
            <a:t>- </a:t>
          </a:r>
          <a:r>
            <a:rPr lang="en-GB" dirty="0">
              <a:latin typeface="+mn-lt"/>
            </a:rPr>
            <a:t>ambitious, capable learners, ready to learn throughout their lives</a:t>
          </a:r>
          <a:endParaRPr lang="en-US" dirty="0">
            <a:latin typeface="+mn-lt"/>
          </a:endParaRPr>
        </a:p>
        <a:p>
          <a:pPr algn="ctr"/>
          <a:r>
            <a:rPr lang="en-GB" dirty="0">
              <a:latin typeface="+mn-lt"/>
            </a:rPr>
            <a:t>- enterprising, creative contributors, ready to play a full part in life and work</a:t>
          </a:r>
          <a:endParaRPr lang="en-US" dirty="0">
            <a:latin typeface="+mn-lt"/>
          </a:endParaRPr>
        </a:p>
        <a:p>
          <a:pPr algn="ctr"/>
          <a:r>
            <a:rPr lang="en-GB" dirty="0">
              <a:latin typeface="+mn-lt"/>
            </a:rPr>
            <a:t>- ethical, informed citizens of Wales and the world</a:t>
          </a:r>
          <a:endParaRPr lang="en-US" dirty="0">
            <a:latin typeface="+mn-lt"/>
          </a:endParaRPr>
        </a:p>
        <a:p>
          <a:pPr algn="ctr"/>
          <a:r>
            <a:rPr lang="en-GB" dirty="0">
              <a:latin typeface="+mn-lt"/>
            </a:rPr>
            <a:t>- healthy, confident individuals, ready to lead fulfilling lives as valued members of society</a:t>
          </a:r>
          <a:endParaRPr lang="en-US" dirty="0">
            <a:latin typeface="+mn-lt"/>
          </a:endParaRPr>
        </a:p>
      </dgm:t>
    </dgm:pt>
    <dgm:pt modelId="{06741D80-FE3C-4DD5-88AC-A3F9A49026CB}" type="parTrans" cxnId="{ECA91DFD-2A9C-482E-9B3E-084E6BF1486C}">
      <dgm:prSet/>
      <dgm:spPr/>
      <dgm:t>
        <a:bodyPr/>
        <a:lstStyle/>
        <a:p>
          <a:endParaRPr lang="en-US"/>
        </a:p>
      </dgm:t>
    </dgm:pt>
    <dgm:pt modelId="{72736EA0-FE5C-45A8-8A60-A0BD6A38B7B7}" type="sibTrans" cxnId="{ECA91DFD-2A9C-482E-9B3E-084E6BF1486C}">
      <dgm:prSet/>
      <dgm:spPr/>
      <dgm:t>
        <a:bodyPr/>
        <a:lstStyle/>
        <a:p>
          <a:endParaRPr lang="en-US"/>
        </a:p>
      </dgm:t>
    </dgm:pt>
    <dgm:pt modelId="{A578A7C0-ABA0-45D4-AE1C-BB97AAA12E1D}" type="pres">
      <dgm:prSet presAssocID="{06FD29CC-8F86-489C-9F58-F99F42225432}" presName="linear" presStyleCnt="0">
        <dgm:presLayoutVars>
          <dgm:animLvl val="lvl"/>
          <dgm:resizeHandles val="exact"/>
        </dgm:presLayoutVars>
      </dgm:prSet>
      <dgm:spPr/>
    </dgm:pt>
    <dgm:pt modelId="{B3CC5BCF-FE50-4CDC-8F52-1DBB12A1F3B4}" type="pres">
      <dgm:prSet presAssocID="{1DA1C2B4-4F96-44D2-8509-1DA1F2E5D830}" presName="parentText" presStyleLbl="node1" presStyleIdx="0" presStyleCnt="3">
        <dgm:presLayoutVars>
          <dgm:chMax val="0"/>
          <dgm:bulletEnabled val="1"/>
        </dgm:presLayoutVars>
      </dgm:prSet>
      <dgm:spPr/>
    </dgm:pt>
    <dgm:pt modelId="{575B2EF2-842F-4B60-A6EA-C59081D243D5}" type="pres">
      <dgm:prSet presAssocID="{A4B66185-2A8D-4C78-A9F6-70DA8E9B1884}" presName="spacer" presStyleCnt="0"/>
      <dgm:spPr/>
    </dgm:pt>
    <dgm:pt modelId="{24F00102-90B6-4F34-B67F-6537B410D813}" type="pres">
      <dgm:prSet presAssocID="{90AA5E77-9C57-42E5-883E-3D93156F397B}" presName="parentText" presStyleLbl="node1" presStyleIdx="1" presStyleCnt="3">
        <dgm:presLayoutVars>
          <dgm:chMax val="0"/>
          <dgm:bulletEnabled val="1"/>
        </dgm:presLayoutVars>
      </dgm:prSet>
      <dgm:spPr/>
    </dgm:pt>
    <dgm:pt modelId="{702F9B2A-7ED3-429F-9A56-11476BFFF61D}" type="pres">
      <dgm:prSet presAssocID="{10AB7F02-82AD-49CB-81DF-13B05DA3EDC9}" presName="spacer" presStyleCnt="0"/>
      <dgm:spPr/>
    </dgm:pt>
    <dgm:pt modelId="{8665DEFE-ED36-4CF4-B4FE-CE7292A8B789}" type="pres">
      <dgm:prSet presAssocID="{5E70FD1D-A2F6-4798-B14C-A046818F2A67}" presName="parentText" presStyleLbl="node1" presStyleIdx="2" presStyleCnt="3" custLinFactNeighborX="334" custLinFactNeighborY="-6403">
        <dgm:presLayoutVars>
          <dgm:chMax val="0"/>
          <dgm:bulletEnabled val="1"/>
        </dgm:presLayoutVars>
      </dgm:prSet>
      <dgm:spPr/>
    </dgm:pt>
  </dgm:ptLst>
  <dgm:cxnLst>
    <dgm:cxn modelId="{9EB8B524-AFB2-45D2-8369-26834D7CA4EE}" type="presOf" srcId="{06FD29CC-8F86-489C-9F58-F99F42225432}" destId="{A578A7C0-ABA0-45D4-AE1C-BB97AAA12E1D}" srcOrd="0" destOrd="0" presId="urn:microsoft.com/office/officeart/2005/8/layout/vList2"/>
    <dgm:cxn modelId="{4170053A-9230-4410-A681-EBD9DD4C3342}" type="presOf" srcId="{1DA1C2B4-4F96-44D2-8509-1DA1F2E5D830}" destId="{B3CC5BCF-FE50-4CDC-8F52-1DBB12A1F3B4}" srcOrd="0" destOrd="0" presId="urn:microsoft.com/office/officeart/2005/8/layout/vList2"/>
    <dgm:cxn modelId="{AFF02151-F279-4CB0-A71E-F4F75BC9CE06}" srcId="{06FD29CC-8F86-489C-9F58-F99F42225432}" destId="{1DA1C2B4-4F96-44D2-8509-1DA1F2E5D830}" srcOrd="0" destOrd="0" parTransId="{FE9D67EE-A851-4A83-8590-A65E38D25B77}" sibTransId="{A4B66185-2A8D-4C78-A9F6-70DA8E9B1884}"/>
    <dgm:cxn modelId="{1DF66495-4A01-42CB-B5A7-9C6E991B8B9E}" srcId="{06FD29CC-8F86-489C-9F58-F99F42225432}" destId="{90AA5E77-9C57-42E5-883E-3D93156F397B}" srcOrd="1" destOrd="0" parTransId="{DBEC34C4-F782-4881-A5C5-1AF3087F47BF}" sibTransId="{10AB7F02-82AD-49CB-81DF-13B05DA3EDC9}"/>
    <dgm:cxn modelId="{587586BB-C778-4652-81F5-B942269AEA23}" type="presOf" srcId="{90AA5E77-9C57-42E5-883E-3D93156F397B}" destId="{24F00102-90B6-4F34-B67F-6537B410D813}" srcOrd="0" destOrd="0" presId="urn:microsoft.com/office/officeart/2005/8/layout/vList2"/>
    <dgm:cxn modelId="{60134DBC-639F-4CFD-AE37-D1D5084FCC31}" type="presOf" srcId="{5E70FD1D-A2F6-4798-B14C-A046818F2A67}" destId="{8665DEFE-ED36-4CF4-B4FE-CE7292A8B789}" srcOrd="0" destOrd="0" presId="urn:microsoft.com/office/officeart/2005/8/layout/vList2"/>
    <dgm:cxn modelId="{ECA91DFD-2A9C-482E-9B3E-084E6BF1486C}" srcId="{06FD29CC-8F86-489C-9F58-F99F42225432}" destId="{5E70FD1D-A2F6-4798-B14C-A046818F2A67}" srcOrd="2" destOrd="0" parTransId="{06741D80-FE3C-4DD5-88AC-A3F9A49026CB}" sibTransId="{72736EA0-FE5C-45A8-8A60-A0BD6A38B7B7}"/>
    <dgm:cxn modelId="{8A025741-E477-41D5-BDDC-31684C8E8E23}" type="presParOf" srcId="{A578A7C0-ABA0-45D4-AE1C-BB97AAA12E1D}" destId="{B3CC5BCF-FE50-4CDC-8F52-1DBB12A1F3B4}" srcOrd="0" destOrd="0" presId="urn:microsoft.com/office/officeart/2005/8/layout/vList2"/>
    <dgm:cxn modelId="{AA8F7712-DAFF-4497-A1E3-E0C5CFB6C0CF}" type="presParOf" srcId="{A578A7C0-ABA0-45D4-AE1C-BB97AAA12E1D}" destId="{575B2EF2-842F-4B60-A6EA-C59081D243D5}" srcOrd="1" destOrd="0" presId="urn:microsoft.com/office/officeart/2005/8/layout/vList2"/>
    <dgm:cxn modelId="{8C4A9A61-7F38-4EF1-922D-53A09383CC5E}" type="presParOf" srcId="{A578A7C0-ABA0-45D4-AE1C-BB97AAA12E1D}" destId="{24F00102-90B6-4F34-B67F-6537B410D813}" srcOrd="2" destOrd="0" presId="urn:microsoft.com/office/officeart/2005/8/layout/vList2"/>
    <dgm:cxn modelId="{90354AAB-1D48-4908-8A5A-BCF77D90772B}" type="presParOf" srcId="{A578A7C0-ABA0-45D4-AE1C-BB97AAA12E1D}" destId="{702F9B2A-7ED3-429F-9A56-11476BFFF61D}" srcOrd="3" destOrd="0" presId="urn:microsoft.com/office/officeart/2005/8/layout/vList2"/>
    <dgm:cxn modelId="{C7F2A8C3-13E1-4E46-9D28-A510209807BB}" type="presParOf" srcId="{A578A7C0-ABA0-45D4-AE1C-BB97AAA12E1D}" destId="{8665DEFE-ED36-4CF4-B4FE-CE7292A8B78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F71442-9B72-426A-B3A2-278DABAEC35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0A139BC-B8E4-45BC-8E94-9D7EFA568E05}">
      <dgm:prSet/>
      <dgm:spPr/>
      <dgm:t>
        <a:bodyPr/>
        <a:lstStyle/>
        <a:p>
          <a:r>
            <a:rPr lang="en-US" dirty="0"/>
            <a:t>Health and Wellbeing </a:t>
          </a:r>
        </a:p>
      </dgm:t>
    </dgm:pt>
    <dgm:pt modelId="{FB5BACF5-FA23-4193-AD2F-C77D5B09F446}" type="parTrans" cxnId="{3DA2B889-B01D-401E-8947-D8C8B6F19B72}">
      <dgm:prSet/>
      <dgm:spPr/>
      <dgm:t>
        <a:bodyPr/>
        <a:lstStyle/>
        <a:p>
          <a:endParaRPr lang="en-US"/>
        </a:p>
      </dgm:t>
    </dgm:pt>
    <dgm:pt modelId="{8CCC94C4-0A36-4150-8CD4-B0301DD3A6F4}" type="sibTrans" cxnId="{3DA2B889-B01D-401E-8947-D8C8B6F19B72}">
      <dgm:prSet/>
      <dgm:spPr/>
      <dgm:t>
        <a:bodyPr/>
        <a:lstStyle/>
        <a:p>
          <a:endParaRPr lang="en-US"/>
        </a:p>
      </dgm:t>
    </dgm:pt>
    <dgm:pt modelId="{121BB033-923A-4B65-BF9B-6BF3374C38D4}">
      <dgm:prSet/>
      <dgm:spPr/>
      <dgm:t>
        <a:bodyPr/>
        <a:lstStyle/>
        <a:p>
          <a:r>
            <a:rPr lang="en-US" dirty="0"/>
            <a:t>Opportunities to support physical health and wellbeing</a:t>
          </a:r>
        </a:p>
      </dgm:t>
    </dgm:pt>
    <dgm:pt modelId="{DDCF3EA0-0254-4F4A-9706-72369ABE75BC}" type="parTrans" cxnId="{F5FBFD34-A433-4994-AFB2-9CD0D638FB95}">
      <dgm:prSet/>
      <dgm:spPr/>
      <dgm:t>
        <a:bodyPr/>
        <a:lstStyle/>
        <a:p>
          <a:endParaRPr lang="en-US"/>
        </a:p>
      </dgm:t>
    </dgm:pt>
    <dgm:pt modelId="{084AE303-A07F-4479-B572-3C97509E0590}" type="sibTrans" cxnId="{F5FBFD34-A433-4994-AFB2-9CD0D638FB95}">
      <dgm:prSet/>
      <dgm:spPr/>
      <dgm:t>
        <a:bodyPr/>
        <a:lstStyle/>
        <a:p>
          <a:endParaRPr lang="en-US"/>
        </a:p>
      </dgm:t>
    </dgm:pt>
    <dgm:pt modelId="{AD680CD0-E950-4DEB-ADA8-E109B532E013}">
      <dgm:prSet/>
      <dgm:spPr/>
      <dgm:t>
        <a:bodyPr/>
        <a:lstStyle/>
        <a:p>
          <a:r>
            <a:rPr lang="en-US" dirty="0"/>
            <a:t>Experiences that will express and respond to mental wellbeing and emotional well-being.</a:t>
          </a:r>
        </a:p>
      </dgm:t>
    </dgm:pt>
    <dgm:pt modelId="{DE28AA87-076D-4B25-AA2A-414D98AAB84F}" type="parTrans" cxnId="{C0CDEC45-87A5-4D4B-A5BD-BC8546AFC15D}">
      <dgm:prSet/>
      <dgm:spPr/>
      <dgm:t>
        <a:bodyPr/>
        <a:lstStyle/>
        <a:p>
          <a:endParaRPr lang="en-US"/>
        </a:p>
      </dgm:t>
    </dgm:pt>
    <dgm:pt modelId="{37834179-8C02-49D3-AE05-01CFE0927E1D}" type="sibTrans" cxnId="{C0CDEC45-87A5-4D4B-A5BD-BC8546AFC15D}">
      <dgm:prSet/>
      <dgm:spPr/>
      <dgm:t>
        <a:bodyPr/>
        <a:lstStyle/>
        <a:p>
          <a:endParaRPr lang="en-US"/>
        </a:p>
      </dgm:t>
    </dgm:pt>
    <dgm:pt modelId="{E998F11F-E7E4-4A4D-9C33-50228D3CE48F}">
      <dgm:prSet/>
      <dgm:spPr/>
      <dgm:t>
        <a:bodyPr/>
        <a:lstStyle/>
        <a:p>
          <a:r>
            <a:rPr lang="en-US" dirty="0"/>
            <a:t>Opportunities to engage with cognitive development </a:t>
          </a:r>
        </a:p>
      </dgm:t>
    </dgm:pt>
    <dgm:pt modelId="{B90409A0-C1E4-43EA-BEB3-D26495D91042}" type="parTrans" cxnId="{388DE487-AF1A-4AE9-AB02-EADDF4D1ECB7}">
      <dgm:prSet/>
      <dgm:spPr/>
      <dgm:t>
        <a:bodyPr/>
        <a:lstStyle/>
        <a:p>
          <a:endParaRPr lang="en-US"/>
        </a:p>
      </dgm:t>
    </dgm:pt>
    <dgm:pt modelId="{01BE6685-7E3D-4DD4-8397-531286BF5484}" type="sibTrans" cxnId="{388DE487-AF1A-4AE9-AB02-EADDF4D1ECB7}">
      <dgm:prSet/>
      <dgm:spPr/>
      <dgm:t>
        <a:bodyPr/>
        <a:lstStyle/>
        <a:p>
          <a:endParaRPr lang="en-US"/>
        </a:p>
      </dgm:t>
    </dgm:pt>
    <dgm:pt modelId="{17821CCB-9F0D-4C53-822B-8DFA93F7F1B7}">
      <dgm:prSet/>
      <dgm:spPr/>
      <dgm:t>
        <a:bodyPr/>
        <a:lstStyle/>
        <a:p>
          <a:r>
            <a:rPr lang="en-US" dirty="0"/>
            <a:t>Activities to support social skills which will support healthy relationships </a:t>
          </a:r>
        </a:p>
      </dgm:t>
    </dgm:pt>
    <dgm:pt modelId="{42C8131E-14B5-4365-8DDC-178CC37A4739}" type="parTrans" cxnId="{4364BD2A-1856-4609-9ACD-D84B1516EFBA}">
      <dgm:prSet/>
      <dgm:spPr/>
      <dgm:t>
        <a:bodyPr/>
        <a:lstStyle/>
        <a:p>
          <a:endParaRPr lang="en-US"/>
        </a:p>
      </dgm:t>
    </dgm:pt>
    <dgm:pt modelId="{4579617E-005F-47F0-BB70-D79F8C497A70}" type="sibTrans" cxnId="{4364BD2A-1856-4609-9ACD-D84B1516EFBA}">
      <dgm:prSet/>
      <dgm:spPr/>
      <dgm:t>
        <a:bodyPr/>
        <a:lstStyle/>
        <a:p>
          <a:endParaRPr lang="en-US"/>
        </a:p>
      </dgm:t>
    </dgm:pt>
    <dgm:pt modelId="{05DD69C3-8896-4DA4-A7A3-BEFB29CF82CA}" type="pres">
      <dgm:prSet presAssocID="{79F71442-9B72-426A-B3A2-278DABAEC353}" presName="root" presStyleCnt="0">
        <dgm:presLayoutVars>
          <dgm:dir/>
          <dgm:resizeHandles val="exact"/>
        </dgm:presLayoutVars>
      </dgm:prSet>
      <dgm:spPr/>
    </dgm:pt>
    <dgm:pt modelId="{BB676A47-E1E5-4786-9F08-CA6940E8C94A}" type="pres">
      <dgm:prSet presAssocID="{D0A139BC-B8E4-45BC-8E94-9D7EFA568E05}" presName="compNode" presStyleCnt="0"/>
      <dgm:spPr/>
    </dgm:pt>
    <dgm:pt modelId="{FA9460BD-8026-4896-B51F-BA63F7CA862C}" type="pres">
      <dgm:prSet presAssocID="{D0A139BC-B8E4-45BC-8E94-9D7EFA568E05}" presName="bgRect" presStyleLbl="bgShp" presStyleIdx="0" presStyleCnt="5"/>
      <dgm:spPr/>
    </dgm:pt>
    <dgm:pt modelId="{CAE521EF-ACEF-4D69-A957-22FF05311EF9}" type="pres">
      <dgm:prSet presAssocID="{D0A139BC-B8E4-45BC-8E94-9D7EFA568E0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BF46D19C-A717-46F7-8490-C03D54A0641E}" type="pres">
      <dgm:prSet presAssocID="{D0A139BC-B8E4-45BC-8E94-9D7EFA568E05}" presName="spaceRect" presStyleCnt="0"/>
      <dgm:spPr/>
    </dgm:pt>
    <dgm:pt modelId="{DF4DF253-B7D7-4E35-A2DB-A423874CB273}" type="pres">
      <dgm:prSet presAssocID="{D0A139BC-B8E4-45BC-8E94-9D7EFA568E05}" presName="parTx" presStyleLbl="revTx" presStyleIdx="0" presStyleCnt="5">
        <dgm:presLayoutVars>
          <dgm:chMax val="0"/>
          <dgm:chPref val="0"/>
        </dgm:presLayoutVars>
      </dgm:prSet>
      <dgm:spPr/>
    </dgm:pt>
    <dgm:pt modelId="{9AD1B840-BC16-4BE4-A916-B7B093A6FBD1}" type="pres">
      <dgm:prSet presAssocID="{8CCC94C4-0A36-4150-8CD4-B0301DD3A6F4}" presName="sibTrans" presStyleCnt="0"/>
      <dgm:spPr/>
    </dgm:pt>
    <dgm:pt modelId="{C808A8D1-313C-42ED-99EB-89FB788B9DFD}" type="pres">
      <dgm:prSet presAssocID="{121BB033-923A-4B65-BF9B-6BF3374C38D4}" presName="compNode" presStyleCnt="0"/>
      <dgm:spPr/>
    </dgm:pt>
    <dgm:pt modelId="{2620C482-86D9-427D-A434-110D3503F9C6}" type="pres">
      <dgm:prSet presAssocID="{121BB033-923A-4B65-BF9B-6BF3374C38D4}" presName="bgRect" presStyleLbl="bgShp" presStyleIdx="1" presStyleCnt="5"/>
      <dgm:spPr/>
    </dgm:pt>
    <dgm:pt modelId="{B10B9B04-0325-4DB4-B2E4-3C494CA39BB0}" type="pres">
      <dgm:prSet presAssocID="{121BB033-923A-4B65-BF9B-6BF3374C38D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E6EB66AC-18BC-4F29-8C04-4430D43C5ADF}" type="pres">
      <dgm:prSet presAssocID="{121BB033-923A-4B65-BF9B-6BF3374C38D4}" presName="spaceRect" presStyleCnt="0"/>
      <dgm:spPr/>
    </dgm:pt>
    <dgm:pt modelId="{B07638DF-AACB-43F3-9852-97EA4DED2502}" type="pres">
      <dgm:prSet presAssocID="{121BB033-923A-4B65-BF9B-6BF3374C38D4}" presName="parTx" presStyleLbl="revTx" presStyleIdx="1" presStyleCnt="5">
        <dgm:presLayoutVars>
          <dgm:chMax val="0"/>
          <dgm:chPref val="0"/>
        </dgm:presLayoutVars>
      </dgm:prSet>
      <dgm:spPr/>
    </dgm:pt>
    <dgm:pt modelId="{55C4F779-E0AE-4950-85D5-A51D6F6A87AB}" type="pres">
      <dgm:prSet presAssocID="{084AE303-A07F-4479-B572-3C97509E0590}" presName="sibTrans" presStyleCnt="0"/>
      <dgm:spPr/>
    </dgm:pt>
    <dgm:pt modelId="{4D2E92C5-D270-48BF-9D77-4B1AE5E8B69E}" type="pres">
      <dgm:prSet presAssocID="{AD680CD0-E950-4DEB-ADA8-E109B532E013}" presName="compNode" presStyleCnt="0"/>
      <dgm:spPr/>
    </dgm:pt>
    <dgm:pt modelId="{6BF831BD-AC06-42E0-8DD7-17DF723B5D21}" type="pres">
      <dgm:prSet presAssocID="{AD680CD0-E950-4DEB-ADA8-E109B532E013}" presName="bgRect" presStyleLbl="bgShp" presStyleIdx="2" presStyleCnt="5"/>
      <dgm:spPr/>
    </dgm:pt>
    <dgm:pt modelId="{D5CC44A5-D2F8-4046-A329-89D15F278BC2}" type="pres">
      <dgm:prSet presAssocID="{AD680CD0-E950-4DEB-ADA8-E109B532E01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rvous Face with Solid Fill"/>
        </a:ext>
      </dgm:extLst>
    </dgm:pt>
    <dgm:pt modelId="{D92EAEB8-65FD-4069-8B18-2946F5EFC80E}" type="pres">
      <dgm:prSet presAssocID="{AD680CD0-E950-4DEB-ADA8-E109B532E013}" presName="spaceRect" presStyleCnt="0"/>
      <dgm:spPr/>
    </dgm:pt>
    <dgm:pt modelId="{4D67D16D-5C39-4267-920E-021C91714259}" type="pres">
      <dgm:prSet presAssocID="{AD680CD0-E950-4DEB-ADA8-E109B532E013}" presName="parTx" presStyleLbl="revTx" presStyleIdx="2" presStyleCnt="5">
        <dgm:presLayoutVars>
          <dgm:chMax val="0"/>
          <dgm:chPref val="0"/>
        </dgm:presLayoutVars>
      </dgm:prSet>
      <dgm:spPr/>
    </dgm:pt>
    <dgm:pt modelId="{AC48792A-67A6-448A-803E-0000E8306B2A}" type="pres">
      <dgm:prSet presAssocID="{37834179-8C02-49D3-AE05-01CFE0927E1D}" presName="sibTrans" presStyleCnt="0"/>
      <dgm:spPr/>
    </dgm:pt>
    <dgm:pt modelId="{D4C21C5D-4531-4B74-A302-64BADC1AB998}" type="pres">
      <dgm:prSet presAssocID="{E998F11F-E7E4-4A4D-9C33-50228D3CE48F}" presName="compNode" presStyleCnt="0"/>
      <dgm:spPr/>
    </dgm:pt>
    <dgm:pt modelId="{E22969AD-B14F-4BAF-BDB9-56F29C2FCAD9}" type="pres">
      <dgm:prSet presAssocID="{E998F11F-E7E4-4A4D-9C33-50228D3CE48F}" presName="bgRect" presStyleLbl="bgShp" presStyleIdx="3" presStyleCnt="5"/>
      <dgm:spPr/>
    </dgm:pt>
    <dgm:pt modelId="{95D7743C-BD65-4259-99DA-61193A8C5145}" type="pres">
      <dgm:prSet presAssocID="{E998F11F-E7E4-4A4D-9C33-50228D3CE48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195F5385-8C30-41DE-B69D-D0EA87E36AEC}" type="pres">
      <dgm:prSet presAssocID="{E998F11F-E7E4-4A4D-9C33-50228D3CE48F}" presName="spaceRect" presStyleCnt="0"/>
      <dgm:spPr/>
    </dgm:pt>
    <dgm:pt modelId="{08D7CC14-458A-48F6-80E8-5343D4961C99}" type="pres">
      <dgm:prSet presAssocID="{E998F11F-E7E4-4A4D-9C33-50228D3CE48F}" presName="parTx" presStyleLbl="revTx" presStyleIdx="3" presStyleCnt="5">
        <dgm:presLayoutVars>
          <dgm:chMax val="0"/>
          <dgm:chPref val="0"/>
        </dgm:presLayoutVars>
      </dgm:prSet>
      <dgm:spPr/>
    </dgm:pt>
    <dgm:pt modelId="{356531DE-2D06-49FE-BFB6-463D5053020A}" type="pres">
      <dgm:prSet presAssocID="{01BE6685-7E3D-4DD4-8397-531286BF5484}" presName="sibTrans" presStyleCnt="0"/>
      <dgm:spPr/>
    </dgm:pt>
    <dgm:pt modelId="{DB69901D-2DAE-4706-8858-27D5B3AF50DD}" type="pres">
      <dgm:prSet presAssocID="{17821CCB-9F0D-4C53-822B-8DFA93F7F1B7}" presName="compNode" presStyleCnt="0"/>
      <dgm:spPr/>
    </dgm:pt>
    <dgm:pt modelId="{5F944823-67AD-4649-9564-3F862505F755}" type="pres">
      <dgm:prSet presAssocID="{17821CCB-9F0D-4C53-822B-8DFA93F7F1B7}" presName="bgRect" presStyleLbl="bgShp" presStyleIdx="4" presStyleCnt="5"/>
      <dgm:spPr/>
    </dgm:pt>
    <dgm:pt modelId="{506E12E2-4561-426A-ACD3-0DFA1E281457}" type="pres">
      <dgm:prSet presAssocID="{17821CCB-9F0D-4C53-822B-8DFA93F7F1B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3721911E-2D00-456D-BFAC-E0CB0099EC97}" type="pres">
      <dgm:prSet presAssocID="{17821CCB-9F0D-4C53-822B-8DFA93F7F1B7}" presName="spaceRect" presStyleCnt="0"/>
      <dgm:spPr/>
    </dgm:pt>
    <dgm:pt modelId="{2C6D4238-199B-4F60-A7E9-CCB6918EE9E6}" type="pres">
      <dgm:prSet presAssocID="{17821CCB-9F0D-4C53-822B-8DFA93F7F1B7}" presName="parTx" presStyleLbl="revTx" presStyleIdx="4" presStyleCnt="5">
        <dgm:presLayoutVars>
          <dgm:chMax val="0"/>
          <dgm:chPref val="0"/>
        </dgm:presLayoutVars>
      </dgm:prSet>
      <dgm:spPr/>
    </dgm:pt>
  </dgm:ptLst>
  <dgm:cxnLst>
    <dgm:cxn modelId="{4364BD2A-1856-4609-9ACD-D84B1516EFBA}" srcId="{79F71442-9B72-426A-B3A2-278DABAEC353}" destId="{17821CCB-9F0D-4C53-822B-8DFA93F7F1B7}" srcOrd="4" destOrd="0" parTransId="{42C8131E-14B5-4365-8DDC-178CC37A4739}" sibTransId="{4579617E-005F-47F0-BB70-D79F8C497A70}"/>
    <dgm:cxn modelId="{C7205E2B-0A5E-4224-927C-D72B1BBB6B4B}" type="presOf" srcId="{E998F11F-E7E4-4A4D-9C33-50228D3CE48F}" destId="{08D7CC14-458A-48F6-80E8-5343D4961C99}" srcOrd="0" destOrd="0" presId="urn:microsoft.com/office/officeart/2018/2/layout/IconVerticalSolidList"/>
    <dgm:cxn modelId="{F5FBFD34-A433-4994-AFB2-9CD0D638FB95}" srcId="{79F71442-9B72-426A-B3A2-278DABAEC353}" destId="{121BB033-923A-4B65-BF9B-6BF3374C38D4}" srcOrd="1" destOrd="0" parTransId="{DDCF3EA0-0254-4F4A-9706-72369ABE75BC}" sibTransId="{084AE303-A07F-4479-B572-3C97509E0590}"/>
    <dgm:cxn modelId="{2AA66139-F283-4D7A-BA17-4C7B008B41ED}" type="presOf" srcId="{79F71442-9B72-426A-B3A2-278DABAEC353}" destId="{05DD69C3-8896-4DA4-A7A3-BEFB29CF82CA}" srcOrd="0" destOrd="0" presId="urn:microsoft.com/office/officeart/2018/2/layout/IconVerticalSolidList"/>
    <dgm:cxn modelId="{805E2245-C130-4FA3-8FCA-56F2AE707879}" type="presOf" srcId="{121BB033-923A-4B65-BF9B-6BF3374C38D4}" destId="{B07638DF-AACB-43F3-9852-97EA4DED2502}" srcOrd="0" destOrd="0" presId="urn:microsoft.com/office/officeart/2018/2/layout/IconVerticalSolidList"/>
    <dgm:cxn modelId="{1601CC45-25C3-45D4-94DF-83CA1E32A4C6}" type="presOf" srcId="{AD680CD0-E950-4DEB-ADA8-E109B532E013}" destId="{4D67D16D-5C39-4267-920E-021C91714259}" srcOrd="0" destOrd="0" presId="urn:microsoft.com/office/officeart/2018/2/layout/IconVerticalSolidList"/>
    <dgm:cxn modelId="{C0CDEC45-87A5-4D4B-A5BD-BC8546AFC15D}" srcId="{79F71442-9B72-426A-B3A2-278DABAEC353}" destId="{AD680CD0-E950-4DEB-ADA8-E109B532E013}" srcOrd="2" destOrd="0" parTransId="{DE28AA87-076D-4B25-AA2A-414D98AAB84F}" sibTransId="{37834179-8C02-49D3-AE05-01CFE0927E1D}"/>
    <dgm:cxn modelId="{388DE487-AF1A-4AE9-AB02-EADDF4D1ECB7}" srcId="{79F71442-9B72-426A-B3A2-278DABAEC353}" destId="{E998F11F-E7E4-4A4D-9C33-50228D3CE48F}" srcOrd="3" destOrd="0" parTransId="{B90409A0-C1E4-43EA-BEB3-D26495D91042}" sibTransId="{01BE6685-7E3D-4DD4-8397-531286BF5484}"/>
    <dgm:cxn modelId="{3DA2B889-B01D-401E-8947-D8C8B6F19B72}" srcId="{79F71442-9B72-426A-B3A2-278DABAEC353}" destId="{D0A139BC-B8E4-45BC-8E94-9D7EFA568E05}" srcOrd="0" destOrd="0" parTransId="{FB5BACF5-FA23-4193-AD2F-C77D5B09F446}" sibTransId="{8CCC94C4-0A36-4150-8CD4-B0301DD3A6F4}"/>
    <dgm:cxn modelId="{60F16F8E-087D-4912-95BB-B1BCC40B2786}" type="presOf" srcId="{D0A139BC-B8E4-45BC-8E94-9D7EFA568E05}" destId="{DF4DF253-B7D7-4E35-A2DB-A423874CB273}" srcOrd="0" destOrd="0" presId="urn:microsoft.com/office/officeart/2018/2/layout/IconVerticalSolidList"/>
    <dgm:cxn modelId="{1BA935D6-10AF-4CF1-90BC-747FA7373C8B}" type="presOf" srcId="{17821CCB-9F0D-4C53-822B-8DFA93F7F1B7}" destId="{2C6D4238-199B-4F60-A7E9-CCB6918EE9E6}" srcOrd="0" destOrd="0" presId="urn:microsoft.com/office/officeart/2018/2/layout/IconVerticalSolidList"/>
    <dgm:cxn modelId="{24857BEE-78E6-4763-A282-0EFB94811913}" type="presParOf" srcId="{05DD69C3-8896-4DA4-A7A3-BEFB29CF82CA}" destId="{BB676A47-E1E5-4786-9F08-CA6940E8C94A}" srcOrd="0" destOrd="0" presId="urn:microsoft.com/office/officeart/2018/2/layout/IconVerticalSolidList"/>
    <dgm:cxn modelId="{A53D63FB-E413-46BE-BCFC-40D14973FFC5}" type="presParOf" srcId="{BB676A47-E1E5-4786-9F08-CA6940E8C94A}" destId="{FA9460BD-8026-4896-B51F-BA63F7CA862C}" srcOrd="0" destOrd="0" presId="urn:microsoft.com/office/officeart/2018/2/layout/IconVerticalSolidList"/>
    <dgm:cxn modelId="{232157B3-524F-4FD3-91A1-CBB2E2A9B418}" type="presParOf" srcId="{BB676A47-E1E5-4786-9F08-CA6940E8C94A}" destId="{CAE521EF-ACEF-4D69-A957-22FF05311EF9}" srcOrd="1" destOrd="0" presId="urn:microsoft.com/office/officeart/2018/2/layout/IconVerticalSolidList"/>
    <dgm:cxn modelId="{1DE00F5D-D296-4C40-AD1D-7FB87004A198}" type="presParOf" srcId="{BB676A47-E1E5-4786-9F08-CA6940E8C94A}" destId="{BF46D19C-A717-46F7-8490-C03D54A0641E}" srcOrd="2" destOrd="0" presId="urn:microsoft.com/office/officeart/2018/2/layout/IconVerticalSolidList"/>
    <dgm:cxn modelId="{471D2BB9-83C1-4E4E-B3C7-013AEAADB2B4}" type="presParOf" srcId="{BB676A47-E1E5-4786-9F08-CA6940E8C94A}" destId="{DF4DF253-B7D7-4E35-A2DB-A423874CB273}" srcOrd="3" destOrd="0" presId="urn:microsoft.com/office/officeart/2018/2/layout/IconVerticalSolidList"/>
    <dgm:cxn modelId="{2CC51C55-8EE6-4F8B-810D-6D4C44D71079}" type="presParOf" srcId="{05DD69C3-8896-4DA4-A7A3-BEFB29CF82CA}" destId="{9AD1B840-BC16-4BE4-A916-B7B093A6FBD1}" srcOrd="1" destOrd="0" presId="urn:microsoft.com/office/officeart/2018/2/layout/IconVerticalSolidList"/>
    <dgm:cxn modelId="{1487CEF2-FB6B-46B5-BE44-CFBCF80781DD}" type="presParOf" srcId="{05DD69C3-8896-4DA4-A7A3-BEFB29CF82CA}" destId="{C808A8D1-313C-42ED-99EB-89FB788B9DFD}" srcOrd="2" destOrd="0" presId="urn:microsoft.com/office/officeart/2018/2/layout/IconVerticalSolidList"/>
    <dgm:cxn modelId="{EB90F060-3226-4716-BC14-EA1D17B0D8DA}" type="presParOf" srcId="{C808A8D1-313C-42ED-99EB-89FB788B9DFD}" destId="{2620C482-86D9-427D-A434-110D3503F9C6}" srcOrd="0" destOrd="0" presId="urn:microsoft.com/office/officeart/2018/2/layout/IconVerticalSolidList"/>
    <dgm:cxn modelId="{77F0097C-9BC5-4946-BF05-949B56BC5F13}" type="presParOf" srcId="{C808A8D1-313C-42ED-99EB-89FB788B9DFD}" destId="{B10B9B04-0325-4DB4-B2E4-3C494CA39BB0}" srcOrd="1" destOrd="0" presId="urn:microsoft.com/office/officeart/2018/2/layout/IconVerticalSolidList"/>
    <dgm:cxn modelId="{1078EE31-F530-46FF-8D6D-FDA35D6B4471}" type="presParOf" srcId="{C808A8D1-313C-42ED-99EB-89FB788B9DFD}" destId="{E6EB66AC-18BC-4F29-8C04-4430D43C5ADF}" srcOrd="2" destOrd="0" presId="urn:microsoft.com/office/officeart/2018/2/layout/IconVerticalSolidList"/>
    <dgm:cxn modelId="{7D013CB2-FD00-4C8C-A537-66E24A2C8F7D}" type="presParOf" srcId="{C808A8D1-313C-42ED-99EB-89FB788B9DFD}" destId="{B07638DF-AACB-43F3-9852-97EA4DED2502}" srcOrd="3" destOrd="0" presId="urn:microsoft.com/office/officeart/2018/2/layout/IconVerticalSolidList"/>
    <dgm:cxn modelId="{4C23848A-B21D-4060-B09E-FE676E8A18A4}" type="presParOf" srcId="{05DD69C3-8896-4DA4-A7A3-BEFB29CF82CA}" destId="{55C4F779-E0AE-4950-85D5-A51D6F6A87AB}" srcOrd="3" destOrd="0" presId="urn:microsoft.com/office/officeart/2018/2/layout/IconVerticalSolidList"/>
    <dgm:cxn modelId="{645978EE-02BB-4571-AAAF-95A310DA2323}" type="presParOf" srcId="{05DD69C3-8896-4DA4-A7A3-BEFB29CF82CA}" destId="{4D2E92C5-D270-48BF-9D77-4B1AE5E8B69E}" srcOrd="4" destOrd="0" presId="urn:microsoft.com/office/officeart/2018/2/layout/IconVerticalSolidList"/>
    <dgm:cxn modelId="{B85AE903-7E6A-4ABE-8049-AFEFCD70AF62}" type="presParOf" srcId="{4D2E92C5-D270-48BF-9D77-4B1AE5E8B69E}" destId="{6BF831BD-AC06-42E0-8DD7-17DF723B5D21}" srcOrd="0" destOrd="0" presId="urn:microsoft.com/office/officeart/2018/2/layout/IconVerticalSolidList"/>
    <dgm:cxn modelId="{8471BBAB-ED35-4CBE-8356-C93E4E513F54}" type="presParOf" srcId="{4D2E92C5-D270-48BF-9D77-4B1AE5E8B69E}" destId="{D5CC44A5-D2F8-4046-A329-89D15F278BC2}" srcOrd="1" destOrd="0" presId="urn:microsoft.com/office/officeart/2018/2/layout/IconVerticalSolidList"/>
    <dgm:cxn modelId="{94A0664F-6537-4AF9-B588-A326C0863519}" type="presParOf" srcId="{4D2E92C5-D270-48BF-9D77-4B1AE5E8B69E}" destId="{D92EAEB8-65FD-4069-8B18-2946F5EFC80E}" srcOrd="2" destOrd="0" presId="urn:microsoft.com/office/officeart/2018/2/layout/IconVerticalSolidList"/>
    <dgm:cxn modelId="{12F698B0-F58E-412F-BE38-737D209F5487}" type="presParOf" srcId="{4D2E92C5-D270-48BF-9D77-4B1AE5E8B69E}" destId="{4D67D16D-5C39-4267-920E-021C91714259}" srcOrd="3" destOrd="0" presId="urn:microsoft.com/office/officeart/2018/2/layout/IconVerticalSolidList"/>
    <dgm:cxn modelId="{1B0505B7-122A-4079-ABD6-18E6C9C0B085}" type="presParOf" srcId="{05DD69C3-8896-4DA4-A7A3-BEFB29CF82CA}" destId="{AC48792A-67A6-448A-803E-0000E8306B2A}" srcOrd="5" destOrd="0" presId="urn:microsoft.com/office/officeart/2018/2/layout/IconVerticalSolidList"/>
    <dgm:cxn modelId="{E81D6D4A-4F83-43BD-85C6-A9FAFAC9725B}" type="presParOf" srcId="{05DD69C3-8896-4DA4-A7A3-BEFB29CF82CA}" destId="{D4C21C5D-4531-4B74-A302-64BADC1AB998}" srcOrd="6" destOrd="0" presId="urn:microsoft.com/office/officeart/2018/2/layout/IconVerticalSolidList"/>
    <dgm:cxn modelId="{B4E31DD8-6FD5-428A-9E43-9037D403DDD4}" type="presParOf" srcId="{D4C21C5D-4531-4B74-A302-64BADC1AB998}" destId="{E22969AD-B14F-4BAF-BDB9-56F29C2FCAD9}" srcOrd="0" destOrd="0" presId="urn:microsoft.com/office/officeart/2018/2/layout/IconVerticalSolidList"/>
    <dgm:cxn modelId="{406174A6-567D-4990-B68A-7D9308AD9497}" type="presParOf" srcId="{D4C21C5D-4531-4B74-A302-64BADC1AB998}" destId="{95D7743C-BD65-4259-99DA-61193A8C5145}" srcOrd="1" destOrd="0" presId="urn:microsoft.com/office/officeart/2018/2/layout/IconVerticalSolidList"/>
    <dgm:cxn modelId="{B6D26B00-CC09-403D-A225-EF9712D33AE2}" type="presParOf" srcId="{D4C21C5D-4531-4B74-A302-64BADC1AB998}" destId="{195F5385-8C30-41DE-B69D-D0EA87E36AEC}" srcOrd="2" destOrd="0" presId="urn:microsoft.com/office/officeart/2018/2/layout/IconVerticalSolidList"/>
    <dgm:cxn modelId="{AC070D24-5F8B-4C6E-8858-8F586DBF0D4F}" type="presParOf" srcId="{D4C21C5D-4531-4B74-A302-64BADC1AB998}" destId="{08D7CC14-458A-48F6-80E8-5343D4961C99}" srcOrd="3" destOrd="0" presId="urn:microsoft.com/office/officeart/2018/2/layout/IconVerticalSolidList"/>
    <dgm:cxn modelId="{BF21F8CA-2234-4411-98D2-0A8E83AC5567}" type="presParOf" srcId="{05DD69C3-8896-4DA4-A7A3-BEFB29CF82CA}" destId="{356531DE-2D06-49FE-BFB6-463D5053020A}" srcOrd="7" destOrd="0" presId="urn:microsoft.com/office/officeart/2018/2/layout/IconVerticalSolidList"/>
    <dgm:cxn modelId="{98E6BACB-DB1C-4C00-9D1E-CEE19EF4BEF1}" type="presParOf" srcId="{05DD69C3-8896-4DA4-A7A3-BEFB29CF82CA}" destId="{DB69901D-2DAE-4706-8858-27D5B3AF50DD}" srcOrd="8" destOrd="0" presId="urn:microsoft.com/office/officeart/2018/2/layout/IconVerticalSolidList"/>
    <dgm:cxn modelId="{EA075CAB-0362-4391-BC2A-D818A72D6177}" type="presParOf" srcId="{DB69901D-2DAE-4706-8858-27D5B3AF50DD}" destId="{5F944823-67AD-4649-9564-3F862505F755}" srcOrd="0" destOrd="0" presId="urn:microsoft.com/office/officeart/2018/2/layout/IconVerticalSolidList"/>
    <dgm:cxn modelId="{A0DDBCE1-E61E-45D9-8964-8C005A83B883}" type="presParOf" srcId="{DB69901D-2DAE-4706-8858-27D5B3AF50DD}" destId="{506E12E2-4561-426A-ACD3-0DFA1E281457}" srcOrd="1" destOrd="0" presId="urn:microsoft.com/office/officeart/2018/2/layout/IconVerticalSolidList"/>
    <dgm:cxn modelId="{8B2CECDD-B9D2-4A1D-A5C9-4C1ED25D3F14}" type="presParOf" srcId="{DB69901D-2DAE-4706-8858-27D5B3AF50DD}" destId="{3721911E-2D00-456D-BFAC-E0CB0099EC97}" srcOrd="2" destOrd="0" presId="urn:microsoft.com/office/officeart/2018/2/layout/IconVerticalSolidList"/>
    <dgm:cxn modelId="{AB115114-6052-4FB0-9E04-A98F16D44227}" type="presParOf" srcId="{DB69901D-2DAE-4706-8858-27D5B3AF50DD}" destId="{2C6D4238-199B-4F60-A7E9-CCB6918EE9E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DA25099-E36F-400F-ABC3-9C50AA963E45}"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98C82E22-5914-4D26-8EE7-5BFE8F38CA5F}">
      <dgm:prSet/>
      <dgm:spPr/>
      <dgm:t>
        <a:bodyPr/>
        <a:lstStyle/>
        <a:p>
          <a:r>
            <a:rPr lang="en-US" dirty="0"/>
            <a:t>Pupils to fully understand safe water practice and be able to identify hazards associated with water activities.</a:t>
          </a:r>
        </a:p>
      </dgm:t>
    </dgm:pt>
    <dgm:pt modelId="{A86960BB-4525-45E7-B72F-0D7177C0F890}" type="parTrans" cxnId="{1D840299-55C6-468F-AE54-AEA4DC982EA1}">
      <dgm:prSet/>
      <dgm:spPr/>
      <dgm:t>
        <a:bodyPr/>
        <a:lstStyle/>
        <a:p>
          <a:endParaRPr lang="en-US"/>
        </a:p>
      </dgm:t>
    </dgm:pt>
    <dgm:pt modelId="{F5CD442C-AFA4-4111-8B12-C18019C683F0}" type="sibTrans" cxnId="{1D840299-55C6-468F-AE54-AEA4DC982EA1}">
      <dgm:prSet/>
      <dgm:spPr/>
      <dgm:t>
        <a:bodyPr/>
        <a:lstStyle/>
        <a:p>
          <a:endParaRPr lang="en-US"/>
        </a:p>
      </dgm:t>
    </dgm:pt>
    <dgm:pt modelId="{9184A2B7-930B-44A5-91D1-58A83682C6A4}">
      <dgm:prSet/>
      <dgm:spPr/>
      <dgm:t>
        <a:bodyPr/>
        <a:lstStyle/>
        <a:p>
          <a:r>
            <a:rPr lang="en-US" dirty="0"/>
            <a:t>To have the confidence and knowledge to take part in stand-up paddle boarding.</a:t>
          </a:r>
        </a:p>
      </dgm:t>
    </dgm:pt>
    <dgm:pt modelId="{A72DEDB3-93E4-465C-8F25-313ADC8CCC9D}" type="parTrans" cxnId="{0044834D-F17E-409A-A0CF-2685097F514B}">
      <dgm:prSet/>
      <dgm:spPr/>
      <dgm:t>
        <a:bodyPr/>
        <a:lstStyle/>
        <a:p>
          <a:endParaRPr lang="en-US"/>
        </a:p>
      </dgm:t>
    </dgm:pt>
    <dgm:pt modelId="{5F5F8D68-72A0-45B0-A206-916D92850978}" type="sibTrans" cxnId="{0044834D-F17E-409A-A0CF-2685097F514B}">
      <dgm:prSet/>
      <dgm:spPr/>
      <dgm:t>
        <a:bodyPr/>
        <a:lstStyle/>
        <a:p>
          <a:endParaRPr lang="en-US"/>
        </a:p>
      </dgm:t>
    </dgm:pt>
    <dgm:pt modelId="{2AAA0459-CF2F-45DF-8A1E-456DB6EBB5CF}">
      <dgm:prSet/>
      <dgm:spPr/>
      <dgm:t>
        <a:bodyPr/>
        <a:lstStyle/>
        <a:p>
          <a:r>
            <a:rPr lang="en-US" dirty="0"/>
            <a:t>Be able to demonstrate good body technique when standing on the board to reduce injuries. </a:t>
          </a:r>
        </a:p>
      </dgm:t>
    </dgm:pt>
    <dgm:pt modelId="{BE5DEE0A-479E-494A-A8FD-127E51686E4E}" type="parTrans" cxnId="{EDE416D7-EA2B-4AEB-A300-0D0E832E5E04}">
      <dgm:prSet/>
      <dgm:spPr/>
      <dgm:t>
        <a:bodyPr/>
        <a:lstStyle/>
        <a:p>
          <a:endParaRPr lang="en-US"/>
        </a:p>
      </dgm:t>
    </dgm:pt>
    <dgm:pt modelId="{566EFAD2-967E-454D-9DE8-9652AD43E0A3}" type="sibTrans" cxnId="{EDE416D7-EA2B-4AEB-A300-0D0E832E5E04}">
      <dgm:prSet/>
      <dgm:spPr/>
      <dgm:t>
        <a:bodyPr/>
        <a:lstStyle/>
        <a:p>
          <a:endParaRPr lang="en-US"/>
        </a:p>
      </dgm:t>
    </dgm:pt>
    <dgm:pt modelId="{BA68F9C8-579D-4EA6-80BB-88EE28B71967}">
      <dgm:prSet/>
      <dgm:spPr/>
      <dgm:t>
        <a:bodyPr/>
        <a:lstStyle/>
        <a:p>
          <a:r>
            <a:rPr lang="en-US" dirty="0"/>
            <a:t>Pupils to reflect on own progression and be able to identify areas to improve on </a:t>
          </a:r>
        </a:p>
      </dgm:t>
    </dgm:pt>
    <dgm:pt modelId="{FB09737B-8C94-4F39-942A-AE9DC98A36FC}" type="parTrans" cxnId="{D4CC00F1-0379-467D-A4B1-9CFA6D6797D7}">
      <dgm:prSet/>
      <dgm:spPr/>
      <dgm:t>
        <a:bodyPr/>
        <a:lstStyle/>
        <a:p>
          <a:endParaRPr lang="en-US"/>
        </a:p>
      </dgm:t>
    </dgm:pt>
    <dgm:pt modelId="{8024B126-6688-4F52-B7CA-C8AF4498217E}" type="sibTrans" cxnId="{D4CC00F1-0379-467D-A4B1-9CFA6D6797D7}">
      <dgm:prSet/>
      <dgm:spPr/>
      <dgm:t>
        <a:bodyPr/>
        <a:lstStyle/>
        <a:p>
          <a:endParaRPr lang="en-US"/>
        </a:p>
      </dgm:t>
    </dgm:pt>
    <dgm:pt modelId="{19A6D4F4-1346-4E7F-888A-9B0F8F40188D}" type="pres">
      <dgm:prSet presAssocID="{FDA25099-E36F-400F-ABC3-9C50AA963E45}" presName="root" presStyleCnt="0">
        <dgm:presLayoutVars>
          <dgm:dir/>
          <dgm:resizeHandles val="exact"/>
        </dgm:presLayoutVars>
      </dgm:prSet>
      <dgm:spPr/>
    </dgm:pt>
    <dgm:pt modelId="{9807DFB2-9396-4A24-9ABA-9D491D8277C9}" type="pres">
      <dgm:prSet presAssocID="{FDA25099-E36F-400F-ABC3-9C50AA963E45}" presName="container" presStyleCnt="0">
        <dgm:presLayoutVars>
          <dgm:dir/>
          <dgm:resizeHandles val="exact"/>
        </dgm:presLayoutVars>
      </dgm:prSet>
      <dgm:spPr/>
    </dgm:pt>
    <dgm:pt modelId="{A8973863-9565-47B2-890C-379C03A5FF62}" type="pres">
      <dgm:prSet presAssocID="{98C82E22-5914-4D26-8EE7-5BFE8F38CA5F}" presName="compNode" presStyleCnt="0"/>
      <dgm:spPr/>
    </dgm:pt>
    <dgm:pt modelId="{254ABAB7-D8D4-4F62-BFCC-8F9149D22A5F}" type="pres">
      <dgm:prSet presAssocID="{98C82E22-5914-4D26-8EE7-5BFE8F38CA5F}" presName="iconBgRect" presStyleLbl="bgShp" presStyleIdx="0" presStyleCnt="4"/>
      <dgm:spPr/>
    </dgm:pt>
    <dgm:pt modelId="{A8747E8B-4065-4772-974E-6207E90617A7}" type="pres">
      <dgm:prSet presAssocID="{98C82E22-5914-4D26-8EE7-5BFE8F38CA5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C2C745C4-A60E-4485-A20F-FCA371FDAE17}" type="pres">
      <dgm:prSet presAssocID="{98C82E22-5914-4D26-8EE7-5BFE8F38CA5F}" presName="spaceRect" presStyleCnt="0"/>
      <dgm:spPr/>
    </dgm:pt>
    <dgm:pt modelId="{A3B5C72D-2C4C-4A27-9550-B0FE2805B3D2}" type="pres">
      <dgm:prSet presAssocID="{98C82E22-5914-4D26-8EE7-5BFE8F38CA5F}" presName="textRect" presStyleLbl="revTx" presStyleIdx="0" presStyleCnt="4">
        <dgm:presLayoutVars>
          <dgm:chMax val="1"/>
          <dgm:chPref val="1"/>
        </dgm:presLayoutVars>
      </dgm:prSet>
      <dgm:spPr/>
    </dgm:pt>
    <dgm:pt modelId="{1E1B2102-7A80-48D7-86F1-B46A80265695}" type="pres">
      <dgm:prSet presAssocID="{F5CD442C-AFA4-4111-8B12-C18019C683F0}" presName="sibTrans" presStyleLbl="sibTrans2D1" presStyleIdx="0" presStyleCnt="0"/>
      <dgm:spPr/>
    </dgm:pt>
    <dgm:pt modelId="{591937EF-B33E-4C69-80E2-B51D708E1D35}" type="pres">
      <dgm:prSet presAssocID="{9184A2B7-930B-44A5-91D1-58A83682C6A4}" presName="compNode" presStyleCnt="0"/>
      <dgm:spPr/>
    </dgm:pt>
    <dgm:pt modelId="{3897EAF4-110B-4B6D-8314-EDC097B74EA4}" type="pres">
      <dgm:prSet presAssocID="{9184A2B7-930B-44A5-91D1-58A83682C6A4}" presName="iconBgRect" presStyleLbl="bgShp" presStyleIdx="1" presStyleCnt="4"/>
      <dgm:spPr/>
    </dgm:pt>
    <dgm:pt modelId="{6D05C7B6-B0FE-46F1-AE72-7B9DEFFBFEF5}" type="pres">
      <dgm:prSet presAssocID="{9184A2B7-930B-44A5-91D1-58A83682C6A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noe"/>
        </a:ext>
      </dgm:extLst>
    </dgm:pt>
    <dgm:pt modelId="{F1F526A0-E573-48CE-B695-92FC9F296708}" type="pres">
      <dgm:prSet presAssocID="{9184A2B7-930B-44A5-91D1-58A83682C6A4}" presName="spaceRect" presStyleCnt="0"/>
      <dgm:spPr/>
    </dgm:pt>
    <dgm:pt modelId="{BDD19D3A-26AD-44F0-92A0-4ED2B9890179}" type="pres">
      <dgm:prSet presAssocID="{9184A2B7-930B-44A5-91D1-58A83682C6A4}" presName="textRect" presStyleLbl="revTx" presStyleIdx="1" presStyleCnt="4">
        <dgm:presLayoutVars>
          <dgm:chMax val="1"/>
          <dgm:chPref val="1"/>
        </dgm:presLayoutVars>
      </dgm:prSet>
      <dgm:spPr/>
    </dgm:pt>
    <dgm:pt modelId="{21ED57A7-E9DF-4147-B861-9F81488934AC}" type="pres">
      <dgm:prSet presAssocID="{5F5F8D68-72A0-45B0-A206-916D92850978}" presName="sibTrans" presStyleLbl="sibTrans2D1" presStyleIdx="0" presStyleCnt="0"/>
      <dgm:spPr/>
    </dgm:pt>
    <dgm:pt modelId="{14B4ADF1-242B-4F3E-9040-A419A8875123}" type="pres">
      <dgm:prSet presAssocID="{2AAA0459-CF2F-45DF-8A1E-456DB6EBB5CF}" presName="compNode" presStyleCnt="0"/>
      <dgm:spPr/>
    </dgm:pt>
    <dgm:pt modelId="{061A0C6A-C241-4A6A-9DD0-29E179536029}" type="pres">
      <dgm:prSet presAssocID="{2AAA0459-CF2F-45DF-8A1E-456DB6EBB5CF}" presName="iconBgRect" presStyleLbl="bgShp" presStyleIdx="2" presStyleCnt="4"/>
      <dgm:spPr/>
    </dgm:pt>
    <dgm:pt modelId="{6B12CE8E-3734-42C6-A309-0F3FBB4B4631}" type="pres">
      <dgm:prSet presAssocID="{2AAA0459-CF2F-45DF-8A1E-456DB6EBB5C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uscle Arm"/>
        </a:ext>
      </dgm:extLst>
    </dgm:pt>
    <dgm:pt modelId="{C391A465-783B-4ECF-AB36-6D42DD490FAD}" type="pres">
      <dgm:prSet presAssocID="{2AAA0459-CF2F-45DF-8A1E-456DB6EBB5CF}" presName="spaceRect" presStyleCnt="0"/>
      <dgm:spPr/>
    </dgm:pt>
    <dgm:pt modelId="{99D120DE-9350-4966-AC99-9FAA4D8D6BC5}" type="pres">
      <dgm:prSet presAssocID="{2AAA0459-CF2F-45DF-8A1E-456DB6EBB5CF}" presName="textRect" presStyleLbl="revTx" presStyleIdx="2" presStyleCnt="4">
        <dgm:presLayoutVars>
          <dgm:chMax val="1"/>
          <dgm:chPref val="1"/>
        </dgm:presLayoutVars>
      </dgm:prSet>
      <dgm:spPr/>
    </dgm:pt>
    <dgm:pt modelId="{8269C118-E9E6-4C84-B214-49C8EDED3442}" type="pres">
      <dgm:prSet presAssocID="{566EFAD2-967E-454D-9DE8-9652AD43E0A3}" presName="sibTrans" presStyleLbl="sibTrans2D1" presStyleIdx="0" presStyleCnt="0"/>
      <dgm:spPr/>
    </dgm:pt>
    <dgm:pt modelId="{ED73B47D-F199-41E5-B744-600770AAE12E}" type="pres">
      <dgm:prSet presAssocID="{BA68F9C8-579D-4EA6-80BB-88EE28B71967}" presName="compNode" presStyleCnt="0"/>
      <dgm:spPr/>
    </dgm:pt>
    <dgm:pt modelId="{BC4FBD3F-94F4-4CC8-B7AF-BA1B25FB8457}" type="pres">
      <dgm:prSet presAssocID="{BA68F9C8-579D-4EA6-80BB-88EE28B71967}" presName="iconBgRect" presStyleLbl="bgShp" presStyleIdx="3" presStyleCnt="4"/>
      <dgm:spPr/>
    </dgm:pt>
    <dgm:pt modelId="{497A3BD9-24EA-410E-B964-29963B083055}" type="pres">
      <dgm:prSet presAssocID="{BA68F9C8-579D-4EA6-80BB-88EE28B7196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18C6D369-36AA-447A-B853-302266864DE0}" type="pres">
      <dgm:prSet presAssocID="{BA68F9C8-579D-4EA6-80BB-88EE28B71967}" presName="spaceRect" presStyleCnt="0"/>
      <dgm:spPr/>
    </dgm:pt>
    <dgm:pt modelId="{48674564-E165-4E09-B7CA-8B7E89070DDC}" type="pres">
      <dgm:prSet presAssocID="{BA68F9C8-579D-4EA6-80BB-88EE28B71967}" presName="textRect" presStyleLbl="revTx" presStyleIdx="3" presStyleCnt="4">
        <dgm:presLayoutVars>
          <dgm:chMax val="1"/>
          <dgm:chPref val="1"/>
        </dgm:presLayoutVars>
      </dgm:prSet>
      <dgm:spPr/>
    </dgm:pt>
  </dgm:ptLst>
  <dgm:cxnLst>
    <dgm:cxn modelId="{E91E730D-F474-4264-B7F4-ABF509FD90FF}" type="presOf" srcId="{566EFAD2-967E-454D-9DE8-9652AD43E0A3}" destId="{8269C118-E9E6-4C84-B214-49C8EDED3442}" srcOrd="0" destOrd="0" presId="urn:microsoft.com/office/officeart/2018/2/layout/IconCircleList"/>
    <dgm:cxn modelId="{380D536B-F22E-4AF7-9488-713977E62640}" type="presOf" srcId="{F5CD442C-AFA4-4111-8B12-C18019C683F0}" destId="{1E1B2102-7A80-48D7-86F1-B46A80265695}" srcOrd="0" destOrd="0" presId="urn:microsoft.com/office/officeart/2018/2/layout/IconCircleList"/>
    <dgm:cxn modelId="{0044834D-F17E-409A-A0CF-2685097F514B}" srcId="{FDA25099-E36F-400F-ABC3-9C50AA963E45}" destId="{9184A2B7-930B-44A5-91D1-58A83682C6A4}" srcOrd="1" destOrd="0" parTransId="{A72DEDB3-93E4-465C-8F25-313ADC8CCC9D}" sibTransId="{5F5F8D68-72A0-45B0-A206-916D92850978}"/>
    <dgm:cxn modelId="{B2D8EE8C-497A-46B7-BC80-FCC3DF172F2E}" type="presOf" srcId="{BA68F9C8-579D-4EA6-80BB-88EE28B71967}" destId="{48674564-E165-4E09-B7CA-8B7E89070DDC}" srcOrd="0" destOrd="0" presId="urn:microsoft.com/office/officeart/2018/2/layout/IconCircleList"/>
    <dgm:cxn modelId="{1D840299-55C6-468F-AE54-AEA4DC982EA1}" srcId="{FDA25099-E36F-400F-ABC3-9C50AA963E45}" destId="{98C82E22-5914-4D26-8EE7-5BFE8F38CA5F}" srcOrd="0" destOrd="0" parTransId="{A86960BB-4525-45E7-B72F-0D7177C0F890}" sibTransId="{F5CD442C-AFA4-4111-8B12-C18019C683F0}"/>
    <dgm:cxn modelId="{AE16BEB4-1E94-40D0-8CCA-0A03AF78EB5A}" type="presOf" srcId="{5F5F8D68-72A0-45B0-A206-916D92850978}" destId="{21ED57A7-E9DF-4147-B861-9F81488934AC}" srcOrd="0" destOrd="0" presId="urn:microsoft.com/office/officeart/2018/2/layout/IconCircleList"/>
    <dgm:cxn modelId="{EDE416D7-EA2B-4AEB-A300-0D0E832E5E04}" srcId="{FDA25099-E36F-400F-ABC3-9C50AA963E45}" destId="{2AAA0459-CF2F-45DF-8A1E-456DB6EBB5CF}" srcOrd="2" destOrd="0" parTransId="{BE5DEE0A-479E-494A-A8FD-127E51686E4E}" sibTransId="{566EFAD2-967E-454D-9DE8-9652AD43E0A3}"/>
    <dgm:cxn modelId="{A80315D8-19A6-4F24-915D-D9FDBA20A633}" type="presOf" srcId="{FDA25099-E36F-400F-ABC3-9C50AA963E45}" destId="{19A6D4F4-1346-4E7F-888A-9B0F8F40188D}" srcOrd="0" destOrd="0" presId="urn:microsoft.com/office/officeart/2018/2/layout/IconCircleList"/>
    <dgm:cxn modelId="{3D2BC7DE-5F01-4F2D-A431-BC41F27F252D}" type="presOf" srcId="{98C82E22-5914-4D26-8EE7-5BFE8F38CA5F}" destId="{A3B5C72D-2C4C-4A27-9550-B0FE2805B3D2}" srcOrd="0" destOrd="0" presId="urn:microsoft.com/office/officeart/2018/2/layout/IconCircleList"/>
    <dgm:cxn modelId="{7C4059EF-EB4E-4505-8D87-085553F58D5E}" type="presOf" srcId="{2AAA0459-CF2F-45DF-8A1E-456DB6EBB5CF}" destId="{99D120DE-9350-4966-AC99-9FAA4D8D6BC5}" srcOrd="0" destOrd="0" presId="urn:microsoft.com/office/officeart/2018/2/layout/IconCircleList"/>
    <dgm:cxn modelId="{D4CC00F1-0379-467D-A4B1-9CFA6D6797D7}" srcId="{FDA25099-E36F-400F-ABC3-9C50AA963E45}" destId="{BA68F9C8-579D-4EA6-80BB-88EE28B71967}" srcOrd="3" destOrd="0" parTransId="{FB09737B-8C94-4F39-942A-AE9DC98A36FC}" sibTransId="{8024B126-6688-4F52-B7CA-C8AF4498217E}"/>
    <dgm:cxn modelId="{946E79F2-FE4A-4791-AEAB-FB70CE99EC5F}" type="presOf" srcId="{9184A2B7-930B-44A5-91D1-58A83682C6A4}" destId="{BDD19D3A-26AD-44F0-92A0-4ED2B9890179}" srcOrd="0" destOrd="0" presId="urn:microsoft.com/office/officeart/2018/2/layout/IconCircleList"/>
    <dgm:cxn modelId="{3F2016A4-27CA-416D-9E77-AB602AC19327}" type="presParOf" srcId="{19A6D4F4-1346-4E7F-888A-9B0F8F40188D}" destId="{9807DFB2-9396-4A24-9ABA-9D491D8277C9}" srcOrd="0" destOrd="0" presId="urn:microsoft.com/office/officeart/2018/2/layout/IconCircleList"/>
    <dgm:cxn modelId="{D81DCDF4-05EE-4B2E-8812-8FA40661F7DB}" type="presParOf" srcId="{9807DFB2-9396-4A24-9ABA-9D491D8277C9}" destId="{A8973863-9565-47B2-890C-379C03A5FF62}" srcOrd="0" destOrd="0" presId="urn:microsoft.com/office/officeart/2018/2/layout/IconCircleList"/>
    <dgm:cxn modelId="{8CC5C891-6A11-40B6-8C3A-6E25B667E079}" type="presParOf" srcId="{A8973863-9565-47B2-890C-379C03A5FF62}" destId="{254ABAB7-D8D4-4F62-BFCC-8F9149D22A5F}" srcOrd="0" destOrd="0" presId="urn:microsoft.com/office/officeart/2018/2/layout/IconCircleList"/>
    <dgm:cxn modelId="{B430AF16-0198-485D-ACF9-2B20D64A79D4}" type="presParOf" srcId="{A8973863-9565-47B2-890C-379C03A5FF62}" destId="{A8747E8B-4065-4772-974E-6207E90617A7}" srcOrd="1" destOrd="0" presId="urn:microsoft.com/office/officeart/2018/2/layout/IconCircleList"/>
    <dgm:cxn modelId="{D7E4A581-6ABC-48C3-B12D-1C426EA0B690}" type="presParOf" srcId="{A8973863-9565-47B2-890C-379C03A5FF62}" destId="{C2C745C4-A60E-4485-A20F-FCA371FDAE17}" srcOrd="2" destOrd="0" presId="urn:microsoft.com/office/officeart/2018/2/layout/IconCircleList"/>
    <dgm:cxn modelId="{14387A33-3A80-4118-9E0C-887AE108B38F}" type="presParOf" srcId="{A8973863-9565-47B2-890C-379C03A5FF62}" destId="{A3B5C72D-2C4C-4A27-9550-B0FE2805B3D2}" srcOrd="3" destOrd="0" presId="urn:microsoft.com/office/officeart/2018/2/layout/IconCircleList"/>
    <dgm:cxn modelId="{4A881373-D914-4825-920A-4E99D8DA8F8F}" type="presParOf" srcId="{9807DFB2-9396-4A24-9ABA-9D491D8277C9}" destId="{1E1B2102-7A80-48D7-86F1-B46A80265695}" srcOrd="1" destOrd="0" presId="urn:microsoft.com/office/officeart/2018/2/layout/IconCircleList"/>
    <dgm:cxn modelId="{70C4868B-C828-4A3F-A6F5-6412349410BC}" type="presParOf" srcId="{9807DFB2-9396-4A24-9ABA-9D491D8277C9}" destId="{591937EF-B33E-4C69-80E2-B51D708E1D35}" srcOrd="2" destOrd="0" presId="urn:microsoft.com/office/officeart/2018/2/layout/IconCircleList"/>
    <dgm:cxn modelId="{736D7F6D-33E4-4E13-B791-5D8F67AC5166}" type="presParOf" srcId="{591937EF-B33E-4C69-80E2-B51D708E1D35}" destId="{3897EAF4-110B-4B6D-8314-EDC097B74EA4}" srcOrd="0" destOrd="0" presId="urn:microsoft.com/office/officeart/2018/2/layout/IconCircleList"/>
    <dgm:cxn modelId="{F957618E-C478-4A9F-A767-AE2F3C5A9ACC}" type="presParOf" srcId="{591937EF-B33E-4C69-80E2-B51D708E1D35}" destId="{6D05C7B6-B0FE-46F1-AE72-7B9DEFFBFEF5}" srcOrd="1" destOrd="0" presId="urn:microsoft.com/office/officeart/2018/2/layout/IconCircleList"/>
    <dgm:cxn modelId="{C97D67B4-04EC-4EB5-A3AF-1DEF7E094D88}" type="presParOf" srcId="{591937EF-B33E-4C69-80E2-B51D708E1D35}" destId="{F1F526A0-E573-48CE-B695-92FC9F296708}" srcOrd="2" destOrd="0" presId="urn:microsoft.com/office/officeart/2018/2/layout/IconCircleList"/>
    <dgm:cxn modelId="{2F5B5039-EB36-469E-881B-C2BA1B4F98E4}" type="presParOf" srcId="{591937EF-B33E-4C69-80E2-B51D708E1D35}" destId="{BDD19D3A-26AD-44F0-92A0-4ED2B9890179}" srcOrd="3" destOrd="0" presId="urn:microsoft.com/office/officeart/2018/2/layout/IconCircleList"/>
    <dgm:cxn modelId="{2D0ABED5-AFD8-481E-B5C6-A20217A53CEA}" type="presParOf" srcId="{9807DFB2-9396-4A24-9ABA-9D491D8277C9}" destId="{21ED57A7-E9DF-4147-B861-9F81488934AC}" srcOrd="3" destOrd="0" presId="urn:microsoft.com/office/officeart/2018/2/layout/IconCircleList"/>
    <dgm:cxn modelId="{DB4F496E-DF2A-4ECB-A592-AC0CC70E43EB}" type="presParOf" srcId="{9807DFB2-9396-4A24-9ABA-9D491D8277C9}" destId="{14B4ADF1-242B-4F3E-9040-A419A8875123}" srcOrd="4" destOrd="0" presId="urn:microsoft.com/office/officeart/2018/2/layout/IconCircleList"/>
    <dgm:cxn modelId="{645FB118-32CC-4E35-9088-9E515DAAC407}" type="presParOf" srcId="{14B4ADF1-242B-4F3E-9040-A419A8875123}" destId="{061A0C6A-C241-4A6A-9DD0-29E179536029}" srcOrd="0" destOrd="0" presId="urn:microsoft.com/office/officeart/2018/2/layout/IconCircleList"/>
    <dgm:cxn modelId="{72CB4AD1-F20F-4241-8357-3D39D47BB638}" type="presParOf" srcId="{14B4ADF1-242B-4F3E-9040-A419A8875123}" destId="{6B12CE8E-3734-42C6-A309-0F3FBB4B4631}" srcOrd="1" destOrd="0" presId="urn:microsoft.com/office/officeart/2018/2/layout/IconCircleList"/>
    <dgm:cxn modelId="{49446E42-081F-4BC6-A37E-9F4786903A5B}" type="presParOf" srcId="{14B4ADF1-242B-4F3E-9040-A419A8875123}" destId="{C391A465-783B-4ECF-AB36-6D42DD490FAD}" srcOrd="2" destOrd="0" presId="urn:microsoft.com/office/officeart/2018/2/layout/IconCircleList"/>
    <dgm:cxn modelId="{68482E36-16DE-455F-8847-96BF26094758}" type="presParOf" srcId="{14B4ADF1-242B-4F3E-9040-A419A8875123}" destId="{99D120DE-9350-4966-AC99-9FAA4D8D6BC5}" srcOrd="3" destOrd="0" presId="urn:microsoft.com/office/officeart/2018/2/layout/IconCircleList"/>
    <dgm:cxn modelId="{59EE9724-3ECD-4953-A87B-68D105D5F609}" type="presParOf" srcId="{9807DFB2-9396-4A24-9ABA-9D491D8277C9}" destId="{8269C118-E9E6-4C84-B214-49C8EDED3442}" srcOrd="5" destOrd="0" presId="urn:microsoft.com/office/officeart/2018/2/layout/IconCircleList"/>
    <dgm:cxn modelId="{82D6D2BA-27CE-436A-A596-F98E4D670CA6}" type="presParOf" srcId="{9807DFB2-9396-4A24-9ABA-9D491D8277C9}" destId="{ED73B47D-F199-41E5-B744-600770AAE12E}" srcOrd="6" destOrd="0" presId="urn:microsoft.com/office/officeart/2018/2/layout/IconCircleList"/>
    <dgm:cxn modelId="{54F089E9-E118-49C0-96B8-214D49548C57}" type="presParOf" srcId="{ED73B47D-F199-41E5-B744-600770AAE12E}" destId="{BC4FBD3F-94F4-4CC8-B7AF-BA1B25FB8457}" srcOrd="0" destOrd="0" presId="urn:microsoft.com/office/officeart/2018/2/layout/IconCircleList"/>
    <dgm:cxn modelId="{2124F7DA-1D92-41FD-B1AE-258C6AC8AD73}" type="presParOf" srcId="{ED73B47D-F199-41E5-B744-600770AAE12E}" destId="{497A3BD9-24EA-410E-B964-29963B083055}" srcOrd="1" destOrd="0" presId="urn:microsoft.com/office/officeart/2018/2/layout/IconCircleList"/>
    <dgm:cxn modelId="{9D4607BE-AAC4-47B2-9514-751921DA362A}" type="presParOf" srcId="{ED73B47D-F199-41E5-B744-600770AAE12E}" destId="{18C6D369-36AA-447A-B853-302266864DE0}" srcOrd="2" destOrd="0" presId="urn:microsoft.com/office/officeart/2018/2/layout/IconCircleList"/>
    <dgm:cxn modelId="{3F938DC3-2881-42E4-BF2D-E9167F5252FA}" type="presParOf" srcId="{ED73B47D-F199-41E5-B744-600770AAE12E}" destId="{48674564-E165-4E09-B7CA-8B7E89070DD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A5CBE4-B0CB-409E-B330-4960B668CC45}">
      <dsp:nvSpPr>
        <dsp:cNvPr id="0" name=""/>
        <dsp:cNvSpPr/>
      </dsp:nvSpPr>
      <dsp:spPr>
        <a:xfrm>
          <a:off x="0" y="280073"/>
          <a:ext cx="6245265" cy="12097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This water activity involves standing up on a large board and using a paddle to glide through the water (</a:t>
          </a:r>
          <a:r>
            <a:rPr lang="en-GB" sz="2200" kern="1200" dirty="0" err="1"/>
            <a:t>gilisports</a:t>
          </a:r>
          <a:r>
            <a:rPr lang="en-GB" sz="2200" kern="1200" dirty="0"/>
            <a:t>, 2020; Schram, Hing and </a:t>
          </a:r>
          <a:r>
            <a:rPr lang="en-GB" sz="2200" kern="1200" dirty="0" err="1"/>
            <a:t>Climstein</a:t>
          </a:r>
          <a:r>
            <a:rPr lang="en-GB" sz="2200" kern="1200" dirty="0"/>
            <a:t>, 2016) </a:t>
          </a:r>
          <a:endParaRPr lang="en-US" sz="2200" kern="1200" dirty="0"/>
        </a:p>
      </dsp:txBody>
      <dsp:txXfrm>
        <a:off x="59057" y="339130"/>
        <a:ext cx="6127151" cy="1091666"/>
      </dsp:txXfrm>
    </dsp:sp>
    <dsp:sp modelId="{B8CFDF23-66FF-40AB-875E-7E81D53A4E63}">
      <dsp:nvSpPr>
        <dsp:cNvPr id="0" name=""/>
        <dsp:cNvSpPr/>
      </dsp:nvSpPr>
      <dsp:spPr>
        <a:xfrm>
          <a:off x="0" y="1553213"/>
          <a:ext cx="6245265" cy="120978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Stand-up paddle boarding as a sport origins are from Hawaiian Islands in the 1960s (Addison, 2010; Schram et al.,2016).</a:t>
          </a:r>
          <a:endParaRPr lang="en-US" sz="2200" kern="1200" dirty="0"/>
        </a:p>
      </dsp:txBody>
      <dsp:txXfrm>
        <a:off x="59057" y="1612270"/>
        <a:ext cx="6127151" cy="1091666"/>
      </dsp:txXfrm>
    </dsp:sp>
    <dsp:sp modelId="{D41E7986-14F0-42E5-94F4-5A26C347BF21}">
      <dsp:nvSpPr>
        <dsp:cNvPr id="0" name=""/>
        <dsp:cNvSpPr/>
      </dsp:nvSpPr>
      <dsp:spPr>
        <a:xfrm>
          <a:off x="0" y="2826353"/>
          <a:ext cx="6245265" cy="120978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Supports cardiovascular fitness, posture control, develops core, legs and arm muscles (Schram, Hing and </a:t>
          </a:r>
          <a:r>
            <a:rPr lang="en-GB" sz="2200" kern="1200" dirty="0" err="1"/>
            <a:t>Climstein</a:t>
          </a:r>
          <a:r>
            <a:rPr lang="en-GB" sz="2200" kern="1200" dirty="0"/>
            <a:t>, 2016; </a:t>
          </a:r>
          <a:r>
            <a:rPr lang="en-GB" sz="2200" kern="1200" dirty="0" err="1"/>
            <a:t>Castañeda-Babarro</a:t>
          </a:r>
          <a:r>
            <a:rPr lang="en-GB" sz="2200" kern="1200" dirty="0"/>
            <a:t>, 2022)</a:t>
          </a:r>
          <a:endParaRPr lang="en-US" sz="2200" kern="1200" dirty="0"/>
        </a:p>
      </dsp:txBody>
      <dsp:txXfrm>
        <a:off x="59057" y="2885410"/>
        <a:ext cx="6127151" cy="1091666"/>
      </dsp:txXfrm>
    </dsp:sp>
    <dsp:sp modelId="{30B65F5C-6089-4A59-B137-F9E493CB13B5}">
      <dsp:nvSpPr>
        <dsp:cNvPr id="0" name=""/>
        <dsp:cNvSpPr/>
      </dsp:nvSpPr>
      <dsp:spPr>
        <a:xfrm>
          <a:off x="0" y="4099493"/>
          <a:ext cx="6245265" cy="12097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Fun and easy to learn, also SUP is low impact which makes it suitable for all ages (Schram, Hing and </a:t>
          </a:r>
          <a:r>
            <a:rPr lang="en-GB" sz="2200" kern="1200" dirty="0" err="1"/>
            <a:t>Climstein</a:t>
          </a:r>
          <a:r>
            <a:rPr lang="en-GB" sz="2200" kern="1200" dirty="0"/>
            <a:t>, 2016)</a:t>
          </a:r>
          <a:endParaRPr lang="en-US" sz="2200" kern="1200" dirty="0"/>
        </a:p>
      </dsp:txBody>
      <dsp:txXfrm>
        <a:off x="59057" y="4158550"/>
        <a:ext cx="6127151" cy="10916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CC5BCF-FE50-4CDC-8F52-1DBB12A1F3B4}">
      <dsp:nvSpPr>
        <dsp:cNvPr id="0" name=""/>
        <dsp:cNvSpPr/>
      </dsp:nvSpPr>
      <dsp:spPr>
        <a:xfrm>
          <a:off x="0" y="112609"/>
          <a:ext cx="6900512" cy="174534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latin typeface="+mn-lt"/>
            </a:rPr>
            <a:t>Physical Literacy</a:t>
          </a:r>
        </a:p>
        <a:p>
          <a:pPr marL="0" lvl="0" indent="0" algn="l" defTabSz="577850">
            <a:lnSpc>
              <a:spcPct val="90000"/>
            </a:lnSpc>
            <a:spcBef>
              <a:spcPct val="0"/>
            </a:spcBef>
            <a:spcAft>
              <a:spcPct val="35000"/>
            </a:spcAft>
            <a:buNone/>
          </a:pPr>
          <a:endParaRPr lang="en-US" sz="1300" kern="1200" dirty="0">
            <a:latin typeface="+mn-lt"/>
          </a:endParaRPr>
        </a:p>
        <a:p>
          <a:pPr marL="0" lvl="0" indent="0" algn="ctr" defTabSz="577850">
            <a:lnSpc>
              <a:spcPct val="90000"/>
            </a:lnSpc>
            <a:spcBef>
              <a:spcPct val="0"/>
            </a:spcBef>
            <a:spcAft>
              <a:spcPct val="35000"/>
            </a:spcAft>
            <a:buNone/>
          </a:pPr>
          <a:r>
            <a:rPr lang="en-US" sz="1300" b="0" i="0" kern="1200" dirty="0">
              <a:latin typeface="+mn-lt"/>
            </a:rPr>
            <a:t>‘’Physical literacy can be described as the motivation, confidence, physical competence, knowledge and understanding to value and take responsibility for engagement in physical activities for life.”</a:t>
          </a:r>
        </a:p>
        <a:p>
          <a:pPr marL="0" lvl="0" indent="0" algn="ctr" defTabSz="577850">
            <a:lnSpc>
              <a:spcPct val="90000"/>
            </a:lnSpc>
            <a:spcBef>
              <a:spcPct val="0"/>
            </a:spcBef>
            <a:spcAft>
              <a:spcPct val="35000"/>
            </a:spcAft>
            <a:buNone/>
          </a:pPr>
          <a:r>
            <a:rPr lang="en-GB" sz="1300" b="0" i="0" kern="1200" dirty="0">
              <a:latin typeface="+mn-lt"/>
            </a:rPr>
            <a:t>(IPLA, 2017; Whitehead, 2010)</a:t>
          </a:r>
          <a:endParaRPr lang="en-US" sz="1300" kern="1200" dirty="0">
            <a:latin typeface="+mn-lt"/>
          </a:endParaRPr>
        </a:p>
        <a:p>
          <a:pPr marL="0" lvl="0" indent="0" algn="ctr" defTabSz="577850">
            <a:lnSpc>
              <a:spcPct val="90000"/>
            </a:lnSpc>
            <a:spcBef>
              <a:spcPct val="0"/>
            </a:spcBef>
            <a:spcAft>
              <a:spcPct val="35000"/>
            </a:spcAft>
            <a:buNone/>
          </a:pPr>
          <a:r>
            <a:rPr lang="en-US" sz="1300" kern="1200" dirty="0"/>
            <a:t> </a:t>
          </a:r>
        </a:p>
      </dsp:txBody>
      <dsp:txXfrm>
        <a:off x="85201" y="197810"/>
        <a:ext cx="6730110" cy="1574945"/>
      </dsp:txXfrm>
    </dsp:sp>
    <dsp:sp modelId="{24F00102-90B6-4F34-B67F-6537B410D813}">
      <dsp:nvSpPr>
        <dsp:cNvPr id="0" name=""/>
        <dsp:cNvSpPr/>
      </dsp:nvSpPr>
      <dsp:spPr>
        <a:xfrm>
          <a:off x="0" y="1895396"/>
          <a:ext cx="6900512" cy="1745347"/>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latin typeface="+mn-lt"/>
            </a:rPr>
            <a:t>Health and Wellbeing, (2020)</a:t>
          </a:r>
        </a:p>
        <a:p>
          <a:pPr marL="0" lvl="0" indent="0" algn="ctr" defTabSz="577850">
            <a:lnSpc>
              <a:spcPct val="90000"/>
            </a:lnSpc>
            <a:spcBef>
              <a:spcPct val="0"/>
            </a:spcBef>
            <a:spcAft>
              <a:spcPct val="35000"/>
            </a:spcAft>
            <a:buNone/>
          </a:pPr>
          <a:endParaRPr lang="en-US" sz="1300" kern="1200" dirty="0">
            <a:latin typeface="+mn-lt"/>
          </a:endParaRPr>
        </a:p>
        <a:p>
          <a:pPr marL="0" lvl="0" indent="0" algn="ctr" defTabSz="577850">
            <a:lnSpc>
              <a:spcPct val="90000"/>
            </a:lnSpc>
            <a:spcBef>
              <a:spcPct val="0"/>
            </a:spcBef>
            <a:spcAft>
              <a:spcPct val="35000"/>
            </a:spcAft>
            <a:buNone/>
          </a:pPr>
          <a:r>
            <a:rPr lang="en-GB" sz="1300" kern="1200" dirty="0">
              <a:latin typeface="+mn-lt"/>
            </a:rPr>
            <a:t>This area of learning and experience will support learners to develop and maintain not only their physical health and well-being, but also their mental health and emotional well-being, as well as developing positive relationships in a range of contexts.</a:t>
          </a:r>
        </a:p>
        <a:p>
          <a:pPr marL="0" lvl="0" indent="0" algn="ctr" defTabSz="577850">
            <a:lnSpc>
              <a:spcPct val="90000"/>
            </a:lnSpc>
            <a:spcBef>
              <a:spcPct val="0"/>
            </a:spcBef>
            <a:spcAft>
              <a:spcPct val="35000"/>
            </a:spcAft>
            <a:buNone/>
          </a:pPr>
          <a:r>
            <a:rPr lang="en-GB" sz="1300" kern="1200" dirty="0">
              <a:latin typeface="+mn-lt"/>
            </a:rPr>
            <a:t>(Curriculum for Wales, 2022)</a:t>
          </a:r>
          <a:endParaRPr lang="en-US" sz="1300" kern="1200" dirty="0">
            <a:latin typeface="+mn-lt"/>
          </a:endParaRPr>
        </a:p>
      </dsp:txBody>
      <dsp:txXfrm>
        <a:off x="85201" y="1980597"/>
        <a:ext cx="6730110" cy="1574945"/>
      </dsp:txXfrm>
    </dsp:sp>
    <dsp:sp modelId="{8665DEFE-ED36-4CF4-B4FE-CE7292A8B789}">
      <dsp:nvSpPr>
        <dsp:cNvPr id="0" name=""/>
        <dsp:cNvSpPr/>
      </dsp:nvSpPr>
      <dsp:spPr>
        <a:xfrm>
          <a:off x="0" y="3675786"/>
          <a:ext cx="6900512" cy="1745347"/>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latin typeface="+mn-lt"/>
            </a:rPr>
            <a:t>Curriculum for Wales, (2022)</a:t>
          </a:r>
        </a:p>
        <a:p>
          <a:pPr marL="0" lvl="0" indent="0" algn="ctr" defTabSz="577850">
            <a:lnSpc>
              <a:spcPct val="90000"/>
            </a:lnSpc>
            <a:spcBef>
              <a:spcPct val="0"/>
            </a:spcBef>
            <a:spcAft>
              <a:spcPct val="35000"/>
            </a:spcAft>
            <a:buNone/>
          </a:pPr>
          <a:r>
            <a:rPr lang="en-US" sz="1300" b="1" kern="1200" dirty="0">
              <a:latin typeface="+mn-lt"/>
            </a:rPr>
            <a:t>(Four Purposes) </a:t>
          </a:r>
        </a:p>
        <a:p>
          <a:pPr marL="0" lvl="0" indent="0" algn="ctr" defTabSz="577850">
            <a:lnSpc>
              <a:spcPct val="90000"/>
            </a:lnSpc>
            <a:spcBef>
              <a:spcPct val="0"/>
            </a:spcBef>
            <a:spcAft>
              <a:spcPct val="35000"/>
            </a:spcAft>
            <a:buNone/>
          </a:pPr>
          <a:r>
            <a:rPr lang="en-US" sz="1300" kern="1200" dirty="0">
              <a:latin typeface="+mn-lt"/>
            </a:rPr>
            <a:t>- </a:t>
          </a:r>
          <a:r>
            <a:rPr lang="en-GB" sz="1300" kern="1200" dirty="0">
              <a:latin typeface="+mn-lt"/>
            </a:rPr>
            <a:t>ambitious, capable learners, ready to learn throughout their lives</a:t>
          </a:r>
          <a:endParaRPr lang="en-US" sz="1300" kern="1200" dirty="0">
            <a:latin typeface="+mn-lt"/>
          </a:endParaRPr>
        </a:p>
        <a:p>
          <a:pPr marL="0" lvl="0" indent="0" algn="ctr" defTabSz="577850">
            <a:lnSpc>
              <a:spcPct val="90000"/>
            </a:lnSpc>
            <a:spcBef>
              <a:spcPct val="0"/>
            </a:spcBef>
            <a:spcAft>
              <a:spcPct val="35000"/>
            </a:spcAft>
            <a:buNone/>
          </a:pPr>
          <a:r>
            <a:rPr lang="en-GB" sz="1300" kern="1200" dirty="0">
              <a:latin typeface="+mn-lt"/>
            </a:rPr>
            <a:t>- enterprising, creative contributors, ready to play a full part in life and work</a:t>
          </a:r>
          <a:endParaRPr lang="en-US" sz="1300" kern="1200" dirty="0">
            <a:latin typeface="+mn-lt"/>
          </a:endParaRPr>
        </a:p>
        <a:p>
          <a:pPr marL="0" lvl="0" indent="0" algn="ctr" defTabSz="577850">
            <a:lnSpc>
              <a:spcPct val="90000"/>
            </a:lnSpc>
            <a:spcBef>
              <a:spcPct val="0"/>
            </a:spcBef>
            <a:spcAft>
              <a:spcPct val="35000"/>
            </a:spcAft>
            <a:buNone/>
          </a:pPr>
          <a:r>
            <a:rPr lang="en-GB" sz="1300" kern="1200" dirty="0">
              <a:latin typeface="+mn-lt"/>
            </a:rPr>
            <a:t>- ethical, informed citizens of Wales and the world</a:t>
          </a:r>
          <a:endParaRPr lang="en-US" sz="1300" kern="1200" dirty="0">
            <a:latin typeface="+mn-lt"/>
          </a:endParaRPr>
        </a:p>
        <a:p>
          <a:pPr marL="0" lvl="0" indent="0" algn="ctr" defTabSz="577850">
            <a:lnSpc>
              <a:spcPct val="90000"/>
            </a:lnSpc>
            <a:spcBef>
              <a:spcPct val="0"/>
            </a:spcBef>
            <a:spcAft>
              <a:spcPct val="35000"/>
            </a:spcAft>
            <a:buNone/>
          </a:pPr>
          <a:r>
            <a:rPr lang="en-GB" sz="1300" kern="1200" dirty="0">
              <a:latin typeface="+mn-lt"/>
            </a:rPr>
            <a:t>- healthy, confident individuals, ready to lead fulfilling lives as valued members of society</a:t>
          </a:r>
          <a:endParaRPr lang="en-US" sz="1300" kern="1200" dirty="0">
            <a:latin typeface="+mn-lt"/>
          </a:endParaRPr>
        </a:p>
      </dsp:txBody>
      <dsp:txXfrm>
        <a:off x="85201" y="3760987"/>
        <a:ext cx="6730110" cy="15749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9460BD-8026-4896-B51F-BA63F7CA862C}">
      <dsp:nvSpPr>
        <dsp:cNvPr id="0" name=""/>
        <dsp:cNvSpPr/>
      </dsp:nvSpPr>
      <dsp:spPr>
        <a:xfrm>
          <a:off x="0" y="4366"/>
          <a:ext cx="6245265" cy="9301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E521EF-ACEF-4D69-A957-22FF05311EF9}">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4DF253-B7D7-4E35-A2DB-A423874CB273}">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dirty="0"/>
            <a:t>Health and Wellbeing </a:t>
          </a:r>
        </a:p>
      </dsp:txBody>
      <dsp:txXfrm>
        <a:off x="1074268" y="4366"/>
        <a:ext cx="5170996" cy="930102"/>
      </dsp:txXfrm>
    </dsp:sp>
    <dsp:sp modelId="{2620C482-86D9-427D-A434-110D3503F9C6}">
      <dsp:nvSpPr>
        <dsp:cNvPr id="0" name=""/>
        <dsp:cNvSpPr/>
      </dsp:nvSpPr>
      <dsp:spPr>
        <a:xfrm>
          <a:off x="0" y="1166994"/>
          <a:ext cx="6245265" cy="9301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0B9B04-0325-4DB4-B2E4-3C494CA39BB0}">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7638DF-AACB-43F3-9852-97EA4DED2502}">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dirty="0"/>
            <a:t>Opportunities to support physical health and wellbeing</a:t>
          </a:r>
        </a:p>
      </dsp:txBody>
      <dsp:txXfrm>
        <a:off x="1074268" y="1166994"/>
        <a:ext cx="5170996" cy="930102"/>
      </dsp:txXfrm>
    </dsp:sp>
    <dsp:sp modelId="{6BF831BD-AC06-42E0-8DD7-17DF723B5D21}">
      <dsp:nvSpPr>
        <dsp:cNvPr id="0" name=""/>
        <dsp:cNvSpPr/>
      </dsp:nvSpPr>
      <dsp:spPr>
        <a:xfrm>
          <a:off x="0" y="2329622"/>
          <a:ext cx="6245265" cy="9301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CC44A5-D2F8-4046-A329-89D15F278BC2}">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67D16D-5C39-4267-920E-021C91714259}">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dirty="0"/>
            <a:t>Experiences that will express and respond to mental wellbeing and emotional well-being.</a:t>
          </a:r>
        </a:p>
      </dsp:txBody>
      <dsp:txXfrm>
        <a:off x="1074268" y="2329622"/>
        <a:ext cx="5170996" cy="930102"/>
      </dsp:txXfrm>
    </dsp:sp>
    <dsp:sp modelId="{E22969AD-B14F-4BAF-BDB9-56F29C2FCAD9}">
      <dsp:nvSpPr>
        <dsp:cNvPr id="0" name=""/>
        <dsp:cNvSpPr/>
      </dsp:nvSpPr>
      <dsp:spPr>
        <a:xfrm>
          <a:off x="0" y="3492250"/>
          <a:ext cx="6245265" cy="93010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D7743C-BD65-4259-99DA-61193A8C5145}">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D7CC14-458A-48F6-80E8-5343D4961C99}">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dirty="0"/>
            <a:t>Opportunities to engage with cognitive development </a:t>
          </a:r>
        </a:p>
      </dsp:txBody>
      <dsp:txXfrm>
        <a:off x="1074268" y="3492250"/>
        <a:ext cx="5170996" cy="930102"/>
      </dsp:txXfrm>
    </dsp:sp>
    <dsp:sp modelId="{5F944823-67AD-4649-9564-3F862505F755}">
      <dsp:nvSpPr>
        <dsp:cNvPr id="0" name=""/>
        <dsp:cNvSpPr/>
      </dsp:nvSpPr>
      <dsp:spPr>
        <a:xfrm>
          <a:off x="0" y="4654878"/>
          <a:ext cx="6245265" cy="93010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6E12E2-4561-426A-ACD3-0DFA1E281457}">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6D4238-199B-4F60-A7E9-CCB6918EE9E6}">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dirty="0"/>
            <a:t>Activities to support social skills which will support healthy relationships </a:t>
          </a:r>
        </a:p>
      </dsp:txBody>
      <dsp:txXfrm>
        <a:off x="1074268" y="4654878"/>
        <a:ext cx="5170996" cy="9301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ABAB7-D8D4-4F62-BFCC-8F9149D22A5F}">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747E8B-4065-4772-974E-6207E90617A7}">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B5C72D-2C4C-4A27-9550-B0FE2805B3D2}">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dirty="0"/>
            <a:t>Pupils to fully understand safe water practice and be able to identify hazards associated with water activities.</a:t>
          </a:r>
        </a:p>
      </dsp:txBody>
      <dsp:txXfrm>
        <a:off x="1948202" y="368029"/>
        <a:ext cx="3233964" cy="1371985"/>
      </dsp:txXfrm>
    </dsp:sp>
    <dsp:sp modelId="{3897EAF4-110B-4B6D-8314-EDC097B74EA4}">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05C7B6-B0FE-46F1-AE72-7B9DEFFBFEF5}">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D19D3A-26AD-44F0-92A0-4ED2B9890179}">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dirty="0"/>
            <a:t>To have the confidence and knowledge to take part in stand-up paddle boarding.</a:t>
          </a:r>
        </a:p>
      </dsp:txBody>
      <dsp:txXfrm>
        <a:off x="7411643" y="368029"/>
        <a:ext cx="3233964" cy="1371985"/>
      </dsp:txXfrm>
    </dsp:sp>
    <dsp:sp modelId="{061A0C6A-C241-4A6A-9DD0-29E179536029}">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2CE8E-3734-42C6-A309-0F3FBB4B4631}">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D120DE-9350-4966-AC99-9FAA4D8D6BC5}">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dirty="0"/>
            <a:t>Be able to demonstrate good body technique when standing on the board to reduce injuries. </a:t>
          </a:r>
        </a:p>
      </dsp:txBody>
      <dsp:txXfrm>
        <a:off x="1948202" y="2452790"/>
        <a:ext cx="3233964" cy="1371985"/>
      </dsp:txXfrm>
    </dsp:sp>
    <dsp:sp modelId="{BC4FBD3F-94F4-4CC8-B7AF-BA1B25FB8457}">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7A3BD9-24EA-410E-B964-29963B083055}">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674564-E165-4E09-B7CA-8B7E89070DDC}">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kern="1200" dirty="0"/>
            <a:t>Pupils to reflect on own progression and be able to identify areas to improve on </a:t>
          </a:r>
        </a:p>
      </dsp:txBody>
      <dsp:txXfrm>
        <a:off x="7411643" y="2452790"/>
        <a:ext cx="3233964" cy="137198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4ABC9-F40E-00BD-4D4C-F5F46CC534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9FFBE1-0134-90A5-9AC3-1CD791FC62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85FC087-5C44-B075-DA89-4E2825FDE195}"/>
              </a:ext>
            </a:extLst>
          </p:cNvPr>
          <p:cNvSpPr>
            <a:spLocks noGrp="1"/>
          </p:cNvSpPr>
          <p:nvPr>
            <p:ph type="dt" sz="half" idx="10"/>
          </p:nvPr>
        </p:nvSpPr>
        <p:spPr/>
        <p:txBody>
          <a:bodyPr/>
          <a:lstStyle/>
          <a:p>
            <a:fld id="{88E034C1-C1F9-4165-8F9D-AB57928ACB29}" type="datetimeFigureOut">
              <a:rPr lang="en-GB" smtClean="0"/>
              <a:t>25/01/2024</a:t>
            </a:fld>
            <a:endParaRPr lang="en-GB"/>
          </a:p>
        </p:txBody>
      </p:sp>
      <p:sp>
        <p:nvSpPr>
          <p:cNvPr id="5" name="Footer Placeholder 4">
            <a:extLst>
              <a:ext uri="{FF2B5EF4-FFF2-40B4-BE49-F238E27FC236}">
                <a16:creationId xmlns:a16="http://schemas.microsoft.com/office/drawing/2014/main" id="{87BB99AD-A55D-7235-426E-0D1B9ACE8D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73D0E7-9EE9-00CE-C708-F7C48CBCAAED}"/>
              </a:ext>
            </a:extLst>
          </p:cNvPr>
          <p:cNvSpPr>
            <a:spLocks noGrp="1"/>
          </p:cNvSpPr>
          <p:nvPr>
            <p:ph type="sldNum" sz="quarter" idx="12"/>
          </p:nvPr>
        </p:nvSpPr>
        <p:spPr/>
        <p:txBody>
          <a:bodyPr/>
          <a:lstStyle/>
          <a:p>
            <a:fld id="{A50D7957-C3BE-4080-AAD6-395044DECFE0}" type="slidenum">
              <a:rPr lang="en-GB" smtClean="0"/>
              <a:t>‹#›</a:t>
            </a:fld>
            <a:endParaRPr lang="en-GB"/>
          </a:p>
        </p:txBody>
      </p:sp>
    </p:spTree>
    <p:extLst>
      <p:ext uri="{BB962C8B-B14F-4D97-AF65-F5344CB8AC3E}">
        <p14:creationId xmlns:p14="http://schemas.microsoft.com/office/powerpoint/2010/main" val="3532137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CBDD7-A737-68B9-17F1-7A85B53743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F09B5C-6443-C160-342A-611CD84E4A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82C256-63CF-3623-B4F1-3CF32B3A8069}"/>
              </a:ext>
            </a:extLst>
          </p:cNvPr>
          <p:cNvSpPr>
            <a:spLocks noGrp="1"/>
          </p:cNvSpPr>
          <p:nvPr>
            <p:ph type="dt" sz="half" idx="10"/>
          </p:nvPr>
        </p:nvSpPr>
        <p:spPr/>
        <p:txBody>
          <a:bodyPr/>
          <a:lstStyle/>
          <a:p>
            <a:fld id="{88E034C1-C1F9-4165-8F9D-AB57928ACB29}" type="datetimeFigureOut">
              <a:rPr lang="en-GB" smtClean="0"/>
              <a:t>25/01/2024</a:t>
            </a:fld>
            <a:endParaRPr lang="en-GB"/>
          </a:p>
        </p:txBody>
      </p:sp>
      <p:sp>
        <p:nvSpPr>
          <p:cNvPr id="5" name="Footer Placeholder 4">
            <a:extLst>
              <a:ext uri="{FF2B5EF4-FFF2-40B4-BE49-F238E27FC236}">
                <a16:creationId xmlns:a16="http://schemas.microsoft.com/office/drawing/2014/main" id="{2B295D37-5090-A965-D7ED-18D5DED3C5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1E3984-F00D-FC11-7D90-2AE7EE1AE10A}"/>
              </a:ext>
            </a:extLst>
          </p:cNvPr>
          <p:cNvSpPr>
            <a:spLocks noGrp="1"/>
          </p:cNvSpPr>
          <p:nvPr>
            <p:ph type="sldNum" sz="quarter" idx="12"/>
          </p:nvPr>
        </p:nvSpPr>
        <p:spPr/>
        <p:txBody>
          <a:bodyPr/>
          <a:lstStyle/>
          <a:p>
            <a:fld id="{A50D7957-C3BE-4080-AAD6-395044DECFE0}" type="slidenum">
              <a:rPr lang="en-GB" smtClean="0"/>
              <a:t>‹#›</a:t>
            </a:fld>
            <a:endParaRPr lang="en-GB"/>
          </a:p>
        </p:txBody>
      </p:sp>
    </p:spTree>
    <p:extLst>
      <p:ext uri="{BB962C8B-B14F-4D97-AF65-F5344CB8AC3E}">
        <p14:creationId xmlns:p14="http://schemas.microsoft.com/office/powerpoint/2010/main" val="2175356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46B45-DC2E-1E40-36DB-6B698330C8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88D3DD-A3EC-44B4-BCE7-FDA43BF45B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F89745-9F3B-67D3-1465-05FF616BB091}"/>
              </a:ext>
            </a:extLst>
          </p:cNvPr>
          <p:cNvSpPr>
            <a:spLocks noGrp="1"/>
          </p:cNvSpPr>
          <p:nvPr>
            <p:ph type="dt" sz="half" idx="10"/>
          </p:nvPr>
        </p:nvSpPr>
        <p:spPr/>
        <p:txBody>
          <a:bodyPr/>
          <a:lstStyle/>
          <a:p>
            <a:fld id="{88E034C1-C1F9-4165-8F9D-AB57928ACB29}" type="datetimeFigureOut">
              <a:rPr lang="en-GB" smtClean="0"/>
              <a:t>25/01/2024</a:t>
            </a:fld>
            <a:endParaRPr lang="en-GB"/>
          </a:p>
        </p:txBody>
      </p:sp>
      <p:sp>
        <p:nvSpPr>
          <p:cNvPr id="5" name="Footer Placeholder 4">
            <a:extLst>
              <a:ext uri="{FF2B5EF4-FFF2-40B4-BE49-F238E27FC236}">
                <a16:creationId xmlns:a16="http://schemas.microsoft.com/office/drawing/2014/main" id="{2B6F862D-AFA5-88BE-793F-3D226604E7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E412E6-A626-87A3-D53B-ADE8A4796557}"/>
              </a:ext>
            </a:extLst>
          </p:cNvPr>
          <p:cNvSpPr>
            <a:spLocks noGrp="1"/>
          </p:cNvSpPr>
          <p:nvPr>
            <p:ph type="sldNum" sz="quarter" idx="12"/>
          </p:nvPr>
        </p:nvSpPr>
        <p:spPr/>
        <p:txBody>
          <a:bodyPr/>
          <a:lstStyle/>
          <a:p>
            <a:fld id="{A50D7957-C3BE-4080-AAD6-395044DECFE0}" type="slidenum">
              <a:rPr lang="en-GB" smtClean="0"/>
              <a:t>‹#›</a:t>
            </a:fld>
            <a:endParaRPr lang="en-GB"/>
          </a:p>
        </p:txBody>
      </p:sp>
    </p:spTree>
    <p:extLst>
      <p:ext uri="{BB962C8B-B14F-4D97-AF65-F5344CB8AC3E}">
        <p14:creationId xmlns:p14="http://schemas.microsoft.com/office/powerpoint/2010/main" val="2947613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1E272-9DC0-7F6B-ED3C-FBBF1EE449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D69CF1-05AC-D0AF-D9B3-9212AB84874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8C88B8-8363-A070-7CDF-B235EB1EEDF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BBB255-79DB-8CD2-91A6-80060D2C71FC}"/>
              </a:ext>
            </a:extLst>
          </p:cNvPr>
          <p:cNvSpPr>
            <a:spLocks noGrp="1"/>
          </p:cNvSpPr>
          <p:nvPr>
            <p:ph type="dt" sz="half" idx="10"/>
          </p:nvPr>
        </p:nvSpPr>
        <p:spPr/>
        <p:txBody>
          <a:bodyPr/>
          <a:lstStyle/>
          <a:p>
            <a:fld id="{88E034C1-C1F9-4165-8F9D-AB57928ACB29}" type="datetimeFigureOut">
              <a:rPr lang="en-GB" smtClean="0"/>
              <a:t>25/01/2024</a:t>
            </a:fld>
            <a:endParaRPr lang="en-GB"/>
          </a:p>
        </p:txBody>
      </p:sp>
      <p:sp>
        <p:nvSpPr>
          <p:cNvPr id="6" name="Footer Placeholder 5">
            <a:extLst>
              <a:ext uri="{FF2B5EF4-FFF2-40B4-BE49-F238E27FC236}">
                <a16:creationId xmlns:a16="http://schemas.microsoft.com/office/drawing/2014/main" id="{FD7D09E0-61DD-E7AA-DD24-53E3DB9186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38D0EB-20A0-FE68-9B1D-75DCEFF16AC2}"/>
              </a:ext>
            </a:extLst>
          </p:cNvPr>
          <p:cNvSpPr>
            <a:spLocks noGrp="1"/>
          </p:cNvSpPr>
          <p:nvPr>
            <p:ph type="sldNum" sz="quarter" idx="12"/>
          </p:nvPr>
        </p:nvSpPr>
        <p:spPr/>
        <p:txBody>
          <a:bodyPr/>
          <a:lstStyle/>
          <a:p>
            <a:fld id="{A50D7957-C3BE-4080-AAD6-395044DECFE0}" type="slidenum">
              <a:rPr lang="en-GB" smtClean="0"/>
              <a:t>‹#›</a:t>
            </a:fld>
            <a:endParaRPr lang="en-GB"/>
          </a:p>
        </p:txBody>
      </p:sp>
    </p:spTree>
    <p:extLst>
      <p:ext uri="{BB962C8B-B14F-4D97-AF65-F5344CB8AC3E}">
        <p14:creationId xmlns:p14="http://schemas.microsoft.com/office/powerpoint/2010/main" val="3661665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4D137-DCDC-7D86-ACBD-9C945C16C5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9D85E8-FBC2-13C3-7770-527289C195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033F0DF-0756-A924-FF6D-C73598BC11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1E3E053-8F63-747E-8E0E-960738C0BC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E0DDD91-B299-4C24-8588-5AFF47EF58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9492061-ED12-4F9E-B300-799D09DDF491}"/>
              </a:ext>
            </a:extLst>
          </p:cNvPr>
          <p:cNvSpPr>
            <a:spLocks noGrp="1"/>
          </p:cNvSpPr>
          <p:nvPr>
            <p:ph type="dt" sz="half" idx="10"/>
          </p:nvPr>
        </p:nvSpPr>
        <p:spPr/>
        <p:txBody>
          <a:bodyPr/>
          <a:lstStyle/>
          <a:p>
            <a:fld id="{88E034C1-C1F9-4165-8F9D-AB57928ACB29}" type="datetimeFigureOut">
              <a:rPr lang="en-GB" smtClean="0"/>
              <a:t>25/01/2024</a:t>
            </a:fld>
            <a:endParaRPr lang="en-GB"/>
          </a:p>
        </p:txBody>
      </p:sp>
      <p:sp>
        <p:nvSpPr>
          <p:cNvPr id="8" name="Footer Placeholder 7">
            <a:extLst>
              <a:ext uri="{FF2B5EF4-FFF2-40B4-BE49-F238E27FC236}">
                <a16:creationId xmlns:a16="http://schemas.microsoft.com/office/drawing/2014/main" id="{2F6FA01F-AB55-D0C3-4973-B0CB587B648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3705D44-DD1E-9BFA-F2EA-AC861FFF3B31}"/>
              </a:ext>
            </a:extLst>
          </p:cNvPr>
          <p:cNvSpPr>
            <a:spLocks noGrp="1"/>
          </p:cNvSpPr>
          <p:nvPr>
            <p:ph type="sldNum" sz="quarter" idx="12"/>
          </p:nvPr>
        </p:nvSpPr>
        <p:spPr/>
        <p:txBody>
          <a:bodyPr/>
          <a:lstStyle/>
          <a:p>
            <a:fld id="{A50D7957-C3BE-4080-AAD6-395044DECFE0}" type="slidenum">
              <a:rPr lang="en-GB" smtClean="0"/>
              <a:t>‹#›</a:t>
            </a:fld>
            <a:endParaRPr lang="en-GB"/>
          </a:p>
        </p:txBody>
      </p:sp>
    </p:spTree>
    <p:extLst>
      <p:ext uri="{BB962C8B-B14F-4D97-AF65-F5344CB8AC3E}">
        <p14:creationId xmlns:p14="http://schemas.microsoft.com/office/powerpoint/2010/main" val="1380657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67AD1-1BE0-AF3A-FD19-26D24870BD2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0CA6E2-7819-8BA4-A7EF-12A67BC18612}"/>
              </a:ext>
            </a:extLst>
          </p:cNvPr>
          <p:cNvSpPr>
            <a:spLocks noGrp="1"/>
          </p:cNvSpPr>
          <p:nvPr>
            <p:ph type="dt" sz="half" idx="10"/>
          </p:nvPr>
        </p:nvSpPr>
        <p:spPr/>
        <p:txBody>
          <a:bodyPr/>
          <a:lstStyle/>
          <a:p>
            <a:fld id="{88E034C1-C1F9-4165-8F9D-AB57928ACB29}" type="datetimeFigureOut">
              <a:rPr lang="en-GB" smtClean="0"/>
              <a:t>25/01/2024</a:t>
            </a:fld>
            <a:endParaRPr lang="en-GB"/>
          </a:p>
        </p:txBody>
      </p:sp>
      <p:sp>
        <p:nvSpPr>
          <p:cNvPr id="4" name="Footer Placeholder 3">
            <a:extLst>
              <a:ext uri="{FF2B5EF4-FFF2-40B4-BE49-F238E27FC236}">
                <a16:creationId xmlns:a16="http://schemas.microsoft.com/office/drawing/2014/main" id="{D51F8497-D028-B297-900D-FCF65C974AB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68E8E7-F2FA-1CC4-BEB4-AEE16343A604}"/>
              </a:ext>
            </a:extLst>
          </p:cNvPr>
          <p:cNvSpPr>
            <a:spLocks noGrp="1"/>
          </p:cNvSpPr>
          <p:nvPr>
            <p:ph type="sldNum" sz="quarter" idx="12"/>
          </p:nvPr>
        </p:nvSpPr>
        <p:spPr/>
        <p:txBody>
          <a:bodyPr/>
          <a:lstStyle/>
          <a:p>
            <a:fld id="{A50D7957-C3BE-4080-AAD6-395044DECFE0}" type="slidenum">
              <a:rPr lang="en-GB" smtClean="0"/>
              <a:t>‹#›</a:t>
            </a:fld>
            <a:endParaRPr lang="en-GB"/>
          </a:p>
        </p:txBody>
      </p:sp>
    </p:spTree>
    <p:extLst>
      <p:ext uri="{BB962C8B-B14F-4D97-AF65-F5344CB8AC3E}">
        <p14:creationId xmlns:p14="http://schemas.microsoft.com/office/powerpoint/2010/main" val="2652412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2C5F16-0911-9B84-8922-9AD0231D457F}"/>
              </a:ext>
            </a:extLst>
          </p:cNvPr>
          <p:cNvSpPr>
            <a:spLocks noGrp="1"/>
          </p:cNvSpPr>
          <p:nvPr>
            <p:ph type="dt" sz="half" idx="10"/>
          </p:nvPr>
        </p:nvSpPr>
        <p:spPr/>
        <p:txBody>
          <a:bodyPr/>
          <a:lstStyle/>
          <a:p>
            <a:fld id="{88E034C1-C1F9-4165-8F9D-AB57928ACB29}" type="datetimeFigureOut">
              <a:rPr lang="en-GB" smtClean="0"/>
              <a:t>25/01/2024</a:t>
            </a:fld>
            <a:endParaRPr lang="en-GB"/>
          </a:p>
        </p:txBody>
      </p:sp>
      <p:sp>
        <p:nvSpPr>
          <p:cNvPr id="3" name="Footer Placeholder 2">
            <a:extLst>
              <a:ext uri="{FF2B5EF4-FFF2-40B4-BE49-F238E27FC236}">
                <a16:creationId xmlns:a16="http://schemas.microsoft.com/office/drawing/2014/main" id="{C2B50005-08E5-84EE-5C5D-788111D44C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688B94E-4766-CD36-079F-E0C3F44FF178}"/>
              </a:ext>
            </a:extLst>
          </p:cNvPr>
          <p:cNvSpPr>
            <a:spLocks noGrp="1"/>
          </p:cNvSpPr>
          <p:nvPr>
            <p:ph type="sldNum" sz="quarter" idx="12"/>
          </p:nvPr>
        </p:nvSpPr>
        <p:spPr/>
        <p:txBody>
          <a:bodyPr/>
          <a:lstStyle/>
          <a:p>
            <a:fld id="{A50D7957-C3BE-4080-AAD6-395044DECFE0}" type="slidenum">
              <a:rPr lang="en-GB" smtClean="0"/>
              <a:t>‹#›</a:t>
            </a:fld>
            <a:endParaRPr lang="en-GB"/>
          </a:p>
        </p:txBody>
      </p:sp>
    </p:spTree>
    <p:extLst>
      <p:ext uri="{BB962C8B-B14F-4D97-AF65-F5344CB8AC3E}">
        <p14:creationId xmlns:p14="http://schemas.microsoft.com/office/powerpoint/2010/main" val="691369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F88D5-A6E5-CD93-3BD9-53C1E1C07C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030E4E7-6A8F-B969-32CC-41CFE7C23B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F97FFB-28DA-1C7A-4BCF-D7D60CFD0D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0C69F9-BEA3-6923-02B8-FF2469AB3FEC}"/>
              </a:ext>
            </a:extLst>
          </p:cNvPr>
          <p:cNvSpPr>
            <a:spLocks noGrp="1"/>
          </p:cNvSpPr>
          <p:nvPr>
            <p:ph type="dt" sz="half" idx="10"/>
          </p:nvPr>
        </p:nvSpPr>
        <p:spPr/>
        <p:txBody>
          <a:bodyPr/>
          <a:lstStyle/>
          <a:p>
            <a:fld id="{88E034C1-C1F9-4165-8F9D-AB57928ACB29}" type="datetimeFigureOut">
              <a:rPr lang="en-GB" smtClean="0"/>
              <a:t>25/01/2024</a:t>
            </a:fld>
            <a:endParaRPr lang="en-GB"/>
          </a:p>
        </p:txBody>
      </p:sp>
      <p:sp>
        <p:nvSpPr>
          <p:cNvPr id="6" name="Footer Placeholder 5">
            <a:extLst>
              <a:ext uri="{FF2B5EF4-FFF2-40B4-BE49-F238E27FC236}">
                <a16:creationId xmlns:a16="http://schemas.microsoft.com/office/drawing/2014/main" id="{BBF10A6A-D622-3FE3-9D4C-75D268349D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73BA3F-DC33-C53A-ACF5-67968481359C}"/>
              </a:ext>
            </a:extLst>
          </p:cNvPr>
          <p:cNvSpPr>
            <a:spLocks noGrp="1"/>
          </p:cNvSpPr>
          <p:nvPr>
            <p:ph type="sldNum" sz="quarter" idx="12"/>
          </p:nvPr>
        </p:nvSpPr>
        <p:spPr/>
        <p:txBody>
          <a:bodyPr/>
          <a:lstStyle/>
          <a:p>
            <a:fld id="{A50D7957-C3BE-4080-AAD6-395044DECFE0}" type="slidenum">
              <a:rPr lang="en-GB" smtClean="0"/>
              <a:t>‹#›</a:t>
            </a:fld>
            <a:endParaRPr lang="en-GB"/>
          </a:p>
        </p:txBody>
      </p:sp>
    </p:spTree>
    <p:extLst>
      <p:ext uri="{BB962C8B-B14F-4D97-AF65-F5344CB8AC3E}">
        <p14:creationId xmlns:p14="http://schemas.microsoft.com/office/powerpoint/2010/main" val="2195114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2445D-6CBE-67C4-C14F-8FA621E539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AF730F-744A-2433-5E83-D2F49A9509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62B60D-E746-8552-2FD7-90931E0A51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43FA4E-A27D-2B40-AD0A-28E3E1807723}"/>
              </a:ext>
            </a:extLst>
          </p:cNvPr>
          <p:cNvSpPr>
            <a:spLocks noGrp="1"/>
          </p:cNvSpPr>
          <p:nvPr>
            <p:ph type="dt" sz="half" idx="10"/>
          </p:nvPr>
        </p:nvSpPr>
        <p:spPr/>
        <p:txBody>
          <a:bodyPr/>
          <a:lstStyle/>
          <a:p>
            <a:fld id="{88E034C1-C1F9-4165-8F9D-AB57928ACB29}" type="datetimeFigureOut">
              <a:rPr lang="en-GB" smtClean="0"/>
              <a:t>25/01/2024</a:t>
            </a:fld>
            <a:endParaRPr lang="en-GB"/>
          </a:p>
        </p:txBody>
      </p:sp>
      <p:sp>
        <p:nvSpPr>
          <p:cNvPr id="6" name="Footer Placeholder 5">
            <a:extLst>
              <a:ext uri="{FF2B5EF4-FFF2-40B4-BE49-F238E27FC236}">
                <a16:creationId xmlns:a16="http://schemas.microsoft.com/office/drawing/2014/main" id="{E2961230-19A1-F257-F350-FD4EAC2445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D69290-8880-2A29-E6AC-A8F4ACA9D347}"/>
              </a:ext>
            </a:extLst>
          </p:cNvPr>
          <p:cNvSpPr>
            <a:spLocks noGrp="1"/>
          </p:cNvSpPr>
          <p:nvPr>
            <p:ph type="sldNum" sz="quarter" idx="12"/>
          </p:nvPr>
        </p:nvSpPr>
        <p:spPr/>
        <p:txBody>
          <a:bodyPr/>
          <a:lstStyle/>
          <a:p>
            <a:fld id="{A50D7957-C3BE-4080-AAD6-395044DECFE0}" type="slidenum">
              <a:rPr lang="en-GB" smtClean="0"/>
              <a:t>‹#›</a:t>
            </a:fld>
            <a:endParaRPr lang="en-GB"/>
          </a:p>
        </p:txBody>
      </p:sp>
    </p:spTree>
    <p:extLst>
      <p:ext uri="{BB962C8B-B14F-4D97-AF65-F5344CB8AC3E}">
        <p14:creationId xmlns:p14="http://schemas.microsoft.com/office/powerpoint/2010/main" val="1815604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26E13-C0D8-FC69-FCF3-B7AE43D1BB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DFE1B0-E850-554A-712B-C08EBD3885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789D34-4B62-83BC-0311-1D1349508989}"/>
              </a:ext>
            </a:extLst>
          </p:cNvPr>
          <p:cNvSpPr>
            <a:spLocks noGrp="1"/>
          </p:cNvSpPr>
          <p:nvPr>
            <p:ph type="dt" sz="half" idx="10"/>
          </p:nvPr>
        </p:nvSpPr>
        <p:spPr/>
        <p:txBody>
          <a:bodyPr/>
          <a:lstStyle/>
          <a:p>
            <a:fld id="{88E034C1-C1F9-4165-8F9D-AB57928ACB29}" type="datetimeFigureOut">
              <a:rPr lang="en-GB" smtClean="0"/>
              <a:t>25/01/2024</a:t>
            </a:fld>
            <a:endParaRPr lang="en-GB"/>
          </a:p>
        </p:txBody>
      </p:sp>
      <p:sp>
        <p:nvSpPr>
          <p:cNvPr id="5" name="Footer Placeholder 4">
            <a:extLst>
              <a:ext uri="{FF2B5EF4-FFF2-40B4-BE49-F238E27FC236}">
                <a16:creationId xmlns:a16="http://schemas.microsoft.com/office/drawing/2014/main" id="{3D3AAB26-7F4A-A218-DCD8-3652D340DF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4DB273-94F8-508D-3DE0-22DB93846AB2}"/>
              </a:ext>
            </a:extLst>
          </p:cNvPr>
          <p:cNvSpPr>
            <a:spLocks noGrp="1"/>
          </p:cNvSpPr>
          <p:nvPr>
            <p:ph type="sldNum" sz="quarter" idx="12"/>
          </p:nvPr>
        </p:nvSpPr>
        <p:spPr/>
        <p:txBody>
          <a:bodyPr/>
          <a:lstStyle/>
          <a:p>
            <a:fld id="{A50D7957-C3BE-4080-AAD6-395044DECFE0}" type="slidenum">
              <a:rPr lang="en-GB" smtClean="0"/>
              <a:t>‹#›</a:t>
            </a:fld>
            <a:endParaRPr lang="en-GB"/>
          </a:p>
        </p:txBody>
      </p:sp>
    </p:spTree>
    <p:extLst>
      <p:ext uri="{BB962C8B-B14F-4D97-AF65-F5344CB8AC3E}">
        <p14:creationId xmlns:p14="http://schemas.microsoft.com/office/powerpoint/2010/main" val="2502807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C49744-4F5F-CE9D-CAE3-66D3C9DC016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C82835-43C8-C6B7-EAA2-39E14CEDD7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01E49C-0A0C-B416-162D-A134B71485D7}"/>
              </a:ext>
            </a:extLst>
          </p:cNvPr>
          <p:cNvSpPr>
            <a:spLocks noGrp="1"/>
          </p:cNvSpPr>
          <p:nvPr>
            <p:ph type="dt" sz="half" idx="10"/>
          </p:nvPr>
        </p:nvSpPr>
        <p:spPr/>
        <p:txBody>
          <a:bodyPr/>
          <a:lstStyle/>
          <a:p>
            <a:fld id="{88E034C1-C1F9-4165-8F9D-AB57928ACB29}" type="datetimeFigureOut">
              <a:rPr lang="en-GB" smtClean="0"/>
              <a:t>25/01/2024</a:t>
            </a:fld>
            <a:endParaRPr lang="en-GB"/>
          </a:p>
        </p:txBody>
      </p:sp>
      <p:sp>
        <p:nvSpPr>
          <p:cNvPr id="5" name="Footer Placeholder 4">
            <a:extLst>
              <a:ext uri="{FF2B5EF4-FFF2-40B4-BE49-F238E27FC236}">
                <a16:creationId xmlns:a16="http://schemas.microsoft.com/office/drawing/2014/main" id="{86A87369-EEFF-F1B6-8AE1-4A02FB0787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552BEE-2CA3-CB7B-EB31-2C51CEE67950}"/>
              </a:ext>
            </a:extLst>
          </p:cNvPr>
          <p:cNvSpPr>
            <a:spLocks noGrp="1"/>
          </p:cNvSpPr>
          <p:nvPr>
            <p:ph type="sldNum" sz="quarter" idx="12"/>
          </p:nvPr>
        </p:nvSpPr>
        <p:spPr/>
        <p:txBody>
          <a:bodyPr/>
          <a:lstStyle/>
          <a:p>
            <a:fld id="{A50D7957-C3BE-4080-AAD6-395044DECFE0}" type="slidenum">
              <a:rPr lang="en-GB" smtClean="0"/>
              <a:t>‹#›</a:t>
            </a:fld>
            <a:endParaRPr lang="en-GB"/>
          </a:p>
        </p:txBody>
      </p:sp>
    </p:spTree>
    <p:extLst>
      <p:ext uri="{BB962C8B-B14F-4D97-AF65-F5344CB8AC3E}">
        <p14:creationId xmlns:p14="http://schemas.microsoft.com/office/powerpoint/2010/main" val="1771338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273C1B-90D8-58E5-3D9F-B425090528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6FD44D-C7F3-9651-1AB6-881FD01807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1982EB-F1BC-E4A3-FE19-23B661575E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E034C1-C1F9-4165-8F9D-AB57928ACB29}" type="datetimeFigureOut">
              <a:rPr lang="en-GB" smtClean="0"/>
              <a:t>25/01/2024</a:t>
            </a:fld>
            <a:endParaRPr lang="en-GB"/>
          </a:p>
        </p:txBody>
      </p:sp>
      <p:sp>
        <p:nvSpPr>
          <p:cNvPr id="5" name="Footer Placeholder 4">
            <a:extLst>
              <a:ext uri="{FF2B5EF4-FFF2-40B4-BE49-F238E27FC236}">
                <a16:creationId xmlns:a16="http://schemas.microsoft.com/office/drawing/2014/main" id="{DC778E3E-925C-BF5A-55ED-B1237D3602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7F6B07-6A51-F711-DA56-C10FA758E4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0D7957-C3BE-4080-AAD6-395044DECFE0}" type="slidenum">
              <a:rPr lang="en-GB" smtClean="0"/>
              <a:t>‹#›</a:t>
            </a:fld>
            <a:endParaRPr lang="en-GB"/>
          </a:p>
        </p:txBody>
      </p:sp>
    </p:spTree>
    <p:extLst>
      <p:ext uri="{BB962C8B-B14F-4D97-AF65-F5344CB8AC3E}">
        <p14:creationId xmlns:p14="http://schemas.microsoft.com/office/powerpoint/2010/main" val="21677157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youtu.be/ryU_Sq6hQ6s" TargetMode="External"/><Relationship Id="rId2" Type="http://schemas.openxmlformats.org/officeDocument/2006/relationships/slideLayout" Target="../slideLayouts/slideLayout2.xml"/><Relationship Id="rId1" Type="http://schemas.openxmlformats.org/officeDocument/2006/relationships/video" Target="https://www.youtube.com/embed/ryU_Sq6hQ6s?feature=oembed" TargetMode="Externa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s4gH-xt8sBg?feature=oembed"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hwb.gov.wales/storage/6ac4654f-fd85-4bd5-b9f6-c6a4d292f00b/draft-statutory-guidance-health-and-well-being.pdf" TargetMode="External"/><Relationship Id="rId3" Type="http://schemas.openxmlformats.org/officeDocument/2006/relationships/hyperlink" Target="https://centralsup.com/sup_wise.html" TargetMode="External"/><Relationship Id="rId7" Type="http://schemas.openxmlformats.org/officeDocument/2006/relationships/hyperlink" Target="https://hwb.gov.wales/curriculum-for-wales/designing-your-curriculum/developing-a-vision-for-curriculum-design/#curriculum-design-and-the-four-purposes" TargetMode="External"/><Relationship Id="rId2" Type="http://schemas.openxmlformats.org/officeDocument/2006/relationships/hyperlink" Target="https://www.supworldmag.com/the-history-of-standup-paddling/" TargetMode="External"/><Relationship Id="rId1" Type="http://schemas.openxmlformats.org/officeDocument/2006/relationships/slideLayout" Target="../slideLayouts/slideLayout2.xml"/><Relationship Id="rId6" Type="http://schemas.openxmlformats.org/officeDocument/2006/relationships/hyperlink" Target="https://doi.org/10.47197/retos.v44i0.90595" TargetMode="External"/><Relationship Id="rId5" Type="http://schemas.openxmlformats.org/officeDocument/2006/relationships/hyperlink" Target="https://www.bsupa.org.uk/learn-to-sup/learn-to-sup-adults/" TargetMode="External"/><Relationship Id="rId4" Type="http://schemas.openxmlformats.org/officeDocument/2006/relationships/hyperlink" Target="https://www.visitwales.com/things-do/adventure-and-activities/watersports/learn-stand-paddleboard-sup-intro-lesson-wale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polar.com/blog/stand-up-paddle-boarding/" TargetMode="External"/><Relationship Id="rId2" Type="http://schemas.openxmlformats.org/officeDocument/2006/relationships/hyperlink" Target="https://www.gilisports.com/blogs/sup-expert-advice/what-is-paddle-boarding" TargetMode="External"/><Relationship Id="rId1" Type="http://schemas.openxmlformats.org/officeDocument/2006/relationships/slideLayout" Target="../slideLayouts/slideLayout2.xml"/><Relationship Id="rId4" Type="http://schemas.openxmlformats.org/officeDocument/2006/relationships/hyperlink" Target="https://www.physical-literacy.org.uk/"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80/14729679.2019.1634599" TargetMode="External"/><Relationship Id="rId3" Type="http://schemas.openxmlformats.org/officeDocument/2006/relationships/hyperlink" Target="https://www.rlss.org.uk/news/royal-life-saving-society-uk-issues-winter-water-safety-advice" TargetMode="External"/><Relationship Id="rId7" Type="http://schemas.openxmlformats.org/officeDocument/2006/relationships/hyperlink" Target="https://doi.org/10.4324/9780203881903" TargetMode="External"/><Relationship Id="rId2" Type="http://schemas.openxmlformats.org/officeDocument/2006/relationships/hyperlink" Target="https://www.rescue3europe.com/courses/safe-working-in-water-swiw/" TargetMode="External"/><Relationship Id="rId1" Type="http://schemas.openxmlformats.org/officeDocument/2006/relationships/slideLayout" Target="../slideLayouts/slideLayout2.xml"/><Relationship Id="rId6" Type="http://schemas.openxmlformats.org/officeDocument/2006/relationships/hyperlink" Target="https://www.way2goadventures.co.uk/trips-and-activities/stand-up-paddleboarding-sup-on-the-wye/" TargetMode="External"/><Relationship Id="rId5" Type="http://schemas.openxmlformats.org/officeDocument/2006/relationships/hyperlink" Target="https://www.sta.co.uk/history-of-sta/" TargetMode="External"/><Relationship Id="rId4" Type="http://schemas.openxmlformats.org/officeDocument/2006/relationships/hyperlink" Target="https://doi.org/10.1080/02640414.2015.1079331" TargetMode="External"/><Relationship Id="rId9" Type="http://schemas.openxmlformats.org/officeDocument/2006/relationships/hyperlink" Target="https://www.who.int/news-room/fact-sheets/detail/drow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3" name="Rectangle 1052">
            <a:extLst>
              <a:ext uri="{FF2B5EF4-FFF2-40B4-BE49-F238E27FC236}">
                <a16:creationId xmlns:a16="http://schemas.microsoft.com/office/drawing/2014/main" id="{50E4C519-FBE9-4ABE-A8F9-C2CBE3269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tand Up Paddle (Sup) On Terceira Island, Azores | experitour.com">
            <a:extLst>
              <a:ext uri="{FF2B5EF4-FFF2-40B4-BE49-F238E27FC236}">
                <a16:creationId xmlns:a16="http://schemas.microsoft.com/office/drawing/2014/main" id="{FD53F896-1C55-A0BD-2D7B-64B058BC7AD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2922" b="-2"/>
          <a:stretch/>
        </p:blipFill>
        <p:spPr bwMode="auto">
          <a:xfrm>
            <a:off x="3245637" y="-1"/>
            <a:ext cx="8946363"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55" name="Freeform: Shape 1054">
            <a:extLst>
              <a:ext uri="{FF2B5EF4-FFF2-40B4-BE49-F238E27FC236}">
                <a16:creationId xmlns:a16="http://schemas.microsoft.com/office/drawing/2014/main" id="{80EC29FB-299E-49F3-8C7B-01199632A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455672" cy="6858000"/>
          </a:xfrm>
          <a:custGeom>
            <a:avLst/>
            <a:gdLst>
              <a:gd name="connsiteX0" fmla="*/ 0 w 4455672"/>
              <a:gd name="connsiteY0" fmla="*/ 0 h 6858000"/>
              <a:gd name="connsiteX1" fmla="*/ 3245636 w 4455672"/>
              <a:gd name="connsiteY1" fmla="*/ 0 h 6858000"/>
              <a:gd name="connsiteX2" fmla="*/ 3305677 w 4455672"/>
              <a:gd name="connsiteY2" fmla="*/ 69272 h 6858000"/>
              <a:gd name="connsiteX3" fmla="*/ 4455672 w 4455672"/>
              <a:gd name="connsiteY3" fmla="*/ 3429001 h 6858000"/>
              <a:gd name="connsiteX4" fmla="*/ 3305677 w 4455672"/>
              <a:gd name="connsiteY4" fmla="*/ 6788731 h 6858000"/>
              <a:gd name="connsiteX5" fmla="*/ 3245638 w 4455672"/>
              <a:gd name="connsiteY5" fmla="*/ 6858000 h 6858000"/>
              <a:gd name="connsiteX6" fmla="*/ 0 w 44556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2" h="6858000">
                <a:moveTo>
                  <a:pt x="0" y="0"/>
                </a:moveTo>
                <a:lnTo>
                  <a:pt x="3245636" y="0"/>
                </a:lnTo>
                <a:lnTo>
                  <a:pt x="3305677" y="69272"/>
                </a:lnTo>
                <a:cubicBezTo>
                  <a:pt x="4016203" y="929101"/>
                  <a:pt x="4455672" y="2116945"/>
                  <a:pt x="4455672" y="3429001"/>
                </a:cubicBezTo>
                <a:cubicBezTo>
                  <a:pt x="4455672" y="4741057"/>
                  <a:pt x="4016203" y="5928901"/>
                  <a:pt x="3305677" y="6788731"/>
                </a:cubicBezTo>
                <a:lnTo>
                  <a:pt x="3245638"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56" name="Freeform: Shape 1055">
            <a:extLst>
              <a:ext uri="{FF2B5EF4-FFF2-40B4-BE49-F238E27FC236}">
                <a16:creationId xmlns:a16="http://schemas.microsoft.com/office/drawing/2014/main" id="{C29A2522-B27A-45C5-897B-79A1407D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8" cy="6858000"/>
          </a:xfrm>
          <a:custGeom>
            <a:avLst/>
            <a:gdLst>
              <a:gd name="connsiteX0" fmla="*/ 0 w 4446528"/>
              <a:gd name="connsiteY0" fmla="*/ 0 h 6858000"/>
              <a:gd name="connsiteX1" fmla="*/ 3236492 w 4446528"/>
              <a:gd name="connsiteY1" fmla="*/ 0 h 6858000"/>
              <a:gd name="connsiteX2" fmla="*/ 3296533 w 4446528"/>
              <a:gd name="connsiteY2" fmla="*/ 69272 h 6858000"/>
              <a:gd name="connsiteX3" fmla="*/ 4446528 w 4446528"/>
              <a:gd name="connsiteY3" fmla="*/ 3429001 h 6858000"/>
              <a:gd name="connsiteX4" fmla="*/ 3296533 w 4446528"/>
              <a:gd name="connsiteY4" fmla="*/ 6788731 h 6858000"/>
              <a:gd name="connsiteX5" fmla="*/ 3236494 w 4446528"/>
              <a:gd name="connsiteY5" fmla="*/ 6858000 h 6858000"/>
              <a:gd name="connsiteX6" fmla="*/ 0 w 444652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8" h="6858000">
                <a:moveTo>
                  <a:pt x="0" y="0"/>
                </a:moveTo>
                <a:lnTo>
                  <a:pt x="3236492" y="0"/>
                </a:lnTo>
                <a:lnTo>
                  <a:pt x="3296533" y="69272"/>
                </a:lnTo>
                <a:cubicBezTo>
                  <a:pt x="4007059" y="929101"/>
                  <a:pt x="4446528" y="2116945"/>
                  <a:pt x="4446528" y="3429001"/>
                </a:cubicBezTo>
                <a:cubicBezTo>
                  <a:pt x="4446528" y="4741057"/>
                  <a:pt x="4007059" y="5928901"/>
                  <a:pt x="3296533" y="6788731"/>
                </a:cubicBezTo>
                <a:lnTo>
                  <a:pt x="323649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4C254E-D7AB-27A1-7E40-6B839669E811}"/>
              </a:ext>
            </a:extLst>
          </p:cNvPr>
          <p:cNvSpPr>
            <a:spLocks noGrp="1"/>
          </p:cNvSpPr>
          <p:nvPr>
            <p:ph type="ctrTitle"/>
          </p:nvPr>
        </p:nvSpPr>
        <p:spPr>
          <a:xfrm>
            <a:off x="371094" y="1161288"/>
            <a:ext cx="3438144" cy="1239012"/>
          </a:xfrm>
        </p:spPr>
        <p:txBody>
          <a:bodyPr vert="horz" lIns="91440" tIns="45720" rIns="91440" bIns="45720" rtlCol="0" anchor="ctr">
            <a:normAutofit/>
          </a:bodyPr>
          <a:lstStyle/>
          <a:p>
            <a:pPr algn="l"/>
            <a:r>
              <a:rPr lang="en-US" sz="2800" b="1" dirty="0">
                <a:latin typeface="+mn-lt"/>
              </a:rPr>
              <a:t>Standup-Paddle Boarding</a:t>
            </a:r>
          </a:p>
        </p:txBody>
      </p:sp>
      <p:sp>
        <p:nvSpPr>
          <p:cNvPr id="1052" name="Rectangle 1051">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0961"/>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54" name="Rectangle 105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181"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a:extLst>
              <a:ext uri="{FF2B5EF4-FFF2-40B4-BE49-F238E27FC236}">
                <a16:creationId xmlns:a16="http://schemas.microsoft.com/office/drawing/2014/main" id="{ED77EA46-574D-72A5-5299-CF439EE287FF}"/>
              </a:ext>
            </a:extLst>
          </p:cNvPr>
          <p:cNvSpPr>
            <a:spLocks noGrp="1"/>
          </p:cNvSpPr>
          <p:nvPr>
            <p:ph type="subTitle" idx="1"/>
          </p:nvPr>
        </p:nvSpPr>
        <p:spPr>
          <a:xfrm>
            <a:off x="371094" y="2718054"/>
            <a:ext cx="3438906" cy="3207258"/>
          </a:xfrm>
        </p:spPr>
        <p:txBody>
          <a:bodyPr vert="horz" lIns="91440" tIns="45720" rIns="91440" bIns="45720" rtlCol="0" anchor="t">
            <a:normAutofit fontScale="92500" lnSpcReduction="20000"/>
          </a:bodyPr>
          <a:lstStyle/>
          <a:p>
            <a:pPr indent="-228600" algn="l">
              <a:buFont typeface="Arial" panose="020B0604020202020204" pitchFamily="34" charset="0"/>
              <a:buChar char="•"/>
            </a:pPr>
            <a:r>
              <a:rPr lang="en-US" sz="2600" dirty="0"/>
              <a:t>Health and Wellbeing </a:t>
            </a:r>
          </a:p>
          <a:p>
            <a:pPr indent="-228600" algn="l">
              <a:buFont typeface="Arial" panose="020B0604020202020204" pitchFamily="34" charset="0"/>
              <a:buChar char="•"/>
            </a:pPr>
            <a:endParaRPr lang="en-US" sz="1700" dirty="0"/>
          </a:p>
          <a:p>
            <a:pPr indent="-228600" algn="l">
              <a:buFont typeface="Arial" panose="020B0604020202020204" pitchFamily="34" charset="0"/>
              <a:buChar char="•"/>
            </a:pPr>
            <a:endParaRPr lang="en-US" sz="1700" dirty="0"/>
          </a:p>
          <a:p>
            <a:pPr algn="l"/>
            <a:endParaRPr lang="en-US" sz="1700" dirty="0"/>
          </a:p>
          <a:p>
            <a:pPr algn="l"/>
            <a:endParaRPr lang="en-US" sz="1700" dirty="0"/>
          </a:p>
          <a:p>
            <a:pPr algn="l"/>
            <a:endParaRPr lang="en-US" sz="1700" dirty="0"/>
          </a:p>
          <a:p>
            <a:pPr algn="l"/>
            <a:endParaRPr lang="en-US" sz="1700" dirty="0"/>
          </a:p>
          <a:p>
            <a:pPr algn="l"/>
            <a:endParaRPr lang="en-US" sz="1700" dirty="0"/>
          </a:p>
          <a:p>
            <a:pPr algn="l"/>
            <a:endParaRPr lang="en-US" sz="1700" dirty="0"/>
          </a:p>
          <a:p>
            <a:pPr algn="l"/>
            <a:r>
              <a:rPr lang="en-US" sz="1700" dirty="0"/>
              <a:t>Catherine Bellis</a:t>
            </a:r>
          </a:p>
          <a:p>
            <a:pPr indent="-228600" algn="l">
              <a:buFont typeface="Arial" panose="020B0604020202020204" pitchFamily="34" charset="0"/>
              <a:buChar char="•"/>
            </a:pPr>
            <a:endParaRPr lang="en-US" sz="1700" dirty="0"/>
          </a:p>
          <a:p>
            <a:pPr indent="-228600" algn="l">
              <a:buFont typeface="Arial" panose="020B0604020202020204" pitchFamily="34" charset="0"/>
              <a:buChar char="•"/>
            </a:pPr>
            <a:endParaRPr lang="en-US" sz="1700" dirty="0"/>
          </a:p>
        </p:txBody>
      </p:sp>
    </p:spTree>
    <p:extLst>
      <p:ext uri="{BB962C8B-B14F-4D97-AF65-F5344CB8AC3E}">
        <p14:creationId xmlns:p14="http://schemas.microsoft.com/office/powerpoint/2010/main" val="1348363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9" end="9"/>
                                            </p:txEl>
                                          </p:spTgt>
                                        </p:tgtEl>
                                        <p:attrNameLst>
                                          <p:attrName>style.visibility</p:attrName>
                                        </p:attrNameLst>
                                      </p:cBhvr>
                                      <p:to>
                                        <p:strVal val="visible"/>
                                      </p:to>
                                    </p:set>
                                    <p:animEffect transition="in" filter="fade">
                                      <p:cBhvr>
                                        <p:cTn id="15" dur="7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F0226BC-EDEB-B655-823F-231A59F2B4DA}"/>
              </a:ext>
            </a:extLst>
          </p:cNvPr>
          <p:cNvSpPr>
            <a:spLocks noGrp="1"/>
          </p:cNvSpPr>
          <p:nvPr>
            <p:ph type="title"/>
          </p:nvPr>
        </p:nvSpPr>
        <p:spPr>
          <a:xfrm>
            <a:off x="479394" y="1070800"/>
            <a:ext cx="3939688" cy="5583126"/>
          </a:xfrm>
        </p:spPr>
        <p:txBody>
          <a:bodyPr>
            <a:normAutofit/>
          </a:bodyPr>
          <a:lstStyle/>
          <a:p>
            <a:pPr algn="r"/>
            <a:r>
              <a:rPr lang="en-US" sz="6800" dirty="0">
                <a:latin typeface="+mn-lt"/>
              </a:rPr>
              <a:t>What is Stand-up Paddle Boarding?</a:t>
            </a:r>
            <a:endParaRPr lang="en-GB" sz="6800" dirty="0">
              <a:latin typeface="+mn-lt"/>
            </a:endParaRP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EF60B8E-7177-368D-CAE7-E733D609C9F1}"/>
              </a:ext>
            </a:extLst>
          </p:cNvPr>
          <p:cNvGraphicFramePr>
            <a:graphicFrameLocks noGrp="1"/>
          </p:cNvGraphicFramePr>
          <p:nvPr>
            <p:ph idx="1"/>
            <p:extLst>
              <p:ext uri="{D42A27DB-BD31-4B8C-83A1-F6EECF244321}">
                <p14:modId xmlns:p14="http://schemas.microsoft.com/office/powerpoint/2010/main" val="310204770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2319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70C350-E1E3-68EC-66A3-23BA9766E349}"/>
              </a:ext>
            </a:extLst>
          </p:cNvPr>
          <p:cNvSpPr>
            <a:spLocks/>
          </p:cNvSpPr>
          <p:nvPr/>
        </p:nvSpPr>
        <p:spPr>
          <a:xfrm>
            <a:off x="1051387" y="1807688"/>
            <a:ext cx="10089225" cy="4576019"/>
          </a:xfrm>
          <a:prstGeom prst="rect">
            <a:avLst/>
          </a:prstGeom>
        </p:spPr>
        <p:txBody>
          <a:bodyPr/>
          <a:lstStyle/>
          <a:p>
            <a:pPr defTabSz="868680">
              <a:spcAft>
                <a:spcPts val="600"/>
              </a:spcAft>
            </a:pPr>
            <a:endParaRPr lang="en-GB" sz="1710" kern="1200">
              <a:solidFill>
                <a:schemeClr val="tx1"/>
              </a:solidFill>
              <a:latin typeface="+mn-lt"/>
              <a:ea typeface="+mn-ea"/>
              <a:cs typeface="+mn-cs"/>
            </a:endParaRPr>
          </a:p>
          <a:p>
            <a:pPr>
              <a:spcAft>
                <a:spcPts val="600"/>
              </a:spcAft>
            </a:pPr>
            <a:endParaRPr lang="en-GB"/>
          </a:p>
        </p:txBody>
      </p:sp>
      <p:sp>
        <p:nvSpPr>
          <p:cNvPr id="5" name="TextBox 4">
            <a:extLst>
              <a:ext uri="{FF2B5EF4-FFF2-40B4-BE49-F238E27FC236}">
                <a16:creationId xmlns:a16="http://schemas.microsoft.com/office/drawing/2014/main" id="{F90FDFE6-8A21-F271-7D05-41C8E0AB9C28}"/>
              </a:ext>
            </a:extLst>
          </p:cNvPr>
          <p:cNvSpPr txBox="1"/>
          <p:nvPr/>
        </p:nvSpPr>
        <p:spPr>
          <a:xfrm>
            <a:off x="1051387" y="6046443"/>
            <a:ext cx="5859505" cy="354357"/>
          </a:xfrm>
          <a:prstGeom prst="rect">
            <a:avLst/>
          </a:prstGeom>
          <a:noFill/>
        </p:spPr>
        <p:txBody>
          <a:bodyPr wrap="square" rtlCol="0">
            <a:spAutoFit/>
          </a:bodyPr>
          <a:lstStyle/>
          <a:p>
            <a:pPr defTabSz="868680">
              <a:spcAft>
                <a:spcPts val="600"/>
              </a:spcAft>
            </a:pPr>
            <a:r>
              <a:rPr lang="en-GB" sz="1710" kern="1200" dirty="0">
                <a:solidFill>
                  <a:schemeClr val="tx1"/>
                </a:solidFill>
                <a:latin typeface="+mn-lt"/>
                <a:ea typeface="+mn-ea"/>
                <a:cs typeface="+mn-cs"/>
                <a:hlinkClick r:id="rId3"/>
              </a:rPr>
              <a:t>https://youtu.be/ryU_Sq6hQ6s</a:t>
            </a:r>
            <a:endParaRPr lang="en-GB" dirty="0"/>
          </a:p>
        </p:txBody>
      </p:sp>
      <p:pic>
        <p:nvPicPr>
          <p:cNvPr id="2" name="Online Media 1" title="Girls Make Your Move - Stand Up Paddleboard with Abi">
            <a:hlinkClick r:id="" action="ppaction://media"/>
            <a:extLst>
              <a:ext uri="{FF2B5EF4-FFF2-40B4-BE49-F238E27FC236}">
                <a16:creationId xmlns:a16="http://schemas.microsoft.com/office/drawing/2014/main" id="{162099BA-512D-C233-A338-EA7CB446E5D3}"/>
              </a:ext>
            </a:extLst>
          </p:cNvPr>
          <p:cNvPicPr>
            <a:picLocks noRot="1" noChangeAspect="1"/>
          </p:cNvPicPr>
          <p:nvPr>
            <a:videoFile r:link="rId1"/>
          </p:nvPr>
        </p:nvPicPr>
        <p:blipFill>
          <a:blip r:embed="rId4"/>
          <a:stretch>
            <a:fillRect/>
          </a:stretch>
        </p:blipFill>
        <p:spPr>
          <a:xfrm>
            <a:off x="2075046" y="1157161"/>
            <a:ext cx="7845149" cy="4432509"/>
          </a:xfrm>
          <a:prstGeom prst="rect">
            <a:avLst/>
          </a:prstGeom>
        </p:spPr>
      </p:pic>
    </p:spTree>
    <p:extLst>
      <p:ext uri="{BB962C8B-B14F-4D97-AF65-F5344CB8AC3E}">
        <p14:creationId xmlns:p14="http://schemas.microsoft.com/office/powerpoint/2010/main" val="1658254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17971-39B7-9A84-ECBF-A809F10FBE3F}"/>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n-lt"/>
                <a:ea typeface="+mj-ea"/>
                <a:cs typeface="+mj-cs"/>
              </a:rPr>
              <a:t>Key Aims</a:t>
            </a:r>
          </a:p>
        </p:txBody>
      </p:sp>
      <p:graphicFrame>
        <p:nvGraphicFramePr>
          <p:cNvPr id="5" name="Content Placeholder 2">
            <a:extLst>
              <a:ext uri="{FF2B5EF4-FFF2-40B4-BE49-F238E27FC236}">
                <a16:creationId xmlns:a16="http://schemas.microsoft.com/office/drawing/2014/main" id="{1E4CF099-8B85-371A-66FF-822C31D927F3}"/>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7484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CB5C5-B789-0061-10DD-97C91E30ED78}"/>
              </a:ext>
            </a:extLst>
          </p:cNvPr>
          <p:cNvSpPr>
            <a:spLocks noGrp="1"/>
          </p:cNvSpPr>
          <p:nvPr>
            <p:ph type="title"/>
          </p:nvPr>
        </p:nvSpPr>
        <p:spPr>
          <a:xfrm>
            <a:off x="479394" y="1070800"/>
            <a:ext cx="3939688" cy="5583126"/>
          </a:xfrm>
        </p:spPr>
        <p:txBody>
          <a:bodyPr>
            <a:normAutofit/>
          </a:bodyPr>
          <a:lstStyle/>
          <a:p>
            <a:r>
              <a:rPr lang="en-US" sz="5400" dirty="0">
                <a:latin typeface="+mn-lt"/>
              </a:rPr>
              <a:t>Areas of development</a:t>
            </a:r>
            <a:br>
              <a:rPr lang="en-US" sz="5400" dirty="0">
                <a:latin typeface="+mn-lt"/>
              </a:rPr>
            </a:br>
            <a:r>
              <a:rPr lang="en-US" sz="2400" dirty="0">
                <a:latin typeface="+mn-lt"/>
              </a:rPr>
              <a:t>Curriculum for Wales, 2020</a:t>
            </a:r>
            <a:endParaRPr lang="en-GB" sz="2400" dirty="0">
              <a:latin typeface="+mn-lt"/>
            </a:endParaRPr>
          </a:p>
        </p:txBody>
      </p:sp>
      <p:graphicFrame>
        <p:nvGraphicFramePr>
          <p:cNvPr id="5" name="Content Placeholder 2">
            <a:extLst>
              <a:ext uri="{FF2B5EF4-FFF2-40B4-BE49-F238E27FC236}">
                <a16:creationId xmlns:a16="http://schemas.microsoft.com/office/drawing/2014/main" id="{D3C6543A-E4F0-8A69-A76C-8B3DAE8FF964}"/>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6973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1717F4E-C1EC-632C-133D-B23E45B99BAF}"/>
              </a:ext>
            </a:extLst>
          </p:cNvPr>
          <p:cNvSpPr>
            <a:spLocks noGrp="1"/>
          </p:cNvSpPr>
          <p:nvPr>
            <p:ph type="title"/>
          </p:nvPr>
        </p:nvSpPr>
        <p:spPr>
          <a:xfrm>
            <a:off x="838200" y="448721"/>
            <a:ext cx="4707671" cy="1225650"/>
          </a:xfrm>
        </p:spPr>
        <p:txBody>
          <a:bodyPr anchor="b">
            <a:normAutofit/>
          </a:bodyPr>
          <a:lstStyle/>
          <a:p>
            <a:r>
              <a:rPr lang="en-US" sz="3800" dirty="0">
                <a:solidFill>
                  <a:schemeClr val="bg1"/>
                </a:solidFill>
                <a:latin typeface="+mn-lt"/>
              </a:rPr>
              <a:t>Six-Week Plan</a:t>
            </a:r>
            <a:endParaRPr lang="en-GB" sz="3800" dirty="0">
              <a:solidFill>
                <a:schemeClr val="bg1"/>
              </a:solidFill>
              <a:latin typeface="+mn-lt"/>
            </a:endParaRPr>
          </a:p>
        </p:txBody>
      </p:sp>
      <p:cxnSp>
        <p:nvCxnSpPr>
          <p:cNvPr id="14" name="Straight Connector 13">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7A7DF0-384D-BE37-4726-A17020D7338A}"/>
              </a:ext>
            </a:extLst>
          </p:cNvPr>
          <p:cNvSpPr>
            <a:spLocks noGrp="1"/>
          </p:cNvSpPr>
          <p:nvPr>
            <p:ph idx="1"/>
          </p:nvPr>
        </p:nvSpPr>
        <p:spPr>
          <a:xfrm>
            <a:off x="897769" y="1909191"/>
            <a:ext cx="4586513" cy="4062729"/>
          </a:xfrm>
        </p:spPr>
        <p:txBody>
          <a:bodyPr anchor="ctr">
            <a:normAutofit fontScale="92500" lnSpcReduction="10000"/>
          </a:bodyPr>
          <a:lstStyle/>
          <a:p>
            <a:pPr marL="0" indent="0">
              <a:buNone/>
            </a:pPr>
            <a:r>
              <a:rPr lang="en-US" sz="2000" dirty="0">
                <a:solidFill>
                  <a:schemeClr val="bg1"/>
                </a:solidFill>
              </a:rPr>
              <a:t>P</a:t>
            </a:r>
          </a:p>
          <a:p>
            <a:r>
              <a:rPr lang="en-GB" sz="2400" dirty="0">
                <a:solidFill>
                  <a:schemeClr val="bg1"/>
                </a:solidFill>
              </a:rPr>
              <a:t>Children will be placed into groups of 3-4</a:t>
            </a:r>
          </a:p>
          <a:p>
            <a:r>
              <a:rPr lang="en-GB" sz="2400" dirty="0">
                <a:solidFill>
                  <a:schemeClr val="bg1"/>
                </a:solidFill>
              </a:rPr>
              <a:t>Duration: One day per week,  9am-12pm </a:t>
            </a:r>
            <a:endParaRPr lang="en-US" sz="2400" dirty="0">
              <a:solidFill>
                <a:schemeClr val="bg1"/>
              </a:solidFill>
            </a:endParaRPr>
          </a:p>
          <a:p>
            <a:r>
              <a:rPr lang="en-GB" sz="2400" dirty="0">
                <a:solidFill>
                  <a:schemeClr val="bg1"/>
                </a:solidFill>
              </a:rPr>
              <a:t>Week One to Three (Location: Pool) One instructor and one assistant to  support 2 groups/ or no more than 10 pupils </a:t>
            </a:r>
          </a:p>
          <a:p>
            <a:r>
              <a:rPr lang="en-GB" sz="2400" dirty="0">
                <a:solidFill>
                  <a:schemeClr val="bg1"/>
                </a:solidFill>
              </a:rPr>
              <a:t>Week Four to Six (Location: </a:t>
            </a:r>
            <a:r>
              <a:rPr lang="en-GB" sz="2400" dirty="0" err="1">
                <a:solidFill>
                  <a:schemeClr val="bg1"/>
                </a:solidFill>
              </a:rPr>
              <a:t>Cynefin</a:t>
            </a:r>
            <a:r>
              <a:rPr lang="en-GB" sz="2400" dirty="0">
                <a:solidFill>
                  <a:schemeClr val="bg1"/>
                </a:solidFill>
              </a:rPr>
              <a:t>)</a:t>
            </a:r>
          </a:p>
          <a:p>
            <a:r>
              <a:rPr lang="en-GB" sz="2400" dirty="0">
                <a:solidFill>
                  <a:schemeClr val="bg1"/>
                </a:solidFill>
              </a:rPr>
              <a:t>One instructor and assistant to support no more than 6 pupils </a:t>
            </a:r>
          </a:p>
          <a:p>
            <a:endParaRPr lang="en-GB" sz="2400" dirty="0">
              <a:solidFill>
                <a:schemeClr val="bg1"/>
              </a:solidFill>
            </a:endParaRPr>
          </a:p>
          <a:p>
            <a:endParaRPr lang="en-GB" sz="2000" dirty="0">
              <a:solidFill>
                <a:schemeClr val="bg1"/>
              </a:solidFill>
            </a:endParaRPr>
          </a:p>
          <a:p>
            <a:endParaRPr lang="en-GB" sz="2000" dirty="0">
              <a:solidFill>
                <a:schemeClr val="bg1"/>
              </a:solidFill>
            </a:endParaRPr>
          </a:p>
        </p:txBody>
      </p:sp>
      <p:pic>
        <p:nvPicPr>
          <p:cNvPr id="5" name="Picture 4" descr="Underwater view of swimmer">
            <a:extLst>
              <a:ext uri="{FF2B5EF4-FFF2-40B4-BE49-F238E27FC236}">
                <a16:creationId xmlns:a16="http://schemas.microsoft.com/office/drawing/2014/main" id="{386B4417-E169-FDDC-67A6-0A81EED92E96}"/>
              </a:ext>
            </a:extLst>
          </p:cNvPr>
          <p:cNvPicPr>
            <a:picLocks noChangeAspect="1"/>
          </p:cNvPicPr>
          <p:nvPr/>
        </p:nvPicPr>
        <p:blipFill rotWithShape="1">
          <a:blip r:embed="rId2">
            <a:extLst>
              <a:ext uri="{28A0092B-C50C-407E-A947-70E740481C1C}">
                <a14:useLocalDpi xmlns:a14="http://schemas.microsoft.com/office/drawing/2010/main" val="0"/>
              </a:ext>
            </a:extLst>
          </a:blip>
          <a:srcRect r="-3" b="10160"/>
          <a:stretch/>
        </p:blipFill>
        <p:spPr>
          <a:xfrm>
            <a:off x="6525453" y="1"/>
            <a:ext cx="5666547" cy="3398024"/>
          </a:xfrm>
          <a:prstGeom prst="rect">
            <a:avLst/>
          </a:prstGeom>
        </p:spPr>
      </p:pic>
      <p:cxnSp>
        <p:nvCxnSpPr>
          <p:cNvPr id="16" name="Straight Connector 15">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 name="Picture 6" descr="A river flowing through a grassy area&#10;&#10;Description automatically generated">
            <a:extLst>
              <a:ext uri="{FF2B5EF4-FFF2-40B4-BE49-F238E27FC236}">
                <a16:creationId xmlns:a16="http://schemas.microsoft.com/office/drawing/2014/main" id="{5604E902-FCCE-74B3-830A-83AC4E5518B7}"/>
              </a:ext>
            </a:extLst>
          </p:cNvPr>
          <p:cNvPicPr>
            <a:picLocks noChangeAspect="1"/>
          </p:cNvPicPr>
          <p:nvPr/>
        </p:nvPicPr>
        <p:blipFill rotWithShape="1">
          <a:blip r:embed="rId3">
            <a:extLst>
              <a:ext uri="{28A0092B-C50C-407E-A947-70E740481C1C}">
                <a14:useLocalDpi xmlns:a14="http://schemas.microsoft.com/office/drawing/2010/main" val="0"/>
              </a:ext>
            </a:extLst>
          </a:blip>
          <a:srcRect r="8066" b="-1"/>
          <a:stretch/>
        </p:blipFill>
        <p:spPr>
          <a:xfrm>
            <a:off x="6522277" y="3398024"/>
            <a:ext cx="5669723" cy="3469076"/>
          </a:xfrm>
          <a:prstGeom prst="rect">
            <a:avLst/>
          </a:prstGeom>
        </p:spPr>
      </p:pic>
    </p:spTree>
    <p:extLst>
      <p:ext uri="{BB962C8B-B14F-4D97-AF65-F5344CB8AC3E}">
        <p14:creationId xmlns:p14="http://schemas.microsoft.com/office/powerpoint/2010/main" val="28226680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6C17CC-8F0E-7CE3-7135-087C1667F906}"/>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latin typeface="+mn-lt"/>
              </a:rPr>
              <a:t>Week One - Pool</a:t>
            </a:r>
            <a:endParaRPr lang="en-GB" sz="4000" dirty="0">
              <a:solidFill>
                <a:srgbClr val="FFFFFF"/>
              </a:solidFill>
              <a:latin typeface="+mn-lt"/>
            </a:endParaRPr>
          </a:p>
        </p:txBody>
      </p:sp>
      <p:sp>
        <p:nvSpPr>
          <p:cNvPr id="3" name="Content Placeholder 2">
            <a:extLst>
              <a:ext uri="{FF2B5EF4-FFF2-40B4-BE49-F238E27FC236}">
                <a16:creationId xmlns:a16="http://schemas.microsoft.com/office/drawing/2014/main" id="{39C8E790-D790-1AAB-448A-855133F6866B}"/>
              </a:ext>
            </a:extLst>
          </p:cNvPr>
          <p:cNvSpPr>
            <a:spLocks noGrp="1"/>
          </p:cNvSpPr>
          <p:nvPr>
            <p:ph idx="1"/>
          </p:nvPr>
        </p:nvSpPr>
        <p:spPr>
          <a:xfrm>
            <a:off x="748512" y="1891970"/>
            <a:ext cx="9724031" cy="4671492"/>
          </a:xfrm>
        </p:spPr>
        <p:txBody>
          <a:bodyPr anchor="ctr">
            <a:normAutofit fontScale="32500" lnSpcReduction="20000"/>
          </a:bodyPr>
          <a:lstStyle/>
          <a:p>
            <a:pPr marL="0" indent="0">
              <a:buNone/>
            </a:pPr>
            <a:endParaRPr lang="en-US" sz="2400" b="1" dirty="0"/>
          </a:p>
          <a:p>
            <a:pPr marL="0" indent="0">
              <a:buNone/>
            </a:pPr>
            <a:endParaRPr lang="en-US" sz="2400" dirty="0"/>
          </a:p>
          <a:p>
            <a:r>
              <a:rPr lang="en-US" sz="6200" b="1" dirty="0"/>
              <a:t>Aims and objectives of the lesson</a:t>
            </a:r>
          </a:p>
          <a:p>
            <a:pPr marL="0" indent="0">
              <a:buNone/>
            </a:pPr>
            <a:r>
              <a:rPr lang="en-US" sz="6200" dirty="0"/>
              <a:t>Understand the important of water safety and demonstrate good water safety techniques.</a:t>
            </a:r>
          </a:p>
          <a:p>
            <a:pPr marL="0" indent="0">
              <a:buNone/>
            </a:pPr>
            <a:endParaRPr lang="en-US" sz="6200" b="1" dirty="0"/>
          </a:p>
          <a:p>
            <a:r>
              <a:rPr lang="en-US" sz="6200" b="1" dirty="0"/>
              <a:t>Lesson structure/activities</a:t>
            </a:r>
          </a:p>
          <a:p>
            <a:pPr marL="0" indent="0">
              <a:buNone/>
            </a:pPr>
            <a:r>
              <a:rPr lang="en-US" sz="6200" dirty="0"/>
              <a:t>Pupils will be assessed to what swimming abilities they have and then placed into groups accordingly.  </a:t>
            </a:r>
          </a:p>
          <a:p>
            <a:pPr marL="0" indent="0">
              <a:buNone/>
            </a:pPr>
            <a:r>
              <a:rPr lang="en-US" sz="6200" dirty="0"/>
              <a:t>Basic life saving skills will be demonstrated and performed </a:t>
            </a:r>
          </a:p>
          <a:p>
            <a:pPr marL="0" indent="0">
              <a:buNone/>
            </a:pPr>
            <a:r>
              <a:rPr lang="en-US" sz="6200" dirty="0"/>
              <a:t>Building confidence in the water and understand different water environments</a:t>
            </a:r>
          </a:p>
          <a:p>
            <a:pPr marL="0" indent="0">
              <a:buNone/>
            </a:pPr>
            <a:r>
              <a:rPr lang="en-US" sz="6200" dirty="0"/>
              <a:t>Fun team building activities </a:t>
            </a:r>
          </a:p>
          <a:p>
            <a:pPr marL="0" indent="0">
              <a:buNone/>
            </a:pPr>
            <a:endParaRPr lang="en-US" sz="6200" dirty="0"/>
          </a:p>
          <a:p>
            <a:r>
              <a:rPr lang="en-US" sz="6200" b="1" dirty="0"/>
              <a:t>Assessment</a:t>
            </a:r>
          </a:p>
          <a:p>
            <a:pPr marL="0" indent="0">
              <a:buNone/>
            </a:pPr>
            <a:r>
              <a:rPr lang="en-US" sz="6200" dirty="0"/>
              <a:t>Teams to self reflet </a:t>
            </a:r>
          </a:p>
          <a:p>
            <a:endParaRPr lang="en-US" sz="1700" dirty="0"/>
          </a:p>
          <a:p>
            <a:endParaRPr lang="en-US" sz="1700" dirty="0"/>
          </a:p>
          <a:p>
            <a:endParaRPr lang="en-US" sz="1700" dirty="0"/>
          </a:p>
          <a:p>
            <a:endParaRPr lang="en-US" sz="1700" dirty="0"/>
          </a:p>
          <a:p>
            <a:endParaRPr lang="en-GB" sz="1700" dirty="0"/>
          </a:p>
        </p:txBody>
      </p:sp>
    </p:spTree>
    <p:extLst>
      <p:ext uri="{BB962C8B-B14F-4D97-AF65-F5344CB8AC3E}">
        <p14:creationId xmlns:p14="http://schemas.microsoft.com/office/powerpoint/2010/main" val="2144085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3B767-11F6-A3C7-B1C2-C9491024480D}"/>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latin typeface="+mn-lt"/>
              </a:rPr>
              <a:t>Week Two - Pool</a:t>
            </a:r>
            <a:endParaRPr lang="en-GB" sz="4000" dirty="0">
              <a:solidFill>
                <a:srgbClr val="FFFFFF"/>
              </a:solidFill>
              <a:latin typeface="+mn-lt"/>
            </a:endParaRPr>
          </a:p>
        </p:txBody>
      </p:sp>
      <p:sp>
        <p:nvSpPr>
          <p:cNvPr id="3" name="Content Placeholder 2">
            <a:extLst>
              <a:ext uri="{FF2B5EF4-FFF2-40B4-BE49-F238E27FC236}">
                <a16:creationId xmlns:a16="http://schemas.microsoft.com/office/drawing/2014/main" id="{02BC672C-ABC0-1B1D-8AE8-9719DD4B61CA}"/>
              </a:ext>
            </a:extLst>
          </p:cNvPr>
          <p:cNvSpPr>
            <a:spLocks noGrp="1"/>
          </p:cNvSpPr>
          <p:nvPr>
            <p:ph idx="1"/>
          </p:nvPr>
        </p:nvSpPr>
        <p:spPr>
          <a:xfrm>
            <a:off x="776835" y="1885278"/>
            <a:ext cx="10318795" cy="4466969"/>
          </a:xfrm>
        </p:spPr>
        <p:txBody>
          <a:bodyPr anchor="ctr">
            <a:normAutofit/>
          </a:bodyPr>
          <a:lstStyle/>
          <a:p>
            <a:r>
              <a:rPr lang="en-US" sz="2000" b="1" dirty="0"/>
              <a:t>Aims and objectives of the lesson</a:t>
            </a:r>
          </a:p>
          <a:p>
            <a:pPr marL="0" indent="0">
              <a:buNone/>
            </a:pPr>
            <a:r>
              <a:rPr lang="en-US" sz="2000" dirty="0"/>
              <a:t>Recap on water safety skills and good swimming techniques. </a:t>
            </a:r>
          </a:p>
          <a:p>
            <a:pPr marL="0" indent="0">
              <a:buNone/>
            </a:pPr>
            <a:r>
              <a:rPr lang="en-US" sz="2000" dirty="0"/>
              <a:t>Build on swimming skills and underwater techniques </a:t>
            </a:r>
          </a:p>
          <a:p>
            <a:r>
              <a:rPr lang="en-US" sz="2000" b="1" dirty="0"/>
              <a:t>Lesson structure/activities</a:t>
            </a:r>
          </a:p>
          <a:p>
            <a:pPr marL="0" indent="0">
              <a:buNone/>
            </a:pPr>
            <a:r>
              <a:rPr lang="en-US" sz="2000" dirty="0"/>
              <a:t>Pupils will be allocated into their teams where they will recap on previous self reflection and work towards improving their goals.</a:t>
            </a:r>
          </a:p>
          <a:p>
            <a:pPr marL="0" indent="0">
              <a:buNone/>
            </a:pPr>
            <a:r>
              <a:rPr lang="en-US" sz="2000" dirty="0"/>
              <a:t>Swimming activities to improve on technique </a:t>
            </a:r>
          </a:p>
          <a:p>
            <a:pPr marL="0" indent="0">
              <a:buNone/>
            </a:pPr>
            <a:r>
              <a:rPr lang="en-US" sz="2000" dirty="0"/>
              <a:t>Fun activity to build good social skills </a:t>
            </a:r>
          </a:p>
          <a:p>
            <a:r>
              <a:rPr lang="en-US" sz="2000" b="1" dirty="0"/>
              <a:t>Assessment</a:t>
            </a:r>
          </a:p>
          <a:p>
            <a:pPr marL="0" indent="0">
              <a:buNone/>
            </a:pPr>
            <a:r>
              <a:rPr lang="en-GB" sz="2000" dirty="0"/>
              <a:t>Pupil own self reflection</a:t>
            </a:r>
          </a:p>
        </p:txBody>
      </p:sp>
    </p:spTree>
    <p:extLst>
      <p:ext uri="{BB962C8B-B14F-4D97-AF65-F5344CB8AC3E}">
        <p14:creationId xmlns:p14="http://schemas.microsoft.com/office/powerpoint/2010/main" val="1706810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498027-9DAC-E7E8-43E7-ADF9B8642AFD}"/>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latin typeface="+mn-lt"/>
              </a:rPr>
              <a:t>Week Three - Pool</a:t>
            </a:r>
            <a:endParaRPr lang="en-GB" sz="4000" dirty="0">
              <a:solidFill>
                <a:srgbClr val="FFFFFF"/>
              </a:solidFill>
              <a:latin typeface="+mn-lt"/>
            </a:endParaRPr>
          </a:p>
        </p:txBody>
      </p:sp>
      <p:sp>
        <p:nvSpPr>
          <p:cNvPr id="3" name="Content Placeholder 2">
            <a:extLst>
              <a:ext uri="{FF2B5EF4-FFF2-40B4-BE49-F238E27FC236}">
                <a16:creationId xmlns:a16="http://schemas.microsoft.com/office/drawing/2014/main" id="{36850E86-4518-9404-8328-C52B750ACCAF}"/>
              </a:ext>
            </a:extLst>
          </p:cNvPr>
          <p:cNvSpPr>
            <a:spLocks noGrp="1"/>
          </p:cNvSpPr>
          <p:nvPr>
            <p:ph idx="1"/>
          </p:nvPr>
        </p:nvSpPr>
        <p:spPr>
          <a:xfrm>
            <a:off x="606903" y="1891970"/>
            <a:ext cx="10488727" cy="3667258"/>
          </a:xfrm>
        </p:spPr>
        <p:txBody>
          <a:bodyPr anchor="ctr">
            <a:normAutofit/>
          </a:bodyPr>
          <a:lstStyle/>
          <a:p>
            <a:r>
              <a:rPr lang="en-US" sz="2000" b="1" dirty="0"/>
              <a:t>Aims and objectives of the lesson</a:t>
            </a:r>
          </a:p>
          <a:p>
            <a:pPr marL="0" indent="0">
              <a:buNone/>
            </a:pPr>
            <a:r>
              <a:rPr lang="en-US" sz="2000" dirty="0"/>
              <a:t>Introducing stand-up paddle boarding. Learning about the equipment and what techniques are required to stand on the board and how to safely fall off.</a:t>
            </a:r>
          </a:p>
          <a:p>
            <a:r>
              <a:rPr lang="en-US" sz="2000" b="1" dirty="0"/>
              <a:t>Lesson structure/activities</a:t>
            </a:r>
          </a:p>
          <a:p>
            <a:pPr marL="0" indent="0">
              <a:buNone/>
            </a:pPr>
            <a:r>
              <a:rPr lang="en-US" sz="2000" dirty="0"/>
              <a:t>Safety skills on how to stop, dismount and how to safely fall off the board. Techniques to get back on the board.</a:t>
            </a:r>
          </a:p>
          <a:p>
            <a:pPr marL="0" indent="0">
              <a:buNone/>
            </a:pPr>
            <a:r>
              <a:rPr lang="en-US" sz="2000" dirty="0"/>
              <a:t>Basic balance skills to safely kneel on the board and use good arm techniques. </a:t>
            </a:r>
          </a:p>
          <a:p>
            <a:r>
              <a:rPr lang="en-US" sz="2000" b="1" dirty="0"/>
              <a:t>Assessment</a:t>
            </a:r>
          </a:p>
          <a:p>
            <a:pPr marL="0" indent="0">
              <a:buNone/>
            </a:pPr>
            <a:r>
              <a:rPr lang="en-GB" sz="2000" dirty="0"/>
              <a:t>Self-reflection </a:t>
            </a:r>
          </a:p>
        </p:txBody>
      </p:sp>
    </p:spTree>
    <p:extLst>
      <p:ext uri="{BB962C8B-B14F-4D97-AF65-F5344CB8AC3E}">
        <p14:creationId xmlns:p14="http://schemas.microsoft.com/office/powerpoint/2010/main" val="1311479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E8FC6-2484-7FAE-952A-5AA1BECC4F45}"/>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latin typeface="+mn-lt"/>
              </a:rPr>
              <a:t>Week Four- </a:t>
            </a:r>
            <a:r>
              <a:rPr lang="en-US" sz="4000" dirty="0" err="1">
                <a:solidFill>
                  <a:srgbClr val="FFFFFF"/>
                </a:solidFill>
                <a:latin typeface="+mn-lt"/>
              </a:rPr>
              <a:t>Cynefin</a:t>
            </a:r>
            <a:endParaRPr lang="en-GB" sz="4000" dirty="0">
              <a:solidFill>
                <a:srgbClr val="FFFFFF"/>
              </a:solidFill>
              <a:latin typeface="+mn-lt"/>
            </a:endParaRPr>
          </a:p>
        </p:txBody>
      </p:sp>
      <p:sp>
        <p:nvSpPr>
          <p:cNvPr id="3" name="Content Placeholder 2">
            <a:extLst>
              <a:ext uri="{FF2B5EF4-FFF2-40B4-BE49-F238E27FC236}">
                <a16:creationId xmlns:a16="http://schemas.microsoft.com/office/drawing/2014/main" id="{23A556FF-576B-3B9D-BD71-5F386E0B5FC3}"/>
              </a:ext>
            </a:extLst>
          </p:cNvPr>
          <p:cNvSpPr>
            <a:spLocks noGrp="1"/>
          </p:cNvSpPr>
          <p:nvPr>
            <p:ph idx="1"/>
          </p:nvPr>
        </p:nvSpPr>
        <p:spPr>
          <a:xfrm>
            <a:off x="631179" y="1966365"/>
            <a:ext cx="10464451" cy="4035190"/>
          </a:xfrm>
        </p:spPr>
        <p:txBody>
          <a:bodyPr anchor="ctr">
            <a:noAutofit/>
          </a:bodyPr>
          <a:lstStyle/>
          <a:p>
            <a:r>
              <a:rPr lang="en-US" sz="2000" b="1" dirty="0"/>
              <a:t>Aims and objectives of the lesson</a:t>
            </a:r>
          </a:p>
          <a:p>
            <a:pPr marL="0" indent="0">
              <a:buNone/>
            </a:pPr>
            <a:r>
              <a:rPr lang="en-US" sz="2000" dirty="0"/>
              <a:t>Recap on safety techniques and safe water practice </a:t>
            </a:r>
          </a:p>
          <a:p>
            <a:pPr marL="0" indent="0">
              <a:buNone/>
            </a:pPr>
            <a:r>
              <a:rPr lang="en-US" sz="2000" dirty="0"/>
              <a:t>Build confidence using the board and how to stand up with correct posture and technique. Learn the basic paddle strokes of forwards and backwards </a:t>
            </a:r>
          </a:p>
          <a:p>
            <a:r>
              <a:rPr lang="en-US" sz="2000" b="1" dirty="0"/>
              <a:t>Lesson structure/activities</a:t>
            </a:r>
          </a:p>
          <a:p>
            <a:pPr marL="0" indent="0">
              <a:buNone/>
            </a:pPr>
            <a:r>
              <a:rPr lang="en-US" sz="2000" dirty="0"/>
              <a:t>Pupils to safely practice in the water standing on the board and stroke techniques within their teams. </a:t>
            </a:r>
          </a:p>
          <a:p>
            <a:pPr marL="0" indent="0">
              <a:buNone/>
            </a:pPr>
            <a:r>
              <a:rPr lang="en-US" sz="2000" dirty="0"/>
              <a:t>Teams to set challenges to improve on technique</a:t>
            </a:r>
          </a:p>
          <a:p>
            <a:pPr marL="0" indent="0">
              <a:buNone/>
            </a:pPr>
            <a:r>
              <a:rPr lang="en-US" sz="2000" dirty="0"/>
              <a:t>Fun activity</a:t>
            </a:r>
          </a:p>
          <a:p>
            <a:r>
              <a:rPr lang="en-US" sz="2000" b="1" dirty="0"/>
              <a:t>Assessment</a:t>
            </a:r>
          </a:p>
          <a:p>
            <a:pPr marL="0" indent="0">
              <a:buNone/>
            </a:pPr>
            <a:r>
              <a:rPr lang="en-GB" sz="2000" dirty="0"/>
              <a:t>Team assessment</a:t>
            </a:r>
          </a:p>
        </p:txBody>
      </p:sp>
    </p:spTree>
    <p:extLst>
      <p:ext uri="{BB962C8B-B14F-4D97-AF65-F5344CB8AC3E}">
        <p14:creationId xmlns:p14="http://schemas.microsoft.com/office/powerpoint/2010/main" val="2209321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8BFD41-4161-596D-5192-093B593644DE}"/>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latin typeface="+mn-lt"/>
              </a:rPr>
              <a:t>Week five - </a:t>
            </a:r>
            <a:r>
              <a:rPr lang="en-US" sz="4000" dirty="0" err="1">
                <a:solidFill>
                  <a:srgbClr val="FFFFFF"/>
                </a:solidFill>
                <a:latin typeface="+mn-lt"/>
              </a:rPr>
              <a:t>Cynefin</a:t>
            </a:r>
            <a:endParaRPr lang="en-GB" sz="4000" dirty="0">
              <a:solidFill>
                <a:srgbClr val="FFFFFF"/>
              </a:solidFill>
              <a:latin typeface="+mn-lt"/>
            </a:endParaRPr>
          </a:p>
        </p:txBody>
      </p:sp>
      <p:sp>
        <p:nvSpPr>
          <p:cNvPr id="3" name="Content Placeholder 2">
            <a:extLst>
              <a:ext uri="{FF2B5EF4-FFF2-40B4-BE49-F238E27FC236}">
                <a16:creationId xmlns:a16="http://schemas.microsoft.com/office/drawing/2014/main" id="{3FA42462-5298-345E-2B95-C5DD1B607AF6}"/>
              </a:ext>
            </a:extLst>
          </p:cNvPr>
          <p:cNvSpPr>
            <a:spLocks noGrp="1"/>
          </p:cNvSpPr>
          <p:nvPr>
            <p:ph idx="1"/>
          </p:nvPr>
        </p:nvSpPr>
        <p:spPr>
          <a:xfrm>
            <a:off x="459350" y="1885280"/>
            <a:ext cx="10636281" cy="4116276"/>
          </a:xfrm>
        </p:spPr>
        <p:txBody>
          <a:bodyPr anchor="ctr">
            <a:normAutofit lnSpcReduction="10000"/>
          </a:bodyPr>
          <a:lstStyle/>
          <a:p>
            <a:r>
              <a:rPr lang="en-US" sz="2000" b="1" dirty="0"/>
              <a:t>Aims and objectives of the lesson</a:t>
            </a:r>
          </a:p>
          <a:p>
            <a:pPr marL="0" indent="0">
              <a:buNone/>
            </a:pPr>
            <a:r>
              <a:rPr lang="en-US" sz="2000" dirty="0"/>
              <a:t>Progressing on from the basic moves and learning intermediate moving techniques on the board and building more confidence on the water. Activities to improve balance and weight distribution ability on the board.</a:t>
            </a:r>
          </a:p>
          <a:p>
            <a:endParaRPr lang="en-US" sz="2000" dirty="0"/>
          </a:p>
          <a:p>
            <a:r>
              <a:rPr lang="en-US" sz="2000" b="1" dirty="0"/>
              <a:t>Lesson structure/activities</a:t>
            </a:r>
          </a:p>
          <a:p>
            <a:pPr marL="0" indent="0">
              <a:buNone/>
            </a:pPr>
            <a:r>
              <a:rPr lang="en-US" sz="2000" dirty="0"/>
              <a:t>Pupils placed in their teams to practice moving techniques </a:t>
            </a:r>
          </a:p>
          <a:p>
            <a:pPr marL="0" indent="0">
              <a:buNone/>
            </a:pPr>
            <a:r>
              <a:rPr lang="en-US" sz="2000" dirty="0"/>
              <a:t>Fun activities to involve standing and kneeling exercises to improve balance and weight distribution</a:t>
            </a:r>
          </a:p>
          <a:p>
            <a:pPr marL="0" indent="0">
              <a:buNone/>
            </a:pPr>
            <a:r>
              <a:rPr lang="en-US" sz="2000" dirty="0"/>
              <a:t>Team game of their choice  </a:t>
            </a:r>
          </a:p>
          <a:p>
            <a:r>
              <a:rPr lang="en-US" sz="2000" b="1" dirty="0"/>
              <a:t>Assessment</a:t>
            </a:r>
          </a:p>
          <a:p>
            <a:pPr marL="0" indent="0">
              <a:buNone/>
            </a:pPr>
            <a:r>
              <a:rPr lang="en-US" sz="2000" dirty="0"/>
              <a:t>Own self reflection </a:t>
            </a:r>
          </a:p>
          <a:p>
            <a:endParaRPr lang="en-GB" sz="1700" dirty="0"/>
          </a:p>
        </p:txBody>
      </p:sp>
    </p:spTree>
    <p:extLst>
      <p:ext uri="{BB962C8B-B14F-4D97-AF65-F5344CB8AC3E}">
        <p14:creationId xmlns:p14="http://schemas.microsoft.com/office/powerpoint/2010/main" val="1805481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D8F883-B655-D426-097D-46AF3C214F52}"/>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latin typeface="+mn-lt"/>
              </a:rPr>
              <a:t>Week Six - </a:t>
            </a:r>
            <a:r>
              <a:rPr lang="en-US" sz="4000" dirty="0" err="1">
                <a:solidFill>
                  <a:srgbClr val="FFFFFF"/>
                </a:solidFill>
                <a:latin typeface="+mn-lt"/>
              </a:rPr>
              <a:t>Cynefin</a:t>
            </a:r>
            <a:endParaRPr lang="en-GB" sz="4000" dirty="0">
              <a:solidFill>
                <a:srgbClr val="FFFFFF"/>
              </a:solidFill>
              <a:latin typeface="+mn-lt"/>
            </a:endParaRPr>
          </a:p>
        </p:txBody>
      </p:sp>
      <p:sp>
        <p:nvSpPr>
          <p:cNvPr id="3" name="Content Placeholder 2">
            <a:extLst>
              <a:ext uri="{FF2B5EF4-FFF2-40B4-BE49-F238E27FC236}">
                <a16:creationId xmlns:a16="http://schemas.microsoft.com/office/drawing/2014/main" id="{99CC5BD3-0DC2-CDE1-DB78-63F4AB42D8C8}"/>
              </a:ext>
            </a:extLst>
          </p:cNvPr>
          <p:cNvSpPr>
            <a:spLocks noGrp="1"/>
          </p:cNvSpPr>
          <p:nvPr>
            <p:ph idx="1"/>
          </p:nvPr>
        </p:nvSpPr>
        <p:spPr>
          <a:xfrm>
            <a:off x="720191" y="1974456"/>
            <a:ext cx="10375439" cy="4232135"/>
          </a:xfrm>
        </p:spPr>
        <p:txBody>
          <a:bodyPr anchor="ctr">
            <a:normAutofit/>
          </a:bodyPr>
          <a:lstStyle/>
          <a:p>
            <a:r>
              <a:rPr lang="en-US" sz="2000" b="1" dirty="0"/>
              <a:t>Aims and objectives of the lesson</a:t>
            </a:r>
          </a:p>
          <a:p>
            <a:pPr marL="0" indent="0">
              <a:buNone/>
            </a:pPr>
            <a:r>
              <a:rPr lang="en-US" sz="2000" dirty="0"/>
              <a:t>Progressing on from intermediate techniques to advancing those techniques further whereby pupils will have the knowledge and confidence to be Stand-up paddle boarders</a:t>
            </a:r>
          </a:p>
          <a:p>
            <a:r>
              <a:rPr lang="en-US" sz="2000" b="1" dirty="0"/>
              <a:t>Lesson structure/activities</a:t>
            </a:r>
          </a:p>
          <a:p>
            <a:pPr marL="0" indent="0">
              <a:buNone/>
            </a:pPr>
            <a:r>
              <a:rPr lang="en-US" sz="2000" dirty="0"/>
              <a:t>Pupils to have free practice where they can focus on their individual goals.</a:t>
            </a:r>
          </a:p>
          <a:p>
            <a:pPr marL="0" indent="0">
              <a:buNone/>
            </a:pPr>
            <a:r>
              <a:rPr lang="en-US" sz="2000" dirty="0"/>
              <a:t>Team games </a:t>
            </a:r>
          </a:p>
          <a:p>
            <a:pPr marL="0" indent="0">
              <a:buNone/>
            </a:pPr>
            <a:r>
              <a:rPr lang="en-US" sz="2000" dirty="0"/>
              <a:t>Award ceremony</a:t>
            </a:r>
          </a:p>
          <a:p>
            <a:r>
              <a:rPr lang="en-US" sz="2000" b="1" dirty="0"/>
              <a:t>Assessment</a:t>
            </a:r>
          </a:p>
          <a:p>
            <a:pPr marL="0" indent="0">
              <a:buNone/>
            </a:pPr>
            <a:r>
              <a:rPr lang="en-US" sz="2000" dirty="0"/>
              <a:t>Team and individual reflection </a:t>
            </a:r>
          </a:p>
          <a:p>
            <a:endParaRPr lang="en-GB" sz="2000" dirty="0"/>
          </a:p>
        </p:txBody>
      </p:sp>
    </p:spTree>
    <p:extLst>
      <p:ext uri="{BB962C8B-B14F-4D97-AF65-F5344CB8AC3E}">
        <p14:creationId xmlns:p14="http://schemas.microsoft.com/office/powerpoint/2010/main" val="19443410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988003-9AE6-914E-08BA-9C6F30D84599}"/>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Summary</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E59FF2AF-E574-27B9-3A40-AED72D57A5FD}"/>
              </a:ext>
            </a:extLst>
          </p:cNvPr>
          <p:cNvGraphicFramePr>
            <a:graphicFrameLocks noGrp="1"/>
          </p:cNvGraphicFramePr>
          <p:nvPr>
            <p:ph idx="1"/>
            <p:extLst>
              <p:ext uri="{D42A27DB-BD31-4B8C-83A1-F6EECF244321}">
                <p14:modId xmlns:p14="http://schemas.microsoft.com/office/powerpoint/2010/main" val="194578112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5546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5456BD7-6D98-6E1B-7DA1-B966A70852DB}"/>
              </a:ext>
            </a:extLst>
          </p:cNvPr>
          <p:cNvSpPr>
            <a:spLocks noGrp="1"/>
          </p:cNvSpPr>
          <p:nvPr>
            <p:ph type="title"/>
          </p:nvPr>
        </p:nvSpPr>
        <p:spPr>
          <a:xfrm>
            <a:off x="6129061" y="1168163"/>
            <a:ext cx="5217172" cy="1158857"/>
          </a:xfrm>
        </p:spPr>
        <p:txBody>
          <a:bodyPr anchor="b">
            <a:normAutofit/>
          </a:bodyPr>
          <a:lstStyle/>
          <a:p>
            <a:r>
              <a:rPr lang="en-US" sz="4000" dirty="0">
                <a:solidFill>
                  <a:schemeClr val="bg1"/>
                </a:solidFill>
                <a:latin typeface="+mn-lt"/>
              </a:rPr>
              <a:t>Thank you for listening </a:t>
            </a:r>
            <a:br>
              <a:rPr lang="en-US" sz="3700" dirty="0">
                <a:solidFill>
                  <a:schemeClr val="bg1"/>
                </a:solidFill>
              </a:rPr>
            </a:br>
            <a:endParaRPr lang="en-GB" sz="3700" dirty="0">
              <a:solidFill>
                <a:schemeClr val="bg1"/>
              </a:solidFill>
            </a:endParaRPr>
          </a:p>
        </p:txBody>
      </p:sp>
      <p:grpSp>
        <p:nvGrpSpPr>
          <p:cNvPr id="25" name="Graphic 38">
            <a:extLst>
              <a:ext uri="{FF2B5EF4-FFF2-40B4-BE49-F238E27FC236}">
                <a16:creationId xmlns:a16="http://schemas.microsoft.com/office/drawing/2014/main" id="{9742E72B-7FDB-4BC3-84CE-9A86756476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6583" y="975545"/>
            <a:ext cx="1910252" cy="709660"/>
            <a:chOff x="2267504" y="2540250"/>
            <a:chExt cx="1990951" cy="739640"/>
          </a:xfrm>
          <a:solidFill>
            <a:schemeClr val="bg1"/>
          </a:solidFill>
        </p:grpSpPr>
        <p:sp>
          <p:nvSpPr>
            <p:cNvPr id="26" name="Freeform: Shape 25">
              <a:extLst>
                <a:ext uri="{FF2B5EF4-FFF2-40B4-BE49-F238E27FC236}">
                  <a16:creationId xmlns:a16="http://schemas.microsoft.com/office/drawing/2014/main" id="{9E41CB4E-1ACC-413B-9806-FF276C0F0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29B54E44-06C0-461C-A803-0F535321AD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9" name="Oval 28">
            <a:extLst>
              <a:ext uri="{FF2B5EF4-FFF2-40B4-BE49-F238E27FC236}">
                <a16:creationId xmlns:a16="http://schemas.microsoft.com/office/drawing/2014/main" id="{09645E15-CD1B-4EAA-B2F2-D41E53CA4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0C571069-A359-469A-98CD-9458DBAA0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4" name="Online Media 3" title="SUP Wales En">
            <a:hlinkClick r:id="" action="ppaction://media"/>
            <a:extLst>
              <a:ext uri="{FF2B5EF4-FFF2-40B4-BE49-F238E27FC236}">
                <a16:creationId xmlns:a16="http://schemas.microsoft.com/office/drawing/2014/main" id="{6C40208C-3333-9CA9-E901-E534E5F53867}"/>
              </a:ext>
            </a:extLst>
          </p:cNvPr>
          <p:cNvPicPr>
            <a:picLocks noRot="1" noChangeAspect="1"/>
          </p:cNvPicPr>
          <p:nvPr>
            <a:videoFile r:link="rId1"/>
          </p:nvPr>
        </p:nvPicPr>
        <p:blipFill>
          <a:blip r:embed="rId3"/>
          <a:stretch>
            <a:fillRect/>
          </a:stretch>
        </p:blipFill>
        <p:spPr>
          <a:xfrm>
            <a:off x="1526293" y="2424701"/>
            <a:ext cx="3555043" cy="2008599"/>
          </a:xfrm>
          <a:prstGeom prst="rect">
            <a:avLst/>
          </a:prstGeom>
        </p:spPr>
      </p:pic>
      <p:grpSp>
        <p:nvGrpSpPr>
          <p:cNvPr id="33" name="Graphic 4">
            <a:extLst>
              <a:ext uri="{FF2B5EF4-FFF2-40B4-BE49-F238E27FC236}">
                <a16:creationId xmlns:a16="http://schemas.microsoft.com/office/drawing/2014/main" id="{A61BDD87-32CE-4DE2-AAE1-62C2F47938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4903343"/>
            <a:ext cx="975169" cy="975171"/>
            <a:chOff x="5829300" y="3162300"/>
            <a:chExt cx="532256" cy="532257"/>
          </a:xfrm>
          <a:solidFill>
            <a:schemeClr val="bg1"/>
          </a:solidFill>
        </p:grpSpPr>
        <p:sp>
          <p:nvSpPr>
            <p:cNvPr id="34" name="Freeform: Shape 33">
              <a:extLst>
                <a:ext uri="{FF2B5EF4-FFF2-40B4-BE49-F238E27FC236}">
                  <a16:creationId xmlns:a16="http://schemas.microsoft.com/office/drawing/2014/main" id="{EF0F3645-6645-44FD-A4C7-06D41C0991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65458736-D4A2-40D4-9420-C40AEB2AB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68FA6A4-209B-443A-9CF2-FFDC90EC3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EB0A6C9-E0F4-403E-8FB7-5FF4F1F64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A5950E-75DA-4E34-99EB-898254870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6F609E6F-709D-42D6-8E54-91E37E2B1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0C4707FB-9E68-4EBA-A4E0-4516F1506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799771A-5CA8-4CCE-B4F5-FE8C20379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461D636C-9A38-466B-BD92-39795F493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399F3BD6-49A2-4D64-A3C0-8EFCEF9D9D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4ABC753B-C028-4FCD-9D53-2BDBB2644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DA8F316F-3B46-4F37-AB8C-E69368303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2636F8A8-BD35-4E0B-901B-1589A0534D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E660707F-9FA9-EC49-EDFF-22B4C04E3565}"/>
              </a:ext>
            </a:extLst>
          </p:cNvPr>
          <p:cNvSpPr>
            <a:spLocks noGrp="1"/>
          </p:cNvSpPr>
          <p:nvPr>
            <p:ph idx="1"/>
          </p:nvPr>
        </p:nvSpPr>
        <p:spPr>
          <a:xfrm>
            <a:off x="5956784" y="2608028"/>
            <a:ext cx="5217172" cy="3490902"/>
          </a:xfrm>
        </p:spPr>
        <p:txBody>
          <a:bodyPr>
            <a:normAutofit fontScale="85000" lnSpcReduction="20000"/>
          </a:bodyPr>
          <a:lstStyle/>
          <a:p>
            <a:endParaRPr lang="en-GB" dirty="0">
              <a:solidFill>
                <a:schemeClr val="bg1"/>
              </a:solidFill>
            </a:endParaRPr>
          </a:p>
          <a:p>
            <a:pPr marL="0" indent="0" algn="ctr">
              <a:buNone/>
            </a:pPr>
            <a:r>
              <a:rPr lang="en-US" sz="4800" dirty="0">
                <a:solidFill>
                  <a:schemeClr val="bg1"/>
                </a:solidFill>
              </a:rPr>
              <a:t>Any questions?</a:t>
            </a:r>
            <a:endParaRPr lang="en-GB" sz="4800"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sz="1800" dirty="0">
              <a:solidFill>
                <a:schemeClr val="bg1"/>
              </a:solidFill>
            </a:endParaRPr>
          </a:p>
          <a:p>
            <a:endParaRPr lang="en-GB" sz="1800" dirty="0">
              <a:solidFill>
                <a:schemeClr val="bg1"/>
              </a:solidFill>
            </a:endParaRPr>
          </a:p>
          <a:p>
            <a:r>
              <a:rPr lang="en-GB" sz="1800" dirty="0">
                <a:solidFill>
                  <a:schemeClr val="bg1"/>
                </a:solidFill>
              </a:rPr>
              <a:t>https://youtu.be/s4gH-xt8sBg</a:t>
            </a:r>
          </a:p>
        </p:txBody>
      </p:sp>
    </p:spTree>
    <p:extLst>
      <p:ext uri="{BB962C8B-B14F-4D97-AF65-F5344CB8AC3E}">
        <p14:creationId xmlns:p14="http://schemas.microsoft.com/office/powerpoint/2010/main" val="1938477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8F080-A1B3-CE25-CE97-FF33DFBE5B02}"/>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35972905-A4D6-9FEA-A274-03BE1651A5B7}"/>
              </a:ext>
            </a:extLst>
          </p:cNvPr>
          <p:cNvSpPr>
            <a:spLocks noGrp="1"/>
          </p:cNvSpPr>
          <p:nvPr>
            <p:ph idx="1"/>
          </p:nvPr>
        </p:nvSpPr>
        <p:spPr>
          <a:xfrm>
            <a:off x="838200" y="1447137"/>
            <a:ext cx="10515600" cy="4729826"/>
          </a:xfrm>
        </p:spPr>
        <p:txBody>
          <a:bodyPr>
            <a:normAutofit fontScale="77500" lnSpcReduction="20000"/>
          </a:bodyPr>
          <a:lstStyle/>
          <a:p>
            <a:pPr>
              <a:lnSpc>
                <a:spcPct val="107000"/>
              </a:lnSpc>
              <a:spcAft>
                <a:spcPts val="800"/>
              </a:spcAft>
            </a:pPr>
            <a:r>
              <a:rPr lang="en-GB" sz="1800" kern="100" dirty="0">
                <a:effectLst/>
                <a:ea typeface="DengXian" panose="02010600030101010101" pitchFamily="2" charset="-122"/>
                <a:cs typeface="Times New Roman" panose="02020603050405020304" pitchFamily="18" charset="0"/>
              </a:rPr>
              <a:t>Addison, C. (2010) </a:t>
            </a:r>
            <a:r>
              <a:rPr lang="en-GB" sz="1800" i="1" kern="100" dirty="0">
                <a:effectLst/>
                <a:ea typeface="DengXian" panose="02010600030101010101" pitchFamily="2" charset="-122"/>
                <a:cs typeface="Times New Roman" panose="02020603050405020304" pitchFamily="18" charset="0"/>
              </a:rPr>
              <a:t>The history of stand up paddling. «</a:t>
            </a:r>
            <a:r>
              <a:rPr lang="en-GB" sz="1800" i="1" kern="100" dirty="0" err="1">
                <a:effectLst/>
                <a:ea typeface="DengXian" panose="02010600030101010101" pitchFamily="2" charset="-122"/>
                <a:cs typeface="Times New Roman" panose="02020603050405020304" pitchFamily="18" charset="0"/>
              </a:rPr>
              <a:t>Recuperado</a:t>
            </a:r>
            <a:r>
              <a:rPr lang="en-GB" sz="1800" i="1" kern="100" dirty="0">
                <a:effectLst/>
                <a:ea typeface="DengXian" panose="02010600030101010101" pitchFamily="2" charset="-122"/>
                <a:cs typeface="Times New Roman" panose="02020603050405020304" pitchFamily="18" charset="0"/>
              </a:rPr>
              <a:t> de»</a:t>
            </a:r>
            <a:r>
              <a:rPr lang="en-GB" sz="1800" kern="100" dirty="0">
                <a:effectLst/>
                <a:ea typeface="DengXian" panose="02010600030101010101" pitchFamily="2" charset="-122"/>
                <a:cs typeface="Times New Roman" panose="02020603050405020304" pitchFamily="18" charset="0"/>
              </a:rPr>
              <a:t>. Available at: </a:t>
            </a:r>
            <a:r>
              <a:rPr lang="en-GB" sz="1800" strike="noStrike" kern="100" dirty="0">
                <a:effectLst/>
                <a:ea typeface="DengXian" panose="02010600030101010101" pitchFamily="2" charset="-122"/>
                <a:cs typeface="Times New Roman" panose="02020603050405020304" pitchFamily="18" charset="0"/>
                <a:hlinkClick r:id="rId2">
                  <a:extLst>
                    <a:ext uri="{A12FA001-AC4F-418D-AE19-62706E023703}">
                      <ahyp:hlinkClr xmlns:ahyp="http://schemas.microsoft.com/office/drawing/2018/hyperlinkcolor" val="tx"/>
                    </a:ext>
                  </a:extLst>
                </a:hlinkClick>
              </a:rPr>
              <a:t>https://www.supworldmag.com/the-history-of-standup-paddling/</a:t>
            </a:r>
            <a:r>
              <a:rPr lang="en-GB" sz="1800" kern="100" dirty="0">
                <a:effectLst/>
                <a:ea typeface="DengXian" panose="02010600030101010101" pitchFamily="2" charset="-122"/>
                <a:cs typeface="Times New Roman" panose="02020603050405020304" pitchFamily="18" charset="0"/>
              </a:rPr>
              <a:t> (Accessed: 20</a:t>
            </a:r>
            <a:r>
              <a:rPr lang="en-GB" sz="1800" kern="100" baseline="30000" dirty="0">
                <a:effectLst/>
                <a:ea typeface="DengXian" panose="02010600030101010101" pitchFamily="2" charset="-122"/>
                <a:cs typeface="Times New Roman" panose="02020603050405020304" pitchFamily="18" charset="0"/>
              </a:rPr>
              <a:t>th</a:t>
            </a:r>
            <a:r>
              <a:rPr lang="en-GB" sz="1800" kern="100" dirty="0">
                <a:effectLst/>
                <a:ea typeface="DengXian" panose="02010600030101010101" pitchFamily="2" charset="-122"/>
                <a:cs typeface="Times New Roman" panose="02020603050405020304" pitchFamily="18" charset="0"/>
              </a:rPr>
              <a:t> January 2024).</a:t>
            </a:r>
          </a:p>
          <a:p>
            <a:pPr>
              <a:lnSpc>
                <a:spcPct val="107000"/>
              </a:lnSpc>
              <a:spcAft>
                <a:spcPts val="800"/>
              </a:spcAft>
            </a:pPr>
            <a:r>
              <a:rPr lang="en-GB" sz="1800" kern="100" dirty="0">
                <a:effectLst/>
                <a:ea typeface="DengXian" panose="02010600030101010101" pitchFamily="2" charset="-122"/>
                <a:cs typeface="Times New Roman" panose="02020603050405020304" pitchFamily="18" charset="0"/>
              </a:rPr>
              <a:t>ASI SUP Wise </a:t>
            </a:r>
            <a:r>
              <a:rPr lang="en-GB" sz="1800" kern="100" dirty="0" err="1">
                <a:effectLst/>
                <a:ea typeface="DengXian" panose="02010600030101010101" pitchFamily="2" charset="-122"/>
                <a:cs typeface="Times New Roman" panose="02020603050405020304" pitchFamily="18" charset="0"/>
              </a:rPr>
              <a:t>Activ</a:t>
            </a:r>
            <a:r>
              <a:rPr lang="en-GB" sz="1800" kern="100" dirty="0">
                <a:effectLst/>
                <a:ea typeface="DengXian" panose="02010600030101010101" pitchFamily="2" charset="-122"/>
                <a:cs typeface="Times New Roman" panose="02020603050405020304" pitchFamily="18" charset="0"/>
              </a:rPr>
              <a:t> Available at: </a:t>
            </a:r>
            <a:r>
              <a:rPr lang="en-US" sz="1800" strike="noStrike" kern="100" dirty="0">
                <a:effectLst/>
                <a:ea typeface="DengXian"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Central SUP - ASI SUP WISE ACTIV</a:t>
            </a:r>
            <a:r>
              <a:rPr lang="en-US" sz="1800" strike="noStrike" kern="100" dirty="0">
                <a:effectLst/>
                <a:ea typeface="DengXian" panose="02010600030101010101" pitchFamily="2" charset="-122"/>
                <a:cs typeface="Times New Roman" panose="02020603050405020304" pitchFamily="18" charset="0"/>
              </a:rPr>
              <a:t> </a:t>
            </a:r>
            <a:r>
              <a:rPr lang="en-GB" sz="1800" kern="100" dirty="0">
                <a:effectLst/>
                <a:ea typeface="DengXian" panose="02010600030101010101" pitchFamily="2" charset="-122"/>
                <a:cs typeface="Times New Roman" panose="02020603050405020304" pitchFamily="18" charset="0"/>
              </a:rPr>
              <a:t>(Accessed: 20</a:t>
            </a:r>
            <a:r>
              <a:rPr lang="en-GB" sz="1800" kern="100" baseline="30000" dirty="0">
                <a:effectLst/>
                <a:ea typeface="DengXian" panose="02010600030101010101" pitchFamily="2" charset="-122"/>
                <a:cs typeface="Times New Roman" panose="02020603050405020304" pitchFamily="18" charset="0"/>
              </a:rPr>
              <a:t>th</a:t>
            </a:r>
            <a:r>
              <a:rPr lang="en-GB" sz="1800" kern="100" dirty="0">
                <a:effectLst/>
                <a:ea typeface="DengXian" panose="02010600030101010101" pitchFamily="2" charset="-122"/>
                <a:cs typeface="Times New Roman" panose="02020603050405020304" pitchFamily="18" charset="0"/>
              </a:rPr>
              <a:t> January 2024).</a:t>
            </a:r>
          </a:p>
          <a:p>
            <a:pPr>
              <a:lnSpc>
                <a:spcPct val="107000"/>
              </a:lnSpc>
              <a:spcAft>
                <a:spcPts val="800"/>
              </a:spcAft>
            </a:pPr>
            <a:r>
              <a:rPr lang="en-GB" sz="1800" kern="100" dirty="0">
                <a:effectLst/>
                <a:ea typeface="DengXian" panose="02010600030101010101" pitchFamily="2" charset="-122"/>
                <a:cs typeface="Times New Roman" panose="02020603050405020304" pitchFamily="18" charset="0"/>
              </a:rPr>
              <a:t>Baker, K. (2024) </a:t>
            </a:r>
            <a:r>
              <a:rPr lang="en-GB" sz="1800" i="1" kern="100" dirty="0">
                <a:effectLst/>
                <a:ea typeface="DengXian" panose="02010600030101010101" pitchFamily="2" charset="-122"/>
                <a:cs typeface="Times New Roman" panose="02020603050405020304" pitchFamily="18" charset="0"/>
              </a:rPr>
              <a:t>Get on board and learn to SUP. </a:t>
            </a:r>
            <a:r>
              <a:rPr lang="en-GB" sz="1800" kern="100" dirty="0">
                <a:effectLst/>
                <a:ea typeface="DengXian" panose="02010600030101010101" pitchFamily="2" charset="-122"/>
                <a:cs typeface="Times New Roman" panose="02020603050405020304" pitchFamily="18" charset="0"/>
              </a:rPr>
              <a:t>Available at: </a:t>
            </a:r>
            <a:r>
              <a:rPr lang="en-GB" sz="1800" strike="noStrike" kern="100" dirty="0">
                <a:effectLst/>
                <a:ea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https://www.visitwales.com/things-do/adventure-and-activities/watersports/learn-stand-paddleboard-sup-intro-lesson-wales</a:t>
            </a:r>
            <a:r>
              <a:rPr lang="en-GB" sz="1800" kern="100" dirty="0">
                <a:effectLst/>
                <a:ea typeface="DengXian" panose="02010600030101010101" pitchFamily="2" charset="-122"/>
                <a:cs typeface="Times New Roman" panose="02020603050405020304" pitchFamily="18" charset="0"/>
              </a:rPr>
              <a:t> (Accessed: 20</a:t>
            </a:r>
            <a:r>
              <a:rPr lang="en-GB" sz="1800" kern="100" baseline="30000" dirty="0">
                <a:effectLst/>
                <a:ea typeface="DengXian" panose="02010600030101010101" pitchFamily="2" charset="-122"/>
                <a:cs typeface="Times New Roman" panose="02020603050405020304" pitchFamily="18" charset="0"/>
              </a:rPr>
              <a:t>th</a:t>
            </a:r>
            <a:r>
              <a:rPr lang="en-GB" sz="1800" kern="100" dirty="0">
                <a:effectLst/>
                <a:ea typeface="DengXian" panose="02010600030101010101" pitchFamily="2" charset="-122"/>
                <a:cs typeface="Times New Roman" panose="02020603050405020304" pitchFamily="18" charset="0"/>
              </a:rPr>
              <a:t> January 2024).</a:t>
            </a:r>
          </a:p>
          <a:p>
            <a:pPr>
              <a:lnSpc>
                <a:spcPct val="107000"/>
              </a:lnSpc>
              <a:spcAft>
                <a:spcPts val="800"/>
              </a:spcAft>
            </a:pPr>
            <a:r>
              <a:rPr lang="en-US" sz="1800" kern="100" dirty="0">
                <a:effectLst/>
                <a:ea typeface="DengXian" panose="02010600030101010101" pitchFamily="2" charset="-122"/>
                <a:cs typeface="Times New Roman" panose="02020603050405020304" pitchFamily="18" charset="0"/>
              </a:rPr>
              <a:t>Bing.com Images </a:t>
            </a:r>
            <a:endParaRPr lang="en-GB" sz="1800" kern="100" dirty="0">
              <a:effectLst/>
              <a:ea typeface="DengXian" panose="02010600030101010101" pitchFamily="2" charset="-122"/>
              <a:cs typeface="Times New Roman" panose="02020603050405020304" pitchFamily="18" charset="0"/>
            </a:endParaRPr>
          </a:p>
          <a:p>
            <a:pPr>
              <a:lnSpc>
                <a:spcPct val="107000"/>
              </a:lnSpc>
              <a:spcAft>
                <a:spcPts val="800"/>
              </a:spcAft>
            </a:pPr>
            <a:r>
              <a:rPr lang="en-GB" sz="1800" kern="100" dirty="0">
                <a:effectLst/>
                <a:ea typeface="DengXian" panose="02010600030101010101" pitchFamily="2" charset="-122"/>
                <a:cs typeface="Times New Roman" panose="02020603050405020304" pitchFamily="18" charset="0"/>
              </a:rPr>
              <a:t>British Stand Up Paddle Association (2024) </a:t>
            </a:r>
            <a:r>
              <a:rPr lang="en-GB" sz="1800" i="1" kern="100" dirty="0">
                <a:effectLst/>
                <a:ea typeface="DengXian" panose="02010600030101010101" pitchFamily="2" charset="-122"/>
                <a:cs typeface="Times New Roman" panose="02020603050405020304" pitchFamily="18" charset="0"/>
              </a:rPr>
              <a:t>Learn to SUP. </a:t>
            </a:r>
            <a:r>
              <a:rPr lang="en-GB" sz="1800" kern="100" dirty="0">
                <a:effectLst/>
                <a:ea typeface="DengXian" panose="02010600030101010101" pitchFamily="2" charset="-122"/>
                <a:cs typeface="Times New Roman" panose="02020603050405020304" pitchFamily="18" charset="0"/>
              </a:rPr>
              <a:t>Available at: </a:t>
            </a:r>
            <a:r>
              <a:rPr lang="en-GB" sz="1800" kern="100" dirty="0">
                <a:effectLst/>
                <a:ea typeface="DengXia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https://www.bsupa.org.uk/learn-to-sup/learn-to-sup-adults/</a:t>
            </a:r>
            <a:r>
              <a:rPr lang="en-GB" sz="1800" kern="100" dirty="0">
                <a:effectLst/>
                <a:ea typeface="DengXian" panose="02010600030101010101" pitchFamily="2" charset="-122"/>
                <a:cs typeface="Times New Roman" panose="02020603050405020304" pitchFamily="18" charset="0"/>
              </a:rPr>
              <a:t> (Accessed: 20</a:t>
            </a:r>
            <a:r>
              <a:rPr lang="en-GB" sz="1800" kern="100" baseline="30000" dirty="0">
                <a:effectLst/>
                <a:ea typeface="DengXian" panose="02010600030101010101" pitchFamily="2" charset="-122"/>
                <a:cs typeface="Times New Roman" panose="02020603050405020304" pitchFamily="18" charset="0"/>
              </a:rPr>
              <a:t>th</a:t>
            </a:r>
            <a:r>
              <a:rPr lang="en-GB" sz="1800" kern="100" dirty="0">
                <a:effectLst/>
                <a:ea typeface="DengXian" panose="02010600030101010101" pitchFamily="2" charset="-122"/>
                <a:cs typeface="Times New Roman" panose="02020603050405020304" pitchFamily="18" charset="0"/>
              </a:rPr>
              <a:t> January 2024).</a:t>
            </a:r>
          </a:p>
          <a:p>
            <a:pPr>
              <a:lnSpc>
                <a:spcPct val="107000"/>
              </a:lnSpc>
              <a:spcAft>
                <a:spcPts val="800"/>
              </a:spcAft>
            </a:pPr>
            <a:r>
              <a:rPr lang="en-GB" sz="1800" kern="100" dirty="0" err="1">
                <a:effectLst/>
                <a:ea typeface="DengXian" panose="02010600030101010101" pitchFamily="2" charset="-122"/>
                <a:cs typeface="Times New Roman" panose="02020603050405020304" pitchFamily="18" charset="0"/>
              </a:rPr>
              <a:t>Castañeda-Babarro</a:t>
            </a:r>
            <a:r>
              <a:rPr lang="en-GB" sz="1800" kern="100" dirty="0">
                <a:effectLst/>
                <a:ea typeface="DengXian" panose="02010600030101010101" pitchFamily="2" charset="-122"/>
                <a:cs typeface="Times New Roman" panose="02020603050405020304" pitchFamily="18" charset="0"/>
              </a:rPr>
              <a:t>, A., </a:t>
            </a:r>
            <a:r>
              <a:rPr lang="en-GB" sz="1800" kern="100" dirty="0" err="1">
                <a:effectLst/>
                <a:ea typeface="DengXian" panose="02010600030101010101" pitchFamily="2" charset="-122"/>
                <a:cs typeface="Times New Roman" panose="02020603050405020304" pitchFamily="18" charset="0"/>
              </a:rPr>
              <a:t>Balerdi</a:t>
            </a:r>
            <a:r>
              <a:rPr lang="en-GB" sz="1800" kern="100" dirty="0">
                <a:effectLst/>
                <a:ea typeface="DengXian" panose="02010600030101010101" pitchFamily="2" charset="-122"/>
                <a:cs typeface="Times New Roman" panose="02020603050405020304" pitchFamily="18" charset="0"/>
              </a:rPr>
              <a:t>, E. and León-</a:t>
            </a:r>
            <a:r>
              <a:rPr lang="en-GB" sz="1800" kern="100" dirty="0" err="1">
                <a:effectLst/>
                <a:ea typeface="DengXian" panose="02010600030101010101" pitchFamily="2" charset="-122"/>
                <a:cs typeface="Times New Roman" panose="02020603050405020304" pitchFamily="18" charset="0"/>
              </a:rPr>
              <a:t>Guereño</a:t>
            </a:r>
            <a:r>
              <a:rPr lang="en-GB" sz="1800" kern="100" dirty="0">
                <a:effectLst/>
                <a:ea typeface="DengXian" panose="02010600030101010101" pitchFamily="2" charset="-122"/>
                <a:cs typeface="Times New Roman" panose="02020603050405020304" pitchFamily="18" charset="0"/>
              </a:rPr>
              <a:t>, P. (2022) ‘Analysis of Stand-up Paddle Boarding: A systematic review (</a:t>
            </a:r>
            <a:r>
              <a:rPr lang="en-GB" sz="1800" kern="100" dirty="0" err="1">
                <a:effectLst/>
                <a:ea typeface="DengXian" panose="02010600030101010101" pitchFamily="2" charset="-122"/>
                <a:cs typeface="Times New Roman" panose="02020603050405020304" pitchFamily="18" charset="0"/>
              </a:rPr>
              <a:t>Análisis</a:t>
            </a:r>
            <a:r>
              <a:rPr lang="en-GB" sz="1800" kern="100" dirty="0">
                <a:effectLst/>
                <a:ea typeface="DengXian" panose="02010600030101010101" pitchFamily="2" charset="-122"/>
                <a:cs typeface="Times New Roman" panose="02020603050405020304" pitchFamily="18" charset="0"/>
              </a:rPr>
              <a:t> del Stand Up Paddle. Una </a:t>
            </a:r>
            <a:r>
              <a:rPr lang="en-GB" sz="1800" kern="100" dirty="0" err="1">
                <a:effectLst/>
                <a:ea typeface="DengXian" panose="02010600030101010101" pitchFamily="2" charset="-122"/>
                <a:cs typeface="Times New Roman" panose="02020603050405020304" pitchFamily="18" charset="0"/>
              </a:rPr>
              <a:t>revisión</a:t>
            </a:r>
            <a:r>
              <a:rPr lang="en-GB" sz="1800" kern="100" dirty="0">
                <a:effectLst/>
                <a:ea typeface="DengXian" panose="02010600030101010101" pitchFamily="2" charset="-122"/>
                <a:cs typeface="Times New Roman" panose="02020603050405020304" pitchFamily="18" charset="0"/>
              </a:rPr>
              <a:t> </a:t>
            </a:r>
            <a:r>
              <a:rPr lang="en-GB" sz="1800" kern="100" dirty="0" err="1">
                <a:effectLst/>
                <a:ea typeface="DengXian" panose="02010600030101010101" pitchFamily="2" charset="-122"/>
                <a:cs typeface="Times New Roman" panose="02020603050405020304" pitchFamily="18" charset="0"/>
              </a:rPr>
              <a:t>sistemática</a:t>
            </a:r>
            <a:r>
              <a:rPr lang="en-GB" sz="1800" kern="100" dirty="0">
                <a:effectLst/>
                <a:ea typeface="DengXian" panose="02010600030101010101" pitchFamily="2" charset="-122"/>
                <a:cs typeface="Times New Roman" panose="02020603050405020304" pitchFamily="18" charset="0"/>
              </a:rPr>
              <a:t>)’, </a:t>
            </a:r>
            <a:r>
              <a:rPr lang="en-GB" sz="1800" i="1" kern="100" dirty="0" err="1">
                <a:effectLst/>
                <a:ea typeface="DengXian" panose="02010600030101010101" pitchFamily="2" charset="-122"/>
                <a:cs typeface="Times New Roman" panose="02020603050405020304" pitchFamily="18" charset="0"/>
              </a:rPr>
              <a:t>Retos</a:t>
            </a:r>
            <a:r>
              <a:rPr lang="en-GB" sz="1800" i="1" kern="100" dirty="0">
                <a:effectLst/>
                <a:ea typeface="DengXian" panose="02010600030101010101" pitchFamily="2" charset="-122"/>
                <a:cs typeface="Times New Roman" panose="02020603050405020304" pitchFamily="18" charset="0"/>
              </a:rPr>
              <a:t> (Madrid)</a:t>
            </a:r>
            <a:r>
              <a:rPr lang="en-GB" sz="1800" kern="100" dirty="0">
                <a:effectLst/>
                <a:ea typeface="DengXian" panose="02010600030101010101" pitchFamily="2" charset="-122"/>
                <a:cs typeface="Times New Roman" panose="02020603050405020304" pitchFamily="18" charset="0"/>
              </a:rPr>
              <a:t>, 44, pp. 193–201. DOI: </a:t>
            </a:r>
            <a:r>
              <a:rPr lang="en-GB" sz="1800" strike="noStrike" kern="100" dirty="0">
                <a:effectLst/>
                <a:ea typeface="DengXian" panose="02010600030101010101" pitchFamily="2" charset="-122"/>
                <a:cs typeface="Times New Roman" panose="02020603050405020304" pitchFamily="18" charset="0"/>
                <a:hlinkClick r:id="rId6">
                  <a:extLst>
                    <a:ext uri="{A12FA001-AC4F-418D-AE19-62706E023703}">
                      <ahyp:hlinkClr xmlns:ahyp="http://schemas.microsoft.com/office/drawing/2018/hyperlinkcolor" val="tx"/>
                    </a:ext>
                  </a:extLst>
                </a:hlinkClick>
              </a:rPr>
              <a:t>10.47197/44i0.90595</a:t>
            </a:r>
            <a:r>
              <a:rPr lang="en-GB" sz="1800" kern="100" dirty="0">
                <a:effectLst/>
                <a:ea typeface="DengXian" panose="02010600030101010101" pitchFamily="2" charset="-122"/>
                <a:cs typeface="Times New Roman" panose="02020603050405020304" pitchFamily="18" charset="0"/>
              </a:rPr>
              <a:t>.</a:t>
            </a:r>
          </a:p>
          <a:p>
            <a:pPr>
              <a:lnSpc>
                <a:spcPct val="107000"/>
              </a:lnSpc>
              <a:spcAft>
                <a:spcPts val="800"/>
              </a:spcAft>
            </a:pPr>
            <a:r>
              <a:rPr lang="en-GB" sz="1800" kern="100" dirty="0">
                <a:effectLst/>
                <a:ea typeface="DengXian" panose="02010600030101010101" pitchFamily="2" charset="-122"/>
                <a:cs typeface="Times New Roman" panose="02020603050405020304" pitchFamily="18" charset="0"/>
              </a:rPr>
              <a:t> Curriculum for Wales (2022) </a:t>
            </a:r>
            <a:r>
              <a:rPr lang="en-GB" sz="1800" i="1" kern="100" dirty="0">
                <a:effectLst/>
                <a:ea typeface="DengXian" panose="02010600030101010101" pitchFamily="2" charset="-122"/>
                <a:cs typeface="Times New Roman" panose="02020603050405020304" pitchFamily="18" charset="0"/>
              </a:rPr>
              <a:t>Curriculum design and the four purposes</a:t>
            </a:r>
            <a:r>
              <a:rPr lang="en-GB" sz="1800" kern="100" dirty="0">
                <a:effectLst/>
                <a:ea typeface="DengXian" panose="02010600030101010101" pitchFamily="2" charset="-122"/>
                <a:cs typeface="Times New Roman" panose="02020603050405020304" pitchFamily="18" charset="0"/>
              </a:rPr>
              <a:t>. Available at: </a:t>
            </a:r>
            <a:r>
              <a:rPr lang="en-GB" sz="1800" strike="noStrike" kern="100" dirty="0">
                <a:effectLst/>
                <a:ea typeface="DengXian" panose="02010600030101010101" pitchFamily="2" charset="-122"/>
                <a:cs typeface="Times New Roman" panose="02020603050405020304" pitchFamily="18" charset="0"/>
                <a:hlinkClick r:id="rId7">
                  <a:extLst>
                    <a:ext uri="{A12FA001-AC4F-418D-AE19-62706E023703}">
                      <ahyp:hlinkClr xmlns:ahyp="http://schemas.microsoft.com/office/drawing/2018/hyperlinkcolor" val="tx"/>
                    </a:ext>
                  </a:extLst>
                </a:hlinkClick>
              </a:rPr>
              <a:t>https://hwb.gov.wales/curriculum-for-wales/designing-your-curriculum/developing-a-vision-for-curriculum-design/#curriculum-design-and-the-four-purposes</a:t>
            </a:r>
            <a:r>
              <a:rPr lang="en-GB" sz="1800" kern="100" dirty="0">
                <a:effectLst/>
                <a:ea typeface="DengXian" panose="02010600030101010101" pitchFamily="2" charset="-122"/>
                <a:cs typeface="Times New Roman" panose="02020603050405020304" pitchFamily="18" charset="0"/>
              </a:rPr>
              <a:t> (Accessed: 20</a:t>
            </a:r>
            <a:r>
              <a:rPr lang="en-GB" sz="1800" kern="100" baseline="30000" dirty="0">
                <a:effectLst/>
                <a:ea typeface="DengXian" panose="02010600030101010101" pitchFamily="2" charset="-122"/>
                <a:cs typeface="Times New Roman" panose="02020603050405020304" pitchFamily="18" charset="0"/>
              </a:rPr>
              <a:t>th</a:t>
            </a:r>
            <a:r>
              <a:rPr lang="en-GB" sz="1800" kern="100" dirty="0">
                <a:effectLst/>
                <a:ea typeface="DengXian" panose="02010600030101010101" pitchFamily="2" charset="-122"/>
                <a:cs typeface="Times New Roman" panose="02020603050405020304" pitchFamily="18" charset="0"/>
              </a:rPr>
              <a:t> January 2024).</a:t>
            </a:r>
          </a:p>
          <a:p>
            <a:pPr>
              <a:lnSpc>
                <a:spcPct val="107000"/>
              </a:lnSpc>
              <a:spcAft>
                <a:spcPts val="800"/>
              </a:spcAft>
            </a:pPr>
            <a:r>
              <a:rPr lang="en-GB" sz="1800" kern="100" dirty="0">
                <a:effectLst/>
                <a:ea typeface="DengXian" panose="02010600030101010101" pitchFamily="2" charset="-122"/>
                <a:cs typeface="Times New Roman" panose="02020603050405020304" pitchFamily="18" charset="0"/>
              </a:rPr>
              <a:t>Curriculum for Wales (2022) </a:t>
            </a:r>
            <a:r>
              <a:rPr lang="en-GB" sz="1800" i="1" kern="100" dirty="0">
                <a:effectLst/>
                <a:ea typeface="DengXian" panose="02010600030101010101" pitchFamily="2" charset="-122"/>
                <a:cs typeface="Times New Roman" panose="02020603050405020304" pitchFamily="18" charset="0"/>
              </a:rPr>
              <a:t>Health and Well-Being</a:t>
            </a:r>
            <a:r>
              <a:rPr lang="en-GB" sz="1800" kern="100" dirty="0">
                <a:effectLst/>
                <a:ea typeface="DengXian" panose="02010600030101010101" pitchFamily="2" charset="-122"/>
                <a:cs typeface="Times New Roman" panose="02020603050405020304" pitchFamily="18" charset="0"/>
              </a:rPr>
              <a:t>. Available at: </a:t>
            </a:r>
            <a:r>
              <a:rPr lang="en-GB" sz="1800" strike="noStrike" kern="100" dirty="0">
                <a:effectLst/>
                <a:ea typeface="DengXian" panose="02010600030101010101" pitchFamily="2" charset="-122"/>
                <a:cs typeface="Times New Roman" panose="02020603050405020304" pitchFamily="18" charset="0"/>
                <a:hlinkClick r:id="rId8">
                  <a:extLst>
                    <a:ext uri="{A12FA001-AC4F-418D-AE19-62706E023703}">
                      <ahyp:hlinkClr xmlns:ahyp="http://schemas.microsoft.com/office/drawing/2018/hyperlinkcolor" val="tx"/>
                    </a:ext>
                  </a:extLst>
                </a:hlinkClick>
              </a:rPr>
              <a:t>https://hwb.gov.wales/storage/6ac4654f-fd85-4bd5-b9f6-c6a4d292f00b/draft-statutory-guidance-health-and-well-being.pdf</a:t>
            </a:r>
            <a:r>
              <a:rPr lang="en-GB" sz="1800" kern="100" dirty="0">
                <a:effectLst/>
                <a:ea typeface="DengXian" panose="02010600030101010101" pitchFamily="2" charset="-122"/>
                <a:cs typeface="Times New Roman" panose="02020603050405020304" pitchFamily="18" charset="0"/>
              </a:rPr>
              <a:t> (Accessed: 20</a:t>
            </a:r>
            <a:r>
              <a:rPr lang="en-GB" sz="1800" kern="100" baseline="30000" dirty="0">
                <a:effectLst/>
                <a:ea typeface="DengXian" panose="02010600030101010101" pitchFamily="2" charset="-122"/>
                <a:cs typeface="Times New Roman" panose="02020603050405020304" pitchFamily="18" charset="0"/>
              </a:rPr>
              <a:t>th</a:t>
            </a:r>
            <a:r>
              <a:rPr lang="en-GB" sz="1800" kern="100" dirty="0">
                <a:effectLst/>
                <a:ea typeface="DengXian" panose="02010600030101010101" pitchFamily="2" charset="-122"/>
                <a:cs typeface="Times New Roman" panose="02020603050405020304" pitchFamily="18" charset="0"/>
              </a:rPr>
              <a:t> January 2024).</a:t>
            </a:r>
          </a:p>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1168785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03020-A4B3-6EF2-22B0-FECDADBF4D5D}"/>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43EF3C9B-0575-55C7-A620-565C406E79B7}"/>
              </a:ext>
            </a:extLst>
          </p:cNvPr>
          <p:cNvSpPr>
            <a:spLocks noGrp="1"/>
          </p:cNvSpPr>
          <p:nvPr>
            <p:ph idx="1"/>
          </p:nvPr>
        </p:nvSpPr>
        <p:spPr>
          <a:xfrm>
            <a:off x="838200" y="1464658"/>
            <a:ext cx="10515600" cy="4712305"/>
          </a:xfrm>
        </p:spPr>
        <p:txBody>
          <a:bodyPr>
            <a:normAutofit fontScale="92500" lnSpcReduction="10000"/>
          </a:bodyPr>
          <a:lstStyle/>
          <a:p>
            <a:pPr>
              <a:lnSpc>
                <a:spcPct val="107000"/>
              </a:lnSpc>
              <a:spcAft>
                <a:spcPts val="800"/>
              </a:spcAft>
            </a:pPr>
            <a:r>
              <a:rPr lang="en-GB" sz="1600" kern="100" dirty="0">
                <a:effectLst/>
                <a:ea typeface="DengXian" panose="02010600030101010101" pitchFamily="2" charset="-122"/>
                <a:cs typeface="Times New Roman" panose="02020603050405020304" pitchFamily="18" charset="0"/>
              </a:rPr>
              <a:t>Department for Education (2013) </a:t>
            </a:r>
            <a:r>
              <a:rPr lang="en-GB" sz="1600" i="1" kern="100" dirty="0">
                <a:effectLst/>
                <a:ea typeface="DengXian" panose="02010600030101010101" pitchFamily="2" charset="-122"/>
                <a:cs typeface="Times New Roman" panose="02020603050405020304" pitchFamily="18" charset="0"/>
              </a:rPr>
              <a:t>Physical education programmes of study: key stages 3 and 4 National curriculum in England</a:t>
            </a:r>
            <a:r>
              <a:rPr lang="en-GB" sz="1600" kern="100" dirty="0">
                <a:effectLst/>
                <a:ea typeface="DengXian" panose="02010600030101010101" pitchFamily="2" charset="-122"/>
                <a:cs typeface="Times New Roman" panose="02020603050405020304" pitchFamily="18" charset="0"/>
              </a:rPr>
              <a:t>. Available at: https://assets.publishing.service.gov.uk/media/5a7c74e2e5274a5255bcec5f/SECONDARY_national_curriculum_-_Physical_education.pdf (Accessed: 20</a:t>
            </a:r>
            <a:r>
              <a:rPr lang="en-GB" sz="1600" kern="100" baseline="30000" dirty="0">
                <a:effectLst/>
                <a:ea typeface="DengXian" panose="02010600030101010101" pitchFamily="2" charset="-122"/>
                <a:cs typeface="Times New Roman" panose="02020603050405020304" pitchFamily="18" charset="0"/>
              </a:rPr>
              <a:t>th</a:t>
            </a:r>
            <a:r>
              <a:rPr lang="en-GB" sz="1600" kern="100" dirty="0">
                <a:effectLst/>
                <a:ea typeface="DengXian" panose="02010600030101010101" pitchFamily="2" charset="-122"/>
                <a:cs typeface="Times New Roman" panose="02020603050405020304" pitchFamily="18" charset="0"/>
              </a:rPr>
              <a:t> January 2024).</a:t>
            </a:r>
          </a:p>
          <a:p>
            <a:pPr>
              <a:lnSpc>
                <a:spcPct val="107000"/>
              </a:lnSpc>
              <a:spcAft>
                <a:spcPts val="800"/>
              </a:spcAft>
            </a:pPr>
            <a:r>
              <a:rPr lang="en-GB" sz="1600" kern="100" dirty="0">
                <a:effectLst/>
                <a:ea typeface="DengXian" panose="02010600030101010101" pitchFamily="2" charset="-122"/>
                <a:cs typeface="Times New Roman" panose="02020603050405020304" pitchFamily="18" charset="0"/>
              </a:rPr>
              <a:t>Gili Sports (2024) </a:t>
            </a:r>
            <a:r>
              <a:rPr lang="en-GB" sz="1600" i="1" kern="100" dirty="0">
                <a:effectLst/>
                <a:ea typeface="DengXian" panose="02010600030101010101" pitchFamily="2" charset="-122"/>
                <a:cs typeface="Times New Roman" panose="02020603050405020304" pitchFamily="18" charset="0"/>
              </a:rPr>
              <a:t>What is Paddle Boarding? </a:t>
            </a:r>
            <a:r>
              <a:rPr lang="en-GB" sz="1600" kern="100" dirty="0">
                <a:effectLst/>
                <a:ea typeface="DengXian" panose="02010600030101010101" pitchFamily="2" charset="-122"/>
                <a:cs typeface="Times New Roman" panose="02020603050405020304" pitchFamily="18" charset="0"/>
              </a:rPr>
              <a:t>Available at: </a:t>
            </a:r>
            <a:r>
              <a:rPr lang="en-GB" sz="1600" u="sng" kern="100" dirty="0">
                <a:effectLst/>
                <a:ea typeface="DengXian" panose="02010600030101010101" pitchFamily="2" charset="-122"/>
                <a:cs typeface="Times New Roman" panose="02020603050405020304" pitchFamily="18" charset="0"/>
                <a:hlinkClick r:id="rId2">
                  <a:extLst>
                    <a:ext uri="{A12FA001-AC4F-418D-AE19-62706E023703}">
                      <ahyp:hlinkClr xmlns:ahyp="http://schemas.microsoft.com/office/drawing/2018/hyperlinkcolor" val="tx"/>
                    </a:ext>
                  </a:extLst>
                </a:hlinkClick>
              </a:rPr>
              <a:t>https://www.gilisports.com/blogs/sup-expert-advice/what-is-paddle-boarding</a:t>
            </a:r>
            <a:r>
              <a:rPr lang="en-GB" sz="1600" kern="100" dirty="0">
                <a:effectLst/>
                <a:ea typeface="DengXian" panose="02010600030101010101" pitchFamily="2" charset="-122"/>
                <a:cs typeface="Times New Roman" panose="02020603050405020304" pitchFamily="18" charset="0"/>
              </a:rPr>
              <a:t> (Accessed: 20</a:t>
            </a:r>
            <a:r>
              <a:rPr lang="en-GB" sz="1600" kern="100" baseline="30000" dirty="0">
                <a:effectLst/>
                <a:ea typeface="DengXian" panose="02010600030101010101" pitchFamily="2" charset="-122"/>
                <a:cs typeface="Times New Roman" panose="02020603050405020304" pitchFamily="18" charset="0"/>
              </a:rPr>
              <a:t>th</a:t>
            </a:r>
            <a:r>
              <a:rPr lang="en-GB" sz="1600" kern="100" dirty="0">
                <a:effectLst/>
                <a:ea typeface="DengXian" panose="02010600030101010101" pitchFamily="2" charset="-122"/>
                <a:cs typeface="Times New Roman" panose="02020603050405020304" pitchFamily="18" charset="0"/>
              </a:rPr>
              <a:t> January 2024).</a:t>
            </a:r>
          </a:p>
          <a:p>
            <a:pPr>
              <a:lnSpc>
                <a:spcPct val="107000"/>
              </a:lnSpc>
              <a:spcAft>
                <a:spcPts val="800"/>
              </a:spcAft>
            </a:pPr>
            <a:r>
              <a:rPr lang="en-GB" sz="1600" kern="100" dirty="0">
                <a:effectLst/>
                <a:ea typeface="DengXian" panose="02010600030101010101" pitchFamily="2" charset="-122"/>
                <a:cs typeface="Times New Roman" panose="02020603050405020304" pitchFamily="18" charset="0"/>
              </a:rPr>
              <a:t>Griffiths, B. (2022) ‘Seven Great Benefits of Stand-Up Paddle Boarding’, Bronwyn Griffiths [blog]. 22 June. Available at: </a:t>
            </a:r>
            <a:r>
              <a:rPr lang="en-GB" sz="1600" u="sng" kern="100" dirty="0">
                <a:effectLst/>
                <a:ea typeface="DengXian"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https://www.polar.com/blog/stand-up-paddle-boarding/</a:t>
            </a:r>
            <a:r>
              <a:rPr lang="en-GB" sz="1600" kern="100" dirty="0">
                <a:effectLst/>
                <a:ea typeface="DengXian" panose="02010600030101010101" pitchFamily="2" charset="-122"/>
                <a:cs typeface="Times New Roman" panose="02020603050405020304" pitchFamily="18" charset="0"/>
              </a:rPr>
              <a:t> (Accessed: 20</a:t>
            </a:r>
            <a:r>
              <a:rPr lang="en-GB" sz="1600" kern="100" baseline="30000" dirty="0">
                <a:effectLst/>
                <a:ea typeface="DengXian" panose="02010600030101010101" pitchFamily="2" charset="-122"/>
                <a:cs typeface="Times New Roman" panose="02020603050405020304" pitchFamily="18" charset="0"/>
              </a:rPr>
              <a:t>th</a:t>
            </a:r>
            <a:r>
              <a:rPr lang="en-GB" sz="1600" kern="100" dirty="0">
                <a:effectLst/>
                <a:ea typeface="DengXian" panose="02010600030101010101" pitchFamily="2" charset="-122"/>
                <a:cs typeface="Times New Roman" panose="02020603050405020304" pitchFamily="18" charset="0"/>
              </a:rPr>
              <a:t> January 2024).</a:t>
            </a:r>
          </a:p>
          <a:p>
            <a:pPr>
              <a:lnSpc>
                <a:spcPct val="107000"/>
              </a:lnSpc>
              <a:spcAft>
                <a:spcPts val="800"/>
              </a:spcAft>
            </a:pPr>
            <a:r>
              <a:rPr lang="en-GB" sz="1600" kern="100" dirty="0" err="1">
                <a:effectLst/>
                <a:ea typeface="DengXian" panose="02010600030101010101" pitchFamily="2" charset="-122"/>
                <a:cs typeface="Times New Roman" panose="02020603050405020304" pitchFamily="18" charset="0"/>
              </a:rPr>
              <a:t>Guijarro</a:t>
            </a:r>
            <a:r>
              <a:rPr lang="en-GB" sz="1600" kern="100" dirty="0">
                <a:effectLst/>
                <a:ea typeface="DengXian" panose="02010600030101010101" pitchFamily="2" charset="-122"/>
                <a:cs typeface="Times New Roman" panose="02020603050405020304" pitchFamily="18" charset="0"/>
              </a:rPr>
              <a:t>, E. </a:t>
            </a:r>
            <a:r>
              <a:rPr lang="en-GB" sz="1600" i="1" kern="100" dirty="0">
                <a:effectLst/>
                <a:ea typeface="DengXian" panose="02010600030101010101" pitchFamily="2" charset="-122"/>
                <a:cs typeface="Times New Roman" panose="02020603050405020304" pitchFamily="18" charset="0"/>
              </a:rPr>
              <a:t>et al.</a:t>
            </a:r>
            <a:r>
              <a:rPr lang="en-GB" sz="1600" kern="100" dirty="0">
                <a:effectLst/>
                <a:ea typeface="DengXian" panose="02010600030101010101" pitchFamily="2" charset="-122"/>
                <a:cs typeface="Times New Roman" panose="02020603050405020304" pitchFamily="18" charset="0"/>
              </a:rPr>
              <a:t> (2022) ‘Exploring Game Performance and Game Involvement: Effects of a Sport Education Season and a Combined Sport Education-Teaching Games for Understanding Unit’, </a:t>
            </a:r>
            <a:r>
              <a:rPr lang="en-GB" sz="1600" i="1" kern="100" dirty="0">
                <a:effectLst/>
                <a:ea typeface="DengXian" panose="02010600030101010101" pitchFamily="2" charset="-122"/>
                <a:cs typeface="Times New Roman" panose="02020603050405020304" pitchFamily="18" charset="0"/>
              </a:rPr>
              <a:t>Journal of teaching in physical education</a:t>
            </a:r>
            <a:r>
              <a:rPr lang="en-GB" sz="1600" kern="100" dirty="0">
                <a:effectLst/>
                <a:ea typeface="DengXian" panose="02010600030101010101" pitchFamily="2" charset="-122"/>
                <a:cs typeface="Times New Roman" panose="02020603050405020304" pitchFamily="18" charset="0"/>
              </a:rPr>
              <a:t>, 41(3), pp. 411–14. Available at: https://doi.org/10.1123/jtpe.2020-0170.</a:t>
            </a:r>
          </a:p>
          <a:p>
            <a:pPr>
              <a:lnSpc>
                <a:spcPct val="107000"/>
              </a:lnSpc>
              <a:spcAft>
                <a:spcPts val="800"/>
              </a:spcAft>
            </a:pPr>
            <a:r>
              <a:rPr lang="en-GB" sz="1600" kern="100" dirty="0">
                <a:effectLst/>
                <a:ea typeface="DengXian" panose="02010600030101010101" pitchFamily="2" charset="-122"/>
                <a:cs typeface="Times New Roman" panose="02020603050405020304" pitchFamily="18" charset="0"/>
              </a:rPr>
              <a:t>IPLA (2022</a:t>
            </a:r>
            <a:r>
              <a:rPr lang="en-GB" sz="1600" i="1" kern="100" dirty="0">
                <a:effectLst/>
                <a:ea typeface="DengXian" panose="02010600030101010101" pitchFamily="2" charset="-122"/>
                <a:cs typeface="Times New Roman" panose="02020603050405020304" pitchFamily="18" charset="0"/>
              </a:rPr>
              <a:t>) Physical Literacy (2017). </a:t>
            </a:r>
            <a:r>
              <a:rPr lang="en-GB" sz="1600" kern="100" dirty="0">
                <a:effectLst/>
                <a:ea typeface="DengXian" panose="02010600030101010101" pitchFamily="2" charset="-122"/>
                <a:cs typeface="Times New Roman" panose="02020603050405020304" pitchFamily="18" charset="0"/>
              </a:rPr>
              <a:t>Available at: </a:t>
            </a:r>
            <a:r>
              <a:rPr lang="en-GB" sz="1600" u="none" strike="noStrike" kern="100" dirty="0">
                <a:effectLst/>
                <a:ea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https://www.physical-literacy.org.uk</a:t>
            </a:r>
            <a:r>
              <a:rPr lang="en-GB" sz="1600" kern="100" dirty="0">
                <a:effectLst/>
                <a:ea typeface="DengXian" panose="02010600030101010101" pitchFamily="2" charset="-122"/>
                <a:cs typeface="Times New Roman" panose="02020603050405020304" pitchFamily="18" charset="0"/>
              </a:rPr>
              <a:t> (Accessed: 20</a:t>
            </a:r>
            <a:r>
              <a:rPr lang="en-GB" sz="1600" kern="100" baseline="30000" dirty="0">
                <a:effectLst/>
                <a:ea typeface="DengXian" panose="02010600030101010101" pitchFamily="2" charset="-122"/>
                <a:cs typeface="Times New Roman" panose="02020603050405020304" pitchFamily="18" charset="0"/>
              </a:rPr>
              <a:t>th</a:t>
            </a:r>
            <a:r>
              <a:rPr lang="en-GB" sz="1600" kern="100" dirty="0">
                <a:effectLst/>
                <a:ea typeface="DengXian" panose="02010600030101010101" pitchFamily="2" charset="-122"/>
                <a:cs typeface="Times New Roman" panose="02020603050405020304" pitchFamily="18" charset="0"/>
              </a:rPr>
              <a:t> January 2024).</a:t>
            </a:r>
          </a:p>
          <a:p>
            <a:pPr>
              <a:lnSpc>
                <a:spcPct val="107000"/>
              </a:lnSpc>
              <a:spcAft>
                <a:spcPts val="800"/>
              </a:spcAft>
            </a:pPr>
            <a:r>
              <a:rPr lang="en-GB" sz="1600" kern="100" dirty="0">
                <a:effectLst/>
                <a:ea typeface="DengXian" panose="02010600030101010101" pitchFamily="2" charset="-122"/>
                <a:cs typeface="Times New Roman" panose="02020603050405020304" pitchFamily="18" charset="0"/>
              </a:rPr>
              <a:t>Overbury, K., Conroy, B.W. and Marks, E. (2023) ‘Swimming in nature: A scoping review of the mental health and wellbeing benefits of open water swimming’, </a:t>
            </a:r>
            <a:r>
              <a:rPr lang="en-GB" sz="1600" i="1" kern="100" dirty="0">
                <a:effectLst/>
                <a:ea typeface="DengXian" panose="02010600030101010101" pitchFamily="2" charset="-122"/>
                <a:cs typeface="Times New Roman" panose="02020603050405020304" pitchFamily="18" charset="0"/>
              </a:rPr>
              <a:t>Journal of environmental psychology</a:t>
            </a:r>
            <a:r>
              <a:rPr lang="en-GB" sz="1600" kern="100" dirty="0">
                <a:effectLst/>
                <a:ea typeface="DengXian" panose="02010600030101010101" pitchFamily="2" charset="-122"/>
                <a:cs typeface="Times New Roman" panose="02020603050405020304" pitchFamily="18" charset="0"/>
              </a:rPr>
              <a:t>, 90, pp. 102073-. Available at: https://doi.org/10.1016/j.jenvp.2023.102073.</a:t>
            </a:r>
          </a:p>
          <a:p>
            <a:endParaRPr lang="en-GB" dirty="0"/>
          </a:p>
        </p:txBody>
      </p:sp>
    </p:spTree>
    <p:extLst>
      <p:ext uri="{BB962C8B-B14F-4D97-AF65-F5344CB8AC3E}">
        <p14:creationId xmlns:p14="http://schemas.microsoft.com/office/powerpoint/2010/main" val="7578017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4A875A-38FC-7726-35AA-967AA5E98F26}"/>
              </a:ext>
            </a:extLst>
          </p:cNvPr>
          <p:cNvSpPr>
            <a:spLocks noGrp="1"/>
          </p:cNvSpPr>
          <p:nvPr>
            <p:ph idx="1"/>
          </p:nvPr>
        </p:nvSpPr>
        <p:spPr>
          <a:xfrm>
            <a:off x="838200" y="712099"/>
            <a:ext cx="10515600" cy="5464864"/>
          </a:xfrm>
        </p:spPr>
        <p:txBody>
          <a:bodyPr>
            <a:normAutofit fontScale="55000" lnSpcReduction="20000"/>
          </a:bodyPr>
          <a:lstStyle/>
          <a:p>
            <a:pPr>
              <a:lnSpc>
                <a:spcPct val="107000"/>
              </a:lnSpc>
              <a:spcAft>
                <a:spcPts val="800"/>
              </a:spcAft>
            </a:pPr>
            <a:r>
              <a:rPr lang="en-GB" sz="2500" kern="100" dirty="0">
                <a:effectLst/>
                <a:ea typeface="DengXian" panose="02010600030101010101" pitchFamily="2" charset="-122"/>
                <a:cs typeface="Times New Roman" panose="02020603050405020304" pitchFamily="18" charset="0"/>
              </a:rPr>
              <a:t>Rescue 3 Europe Available at: </a:t>
            </a:r>
            <a:r>
              <a:rPr lang="en-GB" sz="2500" u="sng" kern="100" dirty="0">
                <a:effectLst/>
                <a:ea typeface="DengXian" panose="02010600030101010101" pitchFamily="2" charset="-122"/>
                <a:cs typeface="Times New Roman" panose="02020603050405020304" pitchFamily="18" charset="0"/>
                <a:hlinkClick r:id="rId2">
                  <a:extLst>
                    <a:ext uri="{A12FA001-AC4F-418D-AE19-62706E023703}">
                      <ahyp:hlinkClr xmlns:ahyp="http://schemas.microsoft.com/office/drawing/2018/hyperlinkcolor" val="tx"/>
                    </a:ext>
                  </a:extLst>
                </a:hlinkClick>
              </a:rPr>
              <a:t>https://www.rescue3europe.com/courses/safe-working-in-water-swiw/</a:t>
            </a:r>
            <a:r>
              <a:rPr lang="en-GB" sz="2500" kern="100" dirty="0">
                <a:effectLst/>
                <a:ea typeface="DengXian" panose="02010600030101010101" pitchFamily="2" charset="-122"/>
                <a:cs typeface="Times New Roman" panose="02020603050405020304" pitchFamily="18" charset="0"/>
              </a:rPr>
              <a:t> (Accessed: 20</a:t>
            </a:r>
            <a:r>
              <a:rPr lang="en-GB" sz="2500" kern="100" baseline="30000" dirty="0">
                <a:effectLst/>
                <a:ea typeface="DengXian" panose="02010600030101010101" pitchFamily="2" charset="-122"/>
                <a:cs typeface="Times New Roman" panose="02020603050405020304" pitchFamily="18" charset="0"/>
              </a:rPr>
              <a:t>th</a:t>
            </a:r>
            <a:r>
              <a:rPr lang="en-GB" sz="2500" kern="100" dirty="0">
                <a:effectLst/>
                <a:ea typeface="DengXian" panose="02010600030101010101" pitchFamily="2" charset="-122"/>
                <a:cs typeface="Times New Roman" panose="02020603050405020304" pitchFamily="18" charset="0"/>
              </a:rPr>
              <a:t> January 2024).</a:t>
            </a:r>
          </a:p>
          <a:p>
            <a:pPr>
              <a:lnSpc>
                <a:spcPct val="107000"/>
              </a:lnSpc>
              <a:spcAft>
                <a:spcPts val="800"/>
              </a:spcAft>
            </a:pPr>
            <a:r>
              <a:rPr lang="en-GB" sz="2500" kern="100" dirty="0">
                <a:effectLst/>
                <a:ea typeface="DengXian" panose="02010600030101010101" pitchFamily="2" charset="-122"/>
                <a:cs typeface="Times New Roman" panose="02020603050405020304" pitchFamily="18" charset="0"/>
              </a:rPr>
              <a:t>Royal Life Saving Association Available at: </a:t>
            </a:r>
            <a:r>
              <a:rPr lang="en-GB" sz="2500" u="sng" kern="100" dirty="0">
                <a:effectLst/>
                <a:ea typeface="DengXian"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https://www.rlss.org.uk/news/royal-life-saving-society-uk-issues-winter-water-safety-advice</a:t>
            </a:r>
            <a:r>
              <a:rPr lang="en-GB" sz="2500" kern="100" dirty="0">
                <a:effectLst/>
                <a:ea typeface="DengXian" panose="02010600030101010101" pitchFamily="2" charset="-122"/>
                <a:cs typeface="Times New Roman" panose="02020603050405020304" pitchFamily="18" charset="0"/>
              </a:rPr>
              <a:t> (Accessed: 20</a:t>
            </a:r>
            <a:r>
              <a:rPr lang="en-GB" sz="2500" kern="100" baseline="30000" dirty="0">
                <a:effectLst/>
                <a:ea typeface="DengXian" panose="02010600030101010101" pitchFamily="2" charset="-122"/>
                <a:cs typeface="Times New Roman" panose="02020603050405020304" pitchFamily="18" charset="0"/>
              </a:rPr>
              <a:t>th</a:t>
            </a:r>
            <a:r>
              <a:rPr lang="en-GB" sz="2500" kern="100" dirty="0">
                <a:effectLst/>
                <a:ea typeface="DengXian" panose="02010600030101010101" pitchFamily="2" charset="-122"/>
                <a:cs typeface="Times New Roman" panose="02020603050405020304" pitchFamily="18" charset="0"/>
              </a:rPr>
              <a:t> January 2024).</a:t>
            </a:r>
          </a:p>
          <a:p>
            <a:pPr>
              <a:lnSpc>
                <a:spcPct val="107000"/>
              </a:lnSpc>
              <a:spcAft>
                <a:spcPts val="800"/>
              </a:spcAft>
            </a:pPr>
            <a:r>
              <a:rPr lang="en-GB" sz="2500" kern="100" dirty="0">
                <a:effectLst/>
                <a:ea typeface="DengXian" panose="02010600030101010101" pitchFamily="2" charset="-122"/>
                <a:cs typeface="Times New Roman" panose="02020603050405020304" pitchFamily="18" charset="0"/>
              </a:rPr>
              <a:t>Schram, B., Hing, W. and </a:t>
            </a:r>
            <a:r>
              <a:rPr lang="en-GB" sz="2500" kern="100" dirty="0" err="1">
                <a:effectLst/>
                <a:ea typeface="DengXian" panose="02010600030101010101" pitchFamily="2" charset="-122"/>
                <a:cs typeface="Times New Roman" panose="02020603050405020304" pitchFamily="18" charset="0"/>
              </a:rPr>
              <a:t>Climstein</a:t>
            </a:r>
            <a:r>
              <a:rPr lang="en-GB" sz="2500" kern="100" dirty="0">
                <a:effectLst/>
                <a:ea typeface="DengXian" panose="02010600030101010101" pitchFamily="2" charset="-122"/>
                <a:cs typeface="Times New Roman" panose="02020603050405020304" pitchFamily="18" charset="0"/>
              </a:rPr>
              <a:t>, M. (2016) ‘Profiling the sport of stand-up paddle boarding’, </a:t>
            </a:r>
            <a:r>
              <a:rPr lang="en-GB" sz="2500" i="1" kern="100" dirty="0">
                <a:effectLst/>
                <a:ea typeface="DengXian" panose="02010600030101010101" pitchFamily="2" charset="-122"/>
                <a:cs typeface="Times New Roman" panose="02020603050405020304" pitchFamily="18" charset="0"/>
              </a:rPr>
              <a:t>Journal of sports sciences</a:t>
            </a:r>
            <a:r>
              <a:rPr lang="en-GB" sz="2500" kern="100" dirty="0">
                <a:effectLst/>
                <a:ea typeface="DengXian" panose="02010600030101010101" pitchFamily="2" charset="-122"/>
                <a:cs typeface="Times New Roman" panose="02020603050405020304" pitchFamily="18" charset="0"/>
              </a:rPr>
              <a:t>, 34(10), pp. 937–944. DOI: </a:t>
            </a:r>
            <a:r>
              <a:rPr lang="en-GB" sz="2500" u="none" strike="noStrike" kern="100" dirty="0">
                <a:effectLst/>
                <a:ea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10.1080/02640414.2015.1079331</a:t>
            </a:r>
            <a:r>
              <a:rPr lang="en-GB" sz="2500" kern="100" dirty="0">
                <a:effectLst/>
                <a:ea typeface="DengXian" panose="02010600030101010101" pitchFamily="2" charset="-122"/>
                <a:cs typeface="Times New Roman" panose="02020603050405020304" pitchFamily="18" charset="0"/>
              </a:rPr>
              <a:t>.</a:t>
            </a:r>
          </a:p>
          <a:p>
            <a:pPr>
              <a:lnSpc>
                <a:spcPct val="107000"/>
              </a:lnSpc>
              <a:spcAft>
                <a:spcPts val="800"/>
              </a:spcAft>
            </a:pPr>
            <a:r>
              <a:rPr lang="en-GB" sz="2500" kern="100" dirty="0">
                <a:effectLst/>
                <a:ea typeface="DengXian" panose="02010600030101010101" pitchFamily="2" charset="-122"/>
                <a:cs typeface="Times New Roman" panose="02020603050405020304" pitchFamily="18" charset="0"/>
              </a:rPr>
              <a:t>STA Health and Leisure Life (2024) </a:t>
            </a:r>
            <a:r>
              <a:rPr lang="en-GB" sz="2500" i="1" kern="100" dirty="0">
                <a:effectLst/>
                <a:ea typeface="DengXian" panose="02010600030101010101" pitchFamily="2" charset="-122"/>
                <a:cs typeface="Times New Roman" panose="02020603050405020304" pitchFamily="18" charset="0"/>
              </a:rPr>
              <a:t>Swim Ratio</a:t>
            </a:r>
            <a:r>
              <a:rPr lang="en-GB" sz="2500" kern="100" dirty="0">
                <a:effectLst/>
                <a:ea typeface="DengXian" panose="02010600030101010101" pitchFamily="2" charset="-122"/>
                <a:cs typeface="Times New Roman" panose="02020603050405020304" pitchFamily="18" charset="0"/>
              </a:rPr>
              <a:t>. Available at:  </a:t>
            </a:r>
            <a:r>
              <a:rPr lang="en-GB" sz="2500" u="sng" kern="100" dirty="0">
                <a:effectLst/>
                <a:ea typeface="DengXia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https://www.sta.co.uk/history-of-sta/</a:t>
            </a:r>
            <a:r>
              <a:rPr lang="en-GB" sz="2500" kern="100" dirty="0">
                <a:effectLst/>
                <a:ea typeface="DengXian" panose="02010600030101010101" pitchFamily="2" charset="-122"/>
                <a:cs typeface="Times New Roman" panose="02020603050405020304" pitchFamily="18" charset="0"/>
              </a:rPr>
              <a:t> (Accessed: 25</a:t>
            </a:r>
            <a:r>
              <a:rPr lang="en-GB" sz="2500" kern="100" baseline="30000" dirty="0">
                <a:effectLst/>
                <a:ea typeface="DengXian" panose="02010600030101010101" pitchFamily="2" charset="-122"/>
                <a:cs typeface="Times New Roman" panose="02020603050405020304" pitchFamily="18" charset="0"/>
              </a:rPr>
              <a:t>th</a:t>
            </a:r>
            <a:r>
              <a:rPr lang="en-GB" sz="2500" kern="100" dirty="0">
                <a:effectLst/>
                <a:ea typeface="DengXian" panose="02010600030101010101" pitchFamily="2" charset="-122"/>
                <a:cs typeface="Times New Roman" panose="02020603050405020304" pitchFamily="18" charset="0"/>
              </a:rPr>
              <a:t> January 2023).</a:t>
            </a:r>
          </a:p>
          <a:p>
            <a:pPr>
              <a:lnSpc>
                <a:spcPct val="107000"/>
              </a:lnSpc>
              <a:spcAft>
                <a:spcPts val="800"/>
              </a:spcAft>
            </a:pPr>
            <a:r>
              <a:rPr lang="en-GB" sz="2500" kern="100" dirty="0">
                <a:effectLst/>
                <a:ea typeface="DengXian" panose="02010600030101010101" pitchFamily="2" charset="-122"/>
                <a:cs typeface="Times New Roman" panose="02020603050405020304" pitchFamily="18" charset="0"/>
              </a:rPr>
              <a:t>Way2GoAventures (2024) </a:t>
            </a:r>
            <a:r>
              <a:rPr lang="en-GB" sz="2500" i="1" kern="100" dirty="0">
                <a:effectLst/>
                <a:ea typeface="DengXian" panose="02010600030101010101" pitchFamily="2" charset="-122"/>
                <a:cs typeface="Times New Roman" panose="02020603050405020304" pitchFamily="18" charset="0"/>
              </a:rPr>
              <a:t>Stand up paddle boarding</a:t>
            </a:r>
            <a:r>
              <a:rPr lang="en-GB" sz="2500" kern="100" dirty="0">
                <a:effectLst/>
                <a:ea typeface="DengXian" panose="02010600030101010101" pitchFamily="2" charset="-122"/>
                <a:cs typeface="Times New Roman" panose="02020603050405020304" pitchFamily="18" charset="0"/>
              </a:rPr>
              <a:t>. Available at: </a:t>
            </a:r>
            <a:r>
              <a:rPr lang="en-GB" sz="2500" u="none" strike="noStrike" kern="100" dirty="0">
                <a:effectLst/>
                <a:ea typeface="DengXian" panose="02010600030101010101" pitchFamily="2" charset="-122"/>
                <a:cs typeface="Times New Roman" panose="02020603050405020304" pitchFamily="18" charset="0"/>
                <a:hlinkClick r:id="rId6">
                  <a:extLst>
                    <a:ext uri="{A12FA001-AC4F-418D-AE19-62706E023703}">
                      <ahyp:hlinkClr xmlns:ahyp="http://schemas.microsoft.com/office/drawing/2018/hyperlinkcolor" val="tx"/>
                    </a:ext>
                  </a:extLst>
                </a:hlinkClick>
              </a:rPr>
              <a:t>https://www.way2goadventures.co.uk/trips-and-activities/stand-up-paddleboarding-sup-on-the-wye/</a:t>
            </a:r>
            <a:r>
              <a:rPr lang="en-GB" sz="2500" kern="100" dirty="0">
                <a:effectLst/>
                <a:ea typeface="DengXian" panose="02010600030101010101" pitchFamily="2" charset="-122"/>
                <a:cs typeface="Times New Roman" panose="02020603050405020304" pitchFamily="18" charset="0"/>
              </a:rPr>
              <a:t> (Accessed: 20</a:t>
            </a:r>
            <a:r>
              <a:rPr lang="en-GB" sz="2500" kern="100" baseline="30000" dirty="0">
                <a:effectLst/>
                <a:ea typeface="DengXian" panose="02010600030101010101" pitchFamily="2" charset="-122"/>
                <a:cs typeface="Times New Roman" panose="02020603050405020304" pitchFamily="18" charset="0"/>
              </a:rPr>
              <a:t>th</a:t>
            </a:r>
            <a:r>
              <a:rPr lang="en-GB" sz="2500" kern="100" dirty="0">
                <a:effectLst/>
                <a:ea typeface="DengXian" panose="02010600030101010101" pitchFamily="2" charset="-122"/>
                <a:cs typeface="Times New Roman" panose="02020603050405020304" pitchFamily="18" charset="0"/>
              </a:rPr>
              <a:t> January 2024).</a:t>
            </a:r>
          </a:p>
          <a:p>
            <a:pPr>
              <a:lnSpc>
                <a:spcPct val="107000"/>
              </a:lnSpc>
              <a:spcAft>
                <a:spcPts val="800"/>
              </a:spcAft>
            </a:pPr>
            <a:r>
              <a:rPr lang="en-GB" sz="2500" kern="100" dirty="0">
                <a:effectLst/>
                <a:ea typeface="DengXian" panose="02010600030101010101" pitchFamily="2" charset="-122"/>
                <a:cs typeface="Times New Roman" panose="02020603050405020304" pitchFamily="18" charset="0"/>
              </a:rPr>
              <a:t>Whitehead, M. (2010) </a:t>
            </a:r>
            <a:r>
              <a:rPr lang="en-GB" sz="2500" i="1" kern="100" dirty="0">
                <a:effectLst/>
                <a:ea typeface="DengXian" panose="02010600030101010101" pitchFamily="2" charset="-122"/>
                <a:cs typeface="Times New Roman" panose="02020603050405020304" pitchFamily="18" charset="0"/>
              </a:rPr>
              <a:t>Physical literacy: throughout the </a:t>
            </a:r>
            <a:r>
              <a:rPr lang="en-GB" sz="2500" i="1" kern="100" dirty="0" err="1">
                <a:effectLst/>
                <a:ea typeface="DengXian" panose="02010600030101010101" pitchFamily="2" charset="-122"/>
                <a:cs typeface="Times New Roman" panose="02020603050405020304" pitchFamily="18" charset="0"/>
              </a:rPr>
              <a:t>lifecourse</a:t>
            </a:r>
            <a:r>
              <a:rPr lang="en-GB" sz="2500" kern="100" dirty="0">
                <a:effectLst/>
                <a:ea typeface="DengXian" panose="02010600030101010101" pitchFamily="2" charset="-122"/>
                <a:cs typeface="Times New Roman" panose="02020603050405020304" pitchFamily="18" charset="0"/>
              </a:rPr>
              <a:t>. 1st ed. New York: Routledge. Available at: </a:t>
            </a:r>
            <a:r>
              <a:rPr lang="en-GB" sz="2500" u="none" strike="noStrike" kern="100" dirty="0">
                <a:effectLst/>
                <a:ea typeface="DengXian" panose="02010600030101010101" pitchFamily="2" charset="-122"/>
                <a:cs typeface="Times New Roman" panose="02020603050405020304" pitchFamily="18" charset="0"/>
                <a:hlinkClick r:id="rId7">
                  <a:extLst>
                    <a:ext uri="{A12FA001-AC4F-418D-AE19-62706E023703}">
                      <ahyp:hlinkClr xmlns:ahyp="http://schemas.microsoft.com/office/drawing/2018/hyperlinkcolor" val="tx"/>
                    </a:ext>
                  </a:extLst>
                </a:hlinkClick>
              </a:rPr>
              <a:t>https://doi.org/10.4324/9780203881903</a:t>
            </a:r>
            <a:r>
              <a:rPr lang="en-GB" sz="2500" kern="100" dirty="0">
                <a:effectLst/>
                <a:ea typeface="DengXian" panose="02010600030101010101" pitchFamily="2" charset="-122"/>
                <a:cs typeface="Times New Roman" panose="02020603050405020304" pitchFamily="18" charset="0"/>
              </a:rPr>
              <a:t> (Accessed: 20</a:t>
            </a:r>
            <a:r>
              <a:rPr lang="en-GB" sz="2500" kern="100" baseline="30000" dirty="0">
                <a:effectLst/>
                <a:ea typeface="DengXian" panose="02010600030101010101" pitchFamily="2" charset="-122"/>
                <a:cs typeface="Times New Roman" panose="02020603050405020304" pitchFamily="18" charset="0"/>
              </a:rPr>
              <a:t>th</a:t>
            </a:r>
            <a:r>
              <a:rPr lang="en-GB" sz="2500" kern="100" dirty="0">
                <a:effectLst/>
                <a:ea typeface="DengXian" panose="02010600030101010101" pitchFamily="2" charset="-122"/>
                <a:cs typeface="Times New Roman" panose="02020603050405020304" pitchFamily="18" charset="0"/>
              </a:rPr>
              <a:t> January 2024).</a:t>
            </a:r>
          </a:p>
          <a:p>
            <a:pPr fontAlgn="base"/>
            <a:r>
              <a:rPr lang="en-GB" sz="2500" dirty="0">
                <a:effectLst/>
                <a:ea typeface="Times New Roman" panose="02020603050405020304" pitchFamily="18" charset="0"/>
              </a:rPr>
              <a:t>Whitehead, M. (ed.) (2019) </a:t>
            </a:r>
            <a:r>
              <a:rPr lang="en-GB" sz="2500" i="1" dirty="0">
                <a:effectLst/>
                <a:ea typeface="Times New Roman" panose="02020603050405020304" pitchFamily="18" charset="0"/>
              </a:rPr>
              <a:t>Physical literacy across the world</a:t>
            </a:r>
            <a:r>
              <a:rPr lang="en-GB" sz="2500" dirty="0">
                <a:effectLst/>
                <a:ea typeface="Times New Roman" panose="02020603050405020304" pitchFamily="18" charset="0"/>
              </a:rPr>
              <a:t>. Abingdon, Oxon: Routledge, Taylor &amp; Francis Group. </a:t>
            </a:r>
          </a:p>
          <a:p>
            <a:pPr>
              <a:lnSpc>
                <a:spcPct val="107000"/>
              </a:lnSpc>
              <a:spcAft>
                <a:spcPts val="800"/>
              </a:spcAft>
            </a:pPr>
            <a:r>
              <a:rPr lang="en-GB" sz="2500" kern="100" dirty="0">
                <a:effectLst/>
                <a:ea typeface="DengXian" panose="02010600030101010101" pitchFamily="2" charset="-122"/>
                <a:cs typeface="Times New Roman" panose="02020603050405020304" pitchFamily="18" charset="0"/>
              </a:rPr>
              <a:t>Williams, A. and Wainwright, N. (2020) </a:t>
            </a:r>
            <a:r>
              <a:rPr lang="en-GB" sz="2500" kern="100" dirty="0" err="1">
                <a:effectLst/>
                <a:ea typeface="DengXian" panose="02010600030101010101" pitchFamily="2" charset="-122"/>
                <a:cs typeface="Times New Roman" panose="02020603050405020304" pitchFamily="18" charset="0"/>
              </a:rPr>
              <a:t>‘Re</a:t>
            </a:r>
            <a:r>
              <a:rPr lang="en-GB" sz="2500" kern="100" dirty="0">
                <a:effectLst/>
                <a:ea typeface="DengXian" panose="02010600030101010101" pitchFamily="2" charset="-122"/>
                <a:cs typeface="Times New Roman" panose="02020603050405020304" pitchFamily="18" charset="0"/>
              </a:rPr>
              <a:t>-thinking adventurous activities in physical education: models-based approaches’, </a:t>
            </a:r>
            <a:r>
              <a:rPr lang="en-GB" sz="2500" i="1" kern="100" dirty="0">
                <a:effectLst/>
                <a:ea typeface="DengXian" panose="02010600030101010101" pitchFamily="2" charset="-122"/>
                <a:cs typeface="Times New Roman" panose="02020603050405020304" pitchFamily="18" charset="0"/>
              </a:rPr>
              <a:t>Journal of adventure education and outdoor learning</a:t>
            </a:r>
            <a:r>
              <a:rPr lang="en-GB" sz="2500" kern="100" dirty="0">
                <a:effectLst/>
                <a:ea typeface="DengXian" panose="02010600030101010101" pitchFamily="2" charset="-122"/>
                <a:cs typeface="Times New Roman" panose="02020603050405020304" pitchFamily="18" charset="0"/>
              </a:rPr>
              <a:t>, 20(3), pp. 217–229. Available at: </a:t>
            </a:r>
            <a:r>
              <a:rPr lang="en-GB" sz="2500" u="none" strike="noStrike" kern="100" dirty="0">
                <a:effectLst/>
                <a:ea typeface="DengXian" panose="02010600030101010101" pitchFamily="2" charset="-122"/>
                <a:cs typeface="Times New Roman" panose="02020603050405020304" pitchFamily="18" charset="0"/>
                <a:hlinkClick r:id="rId8">
                  <a:extLst>
                    <a:ext uri="{A12FA001-AC4F-418D-AE19-62706E023703}">
                      <ahyp:hlinkClr xmlns:ahyp="http://schemas.microsoft.com/office/drawing/2018/hyperlinkcolor" val="tx"/>
                    </a:ext>
                  </a:extLst>
                </a:hlinkClick>
              </a:rPr>
              <a:t>https://doi.org/10.1080/14729679.2019.1634599</a:t>
            </a:r>
            <a:endParaRPr lang="en-GB" sz="2500" kern="100" dirty="0">
              <a:effectLst/>
              <a:ea typeface="DengXian" panose="02010600030101010101" pitchFamily="2" charset="-122"/>
              <a:cs typeface="Times New Roman" panose="02020603050405020304" pitchFamily="18" charset="0"/>
            </a:endParaRPr>
          </a:p>
          <a:p>
            <a:pPr>
              <a:lnSpc>
                <a:spcPct val="107000"/>
              </a:lnSpc>
              <a:spcAft>
                <a:spcPts val="800"/>
              </a:spcAft>
            </a:pPr>
            <a:r>
              <a:rPr lang="en-GB" sz="2500" kern="100" dirty="0">
                <a:effectLst/>
                <a:ea typeface="DengXian" panose="02010600030101010101" pitchFamily="2" charset="-122"/>
                <a:cs typeface="Times New Roman" panose="02020603050405020304" pitchFamily="18" charset="0"/>
              </a:rPr>
              <a:t>World Health Organization (2023) </a:t>
            </a:r>
            <a:r>
              <a:rPr lang="en-GB" sz="2500" i="1" kern="100" dirty="0">
                <a:effectLst/>
                <a:ea typeface="DengXian" panose="02010600030101010101" pitchFamily="2" charset="-122"/>
                <a:cs typeface="Times New Roman" panose="02020603050405020304" pitchFamily="18" charset="0"/>
              </a:rPr>
              <a:t>Drowning.</a:t>
            </a:r>
            <a:r>
              <a:rPr lang="en-GB" sz="2500" kern="100" dirty="0">
                <a:effectLst/>
                <a:ea typeface="DengXian" panose="02010600030101010101" pitchFamily="2" charset="-122"/>
                <a:cs typeface="Times New Roman" panose="02020603050405020304" pitchFamily="18" charset="0"/>
              </a:rPr>
              <a:t> Available at: </a:t>
            </a:r>
            <a:r>
              <a:rPr lang="en-GB" sz="2500" u="sng" kern="100" dirty="0">
                <a:effectLst/>
                <a:ea typeface="DengXian" panose="02010600030101010101" pitchFamily="2" charset="-122"/>
                <a:cs typeface="Times New Roman" panose="02020603050405020304" pitchFamily="18" charset="0"/>
                <a:hlinkClick r:id="rId9">
                  <a:extLst>
                    <a:ext uri="{A12FA001-AC4F-418D-AE19-62706E023703}">
                      <ahyp:hlinkClr xmlns:ahyp="http://schemas.microsoft.com/office/drawing/2018/hyperlinkcolor" val="tx"/>
                    </a:ext>
                  </a:extLst>
                </a:hlinkClick>
              </a:rPr>
              <a:t>https://www.who.int/news-room/fact-sheets/detail/drowning</a:t>
            </a:r>
            <a:r>
              <a:rPr lang="en-GB" sz="2500" kern="100" dirty="0">
                <a:effectLst/>
                <a:ea typeface="DengXian" panose="02010600030101010101" pitchFamily="2" charset="-122"/>
                <a:cs typeface="Times New Roman" panose="02020603050405020304" pitchFamily="18" charset="0"/>
              </a:rPr>
              <a:t> (Accessed: 25</a:t>
            </a:r>
            <a:r>
              <a:rPr lang="en-GB" sz="2500" kern="100" baseline="30000" dirty="0">
                <a:effectLst/>
                <a:ea typeface="DengXian" panose="02010600030101010101" pitchFamily="2" charset="-122"/>
                <a:cs typeface="Times New Roman" panose="02020603050405020304" pitchFamily="18" charset="0"/>
              </a:rPr>
              <a:t>th</a:t>
            </a:r>
            <a:r>
              <a:rPr lang="en-GB" sz="2500" kern="100" dirty="0">
                <a:effectLst/>
                <a:ea typeface="DengXian" panose="02010600030101010101" pitchFamily="2" charset="-122"/>
                <a:cs typeface="Times New Roman" panose="02020603050405020304" pitchFamily="18" charset="0"/>
              </a:rPr>
              <a:t> January 2023)</a:t>
            </a:r>
          </a:p>
          <a:p>
            <a:endParaRPr lang="en-GB" dirty="0"/>
          </a:p>
        </p:txBody>
      </p:sp>
    </p:spTree>
    <p:extLst>
      <p:ext uri="{BB962C8B-B14F-4D97-AF65-F5344CB8AC3E}">
        <p14:creationId xmlns:p14="http://schemas.microsoft.com/office/powerpoint/2010/main" val="25106852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845</TotalTime>
  <Words>1796</Words>
  <Application>Microsoft Office PowerPoint</Application>
  <PresentationFormat>Widescreen</PresentationFormat>
  <Paragraphs>151</Paragraphs>
  <Slides>17</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Standup-Paddle Boarding</vt:lpstr>
      <vt:lpstr>What is Stand-up Paddle Boarding?</vt:lpstr>
      <vt:lpstr>PowerPoint Presentation</vt:lpstr>
      <vt:lpstr>Key Aims</vt:lpstr>
      <vt:lpstr>Areas of development Curriculum for Wales, 2020</vt:lpstr>
      <vt:lpstr>Six-Week Plan</vt:lpstr>
      <vt:lpstr>Week One - Pool</vt:lpstr>
      <vt:lpstr>Week Two - Pool</vt:lpstr>
      <vt:lpstr>Week Three - Pool</vt:lpstr>
      <vt:lpstr>Week Four- Cynefin</vt:lpstr>
      <vt:lpstr>Week five - Cynefin</vt:lpstr>
      <vt:lpstr>Week Six - Cynefin</vt:lpstr>
      <vt:lpstr>Summary</vt:lpstr>
      <vt:lpstr>Thank you for listening  </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Outdoor Watersports</dc:title>
  <dc:creator>Catherine Thompson-Charman (2104854)</dc:creator>
  <cp:lastModifiedBy>Catherine Thompson-Charman (2104854)</cp:lastModifiedBy>
  <cp:revision>3</cp:revision>
  <dcterms:created xsi:type="dcterms:W3CDTF">2024-01-19T15:22:18Z</dcterms:created>
  <dcterms:modified xsi:type="dcterms:W3CDTF">2024-01-25T21:06:32Z</dcterms:modified>
</cp:coreProperties>
</file>