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9"/>
  </p:handoutMasterIdLst>
  <p:sldIdLst>
    <p:sldId id="256" r:id="rId5"/>
    <p:sldId id="258" r:id="rId6"/>
    <p:sldId id="257" r:id="rId7"/>
    <p:sldId id="280" r:id="rId8"/>
    <p:sldId id="281" r:id="rId9"/>
    <p:sldId id="282" r:id="rId10"/>
    <p:sldId id="284" r:id="rId11"/>
    <p:sldId id="283" r:id="rId12"/>
    <p:sldId id="285" r:id="rId13"/>
    <p:sldId id="286" r:id="rId14"/>
    <p:sldId id="287" r:id="rId15"/>
    <p:sldId id="288" r:id="rId16"/>
    <p:sldId id="289" r:id="rId17"/>
    <p:sldId id="290" r:id="rId18"/>
    <p:sldId id="291" r:id="rId19"/>
    <p:sldId id="292" r:id="rId20"/>
    <p:sldId id="293" r:id="rId21"/>
    <p:sldId id="294" r:id="rId22"/>
    <p:sldId id="295" r:id="rId23"/>
    <p:sldId id="296" r:id="rId24"/>
    <p:sldId id="297" r:id="rId25"/>
    <p:sldId id="298" r:id="rId26"/>
    <p:sldId id="299" r:id="rId27"/>
    <p:sldId id="279"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498" y="6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06/11/2021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06/11/2021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06/11/2021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06/11/2021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06/11/2021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06/11/2021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06/11/2021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06/11/2021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06/11/2021</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hyperlink" Target="https://www.orbitmedia.com/blog/web-design-standards/" TargetMode="External"/><Relationship Id="rId2" Type="http://schemas.openxmlformats.org/officeDocument/2006/relationships/hyperlink" Target="https://www.buzzprostudio.com/web-content/web-content-development-basic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832375"/>
            <a:ext cx="7992888" cy="1470025"/>
          </a:xfrm>
        </p:spPr>
        <p:txBody>
          <a:bodyPr>
            <a:normAutofit/>
          </a:bodyPr>
          <a:lstStyle/>
          <a:p>
            <a:pPr algn="l"/>
            <a:r>
              <a:rPr lang="en-GB" b="1" i="0" u="none" strike="noStrike" dirty="0">
                <a:effectLst/>
                <a:latin typeface="Lato" panose="020F0502020204030203" pitchFamily="34" charset="0"/>
              </a:rPr>
              <a:t>BSc (Hons) Cloud Computing</a:t>
            </a:r>
            <a:endParaRPr lang="en-GB" b="0" i="0" dirty="0">
              <a:effectLst/>
              <a:latin typeface="Lato" panose="020F0502020204030203" pitchFamily="34" charset="0"/>
            </a:endParaRPr>
          </a:p>
        </p:txBody>
      </p:sp>
      <p:sp>
        <p:nvSpPr>
          <p:cNvPr id="3" name="TextBox 2">
            <a:extLst>
              <a:ext uri="{FF2B5EF4-FFF2-40B4-BE49-F238E27FC236}">
                <a16:creationId xmlns:a16="http://schemas.microsoft.com/office/drawing/2014/main" id="{FDF19CEE-DBDB-4661-BBB2-6DFE130B9BEC}"/>
              </a:ext>
            </a:extLst>
          </p:cNvPr>
          <p:cNvSpPr txBox="1"/>
          <p:nvPr/>
        </p:nvSpPr>
        <p:spPr>
          <a:xfrm>
            <a:off x="827584" y="2204864"/>
            <a:ext cx="7488832" cy="1015663"/>
          </a:xfrm>
          <a:prstGeom prst="rect">
            <a:avLst/>
          </a:prstGeom>
          <a:noFill/>
        </p:spPr>
        <p:txBody>
          <a:bodyPr wrap="square" rtlCol="0">
            <a:spAutoFit/>
          </a:bodyPr>
          <a:lstStyle/>
          <a:p>
            <a:pPr algn="ctr"/>
            <a:r>
              <a:rPr lang="en-US" sz="3000" b="1" i="1" dirty="0">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Module Code : ACCA4023 - </a:t>
            </a:r>
            <a:r>
              <a:rPr lang="en-US" sz="3000" b="1" i="1" dirty="0">
                <a:solidFill>
                  <a:srgbClr val="FFFF0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rPr>
              <a:t>Introduction to Web and Database Concepts</a:t>
            </a:r>
            <a:endParaRPr lang="en-GB" sz="3000" b="1" i="1" dirty="0">
              <a:solidFill>
                <a:srgbClr val="FFFF00"/>
              </a:solidFill>
              <a:effectLst>
                <a:outerShdw blurRad="38100" dist="38100" dir="2700000" algn="tl">
                  <a:srgbClr val="000000">
                    <a:alpha val="43137"/>
                  </a:srgbClr>
                </a:outerShdw>
              </a:effectLst>
            </a:endParaRPr>
          </a:p>
        </p:txBody>
      </p:sp>
      <p:sp>
        <p:nvSpPr>
          <p:cNvPr id="5" name="TextBox 4">
            <a:extLst>
              <a:ext uri="{FF2B5EF4-FFF2-40B4-BE49-F238E27FC236}">
                <a16:creationId xmlns:a16="http://schemas.microsoft.com/office/drawing/2014/main" id="{CA9C3A6D-BCF4-470F-96E7-38CA4076E710}"/>
              </a:ext>
            </a:extLst>
          </p:cNvPr>
          <p:cNvSpPr txBox="1"/>
          <p:nvPr/>
        </p:nvSpPr>
        <p:spPr>
          <a:xfrm>
            <a:off x="107504" y="3447004"/>
            <a:ext cx="8928992" cy="1323439"/>
          </a:xfrm>
          <a:prstGeom prst="rect">
            <a:avLst/>
          </a:prstGeom>
          <a:noFill/>
        </p:spPr>
        <p:txBody>
          <a:bodyPr wrap="square" rtlCol="0">
            <a:spAutoFit/>
          </a:bodyPr>
          <a:lstStyle/>
          <a:p>
            <a:pPr algn="ctr"/>
            <a:r>
              <a:rPr lang="en-GB" sz="4000" b="1" i="1" dirty="0">
                <a:solidFill>
                  <a:srgbClr val="FF0000"/>
                </a:solidFill>
                <a:effectLst>
                  <a:outerShdw blurRad="38100" dist="38100" dir="2700000" algn="tl">
                    <a:srgbClr val="000000">
                      <a:alpha val="43137"/>
                    </a:srgbClr>
                  </a:outerShdw>
                </a:effectLst>
              </a:rPr>
              <a:t>Week 07: </a:t>
            </a:r>
            <a:r>
              <a:rPr lang="en-US" sz="4000" b="1" i="1" dirty="0">
                <a:solidFill>
                  <a:srgbClr val="FFFF0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Web Content Development: The Basics</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Objectives</a:t>
            </a:r>
          </a:p>
        </p:txBody>
      </p:sp>
      <p:sp>
        <p:nvSpPr>
          <p:cNvPr id="3" name="Content Placeholder 2"/>
          <p:cNvSpPr>
            <a:spLocks noGrp="1"/>
          </p:cNvSpPr>
          <p:nvPr>
            <p:ph idx="1"/>
          </p:nvPr>
        </p:nvSpPr>
        <p:spPr>
          <a:xfrm>
            <a:off x="395536" y="1532347"/>
            <a:ext cx="8291264" cy="2515418"/>
          </a:xfrm>
        </p:spPr>
        <p:txBody>
          <a:bodyPr>
            <a:normAutofit/>
          </a:bodyPr>
          <a:lstStyle/>
          <a:p>
            <a:pPr algn="just">
              <a:buFont typeface="Wingdings" panose="05000000000000000000" pitchFamily="2" charset="2"/>
              <a:buChar char="Ø"/>
            </a:pPr>
            <a:r>
              <a:rPr lang="en-US" b="0" i="0" dirty="0">
                <a:solidFill>
                  <a:srgbClr val="333333"/>
                </a:solidFill>
                <a:effectLst/>
                <a:latin typeface="Bree Serif"/>
              </a:rPr>
              <a:t>Web Content Development: The Basics</a:t>
            </a:r>
          </a:p>
          <a:p>
            <a:pPr>
              <a:buFont typeface="Wingdings" panose="05000000000000000000" pitchFamily="2" charset="2"/>
              <a:buChar char="Ø"/>
            </a:pPr>
            <a:r>
              <a:rPr lang="en-US" dirty="0">
                <a:solidFill>
                  <a:srgbClr val="333333"/>
                </a:solidFill>
                <a:latin typeface="Bree Serif"/>
              </a:rPr>
              <a:t>The Importance of Web Content Development</a:t>
            </a:r>
          </a:p>
          <a:p>
            <a:pPr>
              <a:buFont typeface="Wingdings" panose="05000000000000000000" pitchFamily="2" charset="2"/>
              <a:buChar char="Ø"/>
            </a:pPr>
            <a:r>
              <a:rPr lang="en-GB" dirty="0">
                <a:solidFill>
                  <a:srgbClr val="333333"/>
                </a:solidFill>
                <a:latin typeface="Bree Serif"/>
              </a:rPr>
              <a:t>Five Easy Steps</a:t>
            </a:r>
          </a:p>
          <a:p>
            <a:pPr>
              <a:buFont typeface="Wingdings" panose="05000000000000000000" pitchFamily="2" charset="2"/>
              <a:buChar char="Ø"/>
            </a:pPr>
            <a:r>
              <a:rPr lang="en-GB" dirty="0">
                <a:solidFill>
                  <a:srgbClr val="333333"/>
                </a:solidFill>
                <a:latin typeface="Bree Serif"/>
              </a:rPr>
              <a:t>Web Content Design Standards</a:t>
            </a:r>
          </a:p>
          <a:p>
            <a:pPr>
              <a:buFont typeface="Wingdings" panose="05000000000000000000" pitchFamily="2" charset="2"/>
              <a:buChar char="Ø"/>
            </a:pPr>
            <a:endParaRPr lang="en-US" dirty="0">
              <a:solidFill>
                <a:srgbClr val="333333"/>
              </a:solidFill>
              <a:latin typeface="Bree Serif"/>
            </a:endParaRPr>
          </a:p>
          <a:p>
            <a:pPr algn="just">
              <a:buFont typeface="Wingdings" panose="05000000000000000000" pitchFamily="2" charset="2"/>
              <a:buChar char="Ø"/>
            </a:pPr>
            <a:endParaRPr lang="en-US" sz="3200" b="0" dirty="0">
              <a:solidFill>
                <a:srgbClr val="000000"/>
              </a:solidFill>
              <a:effectLst/>
              <a:latin typeface="Proxima Nova"/>
            </a:endParaRPr>
          </a:p>
          <a:p>
            <a:pPr algn="just">
              <a:buFont typeface="Wingdings" panose="05000000000000000000" pitchFamily="2" charset="2"/>
              <a:buChar char="Ø"/>
            </a:pPr>
            <a:endParaRPr lang="en-US" dirty="0">
              <a:solidFill>
                <a:srgbClr val="000000"/>
              </a:solidFill>
              <a:latin typeface="Proxima Nova"/>
            </a:endParaRPr>
          </a:p>
          <a:p>
            <a:pPr algn="just">
              <a:buFont typeface="Wingdings" panose="05000000000000000000" pitchFamily="2" charset="2"/>
              <a:buChar char="Ø"/>
            </a:pPr>
            <a:endParaRPr lang="en-US" dirty="0">
              <a:solidFill>
                <a:srgbClr val="000000"/>
              </a:solidFill>
              <a:latin typeface="Proxima Nova"/>
            </a:endParaRPr>
          </a:p>
          <a:p>
            <a:pPr algn="just">
              <a:buFont typeface="Wingdings" panose="05000000000000000000" pitchFamily="2" charset="2"/>
              <a:buChar char="Ø"/>
            </a:pPr>
            <a:endParaRPr lang="en-US" b="1" dirty="0">
              <a:solidFill>
                <a:srgbClr val="00B0F0"/>
              </a:solidFill>
              <a:effectLst>
                <a:outerShdw blurRad="38100" dist="38100" dir="2700000" algn="tl">
                  <a:srgbClr val="000000">
                    <a:alpha val="43137"/>
                  </a:srgbClr>
                </a:outerShdw>
              </a:effectLst>
              <a:latin typeface="Cormorant Garamond"/>
            </a:endParaRPr>
          </a:p>
          <a:p>
            <a:pPr algn="just">
              <a:buFont typeface="Wingdings" panose="05000000000000000000" pitchFamily="2" charset="2"/>
              <a:buChar char="Ø"/>
            </a:pPr>
            <a:endParaRPr lang="en-GB" dirty="0">
              <a:solidFill>
                <a:srgbClr val="00B0F0"/>
              </a:solidFill>
              <a:latin typeface="Open Sans"/>
            </a:endParaRPr>
          </a:p>
          <a:p>
            <a:pPr algn="just">
              <a:buFont typeface="Wingdings" panose="05000000000000000000" pitchFamily="2" charset="2"/>
              <a:buChar char="Ø"/>
            </a:pPr>
            <a:endParaRPr lang="en-GB" dirty="0">
              <a:solidFill>
                <a:srgbClr val="29A5D6"/>
              </a:solidFill>
              <a:latin typeface="Open Sans"/>
            </a:endParaRPr>
          </a:p>
          <a:p>
            <a:pPr algn="just">
              <a:buFont typeface="Wingdings" panose="05000000000000000000" pitchFamily="2" charset="2"/>
              <a:buChar char="Ø"/>
            </a:pPr>
            <a:endParaRPr lang="en-GB" dirty="0">
              <a:solidFill>
                <a:srgbClr val="29A5D6"/>
              </a:solidFill>
              <a:latin typeface="Open Sans"/>
            </a:endParaRPr>
          </a:p>
          <a:p>
            <a:pPr algn="just">
              <a:buFont typeface="Wingdings" panose="05000000000000000000" pitchFamily="2" charset="2"/>
              <a:buChar char="Ø"/>
            </a:pPr>
            <a:endParaRPr lang="en-US" b="0" i="0" u="none" strike="noStrike" dirty="0">
              <a:solidFill>
                <a:srgbClr val="29A5D6"/>
              </a:solidFill>
              <a:effectLst/>
              <a:latin typeface="Open Sans"/>
            </a:endParaRPr>
          </a:p>
          <a:p>
            <a:pPr algn="just">
              <a:buFont typeface="Wingdings" panose="05000000000000000000" pitchFamily="2" charset="2"/>
              <a:buChar char="Ø"/>
            </a:pPr>
            <a:endParaRPr lang="en-GB" dirty="0"/>
          </a:p>
        </p:txBody>
      </p:sp>
    </p:spTree>
    <p:extLst>
      <p:ext uri="{BB962C8B-B14F-4D97-AF65-F5344CB8AC3E}">
        <p14:creationId xmlns:p14="http://schemas.microsoft.com/office/powerpoint/2010/main" val="4228389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875" y="188640"/>
            <a:ext cx="8447127" cy="1066130"/>
          </a:xfrm>
        </p:spPr>
        <p:txBody>
          <a:bodyPr>
            <a:normAutofit fontScale="90000"/>
          </a:bodyPr>
          <a:lstStyle/>
          <a:p>
            <a:pPr algn="l" fontAlgn="base"/>
            <a:r>
              <a:rPr lang="en-US" b="0" i="0" dirty="0">
                <a:solidFill>
                  <a:srgbClr val="333333"/>
                </a:solidFill>
                <a:effectLst/>
                <a:latin typeface="Bree Serif"/>
              </a:rPr>
              <a:t>Web Content Development: The Basics</a:t>
            </a:r>
          </a:p>
        </p:txBody>
      </p:sp>
      <p:sp>
        <p:nvSpPr>
          <p:cNvPr id="6" name="TextBox 5">
            <a:extLst>
              <a:ext uri="{FF2B5EF4-FFF2-40B4-BE49-F238E27FC236}">
                <a16:creationId xmlns:a16="http://schemas.microsoft.com/office/drawing/2014/main" id="{0E142DAB-625A-4FDE-A7F5-030981695BB9}"/>
              </a:ext>
            </a:extLst>
          </p:cNvPr>
          <p:cNvSpPr txBox="1"/>
          <p:nvPr/>
        </p:nvSpPr>
        <p:spPr>
          <a:xfrm>
            <a:off x="239673" y="1254770"/>
            <a:ext cx="8664654" cy="3785652"/>
          </a:xfrm>
          <a:prstGeom prst="rect">
            <a:avLst/>
          </a:prstGeom>
          <a:noFill/>
        </p:spPr>
        <p:txBody>
          <a:bodyPr wrap="square" rtlCol="0">
            <a:spAutoFit/>
          </a:bodyPr>
          <a:lstStyle/>
          <a:p>
            <a:pPr marL="457200" indent="-457200" algn="l" fontAlgn="base">
              <a:buFont typeface="Wingdings" panose="05000000000000000000" pitchFamily="2" charset="2"/>
              <a:buChar char="Ø"/>
            </a:pPr>
            <a:r>
              <a:rPr lang="en-US" sz="2400" b="0" i="0" dirty="0">
                <a:solidFill>
                  <a:srgbClr val="333333"/>
                </a:solidFill>
                <a:effectLst/>
                <a:latin typeface="Lato" panose="020F0502020204030203" pitchFamily="34" charset="0"/>
              </a:rPr>
              <a:t>Web </a:t>
            </a:r>
            <a:r>
              <a:rPr lang="en-US" sz="2400" b="1" i="0" dirty="0">
                <a:solidFill>
                  <a:srgbClr val="333333"/>
                </a:solidFill>
                <a:effectLst/>
                <a:latin typeface="Lato" panose="020F0502020204030203" pitchFamily="34" charset="0"/>
              </a:rPr>
              <a:t>content</a:t>
            </a:r>
            <a:r>
              <a:rPr lang="en-US" sz="2400" b="0" i="0" dirty="0">
                <a:solidFill>
                  <a:srgbClr val="333333"/>
                </a:solidFill>
                <a:effectLst/>
                <a:latin typeface="Lato" panose="020F0502020204030203" pitchFamily="34" charset="0"/>
              </a:rPr>
              <a:t> development is the process of </a:t>
            </a:r>
            <a:r>
              <a:rPr lang="en-US" sz="2400" b="1" i="0" dirty="0">
                <a:solidFill>
                  <a:srgbClr val="333333"/>
                </a:solidFill>
                <a:effectLst/>
                <a:latin typeface="Lato" panose="020F0502020204030203" pitchFamily="34" charset="0"/>
              </a:rPr>
              <a:t>generating material</a:t>
            </a:r>
            <a:r>
              <a:rPr lang="en-US" sz="2400" b="0" i="0" dirty="0">
                <a:solidFill>
                  <a:srgbClr val="333333"/>
                </a:solidFill>
                <a:effectLst/>
                <a:latin typeface="Lato" panose="020F0502020204030203" pitchFamily="34" charset="0"/>
              </a:rPr>
              <a:t> that supports and promotes your online presence.</a:t>
            </a:r>
          </a:p>
          <a:p>
            <a:pPr marL="457200" indent="-457200" algn="l" fontAlgn="base">
              <a:buFont typeface="Wingdings" panose="05000000000000000000" pitchFamily="2" charset="2"/>
              <a:buChar char="Ø"/>
            </a:pPr>
            <a:endParaRPr lang="en-US" sz="2400" b="0" i="0" dirty="0">
              <a:solidFill>
                <a:srgbClr val="333333"/>
              </a:solidFill>
              <a:effectLst/>
              <a:latin typeface="Lato" panose="020F0502020204030203" pitchFamily="34" charset="0"/>
            </a:endParaRPr>
          </a:p>
          <a:p>
            <a:pPr marL="457200" indent="-457200" algn="l" fontAlgn="base">
              <a:buFont typeface="Wingdings" panose="05000000000000000000" pitchFamily="2" charset="2"/>
              <a:buChar char="Ø"/>
            </a:pPr>
            <a:r>
              <a:rPr lang="en-US" sz="2400" b="0" i="0" dirty="0">
                <a:solidFill>
                  <a:srgbClr val="333333"/>
                </a:solidFill>
                <a:effectLst/>
                <a:latin typeface="Lato" panose="020F0502020204030203" pitchFamily="34" charset="0"/>
              </a:rPr>
              <a:t>Throughout the course of developing your web content, you will </a:t>
            </a:r>
            <a:r>
              <a:rPr lang="en-US" sz="2400" b="1" i="0" dirty="0">
                <a:solidFill>
                  <a:srgbClr val="333333"/>
                </a:solidFill>
                <a:effectLst/>
                <a:latin typeface="Lato" panose="020F0502020204030203" pitchFamily="34" charset="0"/>
              </a:rPr>
              <a:t>brainstorm, plan, research, organize, and create content </a:t>
            </a:r>
            <a:r>
              <a:rPr lang="en-US" sz="2400" b="0" i="0" dirty="0">
                <a:solidFill>
                  <a:srgbClr val="333333"/>
                </a:solidFill>
                <a:effectLst/>
                <a:latin typeface="Lato" panose="020F0502020204030203" pitchFamily="34" charset="0"/>
              </a:rPr>
              <a:t>for online publication. And then you’ll publish it.</a:t>
            </a:r>
          </a:p>
          <a:p>
            <a:pPr marL="457200" indent="-457200" algn="l" fontAlgn="base">
              <a:buFont typeface="Wingdings" panose="05000000000000000000" pitchFamily="2" charset="2"/>
              <a:buChar char="Ø"/>
            </a:pPr>
            <a:endParaRPr lang="en-US" sz="2400" b="0" i="0" dirty="0">
              <a:solidFill>
                <a:srgbClr val="333333"/>
              </a:solidFill>
              <a:effectLst/>
              <a:latin typeface="Lato" panose="020F0502020204030203" pitchFamily="34" charset="0"/>
            </a:endParaRPr>
          </a:p>
          <a:p>
            <a:pPr marL="457200" indent="-457200" algn="l" fontAlgn="base">
              <a:buFont typeface="Wingdings" panose="05000000000000000000" pitchFamily="2" charset="2"/>
              <a:buChar char="Ø"/>
            </a:pPr>
            <a:r>
              <a:rPr lang="en-US" sz="2400" b="0" i="0" dirty="0">
                <a:solidFill>
                  <a:srgbClr val="333333"/>
                </a:solidFill>
                <a:effectLst/>
                <a:latin typeface="Lato" panose="020F0502020204030203" pitchFamily="34" charset="0"/>
              </a:rPr>
              <a:t>For a small business owner, this content should be designed with one purpose in mind: to advance the goals of your business.</a:t>
            </a:r>
          </a:p>
        </p:txBody>
      </p:sp>
    </p:spTree>
    <p:extLst>
      <p:ext uri="{BB962C8B-B14F-4D97-AF65-F5344CB8AC3E}">
        <p14:creationId xmlns:p14="http://schemas.microsoft.com/office/powerpoint/2010/main" val="1947463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875" y="188640"/>
            <a:ext cx="8447127" cy="1066130"/>
          </a:xfrm>
        </p:spPr>
        <p:txBody>
          <a:bodyPr>
            <a:normAutofit fontScale="90000"/>
          </a:bodyPr>
          <a:lstStyle/>
          <a:p>
            <a:pPr algn="l" fontAlgn="base"/>
            <a:r>
              <a:rPr lang="en-US" b="0" i="0" dirty="0">
                <a:solidFill>
                  <a:srgbClr val="333333"/>
                </a:solidFill>
                <a:effectLst/>
                <a:latin typeface="Bree Serif"/>
              </a:rPr>
              <a:t>Web Content Development: The Basics</a:t>
            </a:r>
          </a:p>
        </p:txBody>
      </p:sp>
      <p:sp>
        <p:nvSpPr>
          <p:cNvPr id="6" name="TextBox 5">
            <a:extLst>
              <a:ext uri="{FF2B5EF4-FFF2-40B4-BE49-F238E27FC236}">
                <a16:creationId xmlns:a16="http://schemas.microsoft.com/office/drawing/2014/main" id="{0E142DAB-625A-4FDE-A7F5-030981695BB9}"/>
              </a:ext>
            </a:extLst>
          </p:cNvPr>
          <p:cNvSpPr txBox="1"/>
          <p:nvPr/>
        </p:nvSpPr>
        <p:spPr>
          <a:xfrm>
            <a:off x="239673" y="1254770"/>
            <a:ext cx="8664654" cy="3477875"/>
          </a:xfrm>
          <a:prstGeom prst="rect">
            <a:avLst/>
          </a:prstGeom>
          <a:noFill/>
        </p:spPr>
        <p:txBody>
          <a:bodyPr wrap="square" rtlCol="0">
            <a:spAutoFit/>
          </a:bodyPr>
          <a:lstStyle/>
          <a:p>
            <a:pPr marL="342900" indent="-342900" algn="l" fontAlgn="base">
              <a:buFont typeface="Wingdings" panose="05000000000000000000" pitchFamily="2" charset="2"/>
              <a:buChar char="Ø"/>
            </a:pPr>
            <a:r>
              <a:rPr lang="en-US" sz="2000" b="0" i="0" dirty="0">
                <a:solidFill>
                  <a:srgbClr val="333333"/>
                </a:solidFill>
                <a:effectLst/>
                <a:latin typeface="Lato" panose="020F0502020204030203" pitchFamily="34" charset="0"/>
              </a:rPr>
              <a:t>It usually starts with your website, but web content can include </a:t>
            </a:r>
            <a:r>
              <a:rPr lang="en-US" sz="2000" b="1" i="0" dirty="0">
                <a:solidFill>
                  <a:srgbClr val="333333"/>
                </a:solidFill>
                <a:effectLst/>
                <a:latin typeface="Lato" panose="020F0502020204030203" pitchFamily="34" charset="0"/>
              </a:rPr>
              <a:t>any online content that represents you or your business. </a:t>
            </a:r>
            <a:r>
              <a:rPr lang="en-US" sz="2000" b="0" i="0" dirty="0">
                <a:solidFill>
                  <a:srgbClr val="333333"/>
                </a:solidFill>
                <a:effectLst/>
                <a:latin typeface="Lato" panose="020F0502020204030203" pitchFamily="34" charset="0"/>
              </a:rPr>
              <a:t>It consists of </a:t>
            </a:r>
            <a:r>
              <a:rPr lang="en-US" sz="2000" b="1" i="0" dirty="0">
                <a:solidFill>
                  <a:srgbClr val="333333"/>
                </a:solidFill>
                <a:effectLst/>
                <a:latin typeface="Lato" panose="020F0502020204030203" pitchFamily="34" charset="0"/>
              </a:rPr>
              <a:t>text</a:t>
            </a:r>
            <a:r>
              <a:rPr lang="en-US" sz="2000" b="0" i="0" dirty="0">
                <a:solidFill>
                  <a:srgbClr val="333333"/>
                </a:solidFill>
                <a:effectLst/>
                <a:latin typeface="Lato" panose="020F0502020204030203" pitchFamily="34" charset="0"/>
              </a:rPr>
              <a:t>, </a:t>
            </a:r>
            <a:r>
              <a:rPr lang="en-US" sz="2000" b="1" i="0" dirty="0">
                <a:solidFill>
                  <a:srgbClr val="333333"/>
                </a:solidFill>
                <a:effectLst/>
                <a:latin typeface="Lato" panose="020F0502020204030203" pitchFamily="34" charset="0"/>
              </a:rPr>
              <a:t>images, audio, and video</a:t>
            </a:r>
            <a:r>
              <a:rPr lang="en-US" sz="2000" b="0" i="0" dirty="0">
                <a:solidFill>
                  <a:srgbClr val="333333"/>
                </a:solidFill>
                <a:effectLst/>
                <a:latin typeface="Lato" panose="020F0502020204030203" pitchFamily="34" charset="0"/>
              </a:rPr>
              <a:t> that are accessible on the internet.</a:t>
            </a:r>
          </a:p>
          <a:p>
            <a:pPr marL="342900" indent="-342900" algn="l" fontAlgn="base">
              <a:buFont typeface="Wingdings" panose="05000000000000000000" pitchFamily="2" charset="2"/>
              <a:buChar char="Ø"/>
            </a:pPr>
            <a:endParaRPr lang="en-US" sz="20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000" b="1" i="0" dirty="0">
                <a:solidFill>
                  <a:srgbClr val="333333"/>
                </a:solidFill>
                <a:effectLst/>
                <a:latin typeface="Lato" panose="020F0502020204030203" pitchFamily="34" charset="0"/>
              </a:rPr>
              <a:t>Establishing an online presence can be challenging</a:t>
            </a:r>
            <a:r>
              <a:rPr lang="en-US" sz="2000" b="0" i="0" dirty="0">
                <a:solidFill>
                  <a:srgbClr val="333333"/>
                </a:solidFill>
                <a:effectLst/>
                <a:latin typeface="Lato" panose="020F0502020204030203" pitchFamily="34" charset="0"/>
              </a:rPr>
              <a:t>, and it can be fun. If approached thoughtfully, it can be quite helpful in terms of marketing your business. </a:t>
            </a:r>
          </a:p>
          <a:p>
            <a:pPr marL="342900" indent="-342900" algn="l" fontAlgn="base">
              <a:buFont typeface="Wingdings" panose="05000000000000000000" pitchFamily="2" charset="2"/>
              <a:buChar char="Ø"/>
            </a:pPr>
            <a:endParaRPr lang="en-US" sz="20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000" b="0" i="0" dirty="0">
                <a:solidFill>
                  <a:srgbClr val="333333"/>
                </a:solidFill>
                <a:effectLst/>
                <a:latin typeface="Lato" panose="020F0502020204030203" pitchFamily="34" charset="0"/>
              </a:rPr>
              <a:t>In other words, </a:t>
            </a:r>
            <a:r>
              <a:rPr lang="en-US" sz="2000" b="1" i="0" dirty="0">
                <a:solidFill>
                  <a:srgbClr val="333333"/>
                </a:solidFill>
                <a:effectLst/>
                <a:latin typeface="Lato" panose="020F0502020204030203" pitchFamily="34" charset="0"/>
              </a:rPr>
              <a:t>smart web content development </a:t>
            </a:r>
            <a:r>
              <a:rPr lang="en-US" sz="2000" b="0" i="0" dirty="0">
                <a:solidFill>
                  <a:srgbClr val="333333"/>
                </a:solidFill>
                <a:effectLst/>
                <a:latin typeface="Lato" panose="020F0502020204030203" pitchFamily="34" charset="0"/>
              </a:rPr>
              <a:t>can lead to online success, and if a business operates mostly or entirely on the internet, then web content can make or break it.</a:t>
            </a:r>
          </a:p>
        </p:txBody>
      </p:sp>
    </p:spTree>
    <p:extLst>
      <p:ext uri="{BB962C8B-B14F-4D97-AF65-F5344CB8AC3E}">
        <p14:creationId xmlns:p14="http://schemas.microsoft.com/office/powerpoint/2010/main" val="1138646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74" y="188640"/>
            <a:ext cx="8664654" cy="1066130"/>
          </a:xfrm>
        </p:spPr>
        <p:txBody>
          <a:bodyPr>
            <a:noAutofit/>
          </a:bodyPr>
          <a:lstStyle/>
          <a:p>
            <a:pPr algn="l" fontAlgn="base"/>
            <a:r>
              <a:rPr lang="en-US" sz="3400" b="1" dirty="0">
                <a:solidFill>
                  <a:srgbClr val="333333"/>
                </a:solidFill>
                <a:effectLst/>
                <a:latin typeface="Bree Serif"/>
              </a:rPr>
              <a:t>The Importance of Web Content Development</a:t>
            </a:r>
          </a:p>
        </p:txBody>
      </p:sp>
      <p:sp>
        <p:nvSpPr>
          <p:cNvPr id="6" name="TextBox 5">
            <a:extLst>
              <a:ext uri="{FF2B5EF4-FFF2-40B4-BE49-F238E27FC236}">
                <a16:creationId xmlns:a16="http://schemas.microsoft.com/office/drawing/2014/main" id="{0E142DAB-625A-4FDE-A7F5-030981695BB9}"/>
              </a:ext>
            </a:extLst>
          </p:cNvPr>
          <p:cNvSpPr txBox="1"/>
          <p:nvPr/>
        </p:nvSpPr>
        <p:spPr>
          <a:xfrm>
            <a:off x="275172" y="1052736"/>
            <a:ext cx="8664654" cy="4401205"/>
          </a:xfrm>
          <a:prstGeom prst="rect">
            <a:avLst/>
          </a:prstGeom>
          <a:noFill/>
        </p:spPr>
        <p:txBody>
          <a:bodyPr wrap="square" rtlCol="0">
            <a:spAutoFit/>
          </a:bodyPr>
          <a:lstStyle/>
          <a:p>
            <a:pPr marL="342900" indent="-342900" algn="l" fontAlgn="base">
              <a:buFont typeface="Wingdings" panose="05000000000000000000" pitchFamily="2" charset="2"/>
              <a:buChar char="Ø"/>
            </a:pPr>
            <a:r>
              <a:rPr lang="en-US" sz="2000" b="0" i="0" dirty="0">
                <a:solidFill>
                  <a:srgbClr val="333333"/>
                </a:solidFill>
                <a:effectLst/>
                <a:latin typeface="Lato" panose="020F0502020204030203" pitchFamily="34" charset="0"/>
              </a:rPr>
              <a:t>Almost every day we are confronted with websites that were not properly developed. </a:t>
            </a:r>
          </a:p>
          <a:p>
            <a:pPr marL="342900" indent="-342900" algn="l" fontAlgn="base">
              <a:buFont typeface="Wingdings" panose="05000000000000000000" pitchFamily="2" charset="2"/>
              <a:buChar char="Ø"/>
            </a:pPr>
            <a:endParaRPr lang="en-US" sz="20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000" b="0" i="0" dirty="0">
                <a:solidFill>
                  <a:srgbClr val="333333"/>
                </a:solidFill>
                <a:effectLst/>
                <a:latin typeface="Lato" panose="020F0502020204030203" pitchFamily="34" charset="0"/>
              </a:rPr>
              <a:t>In some cases, it’s unclear what the website’s purpose is — the business offerings have not been clearly established. In other cases, the content is out of sync with the design — the planning and building were poorly executed. </a:t>
            </a:r>
          </a:p>
          <a:p>
            <a:pPr marL="342900" indent="-342900" algn="l" fontAlgn="base">
              <a:buFont typeface="Wingdings" panose="05000000000000000000" pitchFamily="2" charset="2"/>
              <a:buChar char="Ø"/>
            </a:pPr>
            <a:endParaRPr lang="en-US" sz="20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000" b="0" i="0" dirty="0">
                <a:solidFill>
                  <a:srgbClr val="333333"/>
                </a:solidFill>
                <a:effectLst/>
                <a:latin typeface="Lato" panose="020F0502020204030203" pitchFamily="34" charset="0"/>
              </a:rPr>
              <a:t>Many more websites are outdated and have never been updated or regularly maintained.</a:t>
            </a:r>
          </a:p>
          <a:p>
            <a:pPr marL="342900" indent="-342900" algn="l" fontAlgn="base">
              <a:buFont typeface="Wingdings" panose="05000000000000000000" pitchFamily="2" charset="2"/>
              <a:buChar char="Ø"/>
            </a:pPr>
            <a:endParaRPr lang="en-US" sz="20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000" b="0" i="0" dirty="0">
                <a:solidFill>
                  <a:srgbClr val="333333"/>
                </a:solidFill>
                <a:effectLst/>
                <a:latin typeface="Lato" panose="020F0502020204030203" pitchFamily="34" charset="0"/>
              </a:rPr>
              <a:t>Businesses that take their online presence seriously and want to establish a strong hold in the online marketplace must treat their web content development with a sense of priority.</a:t>
            </a:r>
          </a:p>
        </p:txBody>
      </p:sp>
    </p:spTree>
    <p:extLst>
      <p:ext uri="{BB962C8B-B14F-4D97-AF65-F5344CB8AC3E}">
        <p14:creationId xmlns:p14="http://schemas.microsoft.com/office/powerpoint/2010/main" val="116207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74" y="188640"/>
            <a:ext cx="8664654" cy="1066130"/>
          </a:xfrm>
        </p:spPr>
        <p:txBody>
          <a:bodyPr>
            <a:noAutofit/>
          </a:bodyPr>
          <a:lstStyle/>
          <a:p>
            <a:pPr algn="l" fontAlgn="base"/>
            <a:r>
              <a:rPr lang="en-US" sz="3400" b="1" dirty="0">
                <a:solidFill>
                  <a:srgbClr val="333333"/>
                </a:solidFill>
                <a:effectLst/>
                <a:latin typeface="Bree Serif"/>
              </a:rPr>
              <a:t>The Importance of Web Content Development</a:t>
            </a:r>
          </a:p>
        </p:txBody>
      </p:sp>
      <p:sp>
        <p:nvSpPr>
          <p:cNvPr id="6" name="TextBox 5">
            <a:extLst>
              <a:ext uri="{FF2B5EF4-FFF2-40B4-BE49-F238E27FC236}">
                <a16:creationId xmlns:a16="http://schemas.microsoft.com/office/drawing/2014/main" id="{0E142DAB-625A-4FDE-A7F5-030981695BB9}"/>
              </a:ext>
            </a:extLst>
          </p:cNvPr>
          <p:cNvSpPr txBox="1"/>
          <p:nvPr/>
        </p:nvSpPr>
        <p:spPr>
          <a:xfrm>
            <a:off x="267294" y="1277703"/>
            <a:ext cx="8664654" cy="1938992"/>
          </a:xfrm>
          <a:prstGeom prst="rect">
            <a:avLst/>
          </a:prstGeom>
          <a:noFill/>
        </p:spPr>
        <p:txBody>
          <a:bodyPr wrap="square" rtlCol="0">
            <a:spAutoFit/>
          </a:bodyPr>
          <a:lstStyle/>
          <a:p>
            <a:pPr marL="342900" indent="-342900" algn="l" fontAlgn="base">
              <a:buFont typeface="Wingdings" panose="05000000000000000000" pitchFamily="2" charset="2"/>
              <a:buChar char="Ø"/>
            </a:pPr>
            <a:r>
              <a:rPr lang="en-US" sz="2400" b="0" i="0" dirty="0">
                <a:solidFill>
                  <a:srgbClr val="333333"/>
                </a:solidFill>
                <a:effectLst/>
                <a:latin typeface="Lato" panose="020F0502020204030203" pitchFamily="34" charset="0"/>
              </a:rPr>
              <a:t>Whether you need a simple, three-page website or an elaborate site packed with content, you will find the process easier and more fruitful if you </a:t>
            </a:r>
            <a:r>
              <a:rPr lang="en-US" sz="2400" b="1" i="0" dirty="0">
                <a:solidFill>
                  <a:srgbClr val="333333"/>
                </a:solidFill>
                <a:effectLst/>
                <a:latin typeface="Lato" panose="020F0502020204030203" pitchFamily="34" charset="0"/>
              </a:rPr>
              <a:t>take the time to develop content</a:t>
            </a:r>
            <a:r>
              <a:rPr lang="en-US" sz="2400" b="0" i="0" dirty="0">
                <a:solidFill>
                  <a:srgbClr val="333333"/>
                </a:solidFill>
                <a:effectLst/>
                <a:latin typeface="Lato" panose="020F0502020204030203" pitchFamily="34" charset="0"/>
              </a:rPr>
              <a:t> that works effectively, content that helps your business reach its goals.</a:t>
            </a:r>
          </a:p>
        </p:txBody>
      </p:sp>
    </p:spTree>
    <p:extLst>
      <p:ext uri="{BB962C8B-B14F-4D97-AF65-F5344CB8AC3E}">
        <p14:creationId xmlns:p14="http://schemas.microsoft.com/office/powerpoint/2010/main" val="591004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74" y="188640"/>
            <a:ext cx="8664654" cy="1066130"/>
          </a:xfrm>
        </p:spPr>
        <p:txBody>
          <a:bodyPr>
            <a:noAutofit/>
          </a:bodyPr>
          <a:lstStyle/>
          <a:p>
            <a:pPr algn="l" fontAlgn="base"/>
            <a:r>
              <a:rPr lang="en-GB" sz="3600" b="1" dirty="0">
                <a:solidFill>
                  <a:srgbClr val="333333"/>
                </a:solidFill>
                <a:effectLst/>
                <a:latin typeface="Bree Serif"/>
              </a:rPr>
              <a:t>Five Easy Steps</a:t>
            </a:r>
          </a:p>
        </p:txBody>
      </p:sp>
      <p:sp>
        <p:nvSpPr>
          <p:cNvPr id="6" name="TextBox 5">
            <a:extLst>
              <a:ext uri="{FF2B5EF4-FFF2-40B4-BE49-F238E27FC236}">
                <a16:creationId xmlns:a16="http://schemas.microsoft.com/office/drawing/2014/main" id="{0E142DAB-625A-4FDE-A7F5-030981695BB9}"/>
              </a:ext>
            </a:extLst>
          </p:cNvPr>
          <p:cNvSpPr txBox="1"/>
          <p:nvPr/>
        </p:nvSpPr>
        <p:spPr>
          <a:xfrm>
            <a:off x="240648" y="980728"/>
            <a:ext cx="8664654" cy="3293209"/>
          </a:xfrm>
          <a:prstGeom prst="rect">
            <a:avLst/>
          </a:prstGeom>
          <a:noFill/>
        </p:spPr>
        <p:txBody>
          <a:bodyPr wrap="square" rtlCol="0">
            <a:spAutoFit/>
          </a:bodyPr>
          <a:lstStyle/>
          <a:p>
            <a:pPr algn="just" fontAlgn="base"/>
            <a:r>
              <a:rPr lang="en-US" sz="2000" b="0" i="0" dirty="0">
                <a:solidFill>
                  <a:srgbClr val="333333"/>
                </a:solidFill>
                <a:effectLst/>
                <a:latin typeface="Lato" panose="020F0502020204030203" pitchFamily="34" charset="0"/>
              </a:rPr>
              <a:t>There are five simple steps in the web content development process. Each phase can be broken down into smaller stages, and each of these could take several weeks or several months, depending on how extensive your online presence will be.</a:t>
            </a:r>
          </a:p>
          <a:p>
            <a:pPr algn="l" fontAlgn="base"/>
            <a:endParaRPr lang="en-US" sz="900" b="0" i="0" dirty="0">
              <a:solidFill>
                <a:srgbClr val="333333"/>
              </a:solidFill>
              <a:effectLst/>
              <a:latin typeface="Lato" panose="020F0502020204030203" pitchFamily="34" charset="0"/>
            </a:endParaRPr>
          </a:p>
          <a:p>
            <a:pPr lvl="1" fontAlgn="base">
              <a:buFont typeface="+mj-lt"/>
              <a:buAutoNum type="arabicPeriod"/>
            </a:pPr>
            <a:r>
              <a:rPr lang="en-US" b="0" i="0" dirty="0">
                <a:solidFill>
                  <a:srgbClr val="333333"/>
                </a:solidFill>
                <a:effectLst/>
                <a:latin typeface="Lato" panose="020F0502020204030203" pitchFamily="34" charset="0"/>
              </a:rPr>
              <a:t>Conceptualize (brainstorm)</a:t>
            </a:r>
          </a:p>
          <a:p>
            <a:pPr lvl="1" fontAlgn="base">
              <a:buFont typeface="+mj-lt"/>
              <a:buAutoNum type="arabicPeriod"/>
            </a:pPr>
            <a:r>
              <a:rPr lang="en-US" b="0" i="0" dirty="0">
                <a:solidFill>
                  <a:srgbClr val="333333"/>
                </a:solidFill>
                <a:effectLst/>
                <a:latin typeface="Lato" panose="020F0502020204030203" pitchFamily="34" charset="0"/>
              </a:rPr>
              <a:t>Plan (organize)</a:t>
            </a:r>
          </a:p>
          <a:p>
            <a:pPr lvl="1" fontAlgn="base">
              <a:buFont typeface="+mj-lt"/>
              <a:buAutoNum type="arabicPeriod"/>
            </a:pPr>
            <a:r>
              <a:rPr lang="en-US" b="0" i="0" dirty="0">
                <a:solidFill>
                  <a:srgbClr val="333333"/>
                </a:solidFill>
                <a:effectLst/>
                <a:latin typeface="Lato" panose="020F0502020204030203" pitchFamily="34" charset="0"/>
              </a:rPr>
              <a:t>Build (create or execute the plan)</a:t>
            </a:r>
          </a:p>
          <a:p>
            <a:pPr lvl="1" fontAlgn="base">
              <a:buFont typeface="+mj-lt"/>
              <a:buAutoNum type="arabicPeriod"/>
            </a:pPr>
            <a:r>
              <a:rPr lang="en-US" b="0" i="0" dirty="0">
                <a:solidFill>
                  <a:srgbClr val="333333"/>
                </a:solidFill>
                <a:effectLst/>
                <a:latin typeface="Lato" panose="020F0502020204030203" pitchFamily="34" charset="0"/>
              </a:rPr>
              <a:t>Launch (publish and publicize)</a:t>
            </a:r>
          </a:p>
          <a:p>
            <a:pPr lvl="1" fontAlgn="base">
              <a:buFont typeface="+mj-lt"/>
              <a:buAutoNum type="arabicPeriod"/>
            </a:pPr>
            <a:r>
              <a:rPr lang="en-US" b="0" i="0" dirty="0">
                <a:solidFill>
                  <a:srgbClr val="333333"/>
                </a:solidFill>
                <a:effectLst/>
                <a:latin typeface="Lato" panose="020F0502020204030203" pitchFamily="34" charset="0"/>
              </a:rPr>
              <a:t>Maintain and update</a:t>
            </a:r>
          </a:p>
          <a:p>
            <a:pPr algn="l" fontAlgn="base"/>
            <a:endParaRPr lang="en-US" sz="900" dirty="0">
              <a:solidFill>
                <a:srgbClr val="333333"/>
              </a:solidFill>
              <a:latin typeface="Lato" panose="020F0502020204030203" pitchFamily="34" charset="0"/>
            </a:endParaRPr>
          </a:p>
          <a:p>
            <a:pPr algn="l" fontAlgn="base"/>
            <a:r>
              <a:rPr lang="en-US" sz="2000" b="0" i="0" dirty="0">
                <a:solidFill>
                  <a:srgbClr val="333333"/>
                </a:solidFill>
                <a:effectLst/>
                <a:latin typeface="Lato" panose="020F0502020204030203" pitchFamily="34" charset="0"/>
              </a:rPr>
              <a:t>Each step is critical. Leave one out, and your online presence will suffer.</a:t>
            </a:r>
          </a:p>
        </p:txBody>
      </p:sp>
    </p:spTree>
    <p:extLst>
      <p:ext uri="{BB962C8B-B14F-4D97-AF65-F5344CB8AC3E}">
        <p14:creationId xmlns:p14="http://schemas.microsoft.com/office/powerpoint/2010/main" val="2628999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73" y="-28940"/>
            <a:ext cx="8664654" cy="1066130"/>
          </a:xfrm>
        </p:spPr>
        <p:txBody>
          <a:bodyPr>
            <a:noAutofit/>
          </a:bodyPr>
          <a:lstStyle/>
          <a:p>
            <a:pPr algn="l" fontAlgn="base"/>
            <a:r>
              <a:rPr lang="en-GB" sz="3600" b="1" dirty="0">
                <a:solidFill>
                  <a:srgbClr val="333333"/>
                </a:solidFill>
                <a:latin typeface="Bree Serif"/>
              </a:rPr>
              <a:t>Web Content Development</a:t>
            </a:r>
          </a:p>
        </p:txBody>
      </p:sp>
      <p:sp>
        <p:nvSpPr>
          <p:cNvPr id="6" name="TextBox 5">
            <a:extLst>
              <a:ext uri="{FF2B5EF4-FFF2-40B4-BE49-F238E27FC236}">
                <a16:creationId xmlns:a16="http://schemas.microsoft.com/office/drawing/2014/main" id="{0E142DAB-625A-4FDE-A7F5-030981695BB9}"/>
              </a:ext>
            </a:extLst>
          </p:cNvPr>
          <p:cNvSpPr txBox="1"/>
          <p:nvPr/>
        </p:nvSpPr>
        <p:spPr>
          <a:xfrm>
            <a:off x="246571" y="764704"/>
            <a:ext cx="8664654" cy="4462760"/>
          </a:xfrm>
          <a:prstGeom prst="rect">
            <a:avLst/>
          </a:prstGeom>
          <a:noFill/>
        </p:spPr>
        <p:txBody>
          <a:bodyPr wrap="square" rtlCol="0">
            <a:spAutoFit/>
          </a:bodyPr>
          <a:lstStyle/>
          <a:p>
            <a:pPr algn="l" fontAlgn="base"/>
            <a:r>
              <a:rPr lang="en-US" sz="2400" b="0" i="0" dirty="0">
                <a:solidFill>
                  <a:srgbClr val="333333"/>
                </a:solidFill>
                <a:effectLst/>
                <a:latin typeface="Lato" panose="020F0502020204030203" pitchFamily="34" charset="0"/>
              </a:rPr>
              <a:t>Let’s take a more detailed look at each of the five phases of web content development, keeping in mind that this is a general overview:</a:t>
            </a:r>
          </a:p>
          <a:p>
            <a:pPr algn="l" fontAlgn="base"/>
            <a:r>
              <a:rPr lang="en-US" sz="3200" b="1" i="1" dirty="0">
                <a:solidFill>
                  <a:srgbClr val="FF0000"/>
                </a:solidFill>
                <a:effectLst>
                  <a:outerShdw blurRad="38100" dist="38100" dir="2700000" algn="tl">
                    <a:srgbClr val="000000">
                      <a:alpha val="43137"/>
                    </a:srgbClr>
                  </a:outerShdw>
                </a:effectLst>
                <a:latin typeface="Lato Black" panose="020F0A02020204030203" pitchFamily="34" charset="0"/>
                <a:cs typeface="Lato Black" panose="020F0A02020204030203" pitchFamily="34" charset="0"/>
              </a:rPr>
              <a:t>Concept</a:t>
            </a:r>
          </a:p>
          <a:p>
            <a:pPr marL="342900" indent="-342900" algn="l" fontAlgn="base">
              <a:buFont typeface="Wingdings" panose="05000000000000000000" pitchFamily="2" charset="2"/>
              <a:buChar char="Ø"/>
            </a:pPr>
            <a:r>
              <a:rPr lang="en-US" sz="2000" b="0" i="0" dirty="0">
                <a:solidFill>
                  <a:srgbClr val="333333"/>
                </a:solidFill>
                <a:effectLst/>
                <a:latin typeface="Lato" panose="020F0502020204030203" pitchFamily="34" charset="0"/>
              </a:rPr>
              <a:t>Concepts begin with an </a:t>
            </a:r>
            <a:r>
              <a:rPr lang="en-US" sz="2000" b="1" i="0" dirty="0">
                <a:solidFill>
                  <a:srgbClr val="333333"/>
                </a:solidFill>
                <a:effectLst/>
                <a:latin typeface="Lato" panose="020F0502020204030203" pitchFamily="34" charset="0"/>
              </a:rPr>
              <a:t>idea or a vision </a:t>
            </a:r>
            <a:r>
              <a:rPr lang="en-US" sz="2000" b="0" i="0" dirty="0">
                <a:solidFill>
                  <a:srgbClr val="333333"/>
                </a:solidFill>
                <a:effectLst/>
                <a:latin typeface="Lato" panose="020F0502020204030203" pitchFamily="34" charset="0"/>
              </a:rPr>
              <a:t>but also must have </a:t>
            </a:r>
            <a:r>
              <a:rPr lang="en-US" sz="2000" b="1" i="0" dirty="0">
                <a:solidFill>
                  <a:srgbClr val="333333"/>
                </a:solidFill>
                <a:effectLst/>
                <a:latin typeface="Lato" panose="020F0502020204030203" pitchFamily="34" charset="0"/>
              </a:rPr>
              <a:t>purpose</a:t>
            </a:r>
            <a:r>
              <a:rPr lang="en-US" sz="2000" b="0" i="0" dirty="0">
                <a:solidFill>
                  <a:srgbClr val="333333"/>
                </a:solidFill>
                <a:effectLst/>
                <a:latin typeface="Lato" panose="020F0502020204030203" pitchFamily="34" charset="0"/>
              </a:rPr>
              <a:t>. In this phase, you establish the purpose of your web content development plan. </a:t>
            </a:r>
          </a:p>
          <a:p>
            <a:pPr marL="342900" indent="-342900" algn="l" fontAlgn="base">
              <a:buFont typeface="Wingdings" panose="05000000000000000000" pitchFamily="2" charset="2"/>
              <a:buChar char="Ø"/>
            </a:pPr>
            <a:r>
              <a:rPr lang="en-US" sz="2000" b="1" i="0" dirty="0">
                <a:solidFill>
                  <a:srgbClr val="333333"/>
                </a:solidFill>
                <a:effectLst/>
                <a:latin typeface="Lato" panose="020F0502020204030203" pitchFamily="34" charset="0"/>
              </a:rPr>
              <a:t>Why do you need an online presence</a:t>
            </a:r>
            <a:r>
              <a:rPr lang="en-US" sz="2000" b="0" i="0" dirty="0">
                <a:solidFill>
                  <a:srgbClr val="333333"/>
                </a:solidFill>
                <a:effectLst/>
                <a:latin typeface="Lato" panose="020F0502020204030203" pitchFamily="34" charset="0"/>
              </a:rPr>
              <a:t>? Are you trying to build a platform, find customers, or sell more widgets? You’ll also brainstorm during this phase. </a:t>
            </a:r>
          </a:p>
          <a:p>
            <a:pPr marL="342900" indent="-342900" algn="l" fontAlgn="base">
              <a:buFont typeface="Wingdings" panose="05000000000000000000" pitchFamily="2" charset="2"/>
              <a:buChar char="Ø"/>
            </a:pPr>
            <a:r>
              <a:rPr lang="en-US" sz="2000" b="1" i="0" dirty="0">
                <a:solidFill>
                  <a:srgbClr val="333333"/>
                </a:solidFill>
                <a:effectLst/>
                <a:latin typeface="Lato" panose="020F0502020204030203" pitchFamily="34" charset="0"/>
              </a:rPr>
              <a:t>What information needs</a:t>
            </a:r>
            <a:r>
              <a:rPr lang="en-US" sz="2000" b="0" i="0" dirty="0">
                <a:solidFill>
                  <a:srgbClr val="333333"/>
                </a:solidFill>
                <a:effectLst/>
                <a:latin typeface="Lato" panose="020F0502020204030203" pitchFamily="34" charset="0"/>
              </a:rPr>
              <a:t> to be on your website? How much off-site content should you create to drive visitors to your site? Which mediums will you use — text, images, videos?</a:t>
            </a:r>
          </a:p>
        </p:txBody>
      </p:sp>
    </p:spTree>
    <p:extLst>
      <p:ext uri="{BB962C8B-B14F-4D97-AF65-F5344CB8AC3E}">
        <p14:creationId xmlns:p14="http://schemas.microsoft.com/office/powerpoint/2010/main" val="1523244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73" y="-28940"/>
            <a:ext cx="8664654" cy="1066130"/>
          </a:xfrm>
        </p:spPr>
        <p:txBody>
          <a:bodyPr>
            <a:noAutofit/>
          </a:bodyPr>
          <a:lstStyle/>
          <a:p>
            <a:pPr algn="l" fontAlgn="base"/>
            <a:r>
              <a:rPr lang="en-GB" sz="3600" b="1" dirty="0">
                <a:solidFill>
                  <a:srgbClr val="333333"/>
                </a:solidFill>
                <a:latin typeface="Bree Serif"/>
              </a:rPr>
              <a:t>Web Content Development</a:t>
            </a:r>
          </a:p>
        </p:txBody>
      </p:sp>
      <p:sp>
        <p:nvSpPr>
          <p:cNvPr id="6" name="TextBox 5">
            <a:extLst>
              <a:ext uri="{FF2B5EF4-FFF2-40B4-BE49-F238E27FC236}">
                <a16:creationId xmlns:a16="http://schemas.microsoft.com/office/drawing/2014/main" id="{0E142DAB-625A-4FDE-A7F5-030981695BB9}"/>
              </a:ext>
            </a:extLst>
          </p:cNvPr>
          <p:cNvSpPr txBox="1"/>
          <p:nvPr/>
        </p:nvSpPr>
        <p:spPr>
          <a:xfrm>
            <a:off x="239673" y="692696"/>
            <a:ext cx="8664654" cy="4862870"/>
          </a:xfrm>
          <a:prstGeom prst="rect">
            <a:avLst/>
          </a:prstGeom>
          <a:noFill/>
        </p:spPr>
        <p:txBody>
          <a:bodyPr wrap="square" rtlCol="0">
            <a:spAutoFit/>
          </a:bodyPr>
          <a:lstStyle/>
          <a:p>
            <a:pPr algn="l" fontAlgn="base"/>
            <a:r>
              <a:rPr lang="en-US" sz="2400" i="1" dirty="0">
                <a:solidFill>
                  <a:srgbClr val="FF0000"/>
                </a:solidFill>
                <a:effectLst>
                  <a:outerShdw blurRad="38100" dist="38100" dir="2700000" algn="tl">
                    <a:srgbClr val="000000">
                      <a:alpha val="43137"/>
                    </a:srgbClr>
                  </a:outerShdw>
                </a:effectLst>
                <a:latin typeface="Lato Black" panose="020F0A02020204030203" pitchFamily="34" charset="0"/>
                <a:cs typeface="Lato Black" panose="020F0A02020204030203" pitchFamily="34" charset="0"/>
              </a:rPr>
              <a:t>Plan</a:t>
            </a:r>
          </a:p>
          <a:p>
            <a:pPr marL="342900" indent="-342900" algn="l" fontAlgn="base">
              <a:buFont typeface="Wingdings" panose="05000000000000000000" pitchFamily="2" charset="2"/>
              <a:buChar char="Ø"/>
            </a:pPr>
            <a:r>
              <a:rPr lang="en-US" sz="2200" b="0" i="0" dirty="0">
                <a:solidFill>
                  <a:srgbClr val="333333"/>
                </a:solidFill>
                <a:effectLst/>
                <a:latin typeface="Lato" panose="020F0502020204030203" pitchFamily="34" charset="0"/>
              </a:rPr>
              <a:t>The planning phase is the most critical. Start by deciding </a:t>
            </a:r>
            <a:r>
              <a:rPr lang="en-US" sz="2200" b="1" i="0" dirty="0">
                <a:solidFill>
                  <a:srgbClr val="333333"/>
                </a:solidFill>
                <a:effectLst/>
                <a:latin typeface="Lato" panose="020F0502020204030203" pitchFamily="34" charset="0"/>
              </a:rPr>
              <a:t>what web content</a:t>
            </a:r>
            <a:r>
              <a:rPr lang="en-US" sz="2200" b="0" i="0" dirty="0">
                <a:solidFill>
                  <a:srgbClr val="333333"/>
                </a:solidFill>
                <a:effectLst/>
                <a:latin typeface="Lato" panose="020F0502020204030203" pitchFamily="34" charset="0"/>
              </a:rPr>
              <a:t> you absolutely need in order to achieve your goals, and then build that into a design plan. </a:t>
            </a:r>
          </a:p>
          <a:p>
            <a:pPr marL="342900" indent="-342900" algn="l" fontAlgn="base">
              <a:buFont typeface="Wingdings" panose="05000000000000000000" pitchFamily="2" charset="2"/>
              <a:buChar char="Ø"/>
            </a:pPr>
            <a:endParaRPr lang="en-US" sz="22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200" b="0" i="0" dirty="0">
                <a:solidFill>
                  <a:srgbClr val="333333"/>
                </a:solidFill>
                <a:effectLst/>
                <a:latin typeface="Lato" panose="020F0502020204030203" pitchFamily="34" charset="0"/>
              </a:rPr>
              <a:t>Remember, </a:t>
            </a:r>
            <a:r>
              <a:rPr lang="en-US" sz="2200" b="1" i="0" dirty="0">
                <a:solidFill>
                  <a:srgbClr val="333333"/>
                </a:solidFill>
                <a:effectLst/>
                <a:latin typeface="Lato" panose="020F0502020204030203" pitchFamily="34" charset="0"/>
              </a:rPr>
              <a:t>content first, then design</a:t>
            </a:r>
            <a:r>
              <a:rPr lang="en-US" sz="2200" b="0" i="0" dirty="0">
                <a:solidFill>
                  <a:srgbClr val="333333"/>
                </a:solidFill>
                <a:effectLst/>
                <a:latin typeface="Lato" panose="020F0502020204030203" pitchFamily="34" charset="0"/>
              </a:rPr>
              <a:t>. Also remember, your plan can be long-term. You might want to end up with 100 pages of content. </a:t>
            </a:r>
          </a:p>
          <a:p>
            <a:pPr marL="342900" indent="-342900" algn="l" fontAlgn="base">
              <a:buFont typeface="Wingdings" panose="05000000000000000000" pitchFamily="2" charset="2"/>
              <a:buChar char="Ø"/>
            </a:pPr>
            <a:endParaRPr lang="en-US" sz="22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200" b="0" i="0" dirty="0">
                <a:solidFill>
                  <a:srgbClr val="333333"/>
                </a:solidFill>
                <a:effectLst/>
                <a:latin typeface="Lato" panose="020F0502020204030203" pitchFamily="34" charset="0"/>
              </a:rPr>
              <a:t>Maybe this month you can get the first ten completed. Use time to your advantage and work within your budget constraints. </a:t>
            </a:r>
          </a:p>
          <a:p>
            <a:pPr marL="342900" indent="-342900" algn="l" fontAlgn="base">
              <a:buFont typeface="Wingdings" panose="05000000000000000000" pitchFamily="2" charset="2"/>
              <a:buChar char="Ø"/>
            </a:pPr>
            <a:endParaRPr lang="en-US" sz="22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200" b="0" i="0" dirty="0">
                <a:solidFill>
                  <a:srgbClr val="333333"/>
                </a:solidFill>
                <a:effectLst/>
                <a:latin typeface="Lato" panose="020F0502020204030203" pitchFamily="34" charset="0"/>
              </a:rPr>
              <a:t>By regularly allocating funds to your web content development, you can execute your plan over time and keep your site fresh.</a:t>
            </a:r>
          </a:p>
        </p:txBody>
      </p:sp>
    </p:spTree>
    <p:extLst>
      <p:ext uri="{BB962C8B-B14F-4D97-AF65-F5344CB8AC3E}">
        <p14:creationId xmlns:p14="http://schemas.microsoft.com/office/powerpoint/2010/main" val="3563656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73" y="-28940"/>
            <a:ext cx="8664654" cy="1066130"/>
          </a:xfrm>
        </p:spPr>
        <p:txBody>
          <a:bodyPr>
            <a:noAutofit/>
          </a:bodyPr>
          <a:lstStyle/>
          <a:p>
            <a:pPr algn="l" fontAlgn="base"/>
            <a:r>
              <a:rPr lang="en-GB" sz="3600" b="1" dirty="0">
                <a:solidFill>
                  <a:srgbClr val="333333"/>
                </a:solidFill>
                <a:latin typeface="Bree Serif"/>
              </a:rPr>
              <a:t>Web Content Development</a:t>
            </a:r>
          </a:p>
        </p:txBody>
      </p:sp>
      <p:sp>
        <p:nvSpPr>
          <p:cNvPr id="6" name="TextBox 5">
            <a:extLst>
              <a:ext uri="{FF2B5EF4-FFF2-40B4-BE49-F238E27FC236}">
                <a16:creationId xmlns:a16="http://schemas.microsoft.com/office/drawing/2014/main" id="{0E142DAB-625A-4FDE-A7F5-030981695BB9}"/>
              </a:ext>
            </a:extLst>
          </p:cNvPr>
          <p:cNvSpPr txBox="1"/>
          <p:nvPr/>
        </p:nvSpPr>
        <p:spPr>
          <a:xfrm>
            <a:off x="235724" y="908720"/>
            <a:ext cx="8664654" cy="4154984"/>
          </a:xfrm>
          <a:prstGeom prst="rect">
            <a:avLst/>
          </a:prstGeom>
          <a:noFill/>
        </p:spPr>
        <p:txBody>
          <a:bodyPr wrap="square" rtlCol="0">
            <a:spAutoFit/>
          </a:bodyPr>
          <a:lstStyle/>
          <a:p>
            <a:pPr algn="l" fontAlgn="base"/>
            <a:r>
              <a:rPr lang="en-US" sz="2400" b="1" i="1" dirty="0">
                <a:solidFill>
                  <a:srgbClr val="FF0000"/>
                </a:solidFill>
                <a:effectLst>
                  <a:outerShdw blurRad="38100" dist="38100" dir="2700000" algn="tl">
                    <a:srgbClr val="000000">
                      <a:alpha val="43137"/>
                    </a:srgbClr>
                  </a:outerShdw>
                </a:effectLst>
                <a:latin typeface="Lato Black" panose="020F0A02020204030203" pitchFamily="34" charset="0"/>
                <a:cs typeface="Lato Black" panose="020F0A02020204030203" pitchFamily="34" charset="0"/>
              </a:rPr>
              <a:t>Build</a:t>
            </a:r>
          </a:p>
          <a:p>
            <a:pPr marL="342900" indent="-342900" algn="l" fontAlgn="base">
              <a:buFont typeface="Wingdings" panose="05000000000000000000" pitchFamily="2" charset="2"/>
              <a:buChar char="Ø"/>
            </a:pPr>
            <a:r>
              <a:rPr lang="en-US" sz="2400" b="0" i="0" dirty="0">
                <a:solidFill>
                  <a:srgbClr val="333333"/>
                </a:solidFill>
                <a:effectLst/>
                <a:latin typeface="Lato" panose="020F0502020204030203" pitchFamily="34" charset="0"/>
              </a:rPr>
              <a:t>Building is when you put your </a:t>
            </a:r>
            <a:r>
              <a:rPr lang="en-US" sz="2400" b="1" i="0" dirty="0">
                <a:solidFill>
                  <a:srgbClr val="333333"/>
                </a:solidFill>
                <a:effectLst/>
                <a:latin typeface="Lato" panose="020F0502020204030203" pitchFamily="34" charset="0"/>
              </a:rPr>
              <a:t>concept and plan into action</a:t>
            </a:r>
            <a:r>
              <a:rPr lang="en-US" sz="2400" b="0" i="0" dirty="0">
                <a:solidFill>
                  <a:srgbClr val="333333"/>
                </a:solidFill>
                <a:effectLst/>
                <a:latin typeface="Lato" panose="020F0502020204030203" pitchFamily="34" charset="0"/>
              </a:rPr>
              <a:t>. You may have many components being built simultaneously:</a:t>
            </a:r>
          </a:p>
          <a:p>
            <a:pPr marL="342900" indent="-342900" algn="l" fontAlgn="base">
              <a:buFont typeface="Wingdings" panose="05000000000000000000" pitchFamily="2" charset="2"/>
              <a:buChar char="Ø"/>
            </a:pPr>
            <a:endParaRPr lang="en-US" sz="24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400" dirty="0">
                <a:solidFill>
                  <a:srgbClr val="333333"/>
                </a:solidFill>
                <a:latin typeface="Lato" panose="020F0502020204030203" pitchFamily="34" charset="0"/>
              </a:rPr>
              <a:t>A</a:t>
            </a:r>
            <a:r>
              <a:rPr lang="en-US" sz="2400" b="0" i="0" dirty="0">
                <a:solidFill>
                  <a:srgbClr val="333333"/>
                </a:solidFill>
                <a:effectLst/>
                <a:latin typeface="Lato" panose="020F0502020204030203" pitchFamily="34" charset="0"/>
              </a:rPr>
              <a:t> website designer is creating and building your site while a copywriter prepares the text and a graphic designer creates eye-popping images.</a:t>
            </a:r>
          </a:p>
          <a:p>
            <a:pPr marL="342900" indent="-342900" algn="l" fontAlgn="base">
              <a:buFont typeface="Wingdings" panose="05000000000000000000" pitchFamily="2" charset="2"/>
              <a:buChar char="Ø"/>
            </a:pPr>
            <a:endParaRPr lang="en-US" sz="24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400" b="0" i="0" dirty="0">
                <a:solidFill>
                  <a:srgbClr val="333333"/>
                </a:solidFill>
                <a:effectLst/>
                <a:latin typeface="Lato" panose="020F0502020204030203" pitchFamily="34" charset="0"/>
              </a:rPr>
              <a:t>A careful and well-laid plan will lead to an easier build. Toward the end of the building phase, you’ll start working on your launch.</a:t>
            </a:r>
          </a:p>
        </p:txBody>
      </p:sp>
    </p:spTree>
    <p:extLst>
      <p:ext uri="{BB962C8B-B14F-4D97-AF65-F5344CB8AC3E}">
        <p14:creationId xmlns:p14="http://schemas.microsoft.com/office/powerpoint/2010/main" val="31861856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73" y="-28940"/>
            <a:ext cx="8664654" cy="1066130"/>
          </a:xfrm>
        </p:spPr>
        <p:txBody>
          <a:bodyPr>
            <a:noAutofit/>
          </a:bodyPr>
          <a:lstStyle/>
          <a:p>
            <a:pPr algn="l" fontAlgn="base"/>
            <a:r>
              <a:rPr lang="en-GB" sz="3600" b="1" dirty="0">
                <a:solidFill>
                  <a:srgbClr val="333333"/>
                </a:solidFill>
                <a:latin typeface="Bree Serif"/>
              </a:rPr>
              <a:t>Web Content Development</a:t>
            </a:r>
          </a:p>
        </p:txBody>
      </p:sp>
      <p:sp>
        <p:nvSpPr>
          <p:cNvPr id="6" name="TextBox 5">
            <a:extLst>
              <a:ext uri="{FF2B5EF4-FFF2-40B4-BE49-F238E27FC236}">
                <a16:creationId xmlns:a16="http://schemas.microsoft.com/office/drawing/2014/main" id="{0E142DAB-625A-4FDE-A7F5-030981695BB9}"/>
              </a:ext>
            </a:extLst>
          </p:cNvPr>
          <p:cNvSpPr txBox="1"/>
          <p:nvPr/>
        </p:nvSpPr>
        <p:spPr>
          <a:xfrm>
            <a:off x="235724" y="908720"/>
            <a:ext cx="8664654" cy="3170099"/>
          </a:xfrm>
          <a:prstGeom prst="rect">
            <a:avLst/>
          </a:prstGeom>
          <a:noFill/>
        </p:spPr>
        <p:txBody>
          <a:bodyPr wrap="square" rtlCol="0">
            <a:spAutoFit/>
          </a:bodyPr>
          <a:lstStyle/>
          <a:p>
            <a:pPr algn="l" fontAlgn="base"/>
            <a:r>
              <a:rPr lang="en-US" sz="2400" b="1" i="1" dirty="0">
                <a:solidFill>
                  <a:srgbClr val="FF0000"/>
                </a:solidFill>
                <a:effectLst>
                  <a:outerShdw blurRad="38100" dist="38100" dir="2700000" algn="tl">
                    <a:srgbClr val="000000">
                      <a:alpha val="43137"/>
                    </a:srgbClr>
                  </a:outerShdw>
                </a:effectLst>
                <a:latin typeface="Lato Black" panose="020F0A02020204030203" pitchFamily="34" charset="0"/>
                <a:cs typeface="Lato Black" panose="020F0A02020204030203" pitchFamily="34" charset="0"/>
              </a:rPr>
              <a:t>Launch</a:t>
            </a:r>
          </a:p>
          <a:p>
            <a:pPr marL="342900" indent="-342900" algn="l" fontAlgn="base">
              <a:buFont typeface="Wingdings" panose="05000000000000000000" pitchFamily="2" charset="2"/>
              <a:buChar char="Ø"/>
            </a:pPr>
            <a:r>
              <a:rPr lang="en-US" sz="2200" b="0" i="0" dirty="0">
                <a:solidFill>
                  <a:srgbClr val="333333"/>
                </a:solidFill>
                <a:effectLst/>
                <a:latin typeface="Lato" panose="020F0502020204030203" pitchFamily="34" charset="0"/>
              </a:rPr>
              <a:t>It happens in a flash. After months of web content development, website design, and content writing, your site launches (or relaunches). </a:t>
            </a:r>
          </a:p>
          <a:p>
            <a:pPr marL="342900" indent="-342900" algn="l" fontAlgn="base">
              <a:buFont typeface="Wingdings" panose="05000000000000000000" pitchFamily="2" charset="2"/>
              <a:buChar char="Ø"/>
            </a:pPr>
            <a:endParaRPr lang="en-US" sz="22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200" b="0" i="0" dirty="0">
                <a:solidFill>
                  <a:srgbClr val="333333"/>
                </a:solidFill>
                <a:effectLst/>
                <a:latin typeface="Lato" panose="020F0502020204030203" pitchFamily="34" charset="0"/>
              </a:rPr>
              <a:t>Some launches are quiet. Others are loud. Once the site goes live, you can start driving traffic to it. This is also part of the launch: spreading the word about your site (also known as online marketing).</a:t>
            </a:r>
          </a:p>
        </p:txBody>
      </p:sp>
    </p:spTree>
    <p:extLst>
      <p:ext uri="{BB962C8B-B14F-4D97-AF65-F5344CB8AC3E}">
        <p14:creationId xmlns:p14="http://schemas.microsoft.com/office/powerpoint/2010/main" val="28622129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73" y="-28940"/>
            <a:ext cx="8664654" cy="1066130"/>
          </a:xfrm>
        </p:spPr>
        <p:txBody>
          <a:bodyPr>
            <a:noAutofit/>
          </a:bodyPr>
          <a:lstStyle/>
          <a:p>
            <a:pPr algn="l" fontAlgn="base"/>
            <a:r>
              <a:rPr lang="en-GB" sz="3600" b="1" dirty="0">
                <a:solidFill>
                  <a:srgbClr val="333333"/>
                </a:solidFill>
                <a:latin typeface="Bree Serif"/>
              </a:rPr>
              <a:t>Web Content Development</a:t>
            </a:r>
          </a:p>
        </p:txBody>
      </p:sp>
      <p:sp>
        <p:nvSpPr>
          <p:cNvPr id="6" name="TextBox 5">
            <a:extLst>
              <a:ext uri="{FF2B5EF4-FFF2-40B4-BE49-F238E27FC236}">
                <a16:creationId xmlns:a16="http://schemas.microsoft.com/office/drawing/2014/main" id="{0E142DAB-625A-4FDE-A7F5-030981695BB9}"/>
              </a:ext>
            </a:extLst>
          </p:cNvPr>
          <p:cNvSpPr txBox="1"/>
          <p:nvPr/>
        </p:nvSpPr>
        <p:spPr>
          <a:xfrm>
            <a:off x="235724" y="908720"/>
            <a:ext cx="8664654" cy="4524315"/>
          </a:xfrm>
          <a:prstGeom prst="rect">
            <a:avLst/>
          </a:prstGeom>
          <a:noFill/>
        </p:spPr>
        <p:txBody>
          <a:bodyPr wrap="square" rtlCol="0">
            <a:spAutoFit/>
          </a:bodyPr>
          <a:lstStyle/>
          <a:p>
            <a:pPr algn="l" fontAlgn="base"/>
            <a:r>
              <a:rPr lang="en-US" sz="2400" b="1" i="1" dirty="0">
                <a:solidFill>
                  <a:srgbClr val="FF0000"/>
                </a:solidFill>
                <a:effectLst>
                  <a:outerShdw blurRad="38100" dist="38100" dir="2700000" algn="tl">
                    <a:srgbClr val="000000">
                      <a:alpha val="43137"/>
                    </a:srgbClr>
                  </a:outerShdw>
                </a:effectLst>
                <a:latin typeface="Lato Black" panose="020F0A02020204030203" pitchFamily="34" charset="0"/>
                <a:cs typeface="Lato Black" panose="020F0A02020204030203" pitchFamily="34" charset="0"/>
              </a:rPr>
              <a:t>Maintain</a:t>
            </a:r>
          </a:p>
          <a:p>
            <a:pPr marL="342900" indent="-342900" algn="l" fontAlgn="base">
              <a:buFont typeface="Wingdings" panose="05000000000000000000" pitchFamily="2" charset="2"/>
              <a:buChar char="Ø"/>
            </a:pPr>
            <a:r>
              <a:rPr lang="en-US" sz="2200" b="0" i="0" dirty="0">
                <a:solidFill>
                  <a:srgbClr val="333333"/>
                </a:solidFill>
                <a:effectLst/>
                <a:latin typeface="Lato" panose="020F0502020204030203" pitchFamily="34" charset="0"/>
              </a:rPr>
              <a:t>After the launch, it might feel like all the hard work is over. That would be wrong. </a:t>
            </a:r>
          </a:p>
          <a:p>
            <a:pPr marL="342900" indent="-342900" algn="l" fontAlgn="base">
              <a:buFont typeface="Wingdings" panose="05000000000000000000" pitchFamily="2" charset="2"/>
              <a:buChar char="Ø"/>
            </a:pPr>
            <a:endParaRPr lang="en-US" sz="22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200" b="0" i="0" dirty="0">
                <a:solidFill>
                  <a:srgbClr val="333333"/>
                </a:solidFill>
                <a:effectLst/>
                <a:latin typeface="Lato" panose="020F0502020204030203" pitchFamily="34" charset="0"/>
              </a:rPr>
              <a:t>Every website needs to be maintained. Some sites are maintained </a:t>
            </a:r>
            <a:r>
              <a:rPr lang="en-US" sz="2200" b="1" i="0" dirty="0">
                <a:solidFill>
                  <a:srgbClr val="333333"/>
                </a:solidFill>
                <a:effectLst/>
                <a:latin typeface="Lato" panose="020F0502020204030203" pitchFamily="34" charset="0"/>
              </a:rPr>
              <a:t>constantly and updated several times a day</a:t>
            </a:r>
            <a:r>
              <a:rPr lang="en-US" sz="2200" b="0" i="0" dirty="0">
                <a:solidFill>
                  <a:srgbClr val="333333"/>
                </a:solidFill>
                <a:effectLst/>
                <a:latin typeface="Lato" panose="020F0502020204030203" pitchFamily="34" charset="0"/>
              </a:rPr>
              <a:t>.</a:t>
            </a:r>
          </a:p>
          <a:p>
            <a:pPr marL="342900" indent="-342900" algn="l" fontAlgn="base">
              <a:buFont typeface="Wingdings" panose="05000000000000000000" pitchFamily="2" charset="2"/>
              <a:buChar char="Ø"/>
            </a:pPr>
            <a:endParaRPr lang="en-US" sz="22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200" b="0" i="0" dirty="0">
                <a:solidFill>
                  <a:srgbClr val="333333"/>
                </a:solidFill>
                <a:effectLst/>
                <a:latin typeface="Lato" panose="020F0502020204030203" pitchFamily="34" charset="0"/>
              </a:rPr>
              <a:t>Others are </a:t>
            </a:r>
            <a:r>
              <a:rPr lang="en-US" sz="2200" b="1" i="0" dirty="0">
                <a:solidFill>
                  <a:srgbClr val="333333"/>
                </a:solidFill>
                <a:effectLst/>
                <a:latin typeface="Lato" panose="020F0502020204030203" pitchFamily="34" charset="0"/>
              </a:rPr>
              <a:t>updated weekly or monthly</a:t>
            </a:r>
            <a:r>
              <a:rPr lang="en-US" sz="2200" b="0" i="0" dirty="0">
                <a:solidFill>
                  <a:srgbClr val="333333"/>
                </a:solidFill>
                <a:effectLst/>
                <a:latin typeface="Lato" panose="020F0502020204030203" pitchFamily="34" charset="0"/>
              </a:rPr>
              <a:t>. A small few are only updated every year or so. </a:t>
            </a:r>
          </a:p>
          <a:p>
            <a:pPr marL="342900" indent="-342900" algn="l" fontAlgn="base">
              <a:buFont typeface="Wingdings" panose="05000000000000000000" pitchFamily="2" charset="2"/>
              <a:buChar char="Ø"/>
            </a:pPr>
            <a:endParaRPr lang="en-US" sz="22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200" b="0" i="0" dirty="0">
                <a:solidFill>
                  <a:srgbClr val="333333"/>
                </a:solidFill>
                <a:effectLst/>
                <a:latin typeface="Lato" panose="020F0502020204030203" pitchFamily="34" charset="0"/>
              </a:rPr>
              <a:t>Making updates to your site and proactively managing it (by keeping software updated and monitoring your traffic, for example) are critical to the success of your online presence.</a:t>
            </a:r>
          </a:p>
        </p:txBody>
      </p:sp>
    </p:spTree>
    <p:extLst>
      <p:ext uri="{BB962C8B-B14F-4D97-AF65-F5344CB8AC3E}">
        <p14:creationId xmlns:p14="http://schemas.microsoft.com/office/powerpoint/2010/main" val="589633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73" y="-28940"/>
            <a:ext cx="8664654" cy="1066130"/>
          </a:xfrm>
        </p:spPr>
        <p:txBody>
          <a:bodyPr>
            <a:noAutofit/>
          </a:bodyPr>
          <a:lstStyle/>
          <a:p>
            <a:pPr algn="l" fontAlgn="base"/>
            <a:r>
              <a:rPr lang="en-GB" sz="3600" b="1" i="1" dirty="0">
                <a:solidFill>
                  <a:srgbClr val="333333"/>
                </a:solidFill>
                <a:effectLst>
                  <a:outerShdw blurRad="38100" dist="38100" dir="2700000" algn="tl">
                    <a:srgbClr val="000000">
                      <a:alpha val="43137"/>
                    </a:srgbClr>
                  </a:outerShdw>
                </a:effectLst>
                <a:latin typeface="Bree Serif"/>
              </a:rPr>
              <a:t>Common Mistakes: The Don’ts</a:t>
            </a:r>
          </a:p>
        </p:txBody>
      </p:sp>
      <p:sp>
        <p:nvSpPr>
          <p:cNvPr id="6" name="TextBox 5">
            <a:extLst>
              <a:ext uri="{FF2B5EF4-FFF2-40B4-BE49-F238E27FC236}">
                <a16:creationId xmlns:a16="http://schemas.microsoft.com/office/drawing/2014/main" id="{0E142DAB-625A-4FDE-A7F5-030981695BB9}"/>
              </a:ext>
            </a:extLst>
          </p:cNvPr>
          <p:cNvSpPr txBox="1"/>
          <p:nvPr/>
        </p:nvSpPr>
        <p:spPr>
          <a:xfrm>
            <a:off x="235724" y="908720"/>
            <a:ext cx="8664654" cy="3477875"/>
          </a:xfrm>
          <a:prstGeom prst="rect">
            <a:avLst/>
          </a:prstGeom>
          <a:noFill/>
        </p:spPr>
        <p:txBody>
          <a:bodyPr wrap="square" rtlCol="0">
            <a:spAutoFit/>
          </a:bodyPr>
          <a:lstStyle/>
          <a:p>
            <a:pPr algn="just" fontAlgn="base"/>
            <a:r>
              <a:rPr lang="en-US" sz="2400" b="0" i="0" dirty="0">
                <a:solidFill>
                  <a:srgbClr val="333333"/>
                </a:solidFill>
                <a:effectLst/>
                <a:latin typeface="Lato" panose="020F0502020204030203" pitchFamily="34" charset="0"/>
              </a:rPr>
              <a:t>There are plenty of mistakes that people make with web content development. Here are a handful of things you don’t want to do:</a:t>
            </a:r>
          </a:p>
          <a:p>
            <a:pPr algn="l" fontAlgn="base"/>
            <a:endParaRPr lang="en-US" sz="24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000" b="1" i="0" dirty="0">
                <a:solidFill>
                  <a:srgbClr val="333333"/>
                </a:solidFill>
                <a:effectLst/>
                <a:latin typeface="Lato" panose="020F0502020204030203" pitchFamily="34" charset="0"/>
              </a:rPr>
              <a:t>Don’t plan your design before you plan your content</a:t>
            </a:r>
            <a:r>
              <a:rPr lang="en-US" sz="2000" b="0" i="0" dirty="0">
                <a:solidFill>
                  <a:srgbClr val="333333"/>
                </a:solidFill>
                <a:effectLst/>
                <a:latin typeface="Lato" panose="020F0502020204030203" pitchFamily="34" charset="0"/>
              </a:rPr>
              <a:t>. They should complement each other, but the design should be built to hold the content. Also, keep in mind that you may add content over time, </a:t>
            </a:r>
            <a:r>
              <a:rPr lang="en-US" sz="2000" b="1" i="1" dirty="0">
                <a:solidFill>
                  <a:srgbClr val="333333"/>
                </a:solidFill>
                <a:effectLst/>
                <a:latin typeface="Lato" panose="020F0502020204030203" pitchFamily="34" charset="0"/>
              </a:rPr>
              <a:t>so choose a design that’s flexible enough to handle growth.</a:t>
            </a:r>
          </a:p>
          <a:p>
            <a:pPr algn="l" fontAlgn="base"/>
            <a:endParaRPr lang="en-US" sz="20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000" b="1" i="0" dirty="0">
                <a:solidFill>
                  <a:srgbClr val="333333"/>
                </a:solidFill>
                <a:effectLst/>
                <a:latin typeface="Lato" panose="020F0502020204030203" pitchFamily="34" charset="0"/>
              </a:rPr>
              <a:t>Don’t start driving </a:t>
            </a:r>
            <a:r>
              <a:rPr lang="en-US" sz="2000" b="0" i="0" dirty="0">
                <a:solidFill>
                  <a:srgbClr val="333333"/>
                </a:solidFill>
                <a:effectLst/>
                <a:latin typeface="Lato" panose="020F0502020204030203" pitchFamily="34" charset="0"/>
              </a:rPr>
              <a:t>traffic to your site until it’s completed</a:t>
            </a:r>
            <a:r>
              <a:rPr lang="en-US" sz="2400" b="0" i="0" dirty="0">
                <a:solidFill>
                  <a:srgbClr val="333333"/>
                </a:solidFill>
                <a:effectLst/>
                <a:latin typeface="Lato" panose="020F0502020204030203" pitchFamily="34" charset="0"/>
              </a:rPr>
              <a:t>.</a:t>
            </a:r>
          </a:p>
        </p:txBody>
      </p:sp>
    </p:spTree>
    <p:extLst>
      <p:ext uri="{BB962C8B-B14F-4D97-AF65-F5344CB8AC3E}">
        <p14:creationId xmlns:p14="http://schemas.microsoft.com/office/powerpoint/2010/main" val="2426818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73" y="-28940"/>
            <a:ext cx="8664654" cy="1066130"/>
          </a:xfrm>
        </p:spPr>
        <p:txBody>
          <a:bodyPr>
            <a:noAutofit/>
          </a:bodyPr>
          <a:lstStyle/>
          <a:p>
            <a:pPr algn="l" fontAlgn="base"/>
            <a:r>
              <a:rPr lang="en-GB" sz="3600" b="1" i="1" dirty="0">
                <a:solidFill>
                  <a:srgbClr val="333333"/>
                </a:solidFill>
                <a:effectLst>
                  <a:outerShdw blurRad="38100" dist="38100" dir="2700000" algn="tl">
                    <a:srgbClr val="000000">
                      <a:alpha val="43137"/>
                    </a:srgbClr>
                  </a:outerShdw>
                </a:effectLst>
                <a:latin typeface="Bree Serif"/>
              </a:rPr>
              <a:t>Common Mistakes: The Don’ts</a:t>
            </a:r>
          </a:p>
        </p:txBody>
      </p:sp>
      <p:sp>
        <p:nvSpPr>
          <p:cNvPr id="6" name="TextBox 5">
            <a:extLst>
              <a:ext uri="{FF2B5EF4-FFF2-40B4-BE49-F238E27FC236}">
                <a16:creationId xmlns:a16="http://schemas.microsoft.com/office/drawing/2014/main" id="{0E142DAB-625A-4FDE-A7F5-030981695BB9}"/>
              </a:ext>
            </a:extLst>
          </p:cNvPr>
          <p:cNvSpPr txBox="1"/>
          <p:nvPr/>
        </p:nvSpPr>
        <p:spPr>
          <a:xfrm>
            <a:off x="235724" y="908720"/>
            <a:ext cx="8664654" cy="3477875"/>
          </a:xfrm>
          <a:prstGeom prst="rect">
            <a:avLst/>
          </a:prstGeom>
          <a:noFill/>
        </p:spPr>
        <p:txBody>
          <a:bodyPr wrap="square" rtlCol="0">
            <a:spAutoFit/>
          </a:bodyPr>
          <a:lstStyle/>
          <a:p>
            <a:pPr marL="342900" indent="-342900" algn="l" fontAlgn="base">
              <a:buFont typeface="Wingdings" panose="05000000000000000000" pitchFamily="2" charset="2"/>
              <a:buChar char="Ø"/>
            </a:pPr>
            <a:r>
              <a:rPr lang="en-US" sz="2000" b="1" i="0" dirty="0">
                <a:solidFill>
                  <a:srgbClr val="333333"/>
                </a:solidFill>
                <a:effectLst/>
                <a:latin typeface="Lato" panose="020F0502020204030203" pitchFamily="34" charset="0"/>
              </a:rPr>
              <a:t>Don’t launch </a:t>
            </a:r>
            <a:r>
              <a:rPr lang="en-US" sz="2000" b="0" i="0" dirty="0">
                <a:solidFill>
                  <a:srgbClr val="333333"/>
                </a:solidFill>
                <a:effectLst/>
                <a:latin typeface="Lato" panose="020F0502020204030203" pitchFamily="34" charset="0"/>
              </a:rPr>
              <a:t>until you’ve thoroughly tested the site on all platforms and browsers and various screen sizes (mobile, tablets, and desktops).</a:t>
            </a:r>
          </a:p>
          <a:p>
            <a:pPr algn="l" fontAlgn="base"/>
            <a:endParaRPr lang="en-US" sz="2000" b="0" i="0" dirty="0">
              <a:solidFill>
                <a:srgbClr val="333333"/>
              </a:solidFill>
              <a:effectLst/>
              <a:latin typeface="Lato" panose="020F0502020204030203" pitchFamily="34" charset="0"/>
            </a:endParaRPr>
          </a:p>
          <a:p>
            <a:pPr marL="342900" indent="-342900" algn="l" fontAlgn="base">
              <a:buFont typeface="Wingdings" panose="05000000000000000000" pitchFamily="2" charset="2"/>
              <a:buChar char="Ø"/>
            </a:pPr>
            <a:r>
              <a:rPr lang="en-US" sz="2000" b="1" i="0" dirty="0">
                <a:solidFill>
                  <a:srgbClr val="333333"/>
                </a:solidFill>
                <a:effectLst/>
                <a:latin typeface="Lato" panose="020F0502020204030203" pitchFamily="34" charset="0"/>
              </a:rPr>
              <a:t>Don’t expect your site to be an overnight success. </a:t>
            </a:r>
            <a:r>
              <a:rPr lang="en-US" sz="2000" b="0" i="0" dirty="0">
                <a:solidFill>
                  <a:srgbClr val="333333"/>
                </a:solidFill>
                <a:effectLst/>
                <a:latin typeface="Lato" panose="020F0502020204030203" pitchFamily="34" charset="0"/>
              </a:rPr>
              <a:t>Building a website is hard, but getting traffic to a brand new site is much harder. Be patient, stick with it, and success will come.</a:t>
            </a:r>
          </a:p>
          <a:p>
            <a:pPr algn="l" fontAlgn="base"/>
            <a:endParaRPr lang="en-US" sz="2000" b="0" i="0" dirty="0">
              <a:solidFill>
                <a:srgbClr val="333333"/>
              </a:solidFill>
              <a:effectLst/>
              <a:latin typeface="Lato" panose="020F0502020204030203" pitchFamily="34" charset="0"/>
            </a:endParaRPr>
          </a:p>
          <a:p>
            <a:pPr algn="just" fontAlgn="base"/>
            <a:r>
              <a:rPr lang="en-US" sz="2000" b="0" i="0" dirty="0">
                <a:solidFill>
                  <a:srgbClr val="333333"/>
                </a:solidFill>
                <a:effectLst/>
                <a:latin typeface="Lato" panose="020F0502020204030203" pitchFamily="34" charset="0"/>
              </a:rPr>
              <a:t>Make sure you stay focused on your site’s primary purpose. Web content development can get messy. You’ll have lots of great ideas, but they won’t all lend themselves to the goals you’re trying to achieve. Make sure your plan sticks to your purpose, and don’t get sidetracked.</a:t>
            </a:r>
          </a:p>
        </p:txBody>
      </p:sp>
    </p:spTree>
    <p:extLst>
      <p:ext uri="{BB962C8B-B14F-4D97-AF65-F5344CB8AC3E}">
        <p14:creationId xmlns:p14="http://schemas.microsoft.com/office/powerpoint/2010/main" val="778923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vert="horz" lIns="91440" tIns="45720" rIns="91440" bIns="45720" rtlCol="0" anchor="ctr">
            <a:normAutofit/>
          </a:bodyPr>
          <a:lstStyle/>
          <a:p>
            <a:pPr fontAlgn="base"/>
            <a:r>
              <a:rPr lang="en-GB" sz="4100" b="1" i="1" dirty="0">
                <a:effectLst>
                  <a:outerShdw blurRad="38100" dist="38100" dir="2700000" algn="tl">
                    <a:srgbClr val="000000">
                      <a:alpha val="43137"/>
                    </a:srgbClr>
                  </a:outerShdw>
                </a:effectLst>
              </a:rPr>
              <a:t>Web Content Design Standards</a:t>
            </a:r>
          </a:p>
        </p:txBody>
      </p:sp>
      <p:pic>
        <p:nvPicPr>
          <p:cNvPr id="1026" name="Picture 2" descr="designstandardsblogpost-contact-small">
            <a:extLst>
              <a:ext uri="{FF2B5EF4-FFF2-40B4-BE49-F238E27FC236}">
                <a16:creationId xmlns:a16="http://schemas.microsoft.com/office/drawing/2014/main" id="{63825763-6510-4AFB-AC9F-B17A74841B8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812689"/>
            <a:ext cx="4038600" cy="3564064"/>
          </a:xfrm>
          <a:prstGeom prst="rect">
            <a:avLst/>
          </a:prstGeom>
          <a:solidFill>
            <a:srgbClr val="FFFFFF"/>
          </a:solidFill>
        </p:spPr>
      </p:pic>
      <p:sp>
        <p:nvSpPr>
          <p:cNvPr id="6" name="TextBox 5">
            <a:extLst>
              <a:ext uri="{FF2B5EF4-FFF2-40B4-BE49-F238E27FC236}">
                <a16:creationId xmlns:a16="http://schemas.microsoft.com/office/drawing/2014/main" id="{0E142DAB-625A-4FDE-A7F5-030981695BB9}"/>
              </a:ext>
            </a:extLst>
          </p:cNvPr>
          <p:cNvSpPr txBox="1"/>
          <p:nvPr/>
        </p:nvSpPr>
        <p:spPr>
          <a:xfrm>
            <a:off x="4648200" y="1600201"/>
            <a:ext cx="4038600" cy="3989040"/>
          </a:xfrm>
          <a:prstGeom prst="rect">
            <a:avLst/>
          </a:prstGeom>
        </p:spPr>
        <p:txBody>
          <a:bodyPr vert="horz" lIns="91440" tIns="45720" rIns="91440" bIns="45720" rtlCol="0">
            <a:normAutofit/>
          </a:bodyPr>
          <a:lstStyle/>
          <a:p>
            <a:pPr>
              <a:lnSpc>
                <a:spcPct val="90000"/>
              </a:lnSpc>
              <a:spcBef>
                <a:spcPct val="20000"/>
              </a:spcBef>
              <a:buFont typeface="Arial" pitchFamily="34" charset="0"/>
            </a:pPr>
            <a:r>
              <a:rPr lang="en-US" b="1" i="0" dirty="0">
                <a:effectLst>
                  <a:outerShdw blurRad="38100" dist="38100" dir="2700000" algn="tl">
                    <a:srgbClr val="000000">
                      <a:alpha val="43137"/>
                    </a:srgbClr>
                  </a:outerShdw>
                </a:effectLst>
              </a:rPr>
              <a:t>1. Logo in the top left</a:t>
            </a:r>
          </a:p>
          <a:p>
            <a:pPr>
              <a:lnSpc>
                <a:spcPct val="90000"/>
              </a:lnSpc>
              <a:spcBef>
                <a:spcPct val="20000"/>
              </a:spcBef>
              <a:buFont typeface="Arial" pitchFamily="34" charset="0"/>
            </a:pPr>
            <a:r>
              <a:rPr lang="en-US" b="0" i="0" dirty="0">
                <a:effectLst/>
              </a:rPr>
              <a:t>100% of the websites researched had a clickable logo in the upper left corner of every page on the site. That’s a standard!</a:t>
            </a:r>
          </a:p>
          <a:p>
            <a:pPr>
              <a:lnSpc>
                <a:spcPct val="90000"/>
              </a:lnSpc>
              <a:spcBef>
                <a:spcPct val="20000"/>
              </a:spcBef>
              <a:buFont typeface="Arial" pitchFamily="34" charset="0"/>
            </a:pPr>
            <a:endParaRPr lang="en-US" b="0" i="0" dirty="0">
              <a:effectLst/>
            </a:endParaRPr>
          </a:p>
          <a:p>
            <a:pPr>
              <a:lnSpc>
                <a:spcPct val="90000"/>
              </a:lnSpc>
              <a:spcBef>
                <a:spcPct val="20000"/>
              </a:spcBef>
              <a:buFont typeface="Arial" pitchFamily="34" charset="0"/>
            </a:pPr>
            <a:r>
              <a:rPr lang="en-US" b="1" i="0" dirty="0">
                <a:effectLst>
                  <a:outerShdw blurRad="38100" dist="38100" dir="2700000" algn="tl">
                    <a:srgbClr val="000000">
                      <a:alpha val="43137"/>
                    </a:srgbClr>
                  </a:outerShdw>
                </a:effectLst>
              </a:rPr>
              <a:t>2. Contact in top right</a:t>
            </a:r>
          </a:p>
          <a:p>
            <a:pPr>
              <a:lnSpc>
                <a:spcPct val="90000"/>
              </a:lnSpc>
              <a:spcBef>
                <a:spcPct val="20000"/>
              </a:spcBef>
              <a:buFont typeface="Arial" pitchFamily="34" charset="0"/>
            </a:pPr>
            <a:r>
              <a:rPr lang="en-US" b="0" i="0" dirty="0">
                <a:effectLst/>
              </a:rPr>
              <a:t>44% have the contact button or link in the top right corner of every page. Although this placement is very common and considered best practices, it cannot be considered standard.</a:t>
            </a:r>
          </a:p>
          <a:p>
            <a:pPr fontAlgn="base">
              <a:lnSpc>
                <a:spcPct val="90000"/>
              </a:lnSpc>
              <a:spcBef>
                <a:spcPct val="20000"/>
              </a:spcBef>
              <a:buFont typeface="Arial" pitchFamily="34" charset="0"/>
            </a:pPr>
            <a:endParaRPr lang="en-US" sz="2000" b="0" i="0" dirty="0">
              <a:effectLst/>
            </a:endParaRPr>
          </a:p>
        </p:txBody>
      </p:sp>
    </p:spTree>
    <p:extLst>
      <p:ext uri="{BB962C8B-B14F-4D97-AF65-F5344CB8AC3E}">
        <p14:creationId xmlns:p14="http://schemas.microsoft.com/office/powerpoint/2010/main" val="38138706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vert="horz" lIns="91440" tIns="45720" rIns="91440" bIns="45720" rtlCol="0" anchor="ctr">
            <a:normAutofit/>
          </a:bodyPr>
          <a:lstStyle/>
          <a:p>
            <a:pPr fontAlgn="base"/>
            <a:r>
              <a:rPr lang="en-GB" sz="4100" b="1" i="1">
                <a:effectLst>
                  <a:outerShdw blurRad="38100" dist="38100" dir="2700000" algn="tl">
                    <a:srgbClr val="000000">
                      <a:alpha val="43137"/>
                    </a:srgbClr>
                  </a:outerShdw>
                </a:effectLst>
              </a:rPr>
              <a:t>Web Content Design Standards</a:t>
            </a:r>
          </a:p>
        </p:txBody>
      </p:sp>
      <p:pic>
        <p:nvPicPr>
          <p:cNvPr id="2050" name="Picture 2" descr="designstandardsblogpost-small">
            <a:extLst>
              <a:ext uri="{FF2B5EF4-FFF2-40B4-BE49-F238E27FC236}">
                <a16:creationId xmlns:a16="http://schemas.microsoft.com/office/drawing/2014/main" id="{7D855EA0-692C-48BE-815C-D2399D0BD59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812689"/>
            <a:ext cx="4038600" cy="3564064"/>
          </a:xfrm>
          <a:prstGeom prst="rect">
            <a:avLst/>
          </a:prstGeom>
          <a:solidFill>
            <a:srgbClr val="FFFFFF"/>
          </a:solidFill>
        </p:spPr>
      </p:pic>
      <p:sp>
        <p:nvSpPr>
          <p:cNvPr id="6" name="TextBox 5">
            <a:extLst>
              <a:ext uri="{FF2B5EF4-FFF2-40B4-BE49-F238E27FC236}">
                <a16:creationId xmlns:a16="http://schemas.microsoft.com/office/drawing/2014/main" id="{0E142DAB-625A-4FDE-A7F5-030981695BB9}"/>
              </a:ext>
            </a:extLst>
          </p:cNvPr>
          <p:cNvSpPr txBox="1"/>
          <p:nvPr/>
        </p:nvSpPr>
        <p:spPr>
          <a:xfrm>
            <a:off x="4648200" y="1600201"/>
            <a:ext cx="4038600" cy="3989040"/>
          </a:xfrm>
          <a:prstGeom prst="rect">
            <a:avLst/>
          </a:prstGeom>
        </p:spPr>
        <p:txBody>
          <a:bodyPr vert="horz" lIns="91440" tIns="45720" rIns="91440" bIns="45720" rtlCol="0">
            <a:normAutofit/>
          </a:bodyPr>
          <a:lstStyle/>
          <a:p>
            <a:pPr>
              <a:lnSpc>
                <a:spcPct val="90000"/>
              </a:lnSpc>
              <a:spcBef>
                <a:spcPct val="20000"/>
              </a:spcBef>
              <a:buFont typeface="Arial" pitchFamily="34" charset="0"/>
            </a:pPr>
            <a:r>
              <a:rPr lang="en-US" sz="2400" b="1" dirty="0">
                <a:effectLst>
                  <a:outerShdw blurRad="38100" dist="38100" dir="2700000" algn="tl">
                    <a:srgbClr val="000000">
                      <a:alpha val="43137"/>
                    </a:srgbClr>
                  </a:outerShdw>
                </a:effectLst>
              </a:rPr>
              <a:t>3. Main navigation across the top</a:t>
            </a:r>
          </a:p>
          <a:p>
            <a:pPr>
              <a:lnSpc>
                <a:spcPct val="90000"/>
              </a:lnSpc>
              <a:spcBef>
                <a:spcPct val="20000"/>
              </a:spcBef>
              <a:buFont typeface="Arial" pitchFamily="34" charset="0"/>
            </a:pPr>
            <a:r>
              <a:rPr lang="en-US" sz="2400" b="0" i="0" dirty="0">
                <a:effectLst/>
              </a:rPr>
              <a:t>88% of the websites had the main navigation located in the header at the top of every page, making horizontal top-level navigation a web design standard.</a:t>
            </a:r>
          </a:p>
        </p:txBody>
      </p:sp>
    </p:spTree>
    <p:extLst>
      <p:ext uri="{BB962C8B-B14F-4D97-AF65-F5344CB8AC3E}">
        <p14:creationId xmlns:p14="http://schemas.microsoft.com/office/powerpoint/2010/main" val="16762699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vert="horz" lIns="91440" tIns="45720" rIns="91440" bIns="45720" rtlCol="0" anchor="ctr">
            <a:normAutofit/>
          </a:bodyPr>
          <a:lstStyle/>
          <a:p>
            <a:pPr fontAlgn="base"/>
            <a:r>
              <a:rPr lang="en-GB" sz="4100" b="1" i="1">
                <a:effectLst>
                  <a:outerShdw blurRad="38100" dist="38100" dir="2700000" algn="tl">
                    <a:srgbClr val="000000">
                      <a:alpha val="43137"/>
                    </a:srgbClr>
                  </a:outerShdw>
                </a:effectLst>
              </a:rPr>
              <a:t>Web Content Design Standards</a:t>
            </a:r>
          </a:p>
        </p:txBody>
      </p:sp>
      <p:pic>
        <p:nvPicPr>
          <p:cNvPr id="3074" name="Picture 2" descr="designstandardsblogpost-slide-small">
            <a:extLst>
              <a:ext uri="{FF2B5EF4-FFF2-40B4-BE49-F238E27FC236}">
                <a16:creationId xmlns:a16="http://schemas.microsoft.com/office/drawing/2014/main" id="{61C36093-107E-4215-B04B-F79922F20CE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681434"/>
            <a:ext cx="4038600" cy="3826573"/>
          </a:xfrm>
          <a:prstGeom prst="rect">
            <a:avLst/>
          </a:prstGeom>
          <a:solidFill>
            <a:srgbClr val="FFFFFF"/>
          </a:solidFill>
        </p:spPr>
      </p:pic>
      <p:sp>
        <p:nvSpPr>
          <p:cNvPr id="6" name="TextBox 5">
            <a:extLst>
              <a:ext uri="{FF2B5EF4-FFF2-40B4-BE49-F238E27FC236}">
                <a16:creationId xmlns:a16="http://schemas.microsoft.com/office/drawing/2014/main" id="{0E142DAB-625A-4FDE-A7F5-030981695BB9}"/>
              </a:ext>
            </a:extLst>
          </p:cNvPr>
          <p:cNvSpPr txBox="1"/>
          <p:nvPr/>
        </p:nvSpPr>
        <p:spPr>
          <a:xfrm>
            <a:off x="4648200" y="1600201"/>
            <a:ext cx="4038600" cy="3989040"/>
          </a:xfrm>
          <a:prstGeom prst="rect">
            <a:avLst/>
          </a:prstGeom>
        </p:spPr>
        <p:txBody>
          <a:bodyPr vert="horz" lIns="91440" tIns="45720" rIns="91440" bIns="45720" rtlCol="0">
            <a:normAutofit/>
          </a:bodyPr>
          <a:lstStyle/>
          <a:p>
            <a:pPr>
              <a:spcBef>
                <a:spcPct val="20000"/>
              </a:spcBef>
              <a:buFont typeface="Arial" pitchFamily="34" charset="0"/>
            </a:pPr>
            <a:r>
              <a:rPr lang="en-US" sz="2400" b="1" i="0" dirty="0">
                <a:effectLst>
                  <a:outerShdw blurRad="38100" dist="38100" dir="2700000" algn="tl">
                    <a:srgbClr val="000000">
                      <a:alpha val="43137"/>
                    </a:srgbClr>
                  </a:outerShdw>
                </a:effectLst>
              </a:rPr>
              <a:t>4. Home page slideshow</a:t>
            </a:r>
          </a:p>
          <a:p>
            <a:pPr>
              <a:spcBef>
                <a:spcPct val="20000"/>
              </a:spcBef>
              <a:buFont typeface="Arial" pitchFamily="34" charset="0"/>
            </a:pPr>
            <a:r>
              <a:rPr lang="en-US" sz="2400" b="0" i="0" dirty="0">
                <a:effectLst/>
              </a:rPr>
              <a:t>32% of the websites have a home page slideshow (also known as a carousel) with a rotating series of images and messages.</a:t>
            </a:r>
          </a:p>
        </p:txBody>
      </p:sp>
    </p:spTree>
    <p:extLst>
      <p:ext uri="{BB962C8B-B14F-4D97-AF65-F5344CB8AC3E}">
        <p14:creationId xmlns:p14="http://schemas.microsoft.com/office/powerpoint/2010/main" val="23926574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vert="horz" lIns="91440" tIns="45720" rIns="91440" bIns="45720" rtlCol="0" anchor="ctr">
            <a:normAutofit/>
          </a:bodyPr>
          <a:lstStyle/>
          <a:p>
            <a:pPr fontAlgn="base"/>
            <a:r>
              <a:rPr lang="en-GB" sz="4100" b="1" i="1">
                <a:effectLst>
                  <a:outerShdw blurRad="38100" dist="38100" dir="2700000" algn="tl">
                    <a:srgbClr val="000000">
                      <a:alpha val="43137"/>
                    </a:srgbClr>
                  </a:outerShdw>
                </a:effectLst>
              </a:rPr>
              <a:t>Web Content Design Standards</a:t>
            </a:r>
          </a:p>
        </p:txBody>
      </p:sp>
      <p:pic>
        <p:nvPicPr>
          <p:cNvPr id="4098" name="Picture 2" descr="designstandardsblogpost-value-small">
            <a:extLst>
              <a:ext uri="{FF2B5EF4-FFF2-40B4-BE49-F238E27FC236}">
                <a16:creationId xmlns:a16="http://schemas.microsoft.com/office/drawing/2014/main" id="{78A7EF1F-28C6-422F-9EDE-112F85919B4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681434"/>
            <a:ext cx="4038600" cy="3826573"/>
          </a:xfrm>
          <a:prstGeom prst="rect">
            <a:avLst/>
          </a:prstGeom>
          <a:solidFill>
            <a:srgbClr val="FFFFFF"/>
          </a:solidFill>
        </p:spPr>
      </p:pic>
      <p:sp>
        <p:nvSpPr>
          <p:cNvPr id="6" name="TextBox 5">
            <a:extLst>
              <a:ext uri="{FF2B5EF4-FFF2-40B4-BE49-F238E27FC236}">
                <a16:creationId xmlns:a16="http://schemas.microsoft.com/office/drawing/2014/main" id="{0E142DAB-625A-4FDE-A7F5-030981695BB9}"/>
              </a:ext>
            </a:extLst>
          </p:cNvPr>
          <p:cNvSpPr txBox="1"/>
          <p:nvPr/>
        </p:nvSpPr>
        <p:spPr>
          <a:xfrm>
            <a:off x="4648200" y="1600201"/>
            <a:ext cx="4038600" cy="3989040"/>
          </a:xfrm>
          <a:prstGeom prst="rect">
            <a:avLst/>
          </a:prstGeom>
        </p:spPr>
        <p:txBody>
          <a:bodyPr vert="horz" lIns="91440" tIns="45720" rIns="91440" bIns="45720" rtlCol="0">
            <a:normAutofit lnSpcReduction="10000"/>
          </a:bodyPr>
          <a:lstStyle/>
          <a:p>
            <a:pPr>
              <a:lnSpc>
                <a:spcPct val="90000"/>
              </a:lnSpc>
              <a:spcBef>
                <a:spcPct val="20000"/>
              </a:spcBef>
              <a:buFont typeface="Arial" pitchFamily="34" charset="0"/>
            </a:pPr>
            <a:r>
              <a:rPr lang="en-US" sz="2000" b="1" i="0" dirty="0">
                <a:effectLst>
                  <a:outerShdw blurRad="38100" dist="38100" dir="2700000" algn="tl">
                    <a:srgbClr val="000000">
                      <a:alpha val="43137"/>
                    </a:srgbClr>
                  </a:outerShdw>
                </a:effectLst>
              </a:rPr>
              <a:t>5. Value proposition* high up on the home page</a:t>
            </a:r>
          </a:p>
          <a:p>
            <a:pPr>
              <a:lnSpc>
                <a:spcPct val="90000"/>
              </a:lnSpc>
              <a:spcBef>
                <a:spcPct val="20000"/>
              </a:spcBef>
              <a:buFont typeface="Arial" pitchFamily="34" charset="0"/>
            </a:pPr>
            <a:r>
              <a:rPr lang="en-US" sz="2000" b="0" i="0" dirty="0">
                <a:effectLst/>
              </a:rPr>
              <a:t>80% of marketing websites have an explicit value proposition located high on the home page. So the majority of websites explain their value to visitors “above the fold.” The remaining didn’t have a clear value proposition at all.</a:t>
            </a:r>
          </a:p>
          <a:p>
            <a:pPr>
              <a:lnSpc>
                <a:spcPct val="90000"/>
              </a:lnSpc>
              <a:spcBef>
                <a:spcPct val="20000"/>
              </a:spcBef>
              <a:buFont typeface="Arial" pitchFamily="34" charset="0"/>
            </a:pPr>
            <a:endParaRPr lang="en-US" sz="2000" dirty="0"/>
          </a:p>
          <a:p>
            <a:pPr>
              <a:lnSpc>
                <a:spcPct val="90000"/>
              </a:lnSpc>
              <a:spcBef>
                <a:spcPct val="20000"/>
              </a:spcBef>
              <a:buFont typeface="Arial" pitchFamily="34" charset="0"/>
            </a:pPr>
            <a:r>
              <a:rPr lang="en-GB" sz="2000" b="0" i="0" dirty="0">
                <a:solidFill>
                  <a:srgbClr val="202124"/>
                </a:solidFill>
                <a:effectLst/>
                <a:latin typeface="arial" panose="020B0604020202020204" pitchFamily="34" charset="0"/>
              </a:rPr>
              <a:t>*</a:t>
            </a:r>
            <a:r>
              <a:rPr lang="en-GB" sz="2000" b="1" i="0" dirty="0">
                <a:solidFill>
                  <a:srgbClr val="202124"/>
                </a:solidFill>
                <a:effectLst/>
                <a:latin typeface="arial" panose="020B0604020202020204" pitchFamily="34" charset="0"/>
              </a:rPr>
              <a:t>The first thing people read on your website is the value proposition</a:t>
            </a:r>
            <a:endParaRPr lang="en-US" sz="2000" b="1" i="0" dirty="0">
              <a:effectLst/>
            </a:endParaRPr>
          </a:p>
        </p:txBody>
      </p:sp>
    </p:spTree>
    <p:extLst>
      <p:ext uri="{BB962C8B-B14F-4D97-AF65-F5344CB8AC3E}">
        <p14:creationId xmlns:p14="http://schemas.microsoft.com/office/powerpoint/2010/main" val="16482980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vert="horz" lIns="91440" tIns="45720" rIns="91440" bIns="45720" rtlCol="0" anchor="ctr">
            <a:normAutofit/>
          </a:bodyPr>
          <a:lstStyle/>
          <a:p>
            <a:pPr fontAlgn="base"/>
            <a:r>
              <a:rPr lang="en-GB" sz="4100" b="1" i="1">
                <a:effectLst>
                  <a:outerShdw blurRad="38100" dist="38100" dir="2700000" algn="tl">
                    <a:srgbClr val="000000">
                      <a:alpha val="43137"/>
                    </a:srgbClr>
                  </a:outerShdw>
                </a:effectLst>
              </a:rPr>
              <a:t>Web Content Design Standards</a:t>
            </a:r>
          </a:p>
        </p:txBody>
      </p:sp>
      <p:pic>
        <p:nvPicPr>
          <p:cNvPr id="5122" name="Picture 2" descr="designstandardsblogpost-cta-small">
            <a:extLst>
              <a:ext uri="{FF2B5EF4-FFF2-40B4-BE49-F238E27FC236}">
                <a16:creationId xmlns:a16="http://schemas.microsoft.com/office/drawing/2014/main" id="{F6865CE7-0B05-4076-ACF4-C0247EAB383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681434"/>
            <a:ext cx="4038600" cy="3826573"/>
          </a:xfrm>
          <a:prstGeom prst="rect">
            <a:avLst/>
          </a:prstGeom>
          <a:solidFill>
            <a:srgbClr val="FFFFFF"/>
          </a:solidFill>
        </p:spPr>
      </p:pic>
      <p:sp>
        <p:nvSpPr>
          <p:cNvPr id="6" name="TextBox 5">
            <a:extLst>
              <a:ext uri="{FF2B5EF4-FFF2-40B4-BE49-F238E27FC236}">
                <a16:creationId xmlns:a16="http://schemas.microsoft.com/office/drawing/2014/main" id="{0E142DAB-625A-4FDE-A7F5-030981695BB9}"/>
              </a:ext>
            </a:extLst>
          </p:cNvPr>
          <p:cNvSpPr txBox="1"/>
          <p:nvPr/>
        </p:nvSpPr>
        <p:spPr>
          <a:xfrm>
            <a:off x="4648200" y="1600201"/>
            <a:ext cx="4038600" cy="3989040"/>
          </a:xfrm>
          <a:prstGeom prst="rect">
            <a:avLst/>
          </a:prstGeom>
        </p:spPr>
        <p:txBody>
          <a:bodyPr vert="horz" lIns="91440" tIns="45720" rIns="91440" bIns="45720" rtlCol="0">
            <a:normAutofit/>
          </a:bodyPr>
          <a:lstStyle/>
          <a:p>
            <a:pPr>
              <a:lnSpc>
                <a:spcPct val="90000"/>
              </a:lnSpc>
              <a:spcBef>
                <a:spcPct val="20000"/>
              </a:spcBef>
              <a:buFont typeface="Arial" pitchFamily="34" charset="0"/>
            </a:pPr>
            <a:r>
              <a:rPr lang="en-US" sz="2100" b="1" i="0" dirty="0">
                <a:effectLst>
                  <a:outerShdw blurRad="38100" dist="38100" dir="2700000" algn="tl">
                    <a:srgbClr val="000000">
                      <a:alpha val="43137"/>
                    </a:srgbClr>
                  </a:outerShdw>
                </a:effectLst>
              </a:rPr>
              <a:t>6. Call to Action* high up on the home page</a:t>
            </a:r>
          </a:p>
          <a:p>
            <a:pPr>
              <a:lnSpc>
                <a:spcPct val="90000"/>
              </a:lnSpc>
              <a:spcBef>
                <a:spcPct val="20000"/>
              </a:spcBef>
              <a:buFont typeface="Arial" pitchFamily="34" charset="0"/>
            </a:pPr>
            <a:r>
              <a:rPr lang="en-US" sz="2100" b="0" i="0" dirty="0">
                <a:effectLst/>
              </a:rPr>
              <a:t>78% of the websites had visually prominent calls to action. The percentage fell below our threshold for standard, it’s certainly a convention.</a:t>
            </a:r>
          </a:p>
          <a:p>
            <a:pPr>
              <a:lnSpc>
                <a:spcPct val="90000"/>
              </a:lnSpc>
              <a:spcBef>
                <a:spcPct val="20000"/>
              </a:spcBef>
              <a:buFont typeface="Arial" pitchFamily="34" charset="0"/>
            </a:pPr>
            <a:endParaRPr lang="en-US" sz="2000" dirty="0"/>
          </a:p>
          <a:p>
            <a:pPr>
              <a:lnSpc>
                <a:spcPct val="90000"/>
              </a:lnSpc>
              <a:spcBef>
                <a:spcPct val="20000"/>
              </a:spcBef>
              <a:buFont typeface="Arial" pitchFamily="34" charset="0"/>
            </a:pPr>
            <a:r>
              <a:rPr lang="en-GB" sz="2000" b="1" i="0" dirty="0">
                <a:solidFill>
                  <a:srgbClr val="202124"/>
                </a:solidFill>
                <a:effectLst/>
                <a:latin typeface="arial" panose="020B0604020202020204" pitchFamily="34" charset="0"/>
              </a:rPr>
              <a:t>*a prompt on a website that tells the user to take some specified action</a:t>
            </a:r>
            <a:endParaRPr lang="en-US" sz="2000" b="0" i="0" dirty="0">
              <a:effectLst/>
            </a:endParaRPr>
          </a:p>
        </p:txBody>
      </p:sp>
    </p:spTree>
    <p:extLst>
      <p:ext uri="{BB962C8B-B14F-4D97-AF65-F5344CB8AC3E}">
        <p14:creationId xmlns:p14="http://schemas.microsoft.com/office/powerpoint/2010/main" val="21590019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vert="horz" lIns="91440" tIns="45720" rIns="91440" bIns="45720" rtlCol="0" anchor="ctr">
            <a:normAutofit/>
          </a:bodyPr>
          <a:lstStyle/>
          <a:p>
            <a:pPr fontAlgn="base"/>
            <a:r>
              <a:rPr lang="en-GB" sz="4100" b="1" i="1">
                <a:effectLst>
                  <a:outerShdw blurRad="38100" dist="38100" dir="2700000" algn="tl">
                    <a:srgbClr val="000000">
                      <a:alpha val="43137"/>
                    </a:srgbClr>
                  </a:outerShdw>
                </a:effectLst>
              </a:rPr>
              <a:t>Web Content Design Standards</a:t>
            </a:r>
          </a:p>
        </p:txBody>
      </p:sp>
      <p:pic>
        <p:nvPicPr>
          <p:cNvPr id="6146" name="Picture 2" descr="designstandardsblogpost-search-small">
            <a:extLst>
              <a:ext uri="{FF2B5EF4-FFF2-40B4-BE49-F238E27FC236}">
                <a16:creationId xmlns:a16="http://schemas.microsoft.com/office/drawing/2014/main" id="{4E9AF236-8F9A-465B-A543-1707075B546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812689"/>
            <a:ext cx="4038600" cy="3564064"/>
          </a:xfrm>
          <a:prstGeom prst="rect">
            <a:avLst/>
          </a:prstGeom>
          <a:solidFill>
            <a:srgbClr val="FFFFFF"/>
          </a:solidFill>
        </p:spPr>
      </p:pic>
      <p:sp>
        <p:nvSpPr>
          <p:cNvPr id="6" name="TextBox 5">
            <a:extLst>
              <a:ext uri="{FF2B5EF4-FFF2-40B4-BE49-F238E27FC236}">
                <a16:creationId xmlns:a16="http://schemas.microsoft.com/office/drawing/2014/main" id="{0E142DAB-625A-4FDE-A7F5-030981695BB9}"/>
              </a:ext>
            </a:extLst>
          </p:cNvPr>
          <p:cNvSpPr txBox="1"/>
          <p:nvPr/>
        </p:nvSpPr>
        <p:spPr>
          <a:xfrm>
            <a:off x="4648200" y="1600201"/>
            <a:ext cx="4038600" cy="3989040"/>
          </a:xfrm>
          <a:prstGeom prst="rect">
            <a:avLst/>
          </a:prstGeom>
        </p:spPr>
        <p:txBody>
          <a:bodyPr vert="horz" lIns="91440" tIns="45720" rIns="91440" bIns="45720" rtlCol="0">
            <a:normAutofit/>
          </a:bodyPr>
          <a:lstStyle/>
          <a:p>
            <a:pPr>
              <a:lnSpc>
                <a:spcPct val="90000"/>
              </a:lnSpc>
              <a:spcBef>
                <a:spcPct val="20000"/>
              </a:spcBef>
              <a:buFont typeface="Arial" pitchFamily="34" charset="0"/>
            </a:pPr>
            <a:r>
              <a:rPr lang="en-US" sz="2400" b="1" i="0" dirty="0">
                <a:effectLst>
                  <a:outerShdw blurRad="38100" dist="38100" dir="2700000" algn="tl">
                    <a:srgbClr val="000000">
                      <a:alpha val="43137"/>
                    </a:srgbClr>
                  </a:outerShdw>
                </a:effectLst>
              </a:rPr>
              <a:t>7. Search feature in the header</a:t>
            </a:r>
          </a:p>
          <a:p>
            <a:pPr>
              <a:lnSpc>
                <a:spcPct val="90000"/>
              </a:lnSpc>
              <a:spcBef>
                <a:spcPct val="20000"/>
              </a:spcBef>
              <a:buFont typeface="Arial" pitchFamily="34" charset="0"/>
            </a:pPr>
            <a:r>
              <a:rPr lang="en-US" sz="2400" b="0" i="0" dirty="0">
                <a:effectLst/>
              </a:rPr>
              <a:t>54% of websites have a search feature in the header. </a:t>
            </a:r>
          </a:p>
          <a:p>
            <a:pPr>
              <a:lnSpc>
                <a:spcPct val="90000"/>
              </a:lnSpc>
              <a:spcBef>
                <a:spcPct val="20000"/>
              </a:spcBef>
              <a:buFont typeface="Arial" pitchFamily="34" charset="0"/>
            </a:pPr>
            <a:endParaRPr lang="en-US" sz="2400" dirty="0"/>
          </a:p>
          <a:p>
            <a:pPr>
              <a:lnSpc>
                <a:spcPct val="90000"/>
              </a:lnSpc>
              <a:spcBef>
                <a:spcPct val="20000"/>
              </a:spcBef>
              <a:buFont typeface="Arial" pitchFamily="34" charset="0"/>
            </a:pPr>
            <a:r>
              <a:rPr lang="en-US" sz="2400" b="0" i="0" dirty="0">
                <a:effectLst/>
              </a:rPr>
              <a:t>About half of all marketing sites do not have a search feature that appears “globally” on every page either as a link, icon or search box.</a:t>
            </a:r>
          </a:p>
        </p:txBody>
      </p:sp>
    </p:spTree>
    <p:extLst>
      <p:ext uri="{BB962C8B-B14F-4D97-AF65-F5344CB8AC3E}">
        <p14:creationId xmlns:p14="http://schemas.microsoft.com/office/powerpoint/2010/main" val="22165667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vert="horz" lIns="91440" tIns="45720" rIns="91440" bIns="45720" rtlCol="0" anchor="ctr">
            <a:normAutofit/>
          </a:bodyPr>
          <a:lstStyle/>
          <a:p>
            <a:pPr fontAlgn="base"/>
            <a:r>
              <a:rPr lang="en-GB" sz="4100" b="1" i="1">
                <a:effectLst>
                  <a:outerShdw blurRad="38100" dist="38100" dir="2700000" algn="tl">
                    <a:srgbClr val="000000">
                      <a:alpha val="43137"/>
                    </a:srgbClr>
                  </a:outerShdw>
                </a:effectLst>
              </a:rPr>
              <a:t>Web Content Design Standards</a:t>
            </a:r>
          </a:p>
        </p:txBody>
      </p:sp>
      <p:pic>
        <p:nvPicPr>
          <p:cNvPr id="7170" name="Picture 2" descr="designstandardsblogpost-signup-small">
            <a:extLst>
              <a:ext uri="{FF2B5EF4-FFF2-40B4-BE49-F238E27FC236}">
                <a16:creationId xmlns:a16="http://schemas.microsoft.com/office/drawing/2014/main" id="{E741EDBB-9487-4D47-BA4A-F714E1F48A1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812689"/>
            <a:ext cx="4038600" cy="3564064"/>
          </a:xfrm>
          <a:prstGeom prst="rect">
            <a:avLst/>
          </a:prstGeom>
          <a:solidFill>
            <a:srgbClr val="FFFFFF"/>
          </a:solidFill>
        </p:spPr>
      </p:pic>
      <p:sp>
        <p:nvSpPr>
          <p:cNvPr id="6" name="TextBox 5">
            <a:extLst>
              <a:ext uri="{FF2B5EF4-FFF2-40B4-BE49-F238E27FC236}">
                <a16:creationId xmlns:a16="http://schemas.microsoft.com/office/drawing/2014/main" id="{0E142DAB-625A-4FDE-A7F5-030981695BB9}"/>
              </a:ext>
            </a:extLst>
          </p:cNvPr>
          <p:cNvSpPr txBox="1"/>
          <p:nvPr/>
        </p:nvSpPr>
        <p:spPr>
          <a:xfrm>
            <a:off x="4648200" y="1600201"/>
            <a:ext cx="4038600" cy="3989040"/>
          </a:xfrm>
          <a:prstGeom prst="rect">
            <a:avLst/>
          </a:prstGeom>
        </p:spPr>
        <p:txBody>
          <a:bodyPr vert="horz" lIns="91440" tIns="45720" rIns="91440" bIns="45720" rtlCol="0">
            <a:normAutofit/>
          </a:bodyPr>
          <a:lstStyle/>
          <a:p>
            <a:pPr>
              <a:lnSpc>
                <a:spcPct val="90000"/>
              </a:lnSpc>
              <a:spcBef>
                <a:spcPct val="20000"/>
              </a:spcBef>
              <a:buFont typeface="Arial" pitchFamily="34" charset="0"/>
            </a:pPr>
            <a:r>
              <a:rPr lang="en-US" sz="2400" b="1" i="0" dirty="0">
                <a:effectLst>
                  <a:outerShdw blurRad="38100" dist="38100" dir="2700000" algn="tl">
                    <a:srgbClr val="000000">
                      <a:alpha val="43137"/>
                    </a:srgbClr>
                  </a:outerShdw>
                </a:effectLst>
              </a:rPr>
              <a:t>8. Signup box in the footer</a:t>
            </a:r>
          </a:p>
          <a:p>
            <a:pPr>
              <a:lnSpc>
                <a:spcPct val="90000"/>
              </a:lnSpc>
              <a:spcBef>
                <a:spcPct val="20000"/>
              </a:spcBef>
              <a:buFont typeface="Arial" pitchFamily="34" charset="0"/>
            </a:pPr>
            <a:r>
              <a:rPr lang="en-US" sz="2400" b="0" i="0" dirty="0">
                <a:effectLst/>
              </a:rPr>
              <a:t>24% of websites allow visitors to sign up and subscribe to email updates in the footer.</a:t>
            </a:r>
          </a:p>
          <a:p>
            <a:pPr>
              <a:lnSpc>
                <a:spcPct val="90000"/>
              </a:lnSpc>
              <a:spcBef>
                <a:spcPct val="20000"/>
              </a:spcBef>
              <a:buFont typeface="Arial" pitchFamily="34" charset="0"/>
            </a:pPr>
            <a:r>
              <a:rPr lang="en-US" sz="2400" b="0" i="0" dirty="0">
                <a:effectLst/>
              </a:rPr>
              <a:t>So this is a common place to gather email addresses, but not a convention or a standard.</a:t>
            </a:r>
          </a:p>
        </p:txBody>
      </p:sp>
    </p:spTree>
    <p:extLst>
      <p:ext uri="{BB962C8B-B14F-4D97-AF65-F5344CB8AC3E}">
        <p14:creationId xmlns:p14="http://schemas.microsoft.com/office/powerpoint/2010/main" val="1509880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vert="horz" lIns="91440" tIns="45720" rIns="91440" bIns="45720" rtlCol="0" anchor="ctr">
            <a:normAutofit/>
          </a:bodyPr>
          <a:lstStyle/>
          <a:p>
            <a:pPr fontAlgn="base"/>
            <a:r>
              <a:rPr lang="en-GB" sz="4100" b="1" i="1">
                <a:effectLst>
                  <a:outerShdw blurRad="38100" dist="38100" dir="2700000" algn="tl">
                    <a:srgbClr val="000000">
                      <a:alpha val="43137"/>
                    </a:srgbClr>
                  </a:outerShdw>
                </a:effectLst>
              </a:rPr>
              <a:t>Web Content Design Standards</a:t>
            </a:r>
          </a:p>
        </p:txBody>
      </p:sp>
      <p:pic>
        <p:nvPicPr>
          <p:cNvPr id="8194" name="Picture 2" descr="designstandardsblogpost-socialfooter-footer">
            <a:extLst>
              <a:ext uri="{FF2B5EF4-FFF2-40B4-BE49-F238E27FC236}">
                <a16:creationId xmlns:a16="http://schemas.microsoft.com/office/drawing/2014/main" id="{9223C2EC-8F4C-4776-B9EB-5070452A854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812689"/>
            <a:ext cx="4038600" cy="3564064"/>
          </a:xfrm>
          <a:prstGeom prst="rect">
            <a:avLst/>
          </a:prstGeom>
          <a:solidFill>
            <a:srgbClr val="FFFFFF"/>
          </a:solidFill>
        </p:spPr>
      </p:pic>
      <p:sp>
        <p:nvSpPr>
          <p:cNvPr id="6" name="TextBox 5">
            <a:extLst>
              <a:ext uri="{FF2B5EF4-FFF2-40B4-BE49-F238E27FC236}">
                <a16:creationId xmlns:a16="http://schemas.microsoft.com/office/drawing/2014/main" id="{0E142DAB-625A-4FDE-A7F5-030981695BB9}"/>
              </a:ext>
            </a:extLst>
          </p:cNvPr>
          <p:cNvSpPr txBox="1"/>
          <p:nvPr/>
        </p:nvSpPr>
        <p:spPr>
          <a:xfrm>
            <a:off x="4648200" y="1600201"/>
            <a:ext cx="4038600" cy="3989040"/>
          </a:xfrm>
          <a:prstGeom prst="rect">
            <a:avLst/>
          </a:prstGeom>
        </p:spPr>
        <p:txBody>
          <a:bodyPr vert="horz" lIns="91440" tIns="45720" rIns="91440" bIns="45720" rtlCol="0">
            <a:normAutofit/>
          </a:bodyPr>
          <a:lstStyle/>
          <a:p>
            <a:pPr>
              <a:spcBef>
                <a:spcPct val="20000"/>
              </a:spcBef>
              <a:buFont typeface="Arial" pitchFamily="34" charset="0"/>
            </a:pPr>
            <a:r>
              <a:rPr lang="en-US" sz="2400" b="1" i="0" dirty="0">
                <a:effectLst>
                  <a:outerShdw blurRad="38100" dist="38100" dir="2700000" algn="tl">
                    <a:srgbClr val="000000">
                      <a:alpha val="43137"/>
                    </a:srgbClr>
                  </a:outerShdw>
                </a:effectLst>
              </a:rPr>
              <a:t>9. Social media icons in the footer</a:t>
            </a:r>
          </a:p>
          <a:p>
            <a:pPr>
              <a:spcBef>
                <a:spcPct val="20000"/>
              </a:spcBef>
              <a:buFont typeface="Arial" pitchFamily="34" charset="0"/>
            </a:pPr>
            <a:r>
              <a:rPr lang="en-US" sz="2400" b="0" i="0" dirty="0">
                <a:effectLst/>
              </a:rPr>
              <a:t>72% of the websites include icons for social media websites in the footer. </a:t>
            </a:r>
          </a:p>
          <a:p>
            <a:pPr>
              <a:spcBef>
                <a:spcPct val="20000"/>
              </a:spcBef>
              <a:buFont typeface="Arial" pitchFamily="34" charset="0"/>
            </a:pPr>
            <a:endParaRPr lang="en-US" sz="2400" dirty="0"/>
          </a:p>
          <a:p>
            <a:pPr>
              <a:spcBef>
                <a:spcPct val="20000"/>
              </a:spcBef>
              <a:buFont typeface="Arial" pitchFamily="34" charset="0"/>
            </a:pPr>
            <a:r>
              <a:rPr lang="en-US" sz="2400" b="0" i="0" dirty="0">
                <a:effectLst/>
              </a:rPr>
              <a:t>This almost makes these a standard design element.</a:t>
            </a:r>
          </a:p>
        </p:txBody>
      </p:sp>
    </p:spTree>
    <p:extLst>
      <p:ext uri="{BB962C8B-B14F-4D97-AF65-F5344CB8AC3E}">
        <p14:creationId xmlns:p14="http://schemas.microsoft.com/office/powerpoint/2010/main" val="19752995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vert="horz" lIns="91440" tIns="45720" rIns="91440" bIns="45720" rtlCol="0" anchor="ctr">
            <a:normAutofit/>
          </a:bodyPr>
          <a:lstStyle/>
          <a:p>
            <a:pPr fontAlgn="base"/>
            <a:r>
              <a:rPr lang="en-GB" sz="4100" b="1" i="1" dirty="0">
                <a:effectLst>
                  <a:outerShdw blurRad="38100" dist="38100" dir="2700000" algn="tl">
                    <a:srgbClr val="000000">
                      <a:alpha val="43137"/>
                    </a:srgbClr>
                  </a:outerShdw>
                </a:effectLst>
              </a:rPr>
              <a:t>Web Content Design Standards</a:t>
            </a:r>
          </a:p>
        </p:txBody>
      </p:sp>
      <p:pic>
        <p:nvPicPr>
          <p:cNvPr id="9218" name="Picture 2" descr="designstandardsblogpost-responsive-small">
            <a:extLst>
              <a:ext uri="{FF2B5EF4-FFF2-40B4-BE49-F238E27FC236}">
                <a16:creationId xmlns:a16="http://schemas.microsoft.com/office/drawing/2014/main" id="{0D553B9F-1BA7-4658-87AD-67374497967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681434"/>
            <a:ext cx="4038600" cy="3826573"/>
          </a:xfrm>
          <a:prstGeom prst="rect">
            <a:avLst/>
          </a:prstGeom>
          <a:solidFill>
            <a:srgbClr val="FFFFFF"/>
          </a:solidFill>
        </p:spPr>
      </p:pic>
      <p:sp>
        <p:nvSpPr>
          <p:cNvPr id="6" name="TextBox 5">
            <a:extLst>
              <a:ext uri="{FF2B5EF4-FFF2-40B4-BE49-F238E27FC236}">
                <a16:creationId xmlns:a16="http://schemas.microsoft.com/office/drawing/2014/main" id="{0E142DAB-625A-4FDE-A7F5-030981695BB9}"/>
              </a:ext>
            </a:extLst>
          </p:cNvPr>
          <p:cNvSpPr txBox="1"/>
          <p:nvPr/>
        </p:nvSpPr>
        <p:spPr>
          <a:xfrm>
            <a:off x="4648200" y="1600201"/>
            <a:ext cx="4038600" cy="3989040"/>
          </a:xfrm>
          <a:prstGeom prst="rect">
            <a:avLst/>
          </a:prstGeom>
        </p:spPr>
        <p:txBody>
          <a:bodyPr vert="horz" lIns="91440" tIns="45720" rIns="91440" bIns="45720" rtlCol="0">
            <a:normAutofit/>
          </a:bodyPr>
          <a:lstStyle/>
          <a:p>
            <a:pPr>
              <a:lnSpc>
                <a:spcPct val="90000"/>
              </a:lnSpc>
              <a:spcBef>
                <a:spcPct val="20000"/>
              </a:spcBef>
              <a:buFont typeface="Arial" pitchFamily="34" charset="0"/>
            </a:pPr>
            <a:r>
              <a:rPr lang="en-US" sz="2400" b="1" i="0" dirty="0">
                <a:solidFill>
                  <a:srgbClr val="FF0000"/>
                </a:solidFill>
                <a:effectLst>
                  <a:outerShdw blurRad="38100" dist="38100" dir="2700000" algn="tl">
                    <a:srgbClr val="000000">
                      <a:alpha val="43137"/>
                    </a:srgbClr>
                  </a:outerShdw>
                </a:effectLst>
              </a:rPr>
              <a:t>10. Responsive design</a:t>
            </a:r>
          </a:p>
          <a:p>
            <a:pPr>
              <a:lnSpc>
                <a:spcPct val="90000"/>
              </a:lnSpc>
              <a:spcBef>
                <a:spcPct val="20000"/>
              </a:spcBef>
              <a:buFont typeface="Arial" pitchFamily="34" charset="0"/>
            </a:pPr>
            <a:r>
              <a:rPr lang="en-US" sz="2400" b="0" i="0" dirty="0">
                <a:effectLst/>
              </a:rPr>
              <a:t>68% of websites are mobile-friendly using</a:t>
            </a:r>
            <a:r>
              <a:rPr lang="en-US" sz="2400" dirty="0"/>
              <a:t> responsive web design. </a:t>
            </a:r>
          </a:p>
          <a:p>
            <a:pPr>
              <a:lnSpc>
                <a:spcPct val="90000"/>
              </a:lnSpc>
              <a:spcBef>
                <a:spcPct val="20000"/>
              </a:spcBef>
              <a:buFont typeface="Arial" pitchFamily="34" charset="0"/>
            </a:pPr>
            <a:endParaRPr lang="en-US" sz="2400" dirty="0"/>
          </a:p>
          <a:p>
            <a:pPr>
              <a:lnSpc>
                <a:spcPct val="90000"/>
              </a:lnSpc>
              <a:spcBef>
                <a:spcPct val="20000"/>
              </a:spcBef>
              <a:buFont typeface="Arial" pitchFamily="34" charset="0"/>
            </a:pPr>
            <a:r>
              <a:rPr lang="en-US" sz="2400" dirty="0"/>
              <a:t>This gives visitors a great experience </a:t>
            </a:r>
            <a:r>
              <a:rPr lang="en-US" sz="2400" b="0" i="0" dirty="0">
                <a:effectLst/>
              </a:rPr>
              <a:t>regardless of the device – phone, tablet or desktop.</a:t>
            </a:r>
          </a:p>
        </p:txBody>
      </p:sp>
    </p:spTree>
    <p:extLst>
      <p:ext uri="{BB962C8B-B14F-4D97-AF65-F5344CB8AC3E}">
        <p14:creationId xmlns:p14="http://schemas.microsoft.com/office/powerpoint/2010/main" val="14535956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57DA4-B743-4B3E-B3A9-AB9CD8D0AAFF}"/>
              </a:ext>
            </a:extLst>
          </p:cNvPr>
          <p:cNvSpPr txBox="1">
            <a:spLocks/>
          </p:cNvSpPr>
          <p:nvPr/>
        </p:nvSpPr>
        <p:spPr>
          <a:xfrm>
            <a:off x="0" y="1184000"/>
            <a:ext cx="9036496" cy="77809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base"/>
            <a:r>
              <a:rPr lang="en-GB" sz="4000" b="1" i="0" dirty="0">
                <a:solidFill>
                  <a:srgbClr val="232323"/>
                </a:solidFill>
                <a:effectLst>
                  <a:outerShdw blurRad="38100" dist="38100" dir="2700000" algn="tl">
                    <a:srgbClr val="000000">
                      <a:alpha val="43137"/>
                    </a:srgbClr>
                  </a:outerShdw>
                </a:effectLst>
                <a:latin typeface="Open Sans"/>
              </a:rPr>
              <a:t>Questions &amp; Answers</a:t>
            </a:r>
          </a:p>
        </p:txBody>
      </p:sp>
      <p:sp>
        <p:nvSpPr>
          <p:cNvPr id="3" name="TextBox 2">
            <a:extLst>
              <a:ext uri="{FF2B5EF4-FFF2-40B4-BE49-F238E27FC236}">
                <a16:creationId xmlns:a16="http://schemas.microsoft.com/office/drawing/2014/main" id="{DEF50E9C-1D8F-4D68-A055-5A1B662DC428}"/>
              </a:ext>
            </a:extLst>
          </p:cNvPr>
          <p:cNvSpPr txBox="1"/>
          <p:nvPr/>
        </p:nvSpPr>
        <p:spPr>
          <a:xfrm>
            <a:off x="683568" y="3068960"/>
            <a:ext cx="7920880" cy="2215991"/>
          </a:xfrm>
          <a:prstGeom prst="rect">
            <a:avLst/>
          </a:prstGeom>
          <a:noFill/>
        </p:spPr>
        <p:txBody>
          <a:bodyPr wrap="square" rtlCol="0">
            <a:spAutoFit/>
          </a:bodyPr>
          <a:lstStyle/>
          <a:p>
            <a:r>
              <a:rPr lang="en-GB" sz="2400" b="1" dirty="0"/>
              <a:t>Reference :</a:t>
            </a:r>
          </a:p>
          <a:p>
            <a:pPr marL="342900" indent="-342900">
              <a:buFont typeface="Wingdings" panose="05000000000000000000" pitchFamily="2" charset="2"/>
              <a:buChar char="Ø"/>
            </a:pPr>
            <a:r>
              <a:rPr lang="en-GB" sz="2400" dirty="0">
                <a:hlinkClick r:id="rId2"/>
              </a:rPr>
              <a:t>https://www.buzzprostudio.com/web-content/web-content-development-basics</a:t>
            </a:r>
            <a:endParaRPr lang="en-GB" sz="2400" dirty="0"/>
          </a:p>
          <a:p>
            <a:pPr marL="342900" indent="-342900">
              <a:buFont typeface="Wingdings" panose="05000000000000000000" pitchFamily="2" charset="2"/>
              <a:buChar char="Ø"/>
            </a:pPr>
            <a:r>
              <a:rPr lang="en-GB" sz="2400" dirty="0">
                <a:hlinkClick r:id="rId3"/>
              </a:rPr>
              <a:t>https://www.orbitmedia.com/blog/web-design-standards/</a:t>
            </a:r>
            <a:endParaRPr lang="en-GB" sz="2400" dirty="0"/>
          </a:p>
          <a:p>
            <a:pPr marL="342900" indent="-342900">
              <a:buFont typeface="Wingdings" panose="05000000000000000000" pitchFamily="2" charset="2"/>
              <a:buChar char="Ø"/>
            </a:pPr>
            <a:endParaRPr lang="en-GB" dirty="0"/>
          </a:p>
        </p:txBody>
      </p:sp>
    </p:spTree>
    <p:extLst>
      <p:ext uri="{BB962C8B-B14F-4D97-AF65-F5344CB8AC3E}">
        <p14:creationId xmlns:p14="http://schemas.microsoft.com/office/powerpoint/2010/main" val="151169355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www.w3.org/XML/1998/namespace"/>
    <ds:schemaRef ds:uri="http://schemas.openxmlformats.org/package/2006/metadata/core-properties"/>
    <ds:schemaRef ds:uri="http://schemas.microsoft.com/office/2006/metadata/properties"/>
    <ds:schemaRef ds:uri="211f9404-bca0-4bcf-9c1d-965ccb6f8d2d"/>
    <ds:schemaRef ds:uri="http://purl.org/dc/elements/1.1/"/>
    <ds:schemaRef ds:uri="http://schemas.microsoft.com/office/2006/documentManagement/types"/>
    <ds:schemaRef ds:uri="http://schemas.microsoft.com/office/infopath/2007/PartnerControls"/>
    <ds:schemaRef ds:uri="http://purl.org/dc/terms/"/>
    <ds:schemaRef ds:uri="303dbf9b-b85b-46a0-94f1-894078c07ecd"/>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24</TotalTime>
  <Words>1661</Words>
  <Application>Microsoft Office PowerPoint</Application>
  <PresentationFormat>On-screen Show (4:3)</PresentationFormat>
  <Paragraphs>141</Paragraphs>
  <Slides>24</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24</vt:i4>
      </vt:variant>
    </vt:vector>
  </HeadingPairs>
  <TitlesOfParts>
    <vt:vector size="36" baseType="lpstr">
      <vt:lpstr>Arial</vt:lpstr>
      <vt:lpstr>Arial</vt:lpstr>
      <vt:lpstr>Bree Serif</vt:lpstr>
      <vt:lpstr>Calibri</vt:lpstr>
      <vt:lpstr>Cormorant Garamond</vt:lpstr>
      <vt:lpstr>Lato</vt:lpstr>
      <vt:lpstr>Lato Black</vt:lpstr>
      <vt:lpstr>Myriad Pro</vt:lpstr>
      <vt:lpstr>Open Sans</vt:lpstr>
      <vt:lpstr>Proxima Nova</vt:lpstr>
      <vt:lpstr>Wingdings</vt:lpstr>
      <vt:lpstr>20140311PresentationUWTSDTemplate</vt:lpstr>
      <vt:lpstr>BSc (Hons) Cloud Computing</vt:lpstr>
      <vt:lpstr>Objectives</vt:lpstr>
      <vt:lpstr>Web Content Development: The Basics</vt:lpstr>
      <vt:lpstr>Web Content Development: The Basics</vt:lpstr>
      <vt:lpstr>The Importance of Web Content Development</vt:lpstr>
      <vt:lpstr>The Importance of Web Content Development</vt:lpstr>
      <vt:lpstr>Five Easy Steps</vt:lpstr>
      <vt:lpstr>Web Content Development</vt:lpstr>
      <vt:lpstr>Web Content Development</vt:lpstr>
      <vt:lpstr>Web Content Development</vt:lpstr>
      <vt:lpstr>Web Content Development</vt:lpstr>
      <vt:lpstr>Web Content Development</vt:lpstr>
      <vt:lpstr>Common Mistakes: The Don’ts</vt:lpstr>
      <vt:lpstr>Common Mistakes: The Don’ts</vt:lpstr>
      <vt:lpstr>Web Content Design Standards</vt:lpstr>
      <vt:lpstr>Web Content Design Standards</vt:lpstr>
      <vt:lpstr>Web Content Design Standards</vt:lpstr>
      <vt:lpstr>Web Content Design Standards</vt:lpstr>
      <vt:lpstr>Web Content Design Standards</vt:lpstr>
      <vt:lpstr>Web Content Design Standards</vt:lpstr>
      <vt:lpstr>Web Content Design Standards</vt:lpstr>
      <vt:lpstr>Web Content Design Standards</vt:lpstr>
      <vt:lpstr>Web Content Design Standards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(Hons) Cloud Computing</dc:title>
  <dc:creator>Suneth Fernando</dc:creator>
  <cp:lastModifiedBy>Abida Danish</cp:lastModifiedBy>
  <cp:revision>23</cp:revision>
  <dcterms:created xsi:type="dcterms:W3CDTF">2021-01-27T14:11:39Z</dcterms:created>
  <dcterms:modified xsi:type="dcterms:W3CDTF">2021-11-06T12:31:22Z</dcterms:modified>
</cp:coreProperties>
</file>