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57" r:id="rId4"/>
    <p:sldId id="258" r:id="rId5"/>
    <p:sldId id="266" r:id="rId6"/>
    <p:sldId id="259" r:id="rId7"/>
    <p:sldId id="267" r:id="rId8"/>
    <p:sldId id="260" r:id="rId9"/>
    <p:sldId id="268" r:id="rId10"/>
    <p:sldId id="261" r:id="rId11"/>
    <p:sldId id="269" r:id="rId12"/>
    <p:sldId id="270" r:id="rId13"/>
    <p:sldId id="262" r:id="rId14"/>
    <p:sldId id="263"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68" autoAdjust="0"/>
    <p:restoredTop sz="86239" autoAdjust="0"/>
  </p:normalViewPr>
  <p:slideViewPr>
    <p:cSldViewPr>
      <p:cViewPr varScale="1">
        <p:scale>
          <a:sx n="66" d="100"/>
          <a:sy n="66" d="100"/>
        </p:scale>
        <p:origin x="1384" y="4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2A0E93-CF16-4D7A-BB4A-96DFBB252FAF}" type="datetimeFigureOut">
              <a:rPr lang="en-US" smtClean="0"/>
              <a:pPr/>
              <a:t>3/19/2024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2D952A-A6BD-4C50-B1A2-A4A9EDEB03B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will also include real world examples to support the arguments</a:t>
            </a:r>
            <a:r>
              <a:rPr lang="en-IN" sz="1200" kern="1200" dirty="0">
                <a:solidFill>
                  <a:schemeClr val="tx1"/>
                </a:solidFill>
                <a:latin typeface="+mn-lt"/>
                <a:ea typeface="+mn-ea"/>
                <a:cs typeface="+mn-cs"/>
              </a:rPr>
              <a:t>.</a:t>
            </a:r>
            <a:r>
              <a:rPr lang="en-IN"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Moreover, the report will focus upon the managerial roles, principles and functions and idealise their benefits. It will identify different managerial behaviours and identify their implication on the employees.</a:t>
            </a:r>
            <a:endParaRPr lang="en-IN" sz="1200" kern="1200" dirty="0">
              <a:solidFill>
                <a:schemeClr val="tx1"/>
              </a:solidFill>
              <a:latin typeface="+mn-lt"/>
              <a:ea typeface="+mn-ea"/>
              <a:cs typeface="+mn-cs"/>
            </a:endParaRPr>
          </a:p>
          <a:p>
            <a:pPr algn="just"/>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dirty="0"/>
              <a:t>Major managerial principles include planning, organizing, guiding and </a:t>
            </a:r>
            <a:r>
              <a:rPr lang="en-GB" sz="1200" dirty="0" err="1"/>
              <a:t>controlling</a:t>
            </a:r>
            <a:r>
              <a:rPr lang="en-GB" sz="1200" kern="1200" dirty="0" err="1">
                <a:solidFill>
                  <a:schemeClr val="tx1"/>
                </a:solidFill>
                <a:latin typeface="+mn-lt"/>
                <a:ea typeface="+mn-ea"/>
                <a:cs typeface="+mn-cs"/>
              </a:rPr>
              <a:t>Planning</a:t>
            </a:r>
            <a:r>
              <a:rPr lang="en-GB" sz="1200" kern="1200" dirty="0">
                <a:solidFill>
                  <a:schemeClr val="tx1"/>
                </a:solidFill>
                <a:latin typeface="+mn-lt"/>
                <a:ea typeface="+mn-ea"/>
                <a:cs typeface="+mn-cs"/>
              </a:rPr>
              <a:t> means to set the goals form employees and organizing means to gather all the resources so that every employee can use the resources to achieve the goals. Guiding and controlling means to guide the employees throughout their journey and controlling means to manage the employees in a proper manner so as to enhance their professional and personal goals. The manager is the one who perform all these activities in order to engage employees with the company, support them in their entire work and treating the employee with dignity and fairness. Managerial role and functions are the key factors which help the company to attain success and achieve all their aim and objectives in the less duration of time. The manager of company usually titled as the leader, who leads the team and guide them. The manager must communicate properly and in dignified manner with their employees to create strong bonds. If in the company any kind of conflicts occurs, then it is the prime role of manager to solve those conflicts and mitigate them as soon as possible.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an organization, motivating employees and fulfilling their needs and demands play significant role (Prasad, 2020). Managers can easily adapt to different approaches which will helps in motivating the employees as well as help the business to reach higher peaks. All the managerial functions, roles and principles are the vital factors which helps the company to maintain its momentum. Additionally, if the company want to rise at a faster speed, then all the managerial roles, functions as well as principles must be fulfilled properly.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22D952A-A6BD-4C50-B1A2-A4A9EDEB03B6}"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main aim of this management theory is to increase the productivity of the company and enable the company to achieve their vision and mission. This theory identifies that employees will work more and put extra efforts for improving their work when they are highly motivated by providing them monetary rewards. Tesco being the top leading retail company of UK, follow classical management theory. This theory has been proven highly beneficial for the company. It is because the theory is based on the fulfilling the physical needs of the employees thereby motivating them fully. By the use of this classical theory of management, Tesco was able to increase the performance of their employees by providing incentives to the employees, appreciating their work and enhancing the decision making process of the company.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buFont typeface="Wingdings" pitchFamily="2" charset="2"/>
              <a:buNone/>
            </a:pPr>
            <a:r>
              <a:rPr lang="en-GB" sz="1200" dirty="0"/>
              <a:t>Participative leadership theory is the theory which combines feedbacks as well as ideas of employees in the most important process of company that is decision making process (</a:t>
            </a:r>
            <a:r>
              <a:rPr lang="en-GB" sz="1200" dirty="0" err="1"/>
              <a:t>Posadzinska</a:t>
            </a:r>
            <a:r>
              <a:rPr lang="en-GB" sz="1200" dirty="0"/>
              <a:t>, </a:t>
            </a:r>
            <a:r>
              <a:rPr lang="en-GB" sz="1200" dirty="0" err="1"/>
              <a:t>Slupska</a:t>
            </a:r>
            <a:r>
              <a:rPr lang="en-GB" sz="1200" dirty="0"/>
              <a:t>, and </a:t>
            </a:r>
            <a:r>
              <a:rPr lang="en-GB" sz="1200" dirty="0" err="1"/>
              <a:t>Karaszewski</a:t>
            </a:r>
            <a:r>
              <a:rPr lang="en-GB" sz="1200" dirty="0"/>
              <a:t>, 2020). </a:t>
            </a:r>
          </a:p>
          <a:p>
            <a:pPr algn="just">
              <a:lnSpc>
                <a:spcPct val="150000"/>
              </a:lnSpc>
              <a:buFont typeface="Wingdings" pitchFamily="2" charset="2"/>
              <a:buNone/>
            </a:pPr>
            <a:r>
              <a:rPr lang="en-GB" sz="1200" dirty="0"/>
              <a:t>This theory required good communication skills, inclusive mindset and an overall ability to share the power.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leadership theory is mainly used by Sainsbury, and offered many benefits to the company. With the help of this participative theory, the company is able to share strong bond with their employees and managed their workforce properly. Moreover, the deacon making process got enhanced as point of views of all the employees were considered properly.</a:t>
            </a:r>
            <a:endParaRPr lang="en-IN" dirty="0"/>
          </a:p>
        </p:txBody>
      </p:sp>
      <p:sp>
        <p:nvSpPr>
          <p:cNvPr id="4" name="Slide Number Placeholder 3"/>
          <p:cNvSpPr>
            <a:spLocks noGrp="1"/>
          </p:cNvSpPr>
          <p:nvPr>
            <p:ph type="sldNum" sz="quarter" idx="10"/>
          </p:nvPr>
        </p:nvSpPr>
        <p:spPr/>
        <p:txBody>
          <a:bodyPr/>
          <a:lstStyle/>
          <a:p>
            <a:fld id="{F22D952A-A6BD-4C50-B1A2-A4A9EDEB03B6}"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type of leadership style is mainly regarded as employee-oriented style because its major focus is on employees. Sainsbury uses democratic leadership style which provides multiple benefits to the company thereby ensuring the company to reach higher peaks. The employees of company feels satisfied because they are involved in the decision making process of company. This helps the employees to feel more valued and recognised. Moreover, due to democratic leadership style, there are very less chances of employee absenteeism. Consultative management style indicates that decision making and policy making eventually rests in the hand of managers of the company.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management style is used by Unilever and enables the company to reach higher position where it is currently available. Consultative management style helps the company to create a strong bridge between subordinates and manager (</a:t>
            </a:r>
            <a:r>
              <a:rPr lang="en-GB" sz="1200" kern="1200" dirty="0" err="1">
                <a:solidFill>
                  <a:schemeClr val="tx1"/>
                </a:solidFill>
                <a:latin typeface="+mn-lt"/>
                <a:ea typeface="+mn-ea"/>
                <a:cs typeface="+mn-cs"/>
              </a:rPr>
              <a:t>Caillier</a:t>
            </a:r>
            <a:r>
              <a:rPr lang="en-GB" sz="1200" kern="1200" dirty="0">
                <a:solidFill>
                  <a:schemeClr val="tx1"/>
                </a:solidFill>
                <a:latin typeface="+mn-lt"/>
                <a:ea typeface="+mn-ea"/>
                <a:cs typeface="+mn-cs"/>
              </a:rPr>
              <a:t>, 2020). Moreover, this management style helps the manager of Unilever to reduce the turnover rate and increasing employee base. Furthermore, this management style helped the manager of Unilever to know their team members more deeply. In addition to this, consultative management style helps the manager of company to feel more motivated and confident. In entire terms, both these leadership style and management style are beneficial for the organizations to attain success.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22D952A-A6BD-4C50-B1A2-A4A9EDEB03B6}"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These behaviours play significant role in improving the employee relationships as well motivating them completely. Leading by examples is the behaviour of manager which must be shown by all the managers of every business. Implementation of both these managerial behaviours has very positive impact on the employees (Al-</a:t>
            </a:r>
            <a:r>
              <a:rPr lang="en-GB" sz="1200" kern="1200" dirty="0" err="1">
                <a:solidFill>
                  <a:schemeClr val="tx1"/>
                </a:solidFill>
                <a:latin typeface="+mn-lt"/>
                <a:ea typeface="+mn-ea"/>
                <a:cs typeface="+mn-cs"/>
              </a:rPr>
              <a:t>Swidi</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Gelaidan</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Saleh</a:t>
            </a:r>
            <a:r>
              <a:rPr lang="en-GB" sz="1200" kern="1200" dirty="0">
                <a:solidFill>
                  <a:schemeClr val="tx1"/>
                </a:solidFill>
                <a:latin typeface="+mn-lt"/>
                <a:ea typeface="+mn-ea"/>
                <a:cs typeface="+mn-cs"/>
              </a:rPr>
              <a:t>, 2021). The reason is that the aim of these behaviours is to improve the working abilities of employees, building better relationships, improving their core areas and enhancing the personality of the employees. With the help of these managerial behaviours, employees will be able to achieve their personal and professional goals and can reach higher peaks shortly.</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dirty="0"/>
              <a:t>Employees usually consider manager as their role model, which means that actions played by managers are imitated by employees in their future path. Great leaders and managers emulate the action and behaviours which they wish to see in their employees. In addition to this leading the team by the use of appropriate examples helps the managers to set the standards as to how the manager wants their team members to behave &amp; perform.</a:t>
            </a:r>
          </a:p>
          <a:p>
            <a:pPr algn="just">
              <a:lnSpc>
                <a:spcPct val="150000"/>
              </a:lnSpc>
            </a:pPr>
            <a:r>
              <a:rPr lang="en-GB" sz="1200" dirty="0"/>
              <a:t>So it is very essential for the managers to use good examples to train the employees. </a:t>
            </a:r>
            <a:r>
              <a:rPr lang="en-IN" sz="1200" b="1" i="1" dirty="0"/>
              <a:t> </a:t>
            </a:r>
          </a:p>
          <a:p>
            <a:endParaRPr lang="en-IN" dirty="0"/>
          </a:p>
        </p:txBody>
      </p:sp>
      <p:sp>
        <p:nvSpPr>
          <p:cNvPr id="4" name="Slide Number Placeholder 3"/>
          <p:cNvSpPr>
            <a:spLocks noGrp="1"/>
          </p:cNvSpPr>
          <p:nvPr>
            <p:ph type="sldNum" sz="quarter" idx="10"/>
          </p:nvPr>
        </p:nvSpPr>
        <p:spPr/>
        <p:txBody>
          <a:bodyPr/>
          <a:lstStyle/>
          <a:p>
            <a:fld id="{F22D952A-A6BD-4C50-B1A2-A4A9EDEB03B6}"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This</a:t>
            </a:r>
            <a:r>
              <a:rPr lang="en-GB" sz="1200" baseline="0" dirty="0"/>
              <a:t> managerial behaviour also helps to </a:t>
            </a:r>
            <a:r>
              <a:rPr lang="en-GB" sz="1200" dirty="0"/>
              <a:t>create a sense of dependency and reliability on employees. </a:t>
            </a:r>
            <a:endParaRPr lang="en-IN" sz="1200" b="1" i="1" dirty="0"/>
          </a:p>
          <a:p>
            <a:r>
              <a:rPr lang="en-GB" sz="1200" dirty="0"/>
              <a:t>This behaviour enable the managers to seek out the constructive feedback from their employees, allotting them challenging task and at the same time showing great care towards employees well being. It can be stated this behaviour is the most effective as well as beneficial behaviour of manager towards their employees  It is because when some challenging task will be assigned to the employees, then it will be considered as an opportunity to the employees to show their skills and talents. Moreover, this approach also helps the employee to improve their professional and personal growth. </a:t>
            </a:r>
            <a:endParaRPr lang="en-IN" dirty="0"/>
          </a:p>
        </p:txBody>
      </p:sp>
      <p:sp>
        <p:nvSpPr>
          <p:cNvPr id="4" name="Slide Number Placeholder 3"/>
          <p:cNvSpPr>
            <a:spLocks noGrp="1"/>
          </p:cNvSpPr>
          <p:nvPr>
            <p:ph type="sldNum" sz="quarter" idx="10"/>
          </p:nvPr>
        </p:nvSpPr>
        <p:spPr/>
        <p:txBody>
          <a:bodyPr/>
          <a:lstStyle/>
          <a:p>
            <a:fld id="{F22D952A-A6BD-4C50-B1A2-A4A9EDEB03B6}"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Moreover, the presentation also included different leadership and management style and explained them properly. The presentation was also provided the understanding of two different managerial behaviours. Both behaviours were focussed upon properly and also identified the impact of those managerial behaviours on employees were also highlighted. All the concepts were explained in the systematic manner.</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22D952A-A6BD-4C50-B1A2-A4A9EDEB03B6}"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Prasad, L.M., (2020). </a:t>
            </a:r>
            <a:r>
              <a:rPr lang="en-IN" sz="1200" i="1" kern="1200" dirty="0">
                <a:solidFill>
                  <a:schemeClr val="tx1"/>
                </a:solidFill>
                <a:latin typeface="+mn-lt"/>
                <a:ea typeface="+mn-ea"/>
                <a:cs typeface="+mn-cs"/>
              </a:rPr>
              <a:t>Principles and practice of management</a:t>
            </a:r>
            <a:r>
              <a:rPr lang="en-IN" sz="1200" kern="1200" dirty="0">
                <a:solidFill>
                  <a:schemeClr val="tx1"/>
                </a:solidFill>
                <a:latin typeface="+mn-lt"/>
                <a:ea typeface="+mn-ea"/>
                <a:cs typeface="+mn-cs"/>
              </a:rPr>
              <a:t>. Sultan </a:t>
            </a:r>
            <a:r>
              <a:rPr lang="en-IN" sz="1200" kern="1200" dirty="0" err="1">
                <a:solidFill>
                  <a:schemeClr val="tx1"/>
                </a:solidFill>
                <a:latin typeface="+mn-lt"/>
                <a:ea typeface="+mn-ea"/>
                <a:cs typeface="+mn-cs"/>
              </a:rPr>
              <a:t>Chand</a:t>
            </a:r>
            <a:r>
              <a:rPr lang="en-IN" sz="1200" kern="1200" dirty="0">
                <a:solidFill>
                  <a:schemeClr val="tx1"/>
                </a:solidFill>
                <a:latin typeface="+mn-lt"/>
                <a:ea typeface="+mn-ea"/>
                <a:cs typeface="+mn-cs"/>
              </a:rPr>
              <a:t> &amp; Sons.</a:t>
            </a:r>
          </a:p>
          <a:p>
            <a:r>
              <a:rPr lang="en-GB" sz="1200" kern="1200" dirty="0" err="1">
                <a:solidFill>
                  <a:schemeClr val="tx1"/>
                </a:solidFill>
                <a:latin typeface="+mn-lt"/>
                <a:ea typeface="+mn-ea"/>
                <a:cs typeface="+mn-cs"/>
              </a:rPr>
              <a:t>Posadzinska</a:t>
            </a:r>
            <a:r>
              <a:rPr lang="en-GB" sz="1200" kern="1200" dirty="0">
                <a:solidFill>
                  <a:schemeClr val="tx1"/>
                </a:solidFill>
                <a:latin typeface="+mn-lt"/>
                <a:ea typeface="+mn-ea"/>
                <a:cs typeface="+mn-cs"/>
              </a:rPr>
              <a:t>, I., </a:t>
            </a:r>
            <a:r>
              <a:rPr lang="en-GB" sz="1200" kern="1200" dirty="0" err="1">
                <a:solidFill>
                  <a:schemeClr val="tx1"/>
                </a:solidFill>
                <a:latin typeface="+mn-lt"/>
                <a:ea typeface="+mn-ea"/>
                <a:cs typeface="+mn-cs"/>
              </a:rPr>
              <a:t>Slupska</a:t>
            </a:r>
            <a:r>
              <a:rPr lang="en-GB" sz="1200" kern="1200" dirty="0">
                <a:solidFill>
                  <a:schemeClr val="tx1"/>
                </a:solidFill>
                <a:latin typeface="+mn-lt"/>
                <a:ea typeface="+mn-ea"/>
                <a:cs typeface="+mn-cs"/>
              </a:rPr>
              <a:t>, U. and </a:t>
            </a:r>
            <a:r>
              <a:rPr lang="en-GB" sz="1200" kern="1200" dirty="0" err="1">
                <a:solidFill>
                  <a:schemeClr val="tx1"/>
                </a:solidFill>
                <a:latin typeface="+mn-lt"/>
                <a:ea typeface="+mn-ea"/>
                <a:cs typeface="+mn-cs"/>
              </a:rPr>
              <a:t>Karaszewski</a:t>
            </a:r>
            <a:r>
              <a:rPr lang="en-GB" sz="1200" kern="1200" dirty="0">
                <a:solidFill>
                  <a:schemeClr val="tx1"/>
                </a:solidFill>
                <a:latin typeface="+mn-lt"/>
                <a:ea typeface="+mn-ea"/>
                <a:cs typeface="+mn-cs"/>
              </a:rPr>
              <a:t>, R., (2020). The attitudes and actions of the superior and the participative management style.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Al-</a:t>
            </a:r>
            <a:r>
              <a:rPr lang="en-GB" sz="1200" kern="1200" dirty="0" err="1">
                <a:solidFill>
                  <a:schemeClr val="tx1"/>
                </a:solidFill>
                <a:latin typeface="+mn-lt"/>
                <a:ea typeface="+mn-ea"/>
                <a:cs typeface="+mn-cs"/>
              </a:rPr>
              <a:t>Swidi</a:t>
            </a:r>
            <a:r>
              <a:rPr lang="en-GB" sz="1200" kern="1200" dirty="0">
                <a:solidFill>
                  <a:schemeClr val="tx1"/>
                </a:solidFill>
                <a:latin typeface="+mn-lt"/>
                <a:ea typeface="+mn-ea"/>
                <a:cs typeface="+mn-cs"/>
              </a:rPr>
              <a:t>, A.K., </a:t>
            </a:r>
            <a:r>
              <a:rPr lang="en-GB" sz="1200" kern="1200" dirty="0" err="1">
                <a:solidFill>
                  <a:schemeClr val="tx1"/>
                </a:solidFill>
                <a:latin typeface="+mn-lt"/>
                <a:ea typeface="+mn-ea"/>
                <a:cs typeface="+mn-cs"/>
              </a:rPr>
              <a:t>Gelaidan</a:t>
            </a:r>
            <a:r>
              <a:rPr lang="en-GB" sz="1200" kern="1200" dirty="0">
                <a:solidFill>
                  <a:schemeClr val="tx1"/>
                </a:solidFill>
                <a:latin typeface="+mn-lt"/>
                <a:ea typeface="+mn-ea"/>
                <a:cs typeface="+mn-cs"/>
              </a:rPr>
              <a:t>, H.M. and </a:t>
            </a:r>
            <a:r>
              <a:rPr lang="en-GB" sz="1200" kern="1200" dirty="0" err="1">
                <a:solidFill>
                  <a:schemeClr val="tx1"/>
                </a:solidFill>
                <a:latin typeface="+mn-lt"/>
                <a:ea typeface="+mn-ea"/>
                <a:cs typeface="+mn-cs"/>
              </a:rPr>
              <a:t>Saleh</a:t>
            </a:r>
            <a:r>
              <a:rPr lang="en-GB" sz="1200" kern="1200" dirty="0">
                <a:solidFill>
                  <a:schemeClr val="tx1"/>
                </a:solidFill>
                <a:latin typeface="+mn-lt"/>
                <a:ea typeface="+mn-ea"/>
                <a:cs typeface="+mn-cs"/>
              </a:rPr>
              <a:t>, R.M., (2021). The joint impact of green human resource management, leadership and organizational culture on employees’ green behaviour and organisational environmental performance. </a:t>
            </a:r>
            <a:r>
              <a:rPr lang="en-IN" sz="1200" i="1" kern="1200" dirty="0">
                <a:solidFill>
                  <a:schemeClr val="tx1"/>
                </a:solidFill>
                <a:latin typeface="+mn-lt"/>
                <a:ea typeface="+mn-ea"/>
                <a:cs typeface="+mn-cs"/>
              </a:rPr>
              <a:t>Journal of Cleaner Production</a:t>
            </a:r>
            <a:r>
              <a:rPr lang="en-IN" sz="1200" kern="1200" dirty="0">
                <a:solidFill>
                  <a:schemeClr val="tx1"/>
                </a:solidFill>
                <a:latin typeface="+mn-lt"/>
                <a:ea typeface="+mn-ea"/>
                <a:cs typeface="+mn-cs"/>
              </a:rPr>
              <a:t>. 316. p.128112.</a:t>
            </a:r>
          </a:p>
          <a:p>
            <a:r>
              <a:rPr lang="en-GB" sz="1200" kern="1200" dirty="0" err="1">
                <a:solidFill>
                  <a:schemeClr val="tx1"/>
                </a:solidFill>
                <a:latin typeface="+mn-lt"/>
                <a:ea typeface="+mn-ea"/>
                <a:cs typeface="+mn-cs"/>
              </a:rPr>
              <a:t>Caillier</a:t>
            </a:r>
            <a:r>
              <a:rPr lang="en-GB" sz="1200" kern="1200" dirty="0">
                <a:solidFill>
                  <a:schemeClr val="tx1"/>
                </a:solidFill>
                <a:latin typeface="+mn-lt"/>
                <a:ea typeface="+mn-ea"/>
                <a:cs typeface="+mn-cs"/>
              </a:rPr>
              <a:t>, J.G., (2020). Testing the influence of autocratic leadership, democratic leadership, and public service motivation on citizen ratings of an agency head’s performance. </a:t>
            </a:r>
            <a:r>
              <a:rPr lang="en-IN" sz="1200" i="1" kern="1200" dirty="0">
                <a:solidFill>
                  <a:schemeClr val="tx1"/>
                </a:solidFill>
                <a:latin typeface="+mn-lt"/>
                <a:ea typeface="+mn-ea"/>
                <a:cs typeface="+mn-cs"/>
              </a:rPr>
              <a:t>Public Performance &amp; Management Review</a:t>
            </a:r>
            <a:r>
              <a:rPr lang="en-IN" sz="1200" kern="1200" dirty="0">
                <a:solidFill>
                  <a:schemeClr val="tx1"/>
                </a:solidFill>
                <a:latin typeface="+mn-lt"/>
                <a:ea typeface="+mn-ea"/>
                <a:cs typeface="+mn-cs"/>
              </a:rPr>
              <a:t>. 43(4). pp.918-941.</a:t>
            </a:r>
          </a:p>
          <a:p>
            <a:r>
              <a:rPr lang="en-GB" sz="1200" kern="1200" dirty="0" err="1">
                <a:solidFill>
                  <a:schemeClr val="tx1"/>
                </a:solidFill>
                <a:latin typeface="+mn-lt"/>
                <a:ea typeface="+mn-ea"/>
                <a:cs typeface="+mn-cs"/>
              </a:rPr>
              <a:t>Deshwal</a:t>
            </a:r>
            <a:r>
              <a:rPr lang="en-GB" sz="1200" kern="1200" dirty="0">
                <a:solidFill>
                  <a:schemeClr val="tx1"/>
                </a:solidFill>
                <a:latin typeface="+mn-lt"/>
                <a:ea typeface="+mn-ea"/>
                <a:cs typeface="+mn-cs"/>
              </a:rPr>
              <a:t>, V. and Ali, A., (2020). A systematic review of various leadership theories. </a:t>
            </a:r>
            <a:r>
              <a:rPr lang="en-IN" sz="1200" i="1" kern="1200" dirty="0" err="1">
                <a:solidFill>
                  <a:schemeClr val="tx1"/>
                </a:solidFill>
                <a:latin typeface="+mn-lt"/>
                <a:ea typeface="+mn-ea"/>
                <a:cs typeface="+mn-cs"/>
              </a:rPr>
              <a:t>Shanlax</a:t>
            </a:r>
            <a:r>
              <a:rPr lang="en-IN" sz="1200" i="1" kern="1200" dirty="0">
                <a:solidFill>
                  <a:schemeClr val="tx1"/>
                </a:solidFill>
                <a:latin typeface="+mn-lt"/>
                <a:ea typeface="+mn-ea"/>
                <a:cs typeface="+mn-cs"/>
              </a:rPr>
              <a:t> International Journal of Commerce</a:t>
            </a:r>
            <a:r>
              <a:rPr lang="en-IN" sz="1200" kern="1200" dirty="0">
                <a:solidFill>
                  <a:schemeClr val="tx1"/>
                </a:solidFill>
                <a:latin typeface="+mn-lt"/>
                <a:ea typeface="+mn-ea"/>
                <a:cs typeface="+mn-cs"/>
              </a:rPr>
              <a:t>. 8(1). pp.38-43.</a:t>
            </a:r>
          </a:p>
        </p:txBody>
      </p:sp>
      <p:sp>
        <p:nvSpPr>
          <p:cNvPr id="4" name="Slide Number Placeholder 3"/>
          <p:cNvSpPr>
            <a:spLocks noGrp="1"/>
          </p:cNvSpPr>
          <p:nvPr>
            <p:ph type="sldNum" sz="quarter" idx="10"/>
          </p:nvPr>
        </p:nvSpPr>
        <p:spPr/>
        <p:txBody>
          <a:bodyPr/>
          <a:lstStyle/>
          <a:p>
            <a:fld id="{F22D952A-A6BD-4C50-B1A2-A4A9EDEB03B6}"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875620" y="1122363"/>
            <a:ext cx="5322700"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75620" y="3602039"/>
            <a:ext cx="7125380"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p:nvSpPr>
        <p:spPr>
          <a:xfrm>
            <a:off x="0" y="4572000"/>
            <a:ext cx="9144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p:nvSpPr>
        <p:spPr>
          <a:xfrm>
            <a:off x="437809" y="4960030"/>
            <a:ext cx="1163411"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p:nvSpPr>
        <p:spPr>
          <a:xfrm>
            <a:off x="1" y="4571999"/>
            <a:ext cx="838881"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p:nvSpPr>
        <p:spPr>
          <a:xfrm>
            <a:off x="1" y="5739492"/>
            <a:ext cx="838881"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p:nvGrpSpPr>
        <p:grpSpPr>
          <a:xfrm>
            <a:off x="6198321" y="-3419"/>
            <a:ext cx="2945680"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p:nvSpPr>
        <p:spPr>
          <a:xfrm>
            <a:off x="0" y="-1"/>
            <a:ext cx="875620"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p:nvSpPr>
        <p:spPr>
          <a:xfrm>
            <a:off x="8268381" y="4580708"/>
            <a:ext cx="875620"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20" y="2017467"/>
            <a:ext cx="7334387"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p:nvSpPr>
        <p:spPr>
          <a:xfrm flipH="1">
            <a:off x="6435672" y="1"/>
            <a:ext cx="2708328"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p:nvSpPr>
        <p:spPr>
          <a:xfrm flipH="1">
            <a:off x="6435672" y="3246896"/>
            <a:ext cx="2708328"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p:nvSpPr>
        <p:spPr>
          <a:xfrm>
            <a:off x="1" y="0"/>
            <a:ext cx="700392"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p:nvGrpSpPr>
        <p:grpSpPr>
          <a:xfrm>
            <a:off x="6061569" y="5590904"/>
            <a:ext cx="1179285"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20574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p:nvSpPr>
        <p:spPr>
          <a:xfrm>
            <a:off x="0" y="2286002"/>
            <a:ext cx="9156617"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p:nvSpPr>
        <p:spPr>
          <a:xfrm flipH="1">
            <a:off x="6448289" y="3246896"/>
            <a:ext cx="2708328"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p:nvSpPr>
        <p:spPr>
          <a:xfrm>
            <a:off x="1" y="0"/>
            <a:ext cx="700392"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p:nvSpPr>
        <p:spPr>
          <a:xfrm rot="5400000" flipH="1" flipV="1">
            <a:off x="7472326" y="614324"/>
            <a:ext cx="2285999" cy="105735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75620" y="2653168"/>
            <a:ext cx="7334387"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A9F1E9EA-687C-4BDA-8FDA-52282B176D7A}" type="datetimeFigureOut">
              <a:rPr lang="en-US" smtClean="0"/>
              <a:pPr/>
              <a:t>3/19/2024</a:t>
            </a:fld>
            <a:endParaRPr lang="en-US"/>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7654738" y="6356351"/>
            <a:ext cx="1203512" cy="365125"/>
          </a:xfrm>
        </p:spPr>
        <p:txBody>
          <a:bodyPr>
            <a:noAutofit/>
          </a:bodyPr>
          <a:lstStyle>
            <a:lvl1pPr>
              <a:defRPr>
                <a:solidFill>
                  <a:schemeClr val="accent3"/>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p:nvSpPr>
        <p:spPr>
          <a:xfrm>
            <a:off x="0" y="0"/>
            <a:ext cx="6019118"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875620" y="1059400"/>
            <a:ext cx="4684434"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75620" y="3539076"/>
            <a:ext cx="4684434"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4" name="Group 5">
            <a:extLst>
              <a:ext uri="{FF2B5EF4-FFF2-40B4-BE49-F238E27FC236}">
                <a16:creationId xmlns:a16="http://schemas.microsoft.com/office/drawing/2014/main" id="{89843C7E-5704-7A46-8974-F3BFA42E7310}"/>
              </a:ext>
            </a:extLst>
          </p:cNvPr>
          <p:cNvGrpSpPr/>
          <p:nvPr/>
        </p:nvGrpSpPr>
        <p:grpSpPr>
          <a:xfrm rot="16200000">
            <a:off x="5835853" y="2512646"/>
            <a:ext cx="3032351" cy="1832708"/>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p:nvSpPr>
        <p:spPr>
          <a:xfrm flipH="1">
            <a:off x="6435672" y="1"/>
            <a:ext cx="2708328"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p:nvSpPr>
        <p:spPr>
          <a:xfrm flipH="1">
            <a:off x="6435672" y="3246896"/>
            <a:ext cx="2708328"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20" y="2087562"/>
            <a:ext cx="7334387"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p:nvSpPr>
        <p:spPr>
          <a:xfrm flipH="1">
            <a:off x="6435672" y="1"/>
            <a:ext cx="2708328"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p:nvSpPr>
        <p:spPr>
          <a:xfrm rot="5400000" flipH="1">
            <a:off x="-451387" y="3698284"/>
            <a:ext cx="3611104" cy="270832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127576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4" name="Group 8">
            <a:extLst>
              <a:ext uri="{FF2B5EF4-FFF2-40B4-BE49-F238E27FC236}">
                <a16:creationId xmlns:a16="http://schemas.microsoft.com/office/drawing/2014/main" id="{ABA2A58C-57B7-834C-8F5C-3299322411B1}"/>
              </a:ext>
            </a:extLst>
          </p:cNvPr>
          <p:cNvGrpSpPr/>
          <p:nvPr/>
        </p:nvGrpSpPr>
        <p:grpSpPr>
          <a:xfrm rot="16200000">
            <a:off x="7882649" y="311029"/>
            <a:ext cx="1572380" cy="950323"/>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20" y="2087564"/>
            <a:ext cx="7334387"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1275764"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349041" y="1684338"/>
            <a:ext cx="6445919"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285750" y="519405"/>
            <a:ext cx="1023223"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5161360" y="4494213"/>
            <a:ext cx="2633663"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7956828" y="3399693"/>
            <a:ext cx="1023223"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A9F1E9EA-687C-4BDA-8FDA-52282B176D7A}" type="datetimeFigureOut">
              <a:rPr lang="en-US" smtClean="0"/>
              <a:pPr/>
              <a:t>3/19/2024</a:t>
            </a:fld>
            <a:endParaRPr lang="en-US"/>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p:nvSpPr>
        <p:spPr>
          <a:xfrm>
            <a:off x="0" y="-1664"/>
            <a:ext cx="7392759"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562822" y="381000"/>
            <a:ext cx="6301218"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562822" y="2227758"/>
            <a:ext cx="900281"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1592514" y="2426400"/>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1592513" y="2811646"/>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4121860" y="2227758"/>
            <a:ext cx="900281"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5153113" y="2422565"/>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5153112" y="2807811"/>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562822" y="4254273"/>
            <a:ext cx="900281"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1592514" y="4498793"/>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1592513" y="4884039"/>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4121860" y="4254273"/>
            <a:ext cx="900281"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5153113" y="4498793"/>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5153112" y="4884039"/>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285751" y="6356351"/>
            <a:ext cx="1177352" cy="365125"/>
          </a:xfrm>
        </p:spPr>
        <p:txBody>
          <a:bodyPr>
            <a:noAutofit/>
          </a:bodyPr>
          <a:lstStyle>
            <a:lvl1pPr>
              <a:defRPr>
                <a:solidFill>
                  <a:schemeClr val="accent3"/>
                </a:solidFill>
                <a:latin typeface="+mn-lt"/>
              </a:defRPr>
            </a:lvl1pPr>
          </a:lstStyle>
          <a:p>
            <a:fld id="{A9F1E9EA-687C-4BDA-8FDA-52282B176D7A}" type="datetimeFigureOut">
              <a:rPr lang="en-US" smtClean="0"/>
              <a:pPr/>
              <a:t>3/19/2024</a:t>
            </a:fld>
            <a:endParaRPr lang="en-US"/>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153330" y="6356351"/>
            <a:ext cx="3086100" cy="365125"/>
          </a:xfrm>
        </p:spPr>
        <p:txBody>
          <a:bodyPr>
            <a:noAutofit/>
          </a:bodyPr>
          <a:lstStyle>
            <a:lvl1pPr>
              <a:defRPr>
                <a:solidFill>
                  <a:schemeClr val="accent3"/>
                </a:solidFill>
                <a:latin typeface="+mn-lt"/>
              </a:defRPr>
            </a:lvl1pPr>
          </a:lstStyle>
          <a:p>
            <a:endParaRPr lang="en-US"/>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6249251" y="6356351"/>
            <a:ext cx="875621" cy="365125"/>
          </a:xfrm>
        </p:spPr>
        <p:txBody>
          <a:bodyPr>
            <a:noAutofit/>
          </a:bodyPr>
          <a:lstStyle>
            <a:lvl1pPr>
              <a:defRPr>
                <a:solidFill>
                  <a:schemeClr val="accent3"/>
                </a:solidFill>
                <a:latin typeface="+mn-lt"/>
              </a:defRPr>
            </a:lvl1pPr>
          </a:lstStyle>
          <a:p>
            <a:fld id="{FE1EAD1D-9BBE-4FCB-8882-9638E5154188}" type="slidenum">
              <a:rPr lang="en-US" smtClean="0"/>
              <a:pPr/>
              <a:t>‹#›</a:t>
            </a:fld>
            <a:endParaRPr lang="en-US"/>
          </a:p>
        </p:txBody>
      </p:sp>
      <p:sp>
        <p:nvSpPr>
          <p:cNvPr id="19" name="Freeform 18">
            <a:extLst>
              <a:ext uri="{FF2B5EF4-FFF2-40B4-BE49-F238E27FC236}">
                <a16:creationId xmlns:a16="http://schemas.microsoft.com/office/drawing/2014/main" id="{AAB3BC7E-B34F-EF47-B125-1574C5484E22}"/>
              </a:ext>
            </a:extLst>
          </p:cNvPr>
          <p:cNvSpPr/>
          <p:nvPr/>
        </p:nvSpPr>
        <p:spPr>
          <a:xfrm rot="16200000" flipV="1">
            <a:off x="6889750" y="501347"/>
            <a:ext cx="1881641" cy="875620"/>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p:nvSpPr>
        <p:spPr>
          <a:xfrm flipH="1">
            <a:off x="8149828" y="1879978"/>
            <a:ext cx="994172"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p:nvSpPr>
        <p:spPr>
          <a:xfrm>
            <a:off x="8268380" y="-1664"/>
            <a:ext cx="875621"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p:nvSpPr>
        <p:spPr>
          <a:xfrm>
            <a:off x="7750568" y="2737752"/>
            <a:ext cx="1035623"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p:nvSpPr>
        <p:spPr>
          <a:xfrm rot="16200000" flipH="1">
            <a:off x="7765369" y="5479369"/>
            <a:ext cx="1881641" cy="875620"/>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p:nvSpPr>
        <p:spPr>
          <a:xfrm flipV="1">
            <a:off x="7392760" y="3651505"/>
            <a:ext cx="994172"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p:nvSpPr>
        <p:spPr>
          <a:xfrm flipH="1" flipV="1">
            <a:off x="7392760" y="4976360"/>
            <a:ext cx="875621"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562822" y="381000"/>
            <a:ext cx="8008607"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562822" y="2068735"/>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562823" y="2994545"/>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562822" y="3379791"/>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2662048" y="2068735"/>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2662049" y="2994545"/>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2662048" y="3379791"/>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4761276" y="2068735"/>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4761276" y="2994545"/>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4761276" y="3379791"/>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6860502" y="2068735"/>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6860502" y="2994545"/>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6860502" y="3379791"/>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562822" y="4118552"/>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562823" y="5044362"/>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562822" y="5429608"/>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2662048" y="4118552"/>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2662049" y="5044362"/>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2662048" y="5429608"/>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4761276" y="4118552"/>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4761276" y="5044362"/>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4761276" y="5429608"/>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6860502" y="4118552"/>
            <a:ext cx="678740"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6860502" y="5044362"/>
            <a:ext cx="1710928"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6860502" y="5429608"/>
            <a:ext cx="1710928"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A9F1E9EA-687C-4BDA-8FDA-52282B176D7A}" type="datetimeFigureOut">
              <a:rPr lang="en-US" smtClean="0"/>
              <a:pPr/>
              <a:t>3/19/2024</a:t>
            </a:fld>
            <a:endParaRPr lang="en-US"/>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endParaRPr lang="en-US"/>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p:nvSpPr>
        <p:spPr>
          <a:xfrm flipH="1">
            <a:off x="6435672" y="1"/>
            <a:ext cx="2708328"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p:nvSpPr>
        <p:spPr>
          <a:xfrm rot="5400000" flipH="1">
            <a:off x="-451387" y="3698284"/>
            <a:ext cx="3611104" cy="270832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20" y="2087562"/>
            <a:ext cx="7334387"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1275764"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20" y="2528204"/>
            <a:ext cx="349758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p:nvSpPr>
        <p:spPr>
          <a:xfrm flipH="1">
            <a:off x="6435672" y="1"/>
            <a:ext cx="2708328"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p:nvSpPr>
        <p:spPr>
          <a:xfrm flipH="1">
            <a:off x="6435672" y="3246896"/>
            <a:ext cx="2708328"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p:nvSpPr>
        <p:spPr>
          <a:xfrm>
            <a:off x="1" y="0"/>
            <a:ext cx="700392"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p:nvGrpSpPr>
        <p:grpSpPr>
          <a:xfrm>
            <a:off x="6061569" y="5590904"/>
            <a:ext cx="1179285"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20574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FE1EAD1D-9BBE-4FCB-8882-9638E5154188}" type="slidenum">
              <a:rPr lang="en-US" smtClean="0"/>
              <a:pPr/>
              <a:t>‹#›</a:t>
            </a:fld>
            <a:endParaRPr lang="en-US"/>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712426" y="2528204"/>
            <a:ext cx="349758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875620" y="2005689"/>
            <a:ext cx="349758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712426" y="2005689"/>
            <a:ext cx="349758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75620" y="381000"/>
            <a:ext cx="7334387"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75618" y="2526318"/>
            <a:ext cx="2414016"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p:nvSpPr>
        <p:spPr>
          <a:xfrm rot="5400000">
            <a:off x="5984284" y="451388"/>
            <a:ext cx="3611104" cy="270832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p:nvSpPr>
        <p:spPr>
          <a:xfrm>
            <a:off x="-1773" y="3246896"/>
            <a:ext cx="2708328"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p:nvSpPr>
        <p:spPr>
          <a:xfrm rot="5400000" flipH="1">
            <a:off x="8326876" y="6040876"/>
            <a:ext cx="933856" cy="700392"/>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p:nvGrpSpPr>
        <p:grpSpPr>
          <a:xfrm>
            <a:off x="1940563" y="5590904"/>
            <a:ext cx="1179285"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285750" y="6356351"/>
            <a:ext cx="1325336"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A9F1E9EA-687C-4BDA-8FDA-52282B176D7A}" type="datetimeFigureOut">
              <a:rPr lang="en-US" smtClean="0"/>
              <a:pPr/>
              <a:t>3/19/2024</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3512841" y="2526318"/>
            <a:ext cx="237995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875620" y="2003804"/>
            <a:ext cx="2379959"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3512841" y="2003804"/>
            <a:ext cx="2379959"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6150062" y="2526318"/>
            <a:ext cx="237995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6150062" y="2003804"/>
            <a:ext cx="2379959"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7614958" y="6356351"/>
            <a:ext cx="1243292"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875620" y="1122363"/>
            <a:ext cx="4665209"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75620" y="3602039"/>
            <a:ext cx="4665208"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p:nvSpPr>
        <p:spPr>
          <a:xfrm>
            <a:off x="6198319" y="0"/>
            <a:ext cx="294568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5">
            <a:extLst>
              <a:ext uri="{FF2B5EF4-FFF2-40B4-BE49-F238E27FC236}">
                <a16:creationId xmlns:a16="http://schemas.microsoft.com/office/drawing/2014/main" id="{F15FBB50-09C8-B64E-AE57-67C5E70810CB}"/>
              </a:ext>
            </a:extLst>
          </p:cNvPr>
          <p:cNvGrpSpPr/>
          <p:nvPr/>
        </p:nvGrpSpPr>
        <p:grpSpPr>
          <a:xfrm>
            <a:off x="6198321" y="3685939"/>
            <a:ext cx="2945680"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p:nvSpPr>
        <p:spPr>
          <a:xfrm>
            <a:off x="0" y="-1"/>
            <a:ext cx="875620"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p:nvSpPr>
        <p:spPr>
          <a:xfrm>
            <a:off x="7671161" y="-1"/>
            <a:ext cx="1472840"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285750" y="381000"/>
            <a:ext cx="85725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285750" y="1825625"/>
            <a:ext cx="85725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285750" y="6356351"/>
            <a:ext cx="20574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A9F1E9EA-687C-4BDA-8FDA-52282B176D7A}" type="datetimeFigureOut">
              <a:rPr lang="en-US" smtClean="0"/>
              <a:pPr/>
              <a:t>3/19/2024</a:t>
            </a:fld>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6800850" y="6356351"/>
            <a:ext cx="20574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FE1EAD1D-9BBE-4FCB-8882-9638E5154188}"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620" y="381000"/>
            <a:ext cx="7334387" cy="1325563"/>
          </a:xfrm>
        </p:spPr>
        <p:txBody>
          <a:bodyPr vert="horz" lIns="91440" tIns="45720" rIns="91440" bIns="45720" rtlCol="0" anchor="t">
            <a:normAutofit/>
          </a:bodyPr>
          <a:lstStyle/>
          <a:p>
            <a:r>
              <a:rPr lang="en-US" b="1" kern="1200">
                <a:latin typeface="+mj-lt"/>
                <a:ea typeface="+mj-ea"/>
                <a:cs typeface="+mj-cs"/>
              </a:rPr>
              <a:t>Group presentation</a:t>
            </a:r>
          </a:p>
        </p:txBody>
      </p:sp>
      <p:sp>
        <p:nvSpPr>
          <p:cNvPr id="4" name="TextBox 3">
            <a:extLst>
              <a:ext uri="{FF2B5EF4-FFF2-40B4-BE49-F238E27FC236}">
                <a16:creationId xmlns:a16="http://schemas.microsoft.com/office/drawing/2014/main" id="{8BF90858-CBCD-57AA-A02C-DC0DC5656E2F}"/>
              </a:ext>
            </a:extLst>
          </p:cNvPr>
          <p:cNvSpPr txBox="1"/>
          <p:nvPr/>
        </p:nvSpPr>
        <p:spPr>
          <a:xfrm>
            <a:off x="875620" y="2017467"/>
            <a:ext cx="3571943" cy="3366815"/>
          </a:xfrm>
          <a:prstGeom prst="rect">
            <a:avLst/>
          </a:prstGeom>
        </p:spPr>
        <p:txBody>
          <a:bodyPr vert="horz" lIns="91440" tIns="45720" rIns="91440" bIns="45720" rtlCol="0">
            <a:normAutofit/>
          </a:bodyPr>
          <a:lstStyle/>
          <a:p>
            <a:pPr>
              <a:lnSpc>
                <a:spcPct val="90000"/>
              </a:lnSpc>
              <a:spcBef>
                <a:spcPts val="1000"/>
              </a:spcBef>
            </a:pPr>
            <a:r>
              <a:rPr lang="en-US" sz="1500" kern="1200" dirty="0"/>
              <a:t>Module code: LCBB4008</a:t>
            </a:r>
          </a:p>
          <a:p>
            <a:pPr>
              <a:lnSpc>
                <a:spcPct val="90000"/>
              </a:lnSpc>
              <a:spcBef>
                <a:spcPts val="1000"/>
              </a:spcBef>
            </a:pPr>
            <a:r>
              <a:rPr lang="en-US" sz="1500" kern="1200" dirty="0"/>
              <a:t>Module name: Introduction to Leadership and Management</a:t>
            </a:r>
          </a:p>
          <a:p>
            <a:pPr>
              <a:lnSpc>
                <a:spcPct val="90000"/>
              </a:lnSpc>
              <a:spcBef>
                <a:spcPts val="1000"/>
              </a:spcBef>
            </a:pPr>
            <a:r>
              <a:rPr lang="en-US" sz="1500" kern="1200" dirty="0" err="1"/>
              <a:t>Assigment</a:t>
            </a:r>
            <a:r>
              <a:rPr lang="en-US" sz="1500" kern="1200" dirty="0"/>
              <a:t> title: Component 2 Group Presentation</a:t>
            </a:r>
          </a:p>
          <a:p>
            <a:pPr>
              <a:lnSpc>
                <a:spcPct val="90000"/>
              </a:lnSpc>
              <a:spcBef>
                <a:spcPts val="1000"/>
              </a:spcBef>
            </a:pPr>
            <a:r>
              <a:rPr lang="en-US" sz="1500" kern="1200" dirty="0"/>
              <a:t>Lecturer’s name: Dr Liyanage Rodrigo</a:t>
            </a:r>
          </a:p>
          <a:p>
            <a:pPr>
              <a:lnSpc>
                <a:spcPct val="90000"/>
              </a:lnSpc>
              <a:spcBef>
                <a:spcPts val="1000"/>
              </a:spcBef>
            </a:pPr>
            <a:r>
              <a:rPr lang="en-US" sz="1500" kern="1200" dirty="0"/>
              <a:t>Students name: Eduard Scripcariu 2313339</a:t>
            </a:r>
          </a:p>
          <a:p>
            <a:pPr>
              <a:lnSpc>
                <a:spcPct val="90000"/>
              </a:lnSpc>
              <a:spcBef>
                <a:spcPts val="1000"/>
              </a:spcBef>
            </a:pPr>
            <a:r>
              <a:rPr lang="en-US" sz="1500" kern="1200" dirty="0"/>
              <a:t>                          Irina </a:t>
            </a:r>
            <a:r>
              <a:rPr lang="en-US" sz="1500" kern="1200" dirty="0" err="1"/>
              <a:t>Zuican</a:t>
            </a:r>
            <a:r>
              <a:rPr lang="en-US" sz="1500" kern="1200" dirty="0"/>
              <a:t>          2313334</a:t>
            </a:r>
          </a:p>
          <a:p>
            <a:pPr>
              <a:lnSpc>
                <a:spcPct val="90000"/>
              </a:lnSpc>
              <a:spcBef>
                <a:spcPts val="1000"/>
              </a:spcBef>
            </a:pPr>
            <a:r>
              <a:rPr lang="en-US" sz="1500" kern="1200" dirty="0"/>
              <a:t>                          Sanda </a:t>
            </a:r>
            <a:r>
              <a:rPr lang="en-US" sz="1500" kern="1200" dirty="0" err="1"/>
              <a:t>Vaneata</a:t>
            </a:r>
            <a:r>
              <a:rPr lang="en-US" sz="1500" kern="1200" dirty="0"/>
              <a:t>      2128921</a:t>
            </a:r>
          </a:p>
          <a:p>
            <a:pPr>
              <a:lnSpc>
                <a:spcPct val="90000"/>
              </a:lnSpc>
              <a:spcBef>
                <a:spcPts val="1000"/>
              </a:spcBef>
            </a:pPr>
            <a:r>
              <a:rPr lang="en-US" sz="1500" kern="1200" dirty="0"/>
              <a:t>                         Gabriel Gheorghe  2021690</a:t>
            </a:r>
          </a:p>
        </p:txBody>
      </p:sp>
      <p:pic>
        <p:nvPicPr>
          <p:cNvPr id="19458" name="Picture 2" descr="Leadership &amp; Management"/>
          <p:cNvPicPr>
            <a:picLocks noChangeAspect="1" noChangeArrowheads="1"/>
          </p:cNvPicPr>
          <p:nvPr/>
        </p:nvPicPr>
        <p:blipFill rotWithShape="1">
          <a:blip r:embed="rId2" cstate="print"/>
          <a:srcRect l="12178" r="17006" b="2"/>
          <a:stretch/>
        </p:blipFill>
        <p:spPr bwMode="auto">
          <a:xfrm>
            <a:off x="4638063" y="2017467"/>
            <a:ext cx="3571943" cy="336681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IN" sz="3200" dirty="0"/>
              <a:t>TABLE OF CONTENTS</a:t>
            </a:r>
          </a:p>
        </p:txBody>
      </p:sp>
      <p:sp>
        <p:nvSpPr>
          <p:cNvPr id="3" name="Content Placeholder 2"/>
          <p:cNvSpPr>
            <a:spLocks noGrp="1"/>
          </p:cNvSpPr>
          <p:nvPr>
            <p:ph idx="1"/>
          </p:nvPr>
        </p:nvSpPr>
        <p:spPr>
          <a:xfrm>
            <a:off x="875621" y="2017467"/>
            <a:ext cx="5208548" cy="4651893"/>
          </a:xfrm>
        </p:spPr>
        <p:txBody>
          <a:bodyPr/>
          <a:lstStyle/>
          <a:p>
            <a:pPr algn="just">
              <a:lnSpc>
                <a:spcPct val="150000"/>
              </a:lnSpc>
              <a:buFont typeface="Wingdings" pitchFamily="2" charset="2"/>
              <a:buChar char="Ø"/>
            </a:pPr>
            <a:r>
              <a:rPr lang="en-IN" sz="2000" dirty="0"/>
              <a:t>Introduction</a:t>
            </a:r>
          </a:p>
          <a:p>
            <a:pPr algn="just">
              <a:lnSpc>
                <a:spcPct val="150000"/>
              </a:lnSpc>
              <a:buFont typeface="Wingdings" pitchFamily="2" charset="2"/>
              <a:buChar char="Ø"/>
            </a:pPr>
            <a:r>
              <a:rPr lang="en-GB" sz="2000" dirty="0"/>
              <a:t>Managerial principles, roles and functions</a:t>
            </a:r>
            <a:endParaRPr lang="en-IN" sz="2000" dirty="0"/>
          </a:p>
          <a:p>
            <a:pPr algn="just">
              <a:lnSpc>
                <a:spcPct val="150000"/>
              </a:lnSpc>
              <a:buFont typeface="Wingdings" pitchFamily="2" charset="2"/>
              <a:buChar char="Ø"/>
            </a:pPr>
            <a:r>
              <a:rPr lang="en-GB" sz="2000" dirty="0"/>
              <a:t>Key theories and perspectives</a:t>
            </a:r>
            <a:endParaRPr lang="en-IN" sz="2000" dirty="0"/>
          </a:p>
          <a:p>
            <a:pPr algn="just">
              <a:lnSpc>
                <a:spcPct val="150000"/>
              </a:lnSpc>
              <a:buFont typeface="Wingdings" pitchFamily="2" charset="2"/>
              <a:buChar char="Ø"/>
            </a:pPr>
            <a:r>
              <a:rPr lang="en-GB" sz="2000" dirty="0"/>
              <a:t>Management and leadership style</a:t>
            </a:r>
            <a:endParaRPr lang="en-IN" sz="2000" dirty="0"/>
          </a:p>
          <a:p>
            <a:pPr algn="just">
              <a:lnSpc>
                <a:spcPct val="150000"/>
              </a:lnSpc>
              <a:buFont typeface="Wingdings" pitchFamily="2" charset="2"/>
              <a:buChar char="Ø"/>
            </a:pPr>
            <a:r>
              <a:rPr lang="en-GB" sz="2000" dirty="0"/>
              <a:t>Managerial behaviour</a:t>
            </a:r>
            <a:endParaRPr lang="en-IN" dirty="0"/>
          </a:p>
          <a:p>
            <a:pPr algn="just">
              <a:lnSpc>
                <a:spcPct val="150000"/>
              </a:lnSpc>
              <a:buFont typeface="Wingdings" pitchFamily="2" charset="2"/>
              <a:buChar char="Ø"/>
            </a:pPr>
            <a:r>
              <a:rPr lang="en-GB" sz="2000" dirty="0"/>
              <a:t>Conclusion</a:t>
            </a:r>
            <a:endParaRPr lang="en-IN" sz="2000" dirty="0"/>
          </a:p>
          <a:p>
            <a:pPr algn="just">
              <a:lnSpc>
                <a:spcPct val="150000"/>
              </a:lnSpc>
              <a:buFont typeface="Wingdings" pitchFamily="2" charset="2"/>
              <a:buChar char="Ø"/>
            </a:pPr>
            <a:r>
              <a:rPr lang="en-IN" sz="2000" dirty="0"/>
              <a:t>References</a:t>
            </a: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8" y="71414"/>
            <a:ext cx="7242027" cy="1053330"/>
          </a:xfrm>
        </p:spPr>
        <p:txBody>
          <a:bodyPr/>
          <a:lstStyle/>
          <a:p>
            <a:pPr algn="just">
              <a:lnSpc>
                <a:spcPct val="150000"/>
              </a:lnSpc>
            </a:pPr>
            <a:r>
              <a:rPr lang="en-GB" sz="3200" dirty="0"/>
              <a:t>INTRODUCTION</a:t>
            </a:r>
            <a:endParaRPr lang="en-IN" sz="3200" dirty="0"/>
          </a:p>
        </p:txBody>
      </p:sp>
      <p:sp>
        <p:nvSpPr>
          <p:cNvPr id="3" name="Content Placeholder 2"/>
          <p:cNvSpPr>
            <a:spLocks noGrp="1"/>
          </p:cNvSpPr>
          <p:nvPr>
            <p:ph idx="1"/>
          </p:nvPr>
        </p:nvSpPr>
        <p:spPr>
          <a:xfrm>
            <a:off x="179512" y="1340768"/>
            <a:ext cx="8568952" cy="2880320"/>
          </a:xfrm>
        </p:spPr>
        <p:txBody>
          <a:bodyPr/>
          <a:lstStyle/>
          <a:p>
            <a:pPr lvl="0" algn="just">
              <a:lnSpc>
                <a:spcPct val="150000"/>
              </a:lnSpc>
              <a:buFont typeface="Wingdings" pitchFamily="2" charset="2"/>
              <a:buChar char="Ø"/>
            </a:pPr>
            <a:r>
              <a:rPr lang="en-GB" sz="2000" dirty="0"/>
              <a:t>Management and leadership are the two ways used by the business in order to achieve mission and vision of company</a:t>
            </a:r>
            <a:endParaRPr lang="en-IN" sz="2000" dirty="0"/>
          </a:p>
          <a:p>
            <a:pPr lvl="0" algn="just">
              <a:lnSpc>
                <a:spcPct val="150000"/>
              </a:lnSpc>
              <a:buFont typeface="Wingdings" pitchFamily="2" charset="2"/>
              <a:buChar char="Ø"/>
            </a:pPr>
            <a:r>
              <a:rPr lang="en-GB" sz="2000" dirty="0"/>
              <a:t>The presentation will highlight two different leadership and management theories as well as style (</a:t>
            </a:r>
            <a:r>
              <a:rPr lang="en-GB" sz="2000" dirty="0" err="1"/>
              <a:t>Malik</a:t>
            </a:r>
            <a:r>
              <a:rPr lang="en-GB" sz="2000" dirty="0"/>
              <a:t>, </a:t>
            </a:r>
            <a:r>
              <a:rPr lang="en-GB" sz="2000" dirty="0" err="1"/>
              <a:t>Raza</a:t>
            </a:r>
            <a:r>
              <a:rPr lang="en-GB" sz="2000" dirty="0"/>
              <a:t>, and </a:t>
            </a:r>
            <a:r>
              <a:rPr lang="en-GB" sz="2000" dirty="0" err="1"/>
              <a:t>Saleem</a:t>
            </a:r>
            <a:r>
              <a:rPr lang="en-GB" sz="2000" dirty="0"/>
              <a:t>, 2022).</a:t>
            </a:r>
            <a:endParaRPr lang="en-IN" sz="2400" dirty="0"/>
          </a:p>
          <a:p>
            <a:pPr marL="174625" indent="-174625" algn="just">
              <a:lnSpc>
                <a:spcPct val="150000"/>
              </a:lnSpc>
              <a:buSzPct val="103000"/>
              <a:buFont typeface="Arial" pitchFamily="34" charset="0"/>
              <a:buChar char="•"/>
            </a:pPr>
            <a:endParaRPr lang="en-US" sz="2000" dirty="0"/>
          </a:p>
        </p:txBody>
      </p:sp>
      <p:pic>
        <p:nvPicPr>
          <p:cNvPr id="18436" name="Picture 4" descr="What Leadership and Management can do for your business - Aspire Training  Team"/>
          <p:cNvPicPr>
            <a:picLocks noChangeAspect="1" noChangeArrowheads="1"/>
          </p:cNvPicPr>
          <p:nvPr/>
        </p:nvPicPr>
        <p:blipFill>
          <a:blip r:embed="rId3" cstate="print"/>
          <a:srcRect/>
          <a:stretch>
            <a:fillRect/>
          </a:stretch>
        </p:blipFill>
        <p:spPr bwMode="auto">
          <a:xfrm>
            <a:off x="611560" y="3933056"/>
            <a:ext cx="5240874" cy="259228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75" y="287438"/>
            <a:ext cx="7002277" cy="1269354"/>
          </a:xfrm>
        </p:spPr>
        <p:txBody>
          <a:bodyPr/>
          <a:lstStyle/>
          <a:p>
            <a:pPr algn="just">
              <a:lnSpc>
                <a:spcPct val="150000"/>
              </a:lnSpc>
            </a:pPr>
            <a:r>
              <a:rPr lang="en-GB" sz="3200" dirty="0"/>
              <a:t>Managerial principles, roles and functions</a:t>
            </a:r>
            <a:endParaRPr lang="en-US" sz="3200" dirty="0"/>
          </a:p>
        </p:txBody>
      </p:sp>
      <p:sp>
        <p:nvSpPr>
          <p:cNvPr id="3" name="Content Placeholder 2"/>
          <p:cNvSpPr>
            <a:spLocks noGrp="1"/>
          </p:cNvSpPr>
          <p:nvPr>
            <p:ph idx="1"/>
          </p:nvPr>
        </p:nvSpPr>
        <p:spPr>
          <a:xfrm>
            <a:off x="144016" y="1916832"/>
            <a:ext cx="3707904" cy="4608512"/>
          </a:xfrm>
        </p:spPr>
        <p:txBody>
          <a:bodyPr/>
          <a:lstStyle/>
          <a:p>
            <a:pPr lvl="0" algn="just">
              <a:lnSpc>
                <a:spcPct val="150000"/>
              </a:lnSpc>
              <a:buFont typeface="Wingdings" pitchFamily="2" charset="2"/>
              <a:buChar char="Ø"/>
            </a:pPr>
            <a:r>
              <a:rPr lang="en-GB" sz="2000" dirty="0"/>
              <a:t>In an organization, it is very essential to manage the employees in order to ensure higher productivity and performance</a:t>
            </a:r>
            <a:endParaRPr lang="en-IN" sz="2000" dirty="0"/>
          </a:p>
          <a:p>
            <a:pPr lvl="0" algn="just">
              <a:lnSpc>
                <a:spcPct val="150000"/>
              </a:lnSpc>
              <a:buFont typeface="Wingdings" pitchFamily="2" charset="2"/>
              <a:buChar char="Ø"/>
            </a:pPr>
            <a:r>
              <a:rPr lang="en-GB" sz="2000" dirty="0"/>
              <a:t>It is the prime duty of manager to manage all the employees properly and improve the overall functioning of company (Zhang, 2020)</a:t>
            </a:r>
            <a:r>
              <a:rPr lang="en-GB" sz="2400" dirty="0"/>
              <a:t>.</a:t>
            </a:r>
            <a:endParaRPr lang="en-IN" sz="2400" dirty="0"/>
          </a:p>
          <a:p>
            <a:pPr lvl="0" algn="just">
              <a:lnSpc>
                <a:spcPct val="150000"/>
              </a:lnSpc>
            </a:pPr>
            <a:r>
              <a:rPr lang="en-GB" sz="2400" dirty="0"/>
              <a:t>.</a:t>
            </a:r>
            <a:endParaRPr lang="en-IN" sz="2400" dirty="0"/>
          </a:p>
          <a:p>
            <a:pPr marL="180975" indent="-180975" algn="just"/>
            <a:endParaRPr lang="en-US" sz="2400" dirty="0"/>
          </a:p>
        </p:txBody>
      </p:sp>
      <p:pic>
        <p:nvPicPr>
          <p:cNvPr id="16386" name="Picture 2" descr="Manager's roles – indiafreenotes"/>
          <p:cNvPicPr>
            <a:picLocks noChangeAspect="1" noChangeArrowheads="1"/>
          </p:cNvPicPr>
          <p:nvPr/>
        </p:nvPicPr>
        <p:blipFill>
          <a:blip r:embed="rId3" cstate="print"/>
          <a:srcRect/>
          <a:stretch>
            <a:fillRect/>
          </a:stretch>
        </p:blipFill>
        <p:spPr bwMode="auto">
          <a:xfrm>
            <a:off x="4427984" y="2348880"/>
            <a:ext cx="3791099" cy="282733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620" y="188640"/>
            <a:ext cx="7334387" cy="936104"/>
          </a:xfrm>
        </p:spPr>
        <p:txBody>
          <a:bodyPr/>
          <a:lstStyle/>
          <a:p>
            <a:pPr algn="just">
              <a:lnSpc>
                <a:spcPct val="150000"/>
              </a:lnSpc>
            </a:pPr>
            <a:r>
              <a:rPr lang="en-IN" sz="3200" dirty="0"/>
              <a:t>Continue</a:t>
            </a:r>
          </a:p>
        </p:txBody>
      </p:sp>
      <p:sp>
        <p:nvSpPr>
          <p:cNvPr id="3" name="Content Placeholder 2"/>
          <p:cNvSpPr>
            <a:spLocks noGrp="1"/>
          </p:cNvSpPr>
          <p:nvPr>
            <p:ph idx="1"/>
          </p:nvPr>
        </p:nvSpPr>
        <p:spPr>
          <a:xfrm>
            <a:off x="611560" y="1412776"/>
            <a:ext cx="7920880" cy="3366815"/>
          </a:xfrm>
        </p:spPr>
        <p:txBody>
          <a:bodyPr/>
          <a:lstStyle/>
          <a:p>
            <a:pPr algn="just">
              <a:lnSpc>
                <a:spcPct val="150000"/>
              </a:lnSpc>
              <a:buFont typeface="Wingdings" pitchFamily="2" charset="2"/>
              <a:buChar char="Ø"/>
            </a:pPr>
            <a:r>
              <a:rPr lang="en-GB" sz="2000" dirty="0"/>
              <a:t>Managerial functions include making well informed decisions, approaching to different motivational strategies to motivate the employees, directing the employees, budgeting, monitoring, and so on. </a:t>
            </a:r>
          </a:p>
          <a:p>
            <a:pPr algn="just">
              <a:lnSpc>
                <a:spcPct val="150000"/>
              </a:lnSpc>
              <a:buFont typeface="Wingdings" pitchFamily="2" charset="2"/>
              <a:buChar char="Ø"/>
            </a:pPr>
            <a:r>
              <a:rPr lang="en-GB" sz="2000" dirty="0"/>
              <a:t>All these are the important managerial functions which must be fulfilled by the manager of the company to ensure greater productivity. </a:t>
            </a:r>
            <a:endParaRPr lang="en-IN" sz="2000" dirty="0"/>
          </a:p>
        </p:txBody>
      </p:sp>
      <p:pic>
        <p:nvPicPr>
          <p:cNvPr id="6146" name="Picture 2"/>
          <p:cNvPicPr>
            <a:picLocks noChangeAspect="1" noChangeArrowheads="1"/>
          </p:cNvPicPr>
          <p:nvPr/>
        </p:nvPicPr>
        <p:blipFill>
          <a:blip r:embed="rId3" cstate="print"/>
          <a:srcRect/>
          <a:stretch>
            <a:fillRect/>
          </a:stretch>
        </p:blipFill>
        <p:spPr bwMode="auto">
          <a:xfrm>
            <a:off x="1259632" y="4293096"/>
            <a:ext cx="4114849" cy="229666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1124744"/>
            <a:ext cx="8246150" cy="2736304"/>
          </a:xfrm>
        </p:spPr>
        <p:txBody>
          <a:bodyPr/>
          <a:lstStyle/>
          <a:p>
            <a:pPr lvl="0" algn="just">
              <a:lnSpc>
                <a:spcPct val="150000"/>
              </a:lnSpc>
              <a:buFont typeface="Wingdings" pitchFamily="2" charset="2"/>
              <a:buChar char="Ø"/>
            </a:pPr>
            <a:r>
              <a:rPr lang="en-GB" sz="2000" dirty="0"/>
              <a:t>Management and leadership are the two similar kind of factors which have their distinctive contribution towards the development of any business</a:t>
            </a:r>
            <a:endParaRPr lang="en-IN" sz="2000" dirty="0"/>
          </a:p>
          <a:p>
            <a:pPr lvl="0" algn="just">
              <a:lnSpc>
                <a:spcPct val="150000"/>
              </a:lnSpc>
              <a:buFont typeface="Wingdings" pitchFamily="2" charset="2"/>
              <a:buChar char="Ø"/>
            </a:pPr>
            <a:r>
              <a:rPr lang="en-GB" sz="2000" dirty="0"/>
              <a:t>Classical management theory emphasized the hierarchical and regimented approach to the management</a:t>
            </a:r>
            <a:endParaRPr lang="en-IN" sz="2000" dirty="0"/>
          </a:p>
          <a:p>
            <a:pPr algn="just">
              <a:lnSpc>
                <a:spcPct val="150000"/>
              </a:lnSpc>
            </a:pPr>
            <a:endParaRPr lang="en-US" sz="2400" dirty="0"/>
          </a:p>
        </p:txBody>
      </p:sp>
      <p:sp>
        <p:nvSpPr>
          <p:cNvPr id="5" name="Title 1"/>
          <p:cNvSpPr txBox="1">
            <a:spLocks noGrp="1"/>
          </p:cNvSpPr>
          <p:nvPr>
            <p:ph type="title"/>
          </p:nvPr>
        </p:nvSpPr>
        <p:spPr>
          <a:xfrm>
            <a:off x="714348" y="-27384"/>
            <a:ext cx="7314036" cy="864095"/>
          </a:xfrm>
          <a:prstGeom prst="rect">
            <a:avLst/>
          </a:prstGeom>
        </p:spPr>
        <p:txBody>
          <a:bodyPr vert="horz" lIns="91440" tIns="45720" rIns="91440" bIns="45720" rtlCol="0" anchor="b">
            <a:noAutofit/>
          </a:bodyPr>
          <a:lstStyle/>
          <a:p>
            <a:pPr algn="just">
              <a:lnSpc>
                <a:spcPct val="150000"/>
              </a:lnSpc>
            </a:pPr>
            <a:r>
              <a:rPr lang="en-GB" sz="3200" dirty="0"/>
              <a:t>Key theories and perspectives</a:t>
            </a:r>
            <a:endParaRPr lang="en-US" sz="3000" dirty="0"/>
          </a:p>
        </p:txBody>
      </p:sp>
      <p:pic>
        <p:nvPicPr>
          <p:cNvPr id="14338" name="Picture 2" descr="Classical Theory: Definition, Characteristics, &amp; Advantages - Parsadi"/>
          <p:cNvPicPr>
            <a:picLocks noChangeAspect="1" noChangeArrowheads="1"/>
          </p:cNvPicPr>
          <p:nvPr/>
        </p:nvPicPr>
        <p:blipFill>
          <a:blip r:embed="rId3" cstate="print"/>
          <a:srcRect/>
          <a:stretch>
            <a:fillRect/>
          </a:stretch>
        </p:blipFill>
        <p:spPr bwMode="auto">
          <a:xfrm>
            <a:off x="3563888" y="4149080"/>
            <a:ext cx="2376264" cy="2448272"/>
          </a:xfrm>
          <a:prstGeom prst="rect">
            <a:avLst/>
          </a:prstGeom>
          <a:noFill/>
        </p:spPr>
      </p:pic>
      <p:pic>
        <p:nvPicPr>
          <p:cNvPr id="14339" name="Picture 3"/>
          <p:cNvPicPr>
            <a:picLocks noChangeAspect="1" noChangeArrowheads="1"/>
          </p:cNvPicPr>
          <p:nvPr/>
        </p:nvPicPr>
        <p:blipFill>
          <a:blip r:embed="rId4" cstate="print"/>
          <a:srcRect/>
          <a:stretch>
            <a:fillRect/>
          </a:stretch>
        </p:blipFill>
        <p:spPr bwMode="auto">
          <a:xfrm>
            <a:off x="142922" y="4221088"/>
            <a:ext cx="3420966" cy="2376264"/>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620" y="116632"/>
            <a:ext cx="7334387" cy="1080120"/>
          </a:xfrm>
        </p:spPr>
        <p:txBody>
          <a:bodyPr/>
          <a:lstStyle/>
          <a:p>
            <a:pPr algn="just">
              <a:lnSpc>
                <a:spcPct val="150000"/>
              </a:lnSpc>
            </a:pPr>
            <a:r>
              <a:rPr lang="en-IN" sz="3200" dirty="0"/>
              <a:t>Continue</a:t>
            </a:r>
          </a:p>
        </p:txBody>
      </p:sp>
      <p:sp>
        <p:nvSpPr>
          <p:cNvPr id="3" name="Content Placeholder 2"/>
          <p:cNvSpPr>
            <a:spLocks noGrp="1"/>
          </p:cNvSpPr>
          <p:nvPr>
            <p:ph idx="1"/>
          </p:nvPr>
        </p:nvSpPr>
        <p:spPr>
          <a:xfrm>
            <a:off x="611560" y="1844824"/>
            <a:ext cx="3888432" cy="4608512"/>
          </a:xfrm>
        </p:spPr>
        <p:txBody>
          <a:bodyPr/>
          <a:lstStyle/>
          <a:p>
            <a:pPr algn="just">
              <a:lnSpc>
                <a:spcPct val="150000"/>
              </a:lnSpc>
              <a:buFont typeface="Wingdings" pitchFamily="2" charset="2"/>
              <a:buChar char="Ø"/>
            </a:pPr>
            <a:r>
              <a:rPr lang="en-GB" sz="2000" dirty="0"/>
              <a:t>Moreover, this management theory also helped the manager of Tesco to assign the task to their employees by focussing on their skill and abilities. </a:t>
            </a:r>
          </a:p>
          <a:p>
            <a:pPr algn="just">
              <a:lnSpc>
                <a:spcPct val="150000"/>
              </a:lnSpc>
              <a:buFont typeface="Wingdings" pitchFamily="2" charset="2"/>
              <a:buChar char="Ø"/>
            </a:pPr>
            <a:r>
              <a:rPr lang="en-GB" sz="2000" dirty="0"/>
              <a:t>In a more similar context, leadership is the way of leading the employees of company. </a:t>
            </a:r>
            <a:endParaRPr lang="en-IN" sz="2000" dirty="0"/>
          </a:p>
        </p:txBody>
      </p:sp>
      <p:pic>
        <p:nvPicPr>
          <p:cNvPr id="4098" name="Picture 2" descr="Participative Leadership: What Is It and Does It Work?"/>
          <p:cNvPicPr>
            <a:picLocks noChangeAspect="1" noChangeArrowheads="1"/>
          </p:cNvPicPr>
          <p:nvPr/>
        </p:nvPicPr>
        <p:blipFill>
          <a:blip r:embed="rId3" cstate="print"/>
          <a:srcRect/>
          <a:stretch>
            <a:fillRect/>
          </a:stretch>
        </p:blipFill>
        <p:spPr bwMode="auto">
          <a:xfrm>
            <a:off x="5508104" y="3645024"/>
            <a:ext cx="2088232" cy="1868968"/>
          </a:xfrm>
          <a:prstGeom prst="rect">
            <a:avLst/>
          </a:prstGeom>
          <a:noFill/>
        </p:spPr>
      </p:pic>
      <p:pic>
        <p:nvPicPr>
          <p:cNvPr id="4100" name="Picture 4" descr="Participative leadership"/>
          <p:cNvPicPr>
            <a:picLocks noChangeAspect="1" noChangeArrowheads="1"/>
          </p:cNvPicPr>
          <p:nvPr/>
        </p:nvPicPr>
        <p:blipFill>
          <a:blip r:embed="rId4" cstate="print"/>
          <a:srcRect/>
          <a:stretch>
            <a:fillRect/>
          </a:stretch>
        </p:blipFill>
        <p:spPr bwMode="auto">
          <a:xfrm>
            <a:off x="5436096" y="1700808"/>
            <a:ext cx="2160240" cy="171548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4624"/>
            <a:ext cx="6552728" cy="936104"/>
          </a:xfrm>
        </p:spPr>
        <p:txBody>
          <a:bodyPr/>
          <a:lstStyle/>
          <a:p>
            <a:pPr algn="just">
              <a:lnSpc>
                <a:spcPct val="150000"/>
              </a:lnSpc>
            </a:pPr>
            <a:r>
              <a:rPr lang="en-GB" sz="3200" dirty="0"/>
              <a:t>Management and leadership style</a:t>
            </a:r>
            <a:endParaRPr lang="en-US" sz="3000" dirty="0"/>
          </a:p>
        </p:txBody>
      </p:sp>
      <p:sp>
        <p:nvSpPr>
          <p:cNvPr id="3" name="Content Placeholder 2"/>
          <p:cNvSpPr>
            <a:spLocks noGrp="1"/>
          </p:cNvSpPr>
          <p:nvPr>
            <p:ph idx="1"/>
          </p:nvPr>
        </p:nvSpPr>
        <p:spPr>
          <a:xfrm>
            <a:off x="4214810" y="1516704"/>
            <a:ext cx="4389638" cy="3712496"/>
          </a:xfrm>
        </p:spPr>
        <p:txBody>
          <a:bodyPr/>
          <a:lstStyle/>
          <a:p>
            <a:pPr lvl="0" algn="just">
              <a:lnSpc>
                <a:spcPct val="150000"/>
              </a:lnSpc>
              <a:buFont typeface="Wingdings" pitchFamily="2" charset="2"/>
              <a:buChar char="Ø"/>
            </a:pPr>
            <a:r>
              <a:rPr lang="en-GB" sz="2000" dirty="0"/>
              <a:t>Just like management and leadership theories, there are management and leadership style as well</a:t>
            </a:r>
            <a:endParaRPr lang="en-IN" sz="2000" dirty="0"/>
          </a:p>
          <a:p>
            <a:pPr lvl="0" algn="just">
              <a:lnSpc>
                <a:spcPct val="150000"/>
              </a:lnSpc>
              <a:buFont typeface="Wingdings" pitchFamily="2" charset="2"/>
              <a:buChar char="Ø"/>
            </a:pPr>
            <a:r>
              <a:rPr lang="en-GB" sz="2000" dirty="0"/>
              <a:t>Democratic leadership style is the most common as well as highly productive leadership style used by multiple organizations</a:t>
            </a:r>
            <a:endParaRPr lang="en-IN" sz="2000" dirty="0"/>
          </a:p>
        </p:txBody>
      </p:sp>
      <p:pic>
        <p:nvPicPr>
          <p:cNvPr id="12289" name="Picture 1"/>
          <p:cNvPicPr>
            <a:picLocks noChangeAspect="1" noChangeArrowheads="1"/>
          </p:cNvPicPr>
          <p:nvPr/>
        </p:nvPicPr>
        <p:blipFill>
          <a:blip r:embed="rId3" cstate="print"/>
          <a:srcRect/>
          <a:stretch>
            <a:fillRect/>
          </a:stretch>
        </p:blipFill>
        <p:spPr bwMode="auto">
          <a:xfrm>
            <a:off x="395536" y="1556792"/>
            <a:ext cx="3456384" cy="2160240"/>
          </a:xfrm>
          <a:prstGeom prst="rect">
            <a:avLst/>
          </a:prstGeom>
          <a:noFill/>
          <a:ln w="9525">
            <a:noFill/>
            <a:miter lim="800000"/>
            <a:headEnd/>
            <a:tailEnd/>
          </a:ln>
          <a:effectLst/>
        </p:spPr>
      </p:pic>
      <p:sp>
        <p:nvSpPr>
          <p:cNvPr id="12291" name="AutoShape 3" descr="Democratic Leadership Style (Participative Leadership) - Pros, Cons,  Examples, Elements, Tips! - YouTub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2293" name="Picture 5" descr="Democratic Leadership Style: What You Need to Know [2023] • Asana"/>
          <p:cNvPicPr>
            <a:picLocks noChangeAspect="1" noChangeArrowheads="1"/>
          </p:cNvPicPr>
          <p:nvPr/>
        </p:nvPicPr>
        <p:blipFill>
          <a:blip r:embed="rId4" cstate="print"/>
          <a:srcRect/>
          <a:stretch>
            <a:fillRect/>
          </a:stretch>
        </p:blipFill>
        <p:spPr bwMode="auto">
          <a:xfrm>
            <a:off x="323528" y="3933056"/>
            <a:ext cx="3456384" cy="259228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620" y="110877"/>
            <a:ext cx="7334387" cy="1085875"/>
          </a:xfrm>
        </p:spPr>
        <p:txBody>
          <a:bodyPr/>
          <a:lstStyle/>
          <a:p>
            <a:pPr algn="just">
              <a:lnSpc>
                <a:spcPct val="150000"/>
              </a:lnSpc>
            </a:pPr>
            <a:r>
              <a:rPr lang="en-IN" sz="3200" dirty="0"/>
              <a:t>Continue</a:t>
            </a:r>
          </a:p>
        </p:txBody>
      </p:sp>
      <p:sp>
        <p:nvSpPr>
          <p:cNvPr id="3" name="Content Placeholder 2"/>
          <p:cNvSpPr>
            <a:spLocks noGrp="1"/>
          </p:cNvSpPr>
          <p:nvPr>
            <p:ph idx="1"/>
          </p:nvPr>
        </p:nvSpPr>
        <p:spPr>
          <a:xfrm>
            <a:off x="875620" y="1412776"/>
            <a:ext cx="7334387" cy="2707677"/>
          </a:xfrm>
        </p:spPr>
        <p:txBody>
          <a:bodyPr/>
          <a:lstStyle/>
          <a:p>
            <a:pPr algn="just">
              <a:lnSpc>
                <a:spcPct val="150000"/>
              </a:lnSpc>
              <a:buFont typeface="Wingdings" pitchFamily="2" charset="2"/>
              <a:buChar char="Ø"/>
            </a:pPr>
            <a:r>
              <a:rPr lang="en-GB" sz="2000" dirty="0"/>
              <a:t>But individuals who are dedicated towards the members of the company often believe in two way form of interaction. </a:t>
            </a:r>
          </a:p>
          <a:p>
            <a:pPr algn="just">
              <a:lnSpc>
                <a:spcPct val="150000"/>
              </a:lnSpc>
              <a:buFont typeface="Wingdings" pitchFamily="2" charset="2"/>
              <a:buChar char="Ø"/>
            </a:pPr>
            <a:r>
              <a:rPr lang="en-GB" sz="2000" dirty="0"/>
              <a:t>Consultative managers hold the discussions with their team members and hear their point of views &amp; input prior to making any finalised decision. </a:t>
            </a:r>
            <a:endParaRPr lang="en-IN" sz="2000" dirty="0"/>
          </a:p>
        </p:txBody>
      </p:sp>
      <p:pic>
        <p:nvPicPr>
          <p:cNvPr id="1026" name="Picture 2"/>
          <p:cNvPicPr>
            <a:picLocks noChangeAspect="1" noChangeArrowheads="1"/>
          </p:cNvPicPr>
          <p:nvPr/>
        </p:nvPicPr>
        <p:blipFill>
          <a:blip r:embed="rId3" cstate="print"/>
          <a:srcRect/>
          <a:stretch>
            <a:fillRect/>
          </a:stretch>
        </p:blipFill>
        <p:spPr bwMode="auto">
          <a:xfrm>
            <a:off x="1187624" y="4509120"/>
            <a:ext cx="4096664" cy="2088232"/>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8" y="71414"/>
            <a:ext cx="6357982" cy="621281"/>
          </a:xfrm>
        </p:spPr>
        <p:txBody>
          <a:bodyPr/>
          <a:lstStyle/>
          <a:p>
            <a:pPr algn="just">
              <a:lnSpc>
                <a:spcPct val="150000"/>
              </a:lnSpc>
            </a:pPr>
            <a:r>
              <a:rPr lang="en-GB" sz="3200" dirty="0"/>
              <a:t>Managerial behaviour</a:t>
            </a:r>
            <a:endParaRPr lang="en-US" sz="3000" dirty="0"/>
          </a:p>
        </p:txBody>
      </p:sp>
      <p:sp>
        <p:nvSpPr>
          <p:cNvPr id="3" name="Content Placeholder 2"/>
          <p:cNvSpPr>
            <a:spLocks noGrp="1"/>
          </p:cNvSpPr>
          <p:nvPr>
            <p:ph idx="1"/>
          </p:nvPr>
        </p:nvSpPr>
        <p:spPr>
          <a:xfrm>
            <a:off x="3995936" y="1340768"/>
            <a:ext cx="4752528" cy="4248472"/>
          </a:xfrm>
        </p:spPr>
        <p:txBody>
          <a:bodyPr/>
          <a:lstStyle/>
          <a:p>
            <a:pPr marL="457200" lvl="0" indent="-457200" algn="just">
              <a:lnSpc>
                <a:spcPct val="150000"/>
              </a:lnSpc>
              <a:buFont typeface="Wingdings" pitchFamily="2" charset="2"/>
              <a:buChar char="Ø"/>
            </a:pPr>
            <a:r>
              <a:rPr lang="en-GB" sz="2000" dirty="0"/>
              <a:t>The behaviour of managers decides the overall success of company and employee engagement with company</a:t>
            </a:r>
            <a:endParaRPr lang="en-IN" sz="2000" dirty="0"/>
          </a:p>
          <a:p>
            <a:pPr marL="457200" lvl="0" indent="-457200" algn="just">
              <a:lnSpc>
                <a:spcPct val="150000"/>
              </a:lnSpc>
              <a:buFont typeface="Wingdings" pitchFamily="2" charset="2"/>
              <a:buChar char="Ø"/>
            </a:pPr>
            <a:r>
              <a:rPr lang="en-GB" sz="2000" dirty="0"/>
              <a:t>The two managerial behaviours which are highly productive as well as effective includes </a:t>
            </a:r>
            <a:r>
              <a:rPr lang="en-GB" sz="2000" b="1" i="1" dirty="0"/>
              <a:t>leading the team by using different examples </a:t>
            </a:r>
            <a:r>
              <a:rPr lang="en-GB" sz="2000" dirty="0"/>
              <a:t>and </a:t>
            </a:r>
            <a:r>
              <a:rPr lang="en-GB" sz="2000" b="1" i="1" dirty="0"/>
              <a:t>fostering genuine care while coaching the team members</a:t>
            </a:r>
            <a:endParaRPr lang="en-IN" sz="2000" b="1" i="1" dirty="0"/>
          </a:p>
        </p:txBody>
      </p:sp>
      <p:pic>
        <p:nvPicPr>
          <p:cNvPr id="10242" name="Picture 2" descr="Leading by Example: Essential Lessons for Financial Leaders in the 21st  Century"/>
          <p:cNvPicPr>
            <a:picLocks noChangeAspect="1" noChangeArrowheads="1"/>
          </p:cNvPicPr>
          <p:nvPr/>
        </p:nvPicPr>
        <p:blipFill>
          <a:blip r:embed="rId3" cstate="print"/>
          <a:srcRect/>
          <a:stretch>
            <a:fillRect/>
          </a:stretch>
        </p:blipFill>
        <p:spPr bwMode="auto">
          <a:xfrm>
            <a:off x="72009" y="1340768"/>
            <a:ext cx="3707903" cy="2736304"/>
          </a:xfrm>
          <a:prstGeom prst="rect">
            <a:avLst/>
          </a:prstGeom>
          <a:noFill/>
        </p:spPr>
      </p:pic>
      <p:pic>
        <p:nvPicPr>
          <p:cNvPr id="10244" name="Picture 4" descr="Behaviour Management"/>
          <p:cNvPicPr>
            <a:picLocks noChangeAspect="1" noChangeArrowheads="1"/>
          </p:cNvPicPr>
          <p:nvPr/>
        </p:nvPicPr>
        <p:blipFill>
          <a:blip r:embed="rId4" cstate="print"/>
          <a:srcRect/>
          <a:stretch>
            <a:fillRect/>
          </a:stretch>
        </p:blipFill>
        <p:spPr bwMode="auto">
          <a:xfrm>
            <a:off x="179512" y="4347359"/>
            <a:ext cx="3456384" cy="2322001"/>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8869"/>
            <a:ext cx="7526439" cy="941859"/>
          </a:xfrm>
        </p:spPr>
        <p:txBody>
          <a:bodyPr/>
          <a:lstStyle/>
          <a:p>
            <a:r>
              <a:rPr lang="en-IN" sz="3200" dirty="0"/>
              <a:t>Continue</a:t>
            </a:r>
          </a:p>
        </p:txBody>
      </p:sp>
      <p:sp>
        <p:nvSpPr>
          <p:cNvPr id="3" name="Content Placeholder 2"/>
          <p:cNvSpPr>
            <a:spLocks noGrp="1"/>
          </p:cNvSpPr>
          <p:nvPr>
            <p:ph idx="1"/>
          </p:nvPr>
        </p:nvSpPr>
        <p:spPr>
          <a:xfrm>
            <a:off x="107504" y="1124744"/>
            <a:ext cx="8568952" cy="3024335"/>
          </a:xfrm>
        </p:spPr>
        <p:txBody>
          <a:bodyPr/>
          <a:lstStyle/>
          <a:p>
            <a:pPr algn="just">
              <a:lnSpc>
                <a:spcPct val="150000"/>
              </a:lnSpc>
              <a:buFont typeface="Wingdings" pitchFamily="2" charset="2"/>
              <a:buChar char="Ø"/>
            </a:pPr>
            <a:r>
              <a:rPr lang="en-IN" sz="2000" b="1" i="1" dirty="0"/>
              <a:t>Leading the team by using different examples-</a:t>
            </a:r>
            <a:r>
              <a:rPr lang="en-GB" sz="2000" dirty="0"/>
              <a:t>This behaviour helps the company to reach their goals shortly because when manager uses instances to explain and guide the employees, then at those specific point employees will get to understand things more clearly and easily. </a:t>
            </a:r>
          </a:p>
          <a:p>
            <a:pPr algn="just">
              <a:lnSpc>
                <a:spcPct val="150000"/>
              </a:lnSpc>
              <a:buFont typeface="Wingdings" pitchFamily="2" charset="2"/>
              <a:buChar char="Ø"/>
            </a:pPr>
            <a:r>
              <a:rPr lang="en-GB" sz="2000" dirty="0"/>
              <a:t>Explaining things by giving real examples helps the employees to connect more with managers thereby performing much better</a:t>
            </a:r>
          </a:p>
        </p:txBody>
      </p:sp>
      <p:pic>
        <p:nvPicPr>
          <p:cNvPr id="4098" name="Picture 2" descr="How to Lead by Example: A Guide to Managing Teams - Pareto Labs"/>
          <p:cNvPicPr>
            <a:picLocks noChangeAspect="1" noChangeArrowheads="1"/>
          </p:cNvPicPr>
          <p:nvPr/>
        </p:nvPicPr>
        <p:blipFill>
          <a:blip r:embed="rId3" cstate="print"/>
          <a:srcRect/>
          <a:stretch>
            <a:fillRect/>
          </a:stretch>
        </p:blipFill>
        <p:spPr bwMode="auto">
          <a:xfrm>
            <a:off x="1043608" y="4293096"/>
            <a:ext cx="4156730" cy="237626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620" y="44624"/>
            <a:ext cx="7334387" cy="941859"/>
          </a:xfrm>
        </p:spPr>
        <p:txBody>
          <a:bodyPr/>
          <a:lstStyle/>
          <a:p>
            <a:r>
              <a:rPr lang="en-IN" sz="3200" dirty="0"/>
              <a:t>Continue</a:t>
            </a:r>
          </a:p>
        </p:txBody>
      </p:sp>
      <p:sp>
        <p:nvSpPr>
          <p:cNvPr id="3" name="Content Placeholder 2"/>
          <p:cNvSpPr>
            <a:spLocks noGrp="1"/>
          </p:cNvSpPr>
          <p:nvPr>
            <p:ph idx="1"/>
          </p:nvPr>
        </p:nvSpPr>
        <p:spPr>
          <a:xfrm>
            <a:off x="251520" y="1196752"/>
            <a:ext cx="4608511" cy="5400599"/>
          </a:xfrm>
        </p:spPr>
        <p:txBody>
          <a:bodyPr/>
          <a:lstStyle/>
          <a:p>
            <a:pPr algn="just">
              <a:lnSpc>
                <a:spcPct val="150000"/>
              </a:lnSpc>
              <a:buFont typeface="Wingdings" pitchFamily="2" charset="2"/>
              <a:buChar char="Ø"/>
            </a:pPr>
            <a:r>
              <a:rPr lang="en-IN" sz="2000" b="1" i="1" dirty="0"/>
              <a:t>Fostering genuine care while coaching the team members-</a:t>
            </a:r>
            <a:r>
              <a:rPr lang="en-GB" sz="2000" dirty="0"/>
              <a:t>Similarly, the other behaviour of manager is to foster great care to employees at the time of guiding the employees (</a:t>
            </a:r>
            <a:r>
              <a:rPr lang="en-GB" sz="2000" dirty="0" err="1"/>
              <a:t>Deshwal</a:t>
            </a:r>
            <a:r>
              <a:rPr lang="en-GB" sz="2000" dirty="0"/>
              <a:t>, and Ali, 2020). </a:t>
            </a:r>
          </a:p>
          <a:p>
            <a:pPr algn="just">
              <a:lnSpc>
                <a:spcPct val="150000"/>
              </a:lnSpc>
              <a:buFont typeface="Wingdings" pitchFamily="2" charset="2"/>
              <a:buChar char="Ø"/>
            </a:pPr>
            <a:r>
              <a:rPr lang="en-GB" sz="2000" dirty="0"/>
              <a:t>With the help of this behaviour, the managers can ensure organizational growth because by showing care towards employees will help the employees to perform efficiently thereby leading to progress of organization.</a:t>
            </a:r>
            <a:endParaRPr lang="en-IN" sz="2000" b="1" i="1" dirty="0"/>
          </a:p>
        </p:txBody>
      </p:sp>
      <p:pic>
        <p:nvPicPr>
          <p:cNvPr id="3076" name="Picture 4" descr="Vastu For Business Growth | Vaastu Devayah Namah®"/>
          <p:cNvPicPr>
            <a:picLocks noChangeAspect="1" noChangeArrowheads="1"/>
          </p:cNvPicPr>
          <p:nvPr/>
        </p:nvPicPr>
        <p:blipFill>
          <a:blip r:embed="rId3" cstate="print"/>
          <a:srcRect/>
          <a:stretch>
            <a:fillRect/>
          </a:stretch>
        </p:blipFill>
        <p:spPr bwMode="auto">
          <a:xfrm>
            <a:off x="5580112" y="1988840"/>
            <a:ext cx="2781679" cy="288032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9" y="71414"/>
            <a:ext cx="6286544" cy="837306"/>
          </a:xfrm>
        </p:spPr>
        <p:txBody>
          <a:bodyPr/>
          <a:lstStyle/>
          <a:p>
            <a:pPr algn="just">
              <a:lnSpc>
                <a:spcPct val="150000"/>
              </a:lnSpc>
            </a:pPr>
            <a:r>
              <a:rPr lang="en-GB" sz="3200" dirty="0"/>
              <a:t>CONCLUSION</a:t>
            </a:r>
            <a:endParaRPr lang="en-US" sz="3200" dirty="0"/>
          </a:p>
        </p:txBody>
      </p:sp>
      <p:sp>
        <p:nvSpPr>
          <p:cNvPr id="3" name="Content Placeholder 2"/>
          <p:cNvSpPr>
            <a:spLocks noGrp="1"/>
          </p:cNvSpPr>
          <p:nvPr>
            <p:ph idx="1"/>
          </p:nvPr>
        </p:nvSpPr>
        <p:spPr>
          <a:xfrm>
            <a:off x="5292080" y="1700808"/>
            <a:ext cx="3456384" cy="3960440"/>
          </a:xfrm>
        </p:spPr>
        <p:txBody>
          <a:bodyPr/>
          <a:lstStyle/>
          <a:p>
            <a:pPr lvl="0" algn="just">
              <a:lnSpc>
                <a:spcPct val="150000"/>
              </a:lnSpc>
              <a:buFont typeface="Wingdings" pitchFamily="2" charset="2"/>
              <a:buChar char="Ø"/>
            </a:pPr>
            <a:r>
              <a:rPr lang="en-GB" sz="2000" dirty="0"/>
              <a:t>The presentation focussed upon managerial principles, roles and functions</a:t>
            </a:r>
            <a:endParaRPr lang="en-IN" sz="2000" dirty="0"/>
          </a:p>
          <a:p>
            <a:pPr lvl="0" algn="just">
              <a:lnSpc>
                <a:spcPct val="150000"/>
              </a:lnSpc>
              <a:buFont typeface="Wingdings" pitchFamily="2" charset="2"/>
              <a:buChar char="Ø"/>
            </a:pPr>
            <a:r>
              <a:rPr lang="en-GB" sz="2000" dirty="0"/>
              <a:t>It also helped to identify management and leadership theories along with organizational examples</a:t>
            </a:r>
            <a:endParaRPr lang="en-IN" sz="2000" dirty="0"/>
          </a:p>
          <a:p>
            <a:pPr algn="just">
              <a:lnSpc>
                <a:spcPct val="150000"/>
              </a:lnSpc>
            </a:pPr>
            <a:endParaRPr lang="en-US" sz="2000" dirty="0"/>
          </a:p>
        </p:txBody>
      </p:sp>
      <p:pic>
        <p:nvPicPr>
          <p:cNvPr id="8193" name="Picture 1"/>
          <p:cNvPicPr>
            <a:picLocks noChangeAspect="1" noChangeArrowheads="1"/>
          </p:cNvPicPr>
          <p:nvPr/>
        </p:nvPicPr>
        <p:blipFill>
          <a:blip r:embed="rId3" cstate="print"/>
          <a:srcRect/>
          <a:stretch>
            <a:fillRect/>
          </a:stretch>
        </p:blipFill>
        <p:spPr bwMode="auto">
          <a:xfrm>
            <a:off x="179512" y="1196752"/>
            <a:ext cx="2592288" cy="2200275"/>
          </a:xfrm>
          <a:prstGeom prst="rect">
            <a:avLst/>
          </a:prstGeom>
          <a:noFill/>
          <a:ln w="9525">
            <a:noFill/>
            <a:miter lim="800000"/>
            <a:headEnd/>
            <a:tailEnd/>
          </a:ln>
          <a:effectLst/>
        </p:spPr>
      </p:pic>
      <p:pic>
        <p:nvPicPr>
          <p:cNvPr id="8195" name="Picture 3" descr="What is benefits management? Why is it important? - Quora"/>
          <p:cNvPicPr>
            <a:picLocks noChangeAspect="1" noChangeArrowheads="1"/>
          </p:cNvPicPr>
          <p:nvPr/>
        </p:nvPicPr>
        <p:blipFill>
          <a:blip r:embed="rId4" cstate="print"/>
          <a:srcRect/>
          <a:stretch>
            <a:fillRect/>
          </a:stretch>
        </p:blipFill>
        <p:spPr bwMode="auto">
          <a:xfrm>
            <a:off x="107504" y="3573016"/>
            <a:ext cx="2448271" cy="2959645"/>
          </a:xfrm>
          <a:prstGeom prst="rect">
            <a:avLst/>
          </a:prstGeom>
          <a:noFill/>
        </p:spPr>
      </p:pic>
      <p:pic>
        <p:nvPicPr>
          <p:cNvPr id="8199" name="Picture 7" descr="The Benefits of Pursuing a Management Course for Leadership Development -  The Economic Times"/>
          <p:cNvPicPr>
            <a:picLocks noChangeAspect="1" noChangeArrowheads="1"/>
          </p:cNvPicPr>
          <p:nvPr/>
        </p:nvPicPr>
        <p:blipFill>
          <a:blip r:embed="rId5" cstate="print"/>
          <a:srcRect/>
          <a:stretch>
            <a:fillRect/>
          </a:stretch>
        </p:blipFill>
        <p:spPr bwMode="auto">
          <a:xfrm>
            <a:off x="2843808" y="1196752"/>
            <a:ext cx="2376263" cy="54006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48" y="71438"/>
            <a:ext cx="6665963" cy="981298"/>
          </a:xfrm>
        </p:spPr>
        <p:txBody>
          <a:bodyPr/>
          <a:lstStyle/>
          <a:p>
            <a:pPr algn="just">
              <a:lnSpc>
                <a:spcPct val="150000"/>
              </a:lnSpc>
            </a:pPr>
            <a:r>
              <a:rPr lang="en-US" sz="3200" dirty="0"/>
              <a:t>REFERENCES</a:t>
            </a:r>
          </a:p>
        </p:txBody>
      </p:sp>
      <p:sp>
        <p:nvSpPr>
          <p:cNvPr id="3" name="Content Placeholder 2"/>
          <p:cNvSpPr>
            <a:spLocks noGrp="1"/>
          </p:cNvSpPr>
          <p:nvPr>
            <p:ph idx="1"/>
          </p:nvPr>
        </p:nvSpPr>
        <p:spPr>
          <a:xfrm>
            <a:off x="539552" y="1556792"/>
            <a:ext cx="7334387" cy="4014208"/>
          </a:xfrm>
        </p:spPr>
        <p:txBody>
          <a:bodyPr/>
          <a:lstStyle/>
          <a:p>
            <a:pPr algn="just">
              <a:lnSpc>
                <a:spcPct val="150000"/>
              </a:lnSpc>
              <a:buFont typeface="Arial" pitchFamily="34" charset="0"/>
              <a:buChar char="•"/>
            </a:pPr>
            <a:r>
              <a:rPr lang="en-US" sz="2000" u="sng" dirty="0"/>
              <a:t>Books and journals</a:t>
            </a:r>
          </a:p>
          <a:p>
            <a:pPr algn="just">
              <a:lnSpc>
                <a:spcPct val="150000"/>
              </a:lnSpc>
            </a:pPr>
            <a:r>
              <a:rPr lang="en-GB" sz="2000" dirty="0" err="1"/>
              <a:t>Malik</a:t>
            </a:r>
            <a:r>
              <a:rPr lang="en-GB" sz="2000" dirty="0"/>
              <a:t>, R., </a:t>
            </a:r>
            <a:r>
              <a:rPr lang="en-GB" sz="2000" dirty="0" err="1"/>
              <a:t>Raza</a:t>
            </a:r>
            <a:r>
              <a:rPr lang="en-GB" sz="2000" dirty="0"/>
              <a:t>, H. and </a:t>
            </a:r>
            <a:r>
              <a:rPr lang="en-GB" sz="2000" dirty="0" err="1"/>
              <a:t>Saleem</a:t>
            </a:r>
            <a:r>
              <a:rPr lang="en-GB" sz="2000" dirty="0"/>
              <a:t>, M., (2022). Towards A </a:t>
            </a:r>
            <a:r>
              <a:rPr lang="en-GB" sz="2000" dirty="0" err="1"/>
              <a:t>Blockchain</a:t>
            </a:r>
            <a:r>
              <a:rPr lang="en-GB" sz="2000" dirty="0"/>
              <a:t> Enabled Integrated Library </a:t>
            </a:r>
            <a:r>
              <a:rPr lang="en-GB" sz="2000" dirty="0" err="1"/>
              <a:t>Managment</a:t>
            </a:r>
            <a:r>
              <a:rPr lang="en-GB" sz="2000" dirty="0"/>
              <a:t> System Using </a:t>
            </a:r>
            <a:r>
              <a:rPr lang="en-GB" sz="2000" dirty="0" err="1"/>
              <a:t>Hyperledger</a:t>
            </a:r>
            <a:r>
              <a:rPr lang="en-GB" sz="2000" dirty="0"/>
              <a:t> Fabric: Using </a:t>
            </a:r>
            <a:r>
              <a:rPr lang="en-GB" sz="2000" dirty="0" err="1"/>
              <a:t>Hyperledger</a:t>
            </a:r>
            <a:r>
              <a:rPr lang="en-GB" sz="2000" dirty="0"/>
              <a:t> Fabric. </a:t>
            </a:r>
            <a:r>
              <a:rPr lang="en-IN" sz="2000" i="1" dirty="0"/>
              <a:t>International Journal of Computational and Innovative Sciences</a:t>
            </a:r>
            <a:r>
              <a:rPr lang="en-IN" sz="2000" dirty="0"/>
              <a:t>. 1(3). pp.17-24.</a:t>
            </a:r>
          </a:p>
          <a:p>
            <a:pPr algn="just">
              <a:lnSpc>
                <a:spcPct val="150000"/>
              </a:lnSpc>
            </a:pPr>
            <a:r>
              <a:rPr lang="en-GB" sz="2000" dirty="0"/>
              <a:t>Zhang, and et.al, (2020). How do data science workers collaborate? roles, workflows, and tools. </a:t>
            </a:r>
            <a:r>
              <a:rPr lang="en-IN" sz="2000" i="1" dirty="0"/>
              <a:t>Proceedings of the ACM on Human-Computer Interaction</a:t>
            </a:r>
            <a:r>
              <a:rPr lang="en-IN" sz="2000" dirty="0"/>
              <a:t>, 4(CSCW1), pp.1-23.</a:t>
            </a:r>
          </a:p>
          <a:p>
            <a:pPr algn="just">
              <a:lnSpc>
                <a:spcPct val="150000"/>
              </a:lnSpc>
              <a:buFont typeface="Arial" pitchFamily="34" charset="0"/>
              <a:buChar char="•"/>
            </a:pP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p:cNvPicPr>
            <a:picLocks noChangeAspect="1" noChangeArrowheads="1"/>
          </p:cNvPicPr>
          <p:nvPr/>
        </p:nvPicPr>
        <p:blipFill>
          <a:blip r:embed="rId2" cstate="print"/>
          <a:srcRect/>
          <a:stretch>
            <a:fillRect/>
          </a:stretch>
        </p:blipFill>
        <p:spPr bwMode="auto">
          <a:xfrm>
            <a:off x="663343" y="620688"/>
            <a:ext cx="7221025" cy="4752528"/>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tf45331398_win32">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Custom 1">
      <a:majorFont>
        <a:latin typeface="Times New Roman"/>
        <a:ea typeface=""/>
        <a:cs typeface=""/>
      </a:majorFont>
      <a:minorFont>
        <a:latin typeface="Times New Roman"/>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tf45331398_win32</Template>
  <TotalTime>157</TotalTime>
  <Words>2079</Words>
  <Application>Microsoft Office PowerPoint</Application>
  <PresentationFormat>On-screen Show (4:3)</PresentationFormat>
  <Paragraphs>87</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Tenorite</vt:lpstr>
      <vt:lpstr>Times New Roman</vt:lpstr>
      <vt:lpstr>Wingdings</vt:lpstr>
      <vt:lpstr>tf45331398_win32</vt:lpstr>
      <vt:lpstr>Group presentation</vt:lpstr>
      <vt:lpstr>TABLE OF CONTENTS</vt:lpstr>
      <vt:lpstr>INTRODUCTION</vt:lpstr>
      <vt:lpstr>Managerial principles, roles and functions</vt:lpstr>
      <vt:lpstr>Continue</vt:lpstr>
      <vt:lpstr>Key theories and perspectives</vt:lpstr>
      <vt:lpstr>Continue</vt:lpstr>
      <vt:lpstr>Management and leadership style</vt:lpstr>
      <vt:lpstr>Continue</vt:lpstr>
      <vt:lpstr>Managerial behaviour</vt:lpstr>
      <vt:lpstr>Continue</vt:lpstr>
      <vt:lpstr>Continue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Concept Webinar</dc:title>
  <dc:creator>Anish</dc:creator>
  <cp:lastModifiedBy>eduard scripcariu</cp:lastModifiedBy>
  <cp:revision>72</cp:revision>
  <dcterms:created xsi:type="dcterms:W3CDTF">2022-12-08T14:35:22Z</dcterms:created>
  <dcterms:modified xsi:type="dcterms:W3CDTF">2024-03-19T22:54:11Z</dcterms:modified>
</cp:coreProperties>
</file>