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1pPr>
    <a:lvl2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2pPr>
    <a:lvl3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3pPr>
    <a:lvl4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4pPr>
    <a:lvl5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5pPr>
    <a:lvl6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6pPr>
    <a:lvl7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7pPr>
    <a:lvl8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8pPr>
    <a:lvl9pPr marL="0" marR="0" indent="0" algn="l" defTabSz="2438337" rtl="0" fontAlgn="auto" latinLnBrk="0" hangingPunct="0">
      <a:lnSpc>
        <a:spcPct val="90000"/>
      </a:lnSpc>
      <a:spcBef>
        <a:spcPts val="2400"/>
      </a:spcBef>
      <a:spcAft>
        <a:spcPts val="0"/>
      </a:spcAft>
      <a:buClrTx/>
      <a:buSzTx/>
      <a:buFontTx/>
      <a:buNone/>
      <a:tabLst/>
      <a:defRPr b="0" baseline="0" cap="none" i="0" spc="0" strike="noStrike" sz="4400" u="none" kumimoji="0" normalizeH="0">
        <a:ln>
          <a:noFill/>
        </a:ln>
        <a:solidFill>
          <a:srgbClr val="000000"/>
        </a:solidFill>
        <a:effectLst/>
        <a:uFillTx/>
        <a:latin typeface="Canela Bold"/>
        <a:ea typeface="Canela Bold"/>
        <a:cs typeface="Canela Bold"/>
        <a:sym typeface="Canela Bold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Canela Regular"/>
          <a:ea typeface="Canela Regular"/>
          <a:cs typeface="Canela Regular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5EE"/>
          </a:solidFill>
        </a:fill>
      </a:tcStyle>
    </a:wholeTbl>
    <a:band2H>
      <a:tcTxStyle b="def" i="def"/>
      <a:tcStyle>
        <a:tcBdr/>
        <a:fill>
          <a:solidFill>
            <a:srgbClr val="E8EBF7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EE5CD"/>
          </a:solidFill>
        </a:fill>
      </a:tcStyle>
    </a:wholeTbl>
    <a:band2H>
      <a:tcTxStyle b="def" i="def"/>
      <a:tcStyle>
        <a:tcBdr/>
        <a:fill>
          <a:solidFill>
            <a:srgbClr val="E8F2E7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8D3E5"/>
          </a:solidFill>
        </a:fill>
      </a:tcStyle>
    </a:wholeTbl>
    <a:band2H>
      <a:tcTxStyle b="def" i="def"/>
      <a:tcStyle>
        <a:tcBdr/>
        <a:fill>
          <a:solidFill>
            <a:srgbClr val="ECEAF3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n" i="off">
        <a:font>
          <a:latin typeface="Canela Bold"/>
          <a:ea typeface="Canela Bold"/>
          <a:cs typeface="Canela Bold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Canela Bold"/>
          <a:ea typeface="Canela Bold"/>
          <a:cs typeface="Canela Bold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70" name="Shape 170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</Relationships>
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</Relationships>
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</Relationships>
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</Relationships>
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</Relationships>
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Shape 186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87" name="Shape 187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200"/>
            </a:pPr>
            <a:r>
              <a:t>Deunyddiau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Llywodraeth Cymru. (2022). Welsh language in Wales (Census 2021). [Arlein]. Llywodraeth Cymru. Adnewyddiwyd: 6 Rhagfyr 2022. Ar gael: https://www.gov.wales/welsh-language-wales-census-2021-html [Mynediad 16 Mawrth 2025].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Comisiwn Cymunedau Cymraeg. (2024). Grymuso cymunedau, cryfhau'r Gymraeg. [Arlein]. Hawlfraint y Goron. Ar gael: https://www.llyw.cymru/sites/default/files/publications/2024-08/grymuso-cymunedau-cryfhaur-gymraeg.pdf [Mynediad 18 Mawrth 2025].</a:t>
            </a:r>
          </a:p>
          <a:p>
            <a:p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00" name="Shape 200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200"/>
            </a:pPr>
            <a:r>
              <a:t>Deunyddiau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Jones, E. &amp; Llwyd, C. (2024) ‘Datblygu Syniadaeth Cynllunio Iaith’ [Darlith], ECDA7008C: Hanfodion Cynllunio Iaith. UWTSD. 14 Hydref.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Shape 210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11" name="Shape 211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200"/>
            </a:pPr>
            <a:r>
              <a:t>Deunyddiau 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CFFI Cymru. (dyddiad anhysbys). Cystadlaethau. [Arlein]. CFFI. Adnewyddiwyd: dyddiad anhysbys. Ar gael: https://cffi.cymru/competition/ [Mynediad 30 Mawrth 2025].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Jones, E. &amp; Llwyd, C. (2024) ‘Datblygu Syniadaeth Cynllunio Iaith’ [Darlith], ECDA7008C: Hanfodion Cynllunio Iaith. UWTSD. 14 Hydref.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Nation.Cymru. (2024). Welsh language recognition for Royal Welsh Show organisers. [Arlein]. Nation.Cymru. Adnewyddiwyd: 22 Gorffennaf 2024. Ar gael: https://nation.cymru/news/welsh-language-recognition-for-royal-welsh-show-organisers/  [Mynediad 23 Mawrth 2025]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Pennant, Ff. (2019). Cynllun Iaith Cymraeg. [Arlein]. Clwb Ffermwyr Ifanc Cymru. Adnewyddiwyd: 29/10/2019. Ar gael: https://cffi.cymru/app/uploads/2023/02/Polisi-Iaith-Gymraeg-21-23.pdf [Mynediad 26 Mawrth 2025].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Shape 222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23" name="Shape 223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200"/>
            </a:pPr>
            <a:r>
              <a:t>Deunyddiau 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Cyngor Sir Gâr. (2023). Diwygiedig 2018-2033 Cynllun Datblygu Lleol Papur Pwnc Yr Iaith Gymraeg. [Arlein]. Hawlfraint y Goron. Ar gael: https://www.sirgar.llyw.cymru/media/1231124/welsh-language-topic-paper-cover-welsh-_merged.pdf [Mynediad 28 Chwefror 2025].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Llywodraeth Cymru. (2015). Well-being of Future Generations (Wales) Act 2015: the essentials. [Arlein]. Llywodraeth Cymru. Adnewyddiwyd: 7 Ionawr 2025. Ar gael: https://www.gov.wales/well-being-future-generations-act-essentials-html [Mynediad 18 Ionawr 2025].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Llywodraeth Cymru. (2023 b). The Agriculture (Wales) Act 2023. [Arlein]. Hawlfraint y Goron. Available at: https://www.gov.wales/sites/default/files/publications/2023-11/agriculture-wales-act-2023-introducing-sustainable-land-m [Mynediad 30 Mawrth 2025].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Messenger, S. &amp; Cheung,I. (2024). Miloedd o ffermwyr yn protestio o flaen y Senedd. [Arlein]. BBC Cymru Fyw. Adnewyddiwyd: 28 Chwefror 2024. Ar gael: https://www.bbc.co.uk/cymrufyw/68385241 [Mynediad 22 Mawrth 2025].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Partneriaeth Ogwen. (dyddiad anhysbys). Prosiectau. [Arlein]. Partneriaeth Ogwen. Adnewyddiwyd: dyddiad anhysbys. Ar gael: https://www.partneriaethogwen.cymru/cy/prosiectau/ [Mynediad 30 Mawrth 2025].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Prifysgol Aberystwyth (2024) ‘Gweithdai arfer da, economi, iaith a’r gweithle gan Gynllun ARFOR’ [cenhadledd], Gweithdai arfer da, economi, iaith a’r gweithle gan Gynllun ARFOR. Priysgol Aberystwyth. 27 Medi 2024.</a:t>
            </a:r>
          </a:p>
          <a:p>
            <a:pPr marL="120315" indent="-120315">
              <a:buSzPct val="100000"/>
              <a:buChar char="•"/>
              <a:defRPr sz="1200"/>
            </a:pPr>
            <a:r>
              <a:t>S4C. (dyddiad anhysbys). Hafan. [Arlein]. S4C Clic. Adnewyddiwyd: dyddiad anhysbys. Ar gael: https://www.s4c.cymru/clic/ [Mynediad 22 Mawrth 2025].</a:t>
            </a:r>
          </a:p>
          <a:p>
            <a:pPr marL="120315" indent="-120315">
              <a:buSzPct val="100000"/>
              <a:buChar char="•"/>
              <a:defRPr sz="1200"/>
            </a:p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Shape 257"/>
          <p:cNvSpPr/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258" name="Shape 258"/>
          <p:cNvSpPr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 sz="1200"/>
            </a:pPr>
            <a:r>
              <a:t>Deunyddiau </a:t>
            </a:r>
          </a:p>
          <a:p>
            <a:pPr marL="220578" indent="-220578">
              <a:buSzPct val="100000"/>
              <a:buChar char="•"/>
              <a:defRPr sz="1200"/>
            </a:pPr>
            <a:r>
              <a:t>Data Map Wales. (dyddiad anhysbys). Flood Map for Planning Flood Zones 2 and 3. [Arlein]. Llywodraeth Cymru. Adnewyddiwyd: dyddiad anhysbys. Ar gael: https://datamap.gov.wales/layergroups/inspire-nrw:FloodMapforPlanningFloodZones2and3 [Mynediad 30 Mawrth 2025].</a:t>
            </a:r>
          </a:p>
          <a:p>
            <a:pPr marL="220578" indent="-220578">
              <a:buSzPct val="100000"/>
              <a:buChar char="•"/>
              <a:defRPr sz="1200"/>
            </a:pPr>
            <a:r>
              <a:t>Stats Cymru. (2024 b). Average (median) gross weekly earnings by Welsh local areas and year. [Ar lein]. StatsWales. Adnewyddiwyd: dyddiad anhysbys. Ar gael: https://statswales.gov.wales/Catalogue/Business-Economy-and-Labour-Market/People-and-Work/Earnings/medianweeklyearnings-by-welshlocalareas-year [Mynediad 27 Mawrth 2025].</a:t>
            </a:r>
          </a:p>
          <a:p>
            <a:pPr marL="220578" indent="-220578">
              <a:buSzPct val="100000"/>
              <a:buChar char="•"/>
              <a:defRPr sz="1200"/>
            </a:pPr>
            <a:r>
              <a:t>Reform UK. (dyddiad anhysbys). Our Contract With You. [Arlein]. Paul Oakden. Ar gael: https://assets.nationbuilder.com/reformuk/pages/253/attachments/original/1718625371/Reform_UK_Our_Contract_with_You.pdf? [Mynediad 11 Mawrth 2025].</a:t>
            </a:r>
          </a:p>
          <a:p>
            <a:pPr marL="220578" indent="-220578">
              <a:buSzPct val="100000"/>
              <a:buChar char="•"/>
              <a:defRPr sz="1200"/>
            </a:pPr>
            <a:r>
              <a:t>Williams, Celyn. (2024). Up to £5,000 of financial support for families who want to return back to the ARFOR region!. [Arlein]. Llwyddo'n Lleol 2050. Adnewyddiwyd: 18 Medi 2024. Ar gael: https://llwyddonlleol2050.cymru/en/2024/09/18/up-to-5000-of-financial-support-for-families-who-want-to-return-back-to-the-arfor-region/ [Mynediad 25 March 2025].</a:t>
            </a:r>
          </a:p>
        </p:txBody>
      </p:sp>
    </p:spTree>
  </p:cSld>
  <p:clrMapOvr>
    <a:masterClrMapping/>
  </p:clrMapOvr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Body Level One…"/>
          <p:cNvSpPr txBox="1"/>
          <p:nvPr>
            <p:ph type="body" sz="quarter" idx="1" hasCustomPrompt="1"/>
          </p:nvPr>
        </p:nvSpPr>
        <p:spPr>
          <a:xfrm>
            <a:off x="1219200" y="11986162"/>
            <a:ext cx="21945599" cy="60579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1pPr>
            <a:lvl2pPr marL="9184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2pPr>
            <a:lvl3pPr marL="14645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3pPr>
            <a:lvl4pPr marL="20106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4pPr>
            <a:lvl5pPr marL="2556740" indent="-372340" algn="ctr" defTabSz="825500">
              <a:lnSpc>
                <a:spcPct val="100000"/>
              </a:lnSpc>
              <a:spcBef>
                <a:spcPts val="0"/>
              </a:spcBef>
              <a:defRPr spc="-29" sz="3000">
                <a:latin typeface="Graphik Medium"/>
                <a:ea typeface="Graphik Medium"/>
                <a:cs typeface="Graphik Medium"/>
                <a:sym typeface="Graphik Medium"/>
              </a:defRPr>
            </a:lvl5pPr>
          </a:lstStyle>
          <a:p>
            <a:pPr/>
            <a:r>
              <a:t>Author and Date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" name="Presentation Title"/>
          <p:cNvSpPr txBox="1"/>
          <p:nvPr>
            <p:ph type="title" hasCustomPrompt="1"/>
          </p:nvPr>
        </p:nvSpPr>
        <p:spPr>
          <a:xfrm>
            <a:off x="1219200" y="3543300"/>
            <a:ext cx="21945600" cy="4267200"/>
          </a:xfrm>
          <a:prstGeom prst="rect">
            <a:avLst/>
          </a:prstGeom>
        </p:spPr>
        <p:txBody>
          <a:bodyPr anchor="b"/>
          <a:lstStyle>
            <a:lvl1pPr>
              <a:defRPr spc="-128" sz="12800"/>
            </a:lvl1pPr>
          </a:lstStyle>
          <a:p>
            <a:pPr/>
            <a:r>
              <a:t>Presentation Title</a:t>
            </a:r>
          </a:p>
        </p:txBody>
      </p:sp>
      <p:sp>
        <p:nvSpPr>
          <p:cNvPr id="14" name="Body Level One…"/>
          <p:cNvSpPr txBox="1"/>
          <p:nvPr>
            <p:ph type="body" sz="quarter" idx="21" hasCustomPrompt="1"/>
          </p:nvPr>
        </p:nvSpPr>
        <p:spPr>
          <a:xfrm>
            <a:off x="1219200" y="7567579"/>
            <a:ext cx="21945600" cy="225059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 sz="6000"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Presentation Subtitle</a:t>
            </a:r>
          </a:p>
        </p:txBody>
      </p:sp>
      <p:sp>
        <p:nvSpPr>
          <p:cNvPr id="15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Beach and sea at sunset"/>
          <p:cNvSpPr/>
          <p:nvPr>
            <p:ph type="pic" idx="21"/>
          </p:nvPr>
        </p:nvSpPr>
        <p:spPr>
          <a:xfrm>
            <a:off x="0" y="-1270000"/>
            <a:ext cx="24384000" cy="1625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23" name="Presentation Title"/>
          <p:cNvSpPr txBox="1"/>
          <p:nvPr>
            <p:ph type="title" hasCustomPrompt="1"/>
          </p:nvPr>
        </p:nvSpPr>
        <p:spPr>
          <a:xfrm>
            <a:off x="1219200" y="3543300"/>
            <a:ext cx="21945600" cy="4267200"/>
          </a:xfrm>
          <a:prstGeom prst="rect">
            <a:avLst/>
          </a:prstGeom>
        </p:spPr>
        <p:txBody>
          <a:bodyPr anchor="b"/>
          <a:lstStyle>
            <a:lvl1pPr>
              <a:defRPr spc="-128" sz="12800">
                <a:solidFill>
                  <a:srgbClr val="FFFFFF"/>
                </a:solidFill>
              </a:defRPr>
            </a:lvl1pPr>
          </a:lstStyle>
          <a:p>
            <a:pPr/>
            <a:r>
              <a:t>Presentation Title</a:t>
            </a:r>
          </a:p>
        </p:txBody>
      </p:sp>
      <p:sp>
        <p:nvSpPr>
          <p:cNvPr id="24" name="Body Level One…"/>
          <p:cNvSpPr txBox="1"/>
          <p:nvPr>
            <p:ph type="body" sz="quarter" idx="1" hasCustomPrompt="1"/>
          </p:nvPr>
        </p:nvSpPr>
        <p:spPr>
          <a:xfrm>
            <a:off x="1219200" y="7569200"/>
            <a:ext cx="21945600" cy="225211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58" sz="6000">
                <a:solidFill>
                  <a:srgbClr val="FFFFFF"/>
                </a:solidFill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Presentation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25" name="Author and Date"/>
          <p:cNvSpPr txBox="1"/>
          <p:nvPr>
            <p:ph type="body" sz="quarter" idx="22" hasCustomPrompt="1"/>
          </p:nvPr>
        </p:nvSpPr>
        <p:spPr>
          <a:xfrm>
            <a:off x="1219200" y="11988800"/>
            <a:ext cx="21945602" cy="605791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 sz="3000">
                <a:solidFill>
                  <a:srgbClr val="FFFFFF"/>
                </a:solidFill>
                <a:latin typeface="Graphik Medium"/>
                <a:ea typeface="Graphik Medium"/>
                <a:cs typeface="Graphik Medium"/>
                <a:sym typeface="Graphik Medium"/>
              </a:defRPr>
            </a:lvl1pPr>
          </a:lstStyle>
          <a:p>
            <a:pPr/>
            <a:r>
              <a:t>Author and Date</a:t>
            </a:r>
          </a:p>
        </p:txBody>
      </p:sp>
      <p:sp>
        <p:nvSpPr>
          <p:cNvPr id="2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Photo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Title"/>
          <p:cNvSpPr txBox="1"/>
          <p:nvPr>
            <p:ph type="title" hasCustomPrompt="1"/>
          </p:nvPr>
        </p:nvSpPr>
        <p:spPr>
          <a:xfrm>
            <a:off x="1215494" y="4585101"/>
            <a:ext cx="9757339" cy="2540002"/>
          </a:xfrm>
          <a:prstGeom prst="rect">
            <a:avLst/>
          </a:prstGeom>
        </p:spPr>
        <p:txBody>
          <a:bodyPr anchor="b"/>
          <a:lstStyle/>
          <a:p>
            <a:pPr/>
            <a:r>
              <a:t>Slide Title</a:t>
            </a:r>
          </a:p>
        </p:txBody>
      </p:sp>
      <p:sp>
        <p:nvSpPr>
          <p:cNvPr id="34" name="Sea against sky at sunset"/>
          <p:cNvSpPr/>
          <p:nvPr>
            <p:ph type="pic" idx="21"/>
          </p:nvPr>
        </p:nvSpPr>
        <p:spPr>
          <a:xfrm>
            <a:off x="9283700" y="1270000"/>
            <a:ext cx="16751300" cy="1117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35" name="Body Level One…"/>
          <p:cNvSpPr txBox="1"/>
          <p:nvPr>
            <p:ph type="body" sz="quarter" idx="1" hasCustomPrompt="1"/>
          </p:nvPr>
        </p:nvSpPr>
        <p:spPr>
          <a:xfrm>
            <a:off x="1219200" y="7016750"/>
            <a:ext cx="9753600" cy="5416550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3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44" name="Body Level One…"/>
          <p:cNvSpPr txBox="1"/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45" name="Slide Subtitle"/>
          <p:cNvSpPr txBox="1"/>
          <p:nvPr>
            <p:ph type="body" sz="quarter" idx="21" hasCustomPrompt="1"/>
          </p:nvPr>
        </p:nvSpPr>
        <p:spPr>
          <a:xfrm>
            <a:off x="1219200" y="2384648"/>
            <a:ext cx="21945602" cy="832613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Slide Subtitle</a:t>
            </a:r>
          </a:p>
        </p:txBody>
      </p:sp>
      <p:sp>
        <p:nvSpPr>
          <p:cNvPr id="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Body Level One…"/>
          <p:cNvSpPr txBox="1"/>
          <p:nvPr>
            <p:ph type="body" idx="1" hasCustomPrompt="1"/>
          </p:nvPr>
        </p:nvSpPr>
        <p:spPr>
          <a:xfrm>
            <a:off x="1219200" y="4013200"/>
            <a:ext cx="21945600" cy="8487148"/>
          </a:xfrm>
          <a:prstGeom prst="rect">
            <a:avLst/>
          </a:prstGeom>
        </p:spPr>
        <p:txBody>
          <a:bodyPr numCol="2" spcCol="2558383"/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4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Slide Title"/>
          <p:cNvSpPr txBox="1"/>
          <p:nvPr>
            <p:ph type="title" hasCustomPrompt="1"/>
          </p:nvPr>
        </p:nvSpPr>
        <p:spPr>
          <a:xfrm>
            <a:off x="1219200" y="774700"/>
            <a:ext cx="9753600" cy="16002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62" name="Sea against sky at sunset"/>
          <p:cNvSpPr/>
          <p:nvPr>
            <p:ph type="pic" idx="21"/>
          </p:nvPr>
        </p:nvSpPr>
        <p:spPr>
          <a:xfrm>
            <a:off x="12192644" y="718588"/>
            <a:ext cx="10972801" cy="12329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63" name="Body Level One…"/>
          <p:cNvSpPr txBox="1"/>
          <p:nvPr>
            <p:ph type="body" sz="quarter" idx="1" hasCustomPrompt="1"/>
          </p:nvPr>
        </p:nvSpPr>
        <p:spPr>
          <a:xfrm>
            <a:off x="1219200" y="2387600"/>
            <a:ext cx="9757569" cy="83261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64" name="Body Level One…"/>
          <p:cNvSpPr txBox="1"/>
          <p:nvPr>
            <p:ph type="body" sz="half" idx="22" hasCustomPrompt="1"/>
          </p:nvPr>
        </p:nvSpPr>
        <p:spPr>
          <a:xfrm>
            <a:off x="1219199" y="4023221"/>
            <a:ext cx="9757571" cy="8384679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</p:txBody>
      </p:sp>
      <p:sp>
        <p:nvSpPr>
          <p:cNvPr id="65" name="Slide Number"/>
          <p:cNvSpPr txBox="1"/>
          <p:nvPr>
            <p:ph type="sldNum" sz="quarter" idx="2"/>
          </p:nvPr>
        </p:nvSpPr>
        <p:spPr>
          <a:xfrm>
            <a:off x="12004040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Smal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lide Title"/>
          <p:cNvSpPr txBox="1"/>
          <p:nvPr>
            <p:ph type="title" hasCustomPrompt="1"/>
          </p:nvPr>
        </p:nvSpPr>
        <p:spPr>
          <a:xfrm>
            <a:off x="1219200" y="774700"/>
            <a:ext cx="9753600" cy="16002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73" name="Body Level One…"/>
          <p:cNvSpPr txBox="1"/>
          <p:nvPr>
            <p:ph type="body" sz="quarter" idx="1" hasCustomPrompt="1"/>
          </p:nvPr>
        </p:nvSpPr>
        <p:spPr>
          <a:xfrm>
            <a:off x="1219200" y="2387600"/>
            <a:ext cx="9757569" cy="83261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74" name="Body Level One…"/>
          <p:cNvSpPr txBox="1"/>
          <p:nvPr>
            <p:ph type="body" sz="half" idx="21" hasCustomPrompt="1"/>
          </p:nvPr>
        </p:nvSpPr>
        <p:spPr>
          <a:xfrm>
            <a:off x="1219199" y="4023221"/>
            <a:ext cx="9757571" cy="8384679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xfrm>
            <a:off x="12004040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, Bullets &amp; Live Video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lide Title"/>
          <p:cNvSpPr txBox="1"/>
          <p:nvPr>
            <p:ph type="title" hasCustomPrompt="1"/>
          </p:nvPr>
        </p:nvSpPr>
        <p:spPr>
          <a:xfrm>
            <a:off x="1219200" y="774700"/>
            <a:ext cx="9753600" cy="1600200"/>
          </a:xfrm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83" name="Body Level One…"/>
          <p:cNvSpPr txBox="1"/>
          <p:nvPr>
            <p:ph type="body" sz="quarter" idx="1" hasCustomPrompt="1"/>
          </p:nvPr>
        </p:nvSpPr>
        <p:spPr>
          <a:xfrm>
            <a:off x="1219200" y="2387600"/>
            <a:ext cx="9757569" cy="832612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84" name="Body Level One…"/>
          <p:cNvSpPr txBox="1"/>
          <p:nvPr>
            <p:ph type="body" sz="half" idx="21" hasCustomPrompt="1"/>
          </p:nvPr>
        </p:nvSpPr>
        <p:spPr>
          <a:xfrm>
            <a:off x="1219199" y="4023221"/>
            <a:ext cx="9757571" cy="8384679"/>
          </a:xfrm>
          <a:prstGeom prst="rect">
            <a:avLst/>
          </a:prstGeom>
        </p:spPr>
        <p:txBody>
          <a:bodyPr/>
          <a:lstStyle/>
          <a:p>
            <a:pPr/>
            <a:r>
              <a:t>Slide bullet text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xfrm>
            <a:off x="12004040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ection Title"/>
          <p:cNvSpPr txBox="1"/>
          <p:nvPr>
            <p:ph type="title" hasCustomPrompt="1"/>
          </p:nvPr>
        </p:nvSpPr>
        <p:spPr>
          <a:xfrm>
            <a:off x="1219200" y="3242269"/>
            <a:ext cx="21945600" cy="6604002"/>
          </a:xfrm>
          <a:prstGeom prst="rect">
            <a:avLst/>
          </a:prstGeom>
        </p:spPr>
        <p:txBody>
          <a:bodyPr anchor="ctr"/>
          <a:lstStyle>
            <a:lvl1pPr>
              <a:defRPr spc="0" sz="12800"/>
            </a:lvl1pPr>
          </a:lstStyle>
          <a:p>
            <a:pPr/>
            <a:r>
              <a:t>Section Title</a:t>
            </a:r>
          </a:p>
        </p:txBody>
      </p:sp>
      <p:sp>
        <p:nvSpPr>
          <p:cNvPr id="93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lide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Slide Title</a:t>
            </a:r>
          </a:p>
        </p:txBody>
      </p:sp>
      <p:sp>
        <p:nvSpPr>
          <p:cNvPr id="101" name="Body Level One…"/>
          <p:cNvSpPr txBox="1"/>
          <p:nvPr>
            <p:ph type="body" sz="quarter" idx="1" hasCustomPrompt="1"/>
          </p:nvPr>
        </p:nvSpPr>
        <p:spPr>
          <a:xfrm>
            <a:off x="1219200" y="2384648"/>
            <a:ext cx="21945602" cy="83261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Slide Subtitle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02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Agenda Title"/>
          <p:cNvSpPr txBox="1"/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Agenda Title</a:t>
            </a:r>
          </a:p>
        </p:txBody>
      </p:sp>
      <p:sp>
        <p:nvSpPr>
          <p:cNvPr id="110" name="Body Level One…"/>
          <p:cNvSpPr txBox="1"/>
          <p:nvPr>
            <p:ph type="body" idx="1" hasCustomPrompt="1"/>
          </p:nvPr>
        </p:nvSpPr>
        <p:spPr>
          <a:xfrm>
            <a:off x="1219200" y="4013200"/>
            <a:ext cx="21945600" cy="8385548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1pPr>
            <a:lvl2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2pPr>
            <a:lvl3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3pPr>
            <a:lvl4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4pPr>
            <a:lvl5pPr marL="0" indent="0" defTabSz="825500">
              <a:lnSpc>
                <a:spcPct val="100000"/>
              </a:lnSpc>
              <a:buSzTx/>
              <a:buNone/>
              <a:defRPr spc="-136" sz="6800">
                <a:latin typeface="Canela Deck Regular"/>
                <a:ea typeface="Canela Deck Regular"/>
                <a:cs typeface="Canela Deck Regular"/>
                <a:sym typeface="Canela Deck Regular"/>
              </a:defRPr>
            </a:lvl5pPr>
          </a:lstStyle>
          <a:p>
            <a:pPr/>
            <a:r>
              <a:t>Agenda Topics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11" name="Agenda Subtitle"/>
          <p:cNvSpPr txBox="1"/>
          <p:nvPr>
            <p:ph type="body" sz="quarter" idx="21" hasCustomPrompt="1"/>
          </p:nvPr>
        </p:nvSpPr>
        <p:spPr>
          <a:xfrm>
            <a:off x="1219200" y="2387114"/>
            <a:ext cx="21945602" cy="83261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100">
                <a:latin typeface="Graphik Semibold"/>
                <a:ea typeface="Graphik Semibold"/>
                <a:cs typeface="Graphik Semibold"/>
                <a:sym typeface="Graphik Semibold"/>
              </a:defRPr>
            </a:lvl1pPr>
          </a:lstStyle>
          <a:p>
            <a:pPr/>
            <a:r>
              <a:t>Agenda Subtitle</a:t>
            </a:r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Body Level One…"/>
          <p:cNvSpPr txBox="1"/>
          <p:nvPr>
            <p:ph type="body" idx="1" hasCustomPrompt="1"/>
          </p:nvPr>
        </p:nvSpPr>
        <p:spPr>
          <a:xfrm>
            <a:off x="1219200" y="3251200"/>
            <a:ext cx="21945600" cy="6604000"/>
          </a:xfrm>
          <a:prstGeom prst="rect">
            <a:avLst/>
          </a:prstGeom>
        </p:spPr>
        <p:txBody>
          <a:bodyPr anchor="ctr"/>
          <a:lstStyle>
            <a:lvl1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1pPr>
            <a:lvl2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2pPr>
            <a:lvl3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3pPr>
            <a:lvl4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4pPr>
            <a:lvl5pPr marL="0" indent="0" algn="ctr" defTabSz="2438400">
              <a:lnSpc>
                <a:spcPct val="80000"/>
              </a:lnSpc>
              <a:spcBef>
                <a:spcPts val="0"/>
              </a:spcBef>
              <a:buSzTx/>
              <a:buNone/>
              <a:defRPr sz="12800">
                <a:latin typeface="Canela Regular"/>
                <a:ea typeface="Canela Regular"/>
                <a:cs typeface="Canela Regular"/>
                <a:sym typeface="Canela Regular"/>
              </a:defRPr>
            </a:lvl5pPr>
          </a:lstStyle>
          <a:p>
            <a:pPr/>
            <a:r>
              <a:t>Statement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 F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Body Level One…"/>
          <p:cNvSpPr txBox="1"/>
          <p:nvPr>
            <p:ph type="body" sz="quarter" idx="1" hasCustomPrompt="1"/>
          </p:nvPr>
        </p:nvSpPr>
        <p:spPr>
          <a:xfrm>
            <a:off x="1219200" y="8462239"/>
            <a:ext cx="21945602" cy="832614"/>
          </a:xfrm>
          <a:prstGeom prst="rect">
            <a:avLst/>
          </a:prstGeom>
        </p:spPr>
        <p:txBody>
          <a:bodyPr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Fact information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28" name="Body Level One…"/>
          <p:cNvSpPr txBox="1"/>
          <p:nvPr>
            <p:ph type="body" sz="half" idx="21" hasCustomPrompt="1"/>
          </p:nvPr>
        </p:nvSpPr>
        <p:spPr>
          <a:xfrm>
            <a:off x="1219200" y="4214483"/>
            <a:ext cx="21945600" cy="4269709"/>
          </a:xfrm>
          <a:prstGeom prst="rect">
            <a:avLst/>
          </a:prstGeom>
        </p:spPr>
        <p:txBody>
          <a:bodyPr anchor="b"/>
          <a:lstStyle/>
          <a:p>
            <a:pPr lvl="4" marL="0" indent="1097280" algn="ctr" defTabSz="975360">
              <a:lnSpc>
                <a:spcPct val="80000"/>
              </a:lnSpc>
              <a:spcBef>
                <a:spcPts val="0"/>
              </a:spcBef>
              <a:buSzTx/>
              <a:buNone/>
              <a:defRPr sz="8960">
                <a:latin typeface="Canela Bold"/>
                <a:ea typeface="Canela Bold"/>
                <a:cs typeface="Canela Bold"/>
                <a:sym typeface="Canela Bold"/>
              </a:defRPr>
            </a:pPr>
            <a:r>
              <a:t>100%
</a:t>
            </a:r>
          </a:p>
        </p:txBody>
      </p:sp>
      <p:sp>
        <p:nvSpPr>
          <p:cNvPr id="12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Body Level One…"/>
          <p:cNvSpPr txBox="1"/>
          <p:nvPr>
            <p:ph type="body" sz="quarter" idx="1" hasCustomPrompt="1"/>
          </p:nvPr>
        </p:nvSpPr>
        <p:spPr>
          <a:xfrm>
            <a:off x="1219200" y="11100052"/>
            <a:ext cx="21945602" cy="832614"/>
          </a:xfrm>
          <a:prstGeom prst="rect">
            <a:avLst/>
          </a:prstGeom>
        </p:spPr>
        <p:txBody>
          <a:bodyPr anchor="ctr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1pPr>
            <a:lvl2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2pPr>
            <a:lvl3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3pPr>
            <a:lvl4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4pPr>
            <a:lvl5pPr algn="ctr" defTabSz="825500">
              <a:lnSpc>
                <a:spcPct val="100000"/>
              </a:lnSpc>
              <a:spcBef>
                <a:spcPts val="0"/>
              </a:spcBef>
              <a:defRPr spc="-44">
                <a:latin typeface="Graphik Semibold"/>
                <a:ea typeface="Graphik Semibold"/>
                <a:cs typeface="Graphik Semibold"/>
                <a:sym typeface="Graphik Semibold"/>
              </a:defRPr>
            </a:lvl5pPr>
          </a:lstStyle>
          <a:p>
            <a:pPr/>
            <a:r>
              <a:t>Attribution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137" name="Body Level One…"/>
          <p:cNvSpPr txBox="1"/>
          <p:nvPr>
            <p:ph type="body" sz="half" idx="21" hasCustomPrompt="1"/>
          </p:nvPr>
        </p:nvSpPr>
        <p:spPr>
          <a:xfrm>
            <a:off x="1219200" y="4178300"/>
            <a:ext cx="21945600" cy="4416425"/>
          </a:xfrm>
          <a:prstGeom prst="rect">
            <a:avLst/>
          </a:prstGeom>
        </p:spPr>
        <p:txBody>
          <a:bodyPr anchor="ctr"/>
          <a:lstStyle/>
          <a:p>
            <a:pPr lvl="4" marL="0" indent="1700783" algn="ctr" defTabSz="1511808">
              <a:lnSpc>
                <a:spcPct val="80000"/>
              </a:lnSpc>
              <a:spcBef>
                <a:spcPts val="0"/>
              </a:spcBef>
              <a:buSzTx/>
              <a:buNone/>
              <a:defRPr sz="5208">
                <a:latin typeface="Canela Bold"/>
                <a:ea typeface="Canela Bold"/>
                <a:cs typeface="Canela Bold"/>
                <a:sym typeface="Canela Bold"/>
              </a:defRPr>
            </a:pPr>
            <a:r>
              <a:t>“Notable Quote”
</a:t>
            </a:r>
          </a:p>
        </p:txBody>
      </p:sp>
      <p:sp>
        <p:nvSpPr>
          <p:cNvPr id="138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ea against sky at sunset 2"/>
          <p:cNvSpPr/>
          <p:nvPr>
            <p:ph type="pic" sz="quarter" idx="21"/>
          </p:nvPr>
        </p:nvSpPr>
        <p:spPr>
          <a:xfrm>
            <a:off x="15744825" y="5581751"/>
            <a:ext cx="7365408" cy="8280402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6" name="Sea against sky at sunset 1"/>
          <p:cNvSpPr/>
          <p:nvPr>
            <p:ph type="pic" sz="quarter" idx="22"/>
          </p:nvPr>
        </p:nvSpPr>
        <p:spPr>
          <a:xfrm>
            <a:off x="15363825" y="1270000"/>
            <a:ext cx="8115300" cy="540900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7" name="Beach and sea at sunset"/>
          <p:cNvSpPr/>
          <p:nvPr>
            <p:ph type="pic" idx="23"/>
          </p:nvPr>
        </p:nvSpPr>
        <p:spPr>
          <a:xfrm>
            <a:off x="-63500" y="1270000"/>
            <a:ext cx="16764000" cy="1117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48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beach and sea at sunset"/>
          <p:cNvSpPr/>
          <p:nvPr>
            <p:ph type="pic" idx="21"/>
          </p:nvPr>
        </p:nvSpPr>
        <p:spPr>
          <a:xfrm>
            <a:off x="1270000" y="-423334"/>
            <a:ext cx="21844000" cy="14562668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56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lide Number"/>
          <p:cNvSpPr txBox="1"/>
          <p:nvPr>
            <p:ph type="sldNum" sz="quarter" idx="2"/>
          </p:nvPr>
        </p:nvSpPr>
        <p:spPr>
          <a:xfrm>
            <a:off x="12001499" y="12700000"/>
            <a:ext cx="388621" cy="42926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/>
          <p:cNvSpPr txBox="1"/>
          <p:nvPr/>
        </p:nvSpPr>
        <p:spPr>
          <a:xfrm>
            <a:off x="11563350" y="63500"/>
            <a:ext cx="1285875" cy="13707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lvl1pPr>
              <a:defRPr sz="1000">
                <a:solidFill>
                  <a:srgbClr val="0000FF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r>
              <a:t>OFFICIAL / SWYDDOGOL</a:t>
            </a:r>
          </a:p>
        </p:txBody>
      </p:sp>
      <p:sp>
        <p:nvSpPr>
          <p:cNvPr id="3" name="Slide Title"/>
          <p:cNvSpPr txBox="1"/>
          <p:nvPr>
            <p:ph type="title" hasCustomPrompt="1"/>
          </p:nvPr>
        </p:nvSpPr>
        <p:spPr>
          <a:xfrm>
            <a:off x="1219200" y="774700"/>
            <a:ext cx="21945600" cy="172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Title</a:t>
            </a:r>
          </a:p>
        </p:txBody>
      </p:sp>
      <p:sp>
        <p:nvSpPr>
          <p:cNvPr id="4" name="Body Level One…"/>
          <p:cNvSpPr txBox="1"/>
          <p:nvPr>
            <p:ph type="body" idx="1" hasCustomPrompt="1"/>
          </p:nvPr>
        </p:nvSpPr>
        <p:spPr>
          <a:xfrm>
            <a:off x="1219200" y="4013200"/>
            <a:ext cx="21948577" cy="8483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/>
          <a:p>
            <a:pPr/>
            <a:r>
              <a:t>Slide bullet text</a:t>
            </a:r>
          </a:p>
          <a:p>
            <a:pPr lvl="1"/>
            <a:r>
              <a:t/>
            </a:r>
          </a:p>
          <a:p>
            <a:pPr lvl="2"/>
            <a:r>
              <a:t/>
            </a:r>
          </a:p>
          <a:p>
            <a:pPr lvl="3"/>
            <a:r>
              <a:t/>
            </a:r>
          </a:p>
          <a:p>
            <a:pPr lvl="4"/>
            <a:r>
              <a:t/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11997690" y="12700000"/>
            <a:ext cx="388621" cy="42926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algn="ctr" defTabSz="584200">
              <a:lnSpc>
                <a:spcPct val="100000"/>
              </a:lnSpc>
              <a:spcBef>
                <a:spcPts val="0"/>
              </a:spcBef>
              <a:defRPr sz="2000">
                <a:solidFill>
                  <a:srgbClr val="5E5E5E"/>
                </a:solidFill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</p:sldLayoutIdLst>
  <p:transition xmlns:p14="http://schemas.microsoft.com/office/powerpoint/2010/main" spd="med" advClick="1"/>
  <p:txStyles>
    <p:titleStyle>
      <a:lvl1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1pPr>
      <a:lvl2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2pPr>
      <a:lvl3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3pPr>
      <a:lvl4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4pPr>
      <a:lvl5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5pPr>
      <a:lvl6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6pPr>
      <a:lvl7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7pPr>
      <a:lvl8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8pPr>
      <a:lvl9pPr marL="0" marR="0" indent="0" algn="ctr" defTabSz="2438400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-84" strike="noStrike" sz="8400" u="none">
          <a:solidFill>
            <a:srgbClr val="000000"/>
          </a:solidFill>
          <a:uFillTx/>
          <a:latin typeface="Canela Bold"/>
          <a:ea typeface="Canela Bold"/>
          <a:cs typeface="Canela Bold"/>
          <a:sym typeface="Canela Bold"/>
        </a:defRPr>
      </a:lvl9pPr>
    </p:titleStyle>
    <p:bodyStyle>
      <a:lvl1pPr marL="5461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1pPr>
      <a:lvl2pPr marL="10922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2pPr>
      <a:lvl3pPr marL="16383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3pPr>
      <a:lvl4pPr marL="21844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4pPr>
      <a:lvl5pPr marL="27305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5pPr>
      <a:lvl6pPr marL="32766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6pPr>
      <a:lvl7pPr marL="38227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7pPr>
      <a:lvl8pPr marL="43688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8pPr>
      <a:lvl9pPr marL="4914900" marR="0" indent="-546100" algn="l" defTabSz="2438337" rtl="0" latinLnBrk="0">
        <a:lnSpc>
          <a:spcPct val="90000"/>
        </a:lnSpc>
        <a:spcBef>
          <a:spcPts val="2400"/>
        </a:spcBef>
        <a:spcAft>
          <a:spcPts val="0"/>
        </a:spcAft>
        <a:buClrTx/>
        <a:buSzPct val="150000"/>
        <a:buFontTx/>
        <a:buChar char="•"/>
        <a:tabLst/>
        <a:defRPr b="0" baseline="0" cap="none" i="0" spc="0" strike="noStrike" sz="4400" u="none">
          <a:solidFill>
            <a:srgbClr val="000000"/>
          </a:solidFill>
          <a:uFillTx/>
          <a:latin typeface="Canela Text Regular"/>
          <a:ea typeface="Canela Text Regular"/>
          <a:cs typeface="Canela Text Regular"/>
          <a:sym typeface="Canela Text Regular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1pPr>
      <a:lvl2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2pPr>
      <a:lvl3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3pPr>
      <a:lvl4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4pPr>
      <a:lvl5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5pPr>
      <a:lvl6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6pPr>
      <a:lvl7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7pPr>
      <a:lvl8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8pPr>
      <a:lvl9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2000" u="none">
          <a:solidFill>
            <a:schemeClr val="tx1"/>
          </a:solidFill>
          <a:uFillTx/>
          <a:latin typeface="+mn-lt"/>
          <a:ea typeface="+mn-ea"/>
          <a:cs typeface="+mn-cs"/>
          <a:sym typeface="Graphik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tif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2.tif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6" Type="http://schemas.openxmlformats.org/officeDocument/2006/relationships/image" Target="../media/image5.png"/><Relationship Id="rId7" Type="http://schemas.openxmlformats.org/officeDocument/2006/relationships/image" Target="../media/image6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5" Type="http://schemas.openxmlformats.org/officeDocument/2006/relationships/image" Target="../media/image3.tif"/><Relationship Id="rId6" Type="http://schemas.openxmlformats.org/officeDocument/2006/relationships/image" Target="../media/image9.png"/><Relationship Id="rId7" Type="http://schemas.openxmlformats.org/officeDocument/2006/relationships/image" Target="../media/image10.png"/><Relationship Id="rId8" Type="http://schemas.openxmlformats.org/officeDocument/2006/relationships/image" Target="../media/image11.png"/><Relationship Id="rId9" Type="http://schemas.openxmlformats.org/officeDocument/2006/relationships/image" Target="../media/image4.tif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2.png"/><Relationship Id="rId4" Type="http://schemas.openxmlformats.org/officeDocument/2006/relationships/image" Target="../media/image5.tif"/><Relationship Id="rId5" Type="http://schemas.openxmlformats.org/officeDocument/2006/relationships/image" Target="../media/image13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ww.consumerintelligence.com/articles/staycation-sensation-how-uk-holidays-are-changing-the-game" TargetMode="External"/><Relationship Id="rId3" Type="http://schemas.openxmlformats.org/officeDocument/2006/relationships/hyperlink" Target="https://www.fwi.co.uk/news/farmer-support-brexit-strong-ever-fw-poll-reveals" TargetMode="External"/><Relationship Id="rId4" Type="http://schemas.openxmlformats.org/officeDocument/2006/relationships/hyperlink" Target="https://www.sirgar.llyw.cymru/cyngor-a-democratiaeth/strategaethau-a-chynlluniau/datganiad-gweledigaeth-y-cabinet-2022-2027/materion-gwledig/" TargetMode="External"/><Relationship Id="rId5" Type="http://schemas.openxmlformats.org/officeDocument/2006/relationships/hyperlink" Target="https://www.cambrian-news.co.uk/news/politics/plaid-cymru-ms-criticises-welsh-governments-inaction-on-language-crisis-775517" TargetMode="External"/><Relationship Id="rId6" Type="http://schemas.openxmlformats.org/officeDocument/2006/relationships/hyperlink" Target="https://www.fuw.org.uk/index.php/en/news/16446-enid-and-wyn-davies-win-fuw-bob-davies-memorial-award-for-bravery-in-bovine-tb-tv-programme" TargetMode="External"/><Relationship Id="rId7" Type="http://schemas.openxmlformats.org/officeDocument/2006/relationships/hyperlink" Target="https://www.bbc.co.uk/news/articles/cdd64yr6gp4o" TargetMode="Externa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ww.ons.gov.uk/datasets/create/filter-outputs/6c24dabe-4a93-43d8-9004-3f788687fec2%23get-data" TargetMode="External"/><Relationship Id="rId3" Type="http://schemas.openxmlformats.org/officeDocument/2006/relationships/hyperlink" Target="https://www.bva.co.uk/news-and-blog/blog-article/a-little-welsh-conversational/" TargetMode="External"/><Relationship Id="rId4" Type="http://schemas.openxmlformats.org/officeDocument/2006/relationships/hyperlink" Target="https://www.gov.wales/well-being-future-generations-act-essentials-html" TargetMode="External"/><Relationship Id="rId5" Type="http://schemas.openxmlformats.org/officeDocument/2006/relationships/hyperlink" Target="https://www.llyw.cymru/sites/default/files/publications/2024-07/deddf-llesiant-cenedlaethaur-dyfodol-cymru-2015-hanfodion-2024.pdf" TargetMode="External"/><Relationship Id="rId6" Type="http://schemas.openxmlformats.org/officeDocument/2006/relationships/hyperlink" Target="https://www.llyw.cymru/y-cynllun-ffermio-cynaliadwy-amlinelliad-or-cynllun-2024-html" TargetMode="External"/><Relationship Id="rId7" Type="http://schemas.openxmlformats.org/officeDocument/2006/relationships/hyperlink" Target="https://www.llyw.cymru/croeso-i-bawb-croeso-cynnes-cymreig" TargetMode="External"/><Relationship Id="rId8" Type="http://schemas.openxmlformats.org/officeDocument/2006/relationships/hyperlink" Target="https://busnescymru.llyw.cymru/twristiaeth/sites/tourism/files/documents/Brilliant-Basics-Fund-4_2025-2026_2027-Guidance-Note-CY.pdf" TargetMode="External"/><Relationship Id="rId9" Type="http://schemas.openxmlformats.org/officeDocument/2006/relationships/hyperlink" Target="https://nation.cymru/news/welsh-language-recognition-for-royal-welsh-show-organisers/" TargetMode="Externa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hyperlink" Target="https://www.bbc.co.uk/news/articles/cy9qe57pwyvo" TargetMode="External"/><Relationship Id="rId3" Type="http://schemas.openxmlformats.org/officeDocument/2006/relationships/hyperlink" Target="https://research.senedd.wales/media/j2zp21lv/24-06-sustainable-farming-scheme-2024-update.pdf" TargetMode="External"/><Relationship Id="rId4" Type="http://schemas.openxmlformats.org/officeDocument/2006/relationships/hyperlink" Target="https://statswales.gov.wales/Catalogue/Business-Economy-and-Labour-Market/People-and-Work/Earnings/medianweeklyearnings-by-welshlocalareas-year" TargetMode="External"/><Relationship Id="rId5" Type="http://schemas.openxmlformats.org/officeDocument/2006/relationships/hyperlink" Target="https://statswales.gov.wales/Catalogue/Education-and-Skills/Schools-and-Teachers/Schools-Census/Pupil-Level-Annual-School-Census/Schools/schools-by-localauthorityregion-welshmediumtype" TargetMode="External"/><Relationship Id="rId6" Type="http://schemas.openxmlformats.org/officeDocument/2006/relationships/hyperlink" Target="https://www.thedpjfoundation.co.uk/cy/cael-cymorth/" TargetMode="External"/><Relationship Id="rId7" Type="http://schemas.openxmlformats.org/officeDocument/2006/relationships/hyperlink" Target="https://www.ucas.com/explore/search/all?query=amaeth" TargetMode="External"/><Relationship Id="rId8" Type="http://schemas.openxmlformats.org/officeDocument/2006/relationships/hyperlink" Target="https://www.youtube.com/watch?v=yLQ6XlG0MQ4" TargetMode="External"/><Relationship Id="rId9" Type="http://schemas.openxmlformats.org/officeDocument/2006/relationships/hyperlink" Target="https://llwyddonlleol2050.cymru/en/2024/09/18/up-to-5000-of-financial-support-for-families-who-want-to-return-back-to-the-arfor-region/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D8D6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Rounded Rectangle"/>
          <p:cNvSpPr/>
          <p:nvPr/>
        </p:nvSpPr>
        <p:spPr>
          <a:xfrm>
            <a:off x="1159760" y="1003300"/>
            <a:ext cx="22656045" cy="11912738"/>
          </a:xfrm>
          <a:prstGeom prst="roundRect">
            <a:avLst>
              <a:gd name="adj" fmla="val 15165"/>
            </a:avLst>
          </a:prstGeom>
          <a:solidFill>
            <a:srgbClr val="FFFEF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sp>
        <p:nvSpPr>
          <p:cNvPr id="173" name="Jessica Kate Lloyd…"/>
          <p:cNvSpPr txBox="1"/>
          <p:nvPr>
            <p:ph type="title"/>
          </p:nvPr>
        </p:nvSpPr>
        <p:spPr>
          <a:xfrm>
            <a:off x="1542815" y="10051908"/>
            <a:ext cx="21945602" cy="2936925"/>
          </a:xfrm>
          <a:prstGeom prst="rect">
            <a:avLst/>
          </a:prstGeom>
        </p:spPr>
        <p:txBody>
          <a:bodyPr/>
          <a:lstStyle/>
          <a:p>
            <a:pPr defTabSz="2048255">
              <a:lnSpc>
                <a:spcPct val="150000"/>
              </a:lnSpc>
              <a:defRPr spc="-100" sz="6600">
                <a:latin typeface="Bodoni SvtyTwo ITC TT-Bold"/>
                <a:ea typeface="Bodoni SvtyTwo ITC TT-Bold"/>
                <a:cs typeface="Bodoni SvtyTwo ITC TT-Bold"/>
                <a:sym typeface="Bodoni SvtyTwo ITC TT-Bold"/>
              </a:defRPr>
            </a:pPr>
            <a:r>
              <a:t>Jessica Kate Lloyd</a:t>
            </a:r>
            <a:endParaRPr spc="-74"/>
          </a:p>
          <a:p>
            <a:pPr defTabSz="2048255">
              <a:lnSpc>
                <a:spcPct val="150000"/>
              </a:lnSpc>
              <a:defRPr spc="-100" sz="6600">
                <a:latin typeface="Bodoni SvtyTwo ITC TT-Bold"/>
                <a:ea typeface="Bodoni SvtyTwo ITC TT-Bold"/>
                <a:cs typeface="Bodoni SvtyTwo ITC TT-Bold"/>
                <a:sym typeface="Bodoni SvtyTwo ITC TT-Bold"/>
              </a:defRPr>
            </a:pPr>
            <a:r>
              <a:t>1300744</a:t>
            </a:r>
          </a:p>
        </p:txBody>
      </p:sp>
      <p:sp>
        <p:nvSpPr>
          <p:cNvPr id="174" name="Gan ystyried yn feirniadol y ffactorau sy’n dylanwadu ar ddefnydd iaith, aseswch sefyllfa/gymdogaeth iethyddol benodol,  gan gynnig syniadau a chynlluniau ar gyfer adfer iaith yn y sefyllfa honno."/>
          <p:cNvSpPr txBox="1"/>
          <p:nvPr/>
        </p:nvSpPr>
        <p:spPr>
          <a:xfrm>
            <a:off x="2186832" y="1514883"/>
            <a:ext cx="20601902" cy="11965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>
            <a:lvl1pPr>
              <a:lnSpc>
                <a:spcPct val="120000"/>
              </a:lnSpc>
              <a:defRPr sz="35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Gan ystyried yn feirniadol y ffactorau sy’n dylanwadu ar ddefnydd iaith, aseswch sefyllfa/gymdogaeth iethyddol benodol,  gan gynnig syniadau a chynlluniau ar gyfer adfer iaith yn y sefyllfa honno.</a:t>
            </a:r>
          </a:p>
        </p:txBody>
      </p:sp>
      <p:pic>
        <p:nvPicPr>
          <p:cNvPr id="175" name="Screenshot 2025-03-03 at 17.24.10.png" descr="Screenshot 2025-03-03 at 17.24.10.png"/>
          <p:cNvPicPr>
            <a:picLocks noChangeAspect="1"/>
          </p:cNvPicPr>
          <p:nvPr/>
        </p:nvPicPr>
        <p:blipFill>
          <a:blip r:embed="rId2">
            <a:alphaModFix amt="85000"/>
            <a:extLst/>
          </a:blip>
          <a:stretch>
            <a:fillRect/>
          </a:stretch>
        </p:blipFill>
        <p:spPr>
          <a:xfrm>
            <a:off x="1095144" y="4387955"/>
            <a:ext cx="22720661" cy="8528082"/>
          </a:xfrm>
          <a:prstGeom prst="rect">
            <a:avLst/>
          </a:prstGeom>
          <a:ln w="12700">
            <a:miter lim="400000"/>
          </a:ln>
        </p:spPr>
      </p:pic>
      <p:sp>
        <p:nvSpPr>
          <p:cNvPr id="176" name="Triangle"/>
          <p:cNvSpPr/>
          <p:nvPr/>
        </p:nvSpPr>
        <p:spPr>
          <a:xfrm rot="20200536">
            <a:off x="757486" y="11792949"/>
            <a:ext cx="1270002" cy="127000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5D8D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sp>
        <p:nvSpPr>
          <p:cNvPr id="177" name="Triangle"/>
          <p:cNvSpPr/>
          <p:nvPr/>
        </p:nvSpPr>
        <p:spPr>
          <a:xfrm rot="1881125">
            <a:off x="22819058" y="11601594"/>
            <a:ext cx="1615473" cy="198286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0800" y="0"/>
                </a:move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5D8D6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sp>
        <p:nvSpPr>
          <p:cNvPr id="178" name="Y Gymraeg yng Nghefn Gwlad"/>
          <p:cNvSpPr txBox="1"/>
          <p:nvPr/>
        </p:nvSpPr>
        <p:spPr>
          <a:xfrm>
            <a:off x="1278638" y="3200100"/>
            <a:ext cx="21945602" cy="17272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normAutofit fontScale="100000" lnSpcReduction="0"/>
          </a:bodyPr>
          <a:lstStyle>
            <a:lvl1pPr algn="ctr" defTabSz="2438400">
              <a:lnSpc>
                <a:spcPct val="80000"/>
              </a:lnSpc>
              <a:spcBef>
                <a:spcPts val="0"/>
              </a:spcBef>
              <a:defRPr b="1" spc="-100" sz="8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Y Gymraeg ym Myd Amaeth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D8D6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Rounded Rectangle"/>
          <p:cNvSpPr/>
          <p:nvPr/>
        </p:nvSpPr>
        <p:spPr>
          <a:xfrm>
            <a:off x="1159760" y="1016000"/>
            <a:ext cx="22656045" cy="12043768"/>
          </a:xfrm>
          <a:prstGeom prst="roundRect">
            <a:avLst>
              <a:gd name="adj" fmla="val 15000"/>
            </a:avLst>
          </a:prstGeom>
          <a:solidFill>
            <a:srgbClr val="FFFEF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sp>
        <p:nvSpPr>
          <p:cNvPr id="181" name="Y Cadarnleoedd"/>
          <p:cNvSpPr txBox="1"/>
          <p:nvPr>
            <p:ph type="title"/>
          </p:nvPr>
        </p:nvSpPr>
        <p:spPr>
          <a:xfrm>
            <a:off x="1219199" y="1191401"/>
            <a:ext cx="21945602" cy="1727201"/>
          </a:xfrm>
          <a:prstGeom prst="rect">
            <a:avLst/>
          </a:prstGeom>
        </p:spPr>
        <p:txBody>
          <a:bodyPr/>
          <a:lstStyle>
            <a:lvl1pPr>
              <a:defRPr b="1" spc="-100" sz="7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Y Cadarnleoedd</a:t>
            </a:r>
          </a:p>
        </p:txBody>
      </p:sp>
      <p:graphicFrame>
        <p:nvGraphicFramePr>
          <p:cNvPr id="182" name="Table 1"/>
          <p:cNvGraphicFramePr/>
          <p:nvPr/>
        </p:nvGraphicFramePr>
        <p:xfrm>
          <a:off x="10818383" y="3074410"/>
          <a:ext cx="12527672" cy="7073464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0" rtl="0">
                <a:tableStyleId>{4C3C2611-4C71-4FC5-86AE-919BDF0F9419}</a:tableStyleId>
              </a:tblPr>
              <a:tblGrid>
                <a:gridCol w="4425550"/>
                <a:gridCol w="3754511"/>
                <a:gridCol w="4303158"/>
              </a:tblGrid>
              <a:tr h="1401992">
                <a:tc>
                  <a:txBody>
                    <a:bodyPr/>
                    <a:lstStyle/>
                    <a:p>
                      <a:pPr indent="457200">
                        <a:defRPr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  <a:lnT w="63500">
                      <a:solidFill>
                        <a:srgbClr val="006D00"/>
                      </a:solidFill>
                      <a:miter lim="400000"/>
                    </a:lnT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% </a:t>
                      </a:r>
                    </a:p>
                    <a:p>
                      <a:pPr defTabSz="914400">
                        <a:tabLst>
                          <a:tab pos="1663700" algn="l"/>
                        </a:tabLst>
                        <a:defRPr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Siaradwyr Cymraeg</a:t>
                      </a:r>
                    </a:p>
                  </a:txBody>
                  <a:tcPr marL="50800" marR="50800" marT="50800" marB="50800" anchor="ctr" anchorCtr="0" horzOverflow="overflow">
                    <a:lnR w="25400">
                      <a:solidFill>
                        <a:srgbClr val="006D00"/>
                      </a:solidFill>
                      <a:miter lim="400000"/>
                    </a:lnR>
                    <a:lnT w="63500">
                      <a:solidFill>
                        <a:srgbClr val="006D00"/>
                      </a:solidFill>
                      <a:miter lim="400000"/>
                    </a:lnT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%</a:t>
                      </a:r>
                    </a:p>
                    <a:p>
                      <a:pPr defTabSz="914400">
                        <a:tabLst>
                          <a:tab pos="1663700" algn="l"/>
                        </a:tabLst>
                        <a:defRPr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  <a:r>
                        <a:t>Siaradwyr Cymraeg yn Amaeth</a:t>
                      </a:r>
                    </a:p>
                  </a:txBody>
                  <a:tcPr marL="50800" marR="50800" marT="50800" marB="50800" anchor="ctr" anchorCtr="0" horzOverflow="overflow">
                    <a:lnL w="25400">
                      <a:solidFill>
                        <a:srgbClr val="006D00"/>
                      </a:solidFill>
                      <a:miter lim="400000"/>
                    </a:lnL>
                    <a:lnR w="25400">
                      <a:solidFill>
                        <a:srgbClr val="006D00"/>
                      </a:solidFill>
                      <a:miter lim="400000"/>
                    </a:lnR>
                    <a:lnT w="63500">
                      <a:solidFill>
                        <a:srgbClr val="006D00"/>
                      </a:solidFill>
                      <a:miter lim="400000"/>
                    </a:lnT>
                  </a:tcPr>
                </a:tc>
              </a:tr>
              <a:tr h="1401992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Ynys Môn</a:t>
                      </a: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83</a:t>
                      </a:r>
                    </a:p>
                  </a:txBody>
                  <a:tcPr marL="50800" marR="50800" marT="50800" marB="50800" anchor="ctr" anchorCtr="0" horzOverflow="overflow">
                    <a:lnR w="25400">
                      <a:solidFill>
                        <a:srgbClr val="006D00"/>
                      </a:solidFill>
                      <a:miter lim="400000"/>
                    </a:lnR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73</a:t>
                      </a:r>
                    </a:p>
                  </a:txBody>
                  <a:tcPr marL="50800" marR="50800" marT="50800" marB="50800" anchor="ctr" anchorCtr="0" horzOverflow="overflow">
                    <a:lnL w="25400">
                      <a:solidFill>
                        <a:srgbClr val="006D00"/>
                      </a:solidFill>
                      <a:miter lim="400000"/>
                    </a:lnL>
                    <a:lnR w="25400">
                      <a:solidFill>
                        <a:srgbClr val="006D00"/>
                      </a:solidFill>
                      <a:miter lim="400000"/>
                    </a:lnR>
                  </a:tcPr>
                </a:tc>
              </a:tr>
              <a:tr h="1401992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Gwynedd</a:t>
                      </a: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92</a:t>
                      </a:r>
                    </a:p>
                  </a:txBody>
                  <a:tcPr marL="50800" marR="50800" marT="50800" marB="50800" anchor="ctr" anchorCtr="0" horzOverflow="overflow">
                    <a:lnR w="25400">
                      <a:solidFill>
                        <a:srgbClr val="006D00"/>
                      </a:solidFill>
                      <a:miter lim="400000"/>
                    </a:lnR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84</a:t>
                      </a:r>
                    </a:p>
                  </a:txBody>
                  <a:tcPr marL="50800" marR="50800" marT="50800" marB="50800" anchor="ctr" anchorCtr="0" horzOverflow="overflow">
                    <a:lnL w="25400">
                      <a:solidFill>
                        <a:srgbClr val="006D00"/>
                      </a:solidFill>
                      <a:miter lim="400000"/>
                    </a:lnL>
                    <a:lnR w="25400">
                      <a:solidFill>
                        <a:srgbClr val="006D00"/>
                      </a:solidFill>
                      <a:miter lim="400000"/>
                    </a:lnR>
                  </a:tcPr>
                </a:tc>
              </a:tr>
              <a:tr h="1401992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Ceredigion</a:t>
                      </a: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82</a:t>
                      </a:r>
                    </a:p>
                  </a:txBody>
                  <a:tcPr marL="50800" marR="50800" marT="50800" marB="50800" anchor="ctr" anchorCtr="0" horzOverflow="overflow">
                    <a:lnR w="25400">
                      <a:solidFill>
                        <a:srgbClr val="006D00"/>
                      </a:solidFill>
                      <a:miter lim="400000"/>
                    </a:lnR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71</a:t>
                      </a:r>
                    </a:p>
                  </a:txBody>
                  <a:tcPr marL="50800" marR="50800" marT="50800" marB="50800" anchor="ctr" anchorCtr="0" horzOverflow="overflow">
                    <a:lnL w="25400">
                      <a:solidFill>
                        <a:srgbClr val="006D00"/>
                      </a:solidFill>
                      <a:miter lim="400000"/>
                    </a:lnL>
                    <a:lnR w="25400">
                      <a:solidFill>
                        <a:srgbClr val="006D00"/>
                      </a:solidFill>
                      <a:miter lim="400000"/>
                    </a:lnR>
                  </a:tcPr>
                </a:tc>
              </a:tr>
              <a:tr h="1401992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Sir Gaerfyrddin</a:t>
                      </a: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  <a:lnB w="63500">
                      <a:solidFill>
                        <a:srgbClr val="006D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52</a:t>
                      </a:r>
                    </a:p>
                  </a:txBody>
                  <a:tcPr marL="50800" marR="50800" marT="50800" marB="50800" anchor="ctr" anchorCtr="0" horzOverflow="overflow">
                    <a:lnR w="25400">
                      <a:solidFill>
                        <a:srgbClr val="006D00"/>
                      </a:solidFill>
                      <a:miter lim="400000"/>
                    </a:lnR>
                    <a:lnB w="63500">
                      <a:solidFill>
                        <a:srgbClr val="006D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b="1" sz="32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56</a:t>
                      </a:r>
                    </a:p>
                  </a:txBody>
                  <a:tcPr marL="50800" marR="50800" marT="50800" marB="50800" anchor="ctr" anchorCtr="0" horzOverflow="overflow">
                    <a:lnL w="25400">
                      <a:solidFill>
                        <a:srgbClr val="006D00"/>
                      </a:solidFill>
                      <a:miter lim="400000"/>
                    </a:lnL>
                    <a:lnR w="25400">
                      <a:solidFill>
                        <a:srgbClr val="006D00"/>
                      </a:solidFill>
                      <a:miter lim="400000"/>
                    </a:lnR>
                    <a:lnB w="63500">
                      <a:solidFill>
                        <a:srgbClr val="006D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183" name="Cred y Comisiwn fod pob un cyd-destun cymdeithasol lle defnyddir y Gymraeg yn werthfawr, a bod siaradwyr Cymraeg gyfwerth â’i gilydd lle bynnag maen nhw’n byw …y Gymraeg yn iaith genedlaethol sy’n perthyn i bawb yng Nghymru, ac mae’n eiddo i’w siaradwyr "/>
          <p:cNvSpPr txBox="1"/>
          <p:nvPr/>
        </p:nvSpPr>
        <p:spPr>
          <a:xfrm>
            <a:off x="2244591" y="11285103"/>
            <a:ext cx="20941830" cy="150405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defTabSz="12700">
              <a:lnSpc>
                <a:spcPct val="15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Cred y Comisiwn fod pob un cyd-destun cymdeithasol lle defnyddir y Gymraeg yn werthfawr, a bod siaradwyr Cymraeg gyfwerth â’i gilydd lle bynnag maen nhw’n byw …y Gymraeg yn iaith genedlaethol sy’n perthyn i bawb yng Nghymru, ac mae’n eiddo i’w siaradwyr yng ngweddill y byd hefyd </a:t>
            </a:r>
          </a:p>
          <a:p>
            <a:pPr defTabSz="12700">
              <a:lnSpc>
                <a:spcPct val="150000"/>
              </a:lnSpc>
              <a:spcBef>
                <a:spcPts val="0"/>
              </a:spcBef>
              <a:tabLst>
                <a:tab pos="355600" algn="l"/>
                <a:tab pos="711200" algn="l"/>
                <a:tab pos="1066800" algn="l"/>
                <a:tab pos="1422400" algn="l"/>
                <a:tab pos="1778000" algn="l"/>
                <a:tab pos="2133600" algn="l"/>
                <a:tab pos="2489200" algn="l"/>
                <a:tab pos="2844800" algn="l"/>
                <a:tab pos="3200400" algn="l"/>
                <a:tab pos="3556000" algn="l"/>
                <a:tab pos="3911600" algn="l"/>
                <a:tab pos="4267200" algn="l"/>
              </a:tabLst>
              <a:defRPr sz="2400">
                <a:latin typeface="Arial"/>
                <a:ea typeface="Arial"/>
                <a:cs typeface="Arial"/>
                <a:sym typeface="Arial"/>
              </a:defRPr>
            </a:pPr>
            <a:r>
              <a:t>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	(Comisiwn Cymunedau Cymraeg, 2024: 13)				</a:t>
            </a:r>
          </a:p>
        </p:txBody>
      </p:sp>
      <p:sp>
        <p:nvSpPr>
          <p:cNvPr id="184" name="Rounded Rectangle"/>
          <p:cNvSpPr/>
          <p:nvPr/>
        </p:nvSpPr>
        <p:spPr>
          <a:xfrm>
            <a:off x="1418129" y="2302765"/>
            <a:ext cx="9126794" cy="8704570"/>
          </a:xfrm>
          <a:prstGeom prst="roundRect">
            <a:avLst>
              <a:gd name="adj" fmla="val 13131"/>
            </a:avLst>
          </a:prstGeom>
          <a:solidFill>
            <a:srgbClr val="5F926C">
              <a:alpha val="19769"/>
            </a:srgbClr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pic>
        <p:nvPicPr>
          <p:cNvPr id="185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937700" y="2220320"/>
            <a:ext cx="8087653" cy="88694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D8D6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Rounded Rectangle"/>
          <p:cNvSpPr/>
          <p:nvPr/>
        </p:nvSpPr>
        <p:spPr>
          <a:xfrm>
            <a:off x="1159760" y="1003300"/>
            <a:ext cx="22656045" cy="12043768"/>
          </a:xfrm>
          <a:prstGeom prst="roundRect">
            <a:avLst>
              <a:gd name="adj" fmla="val 15000"/>
            </a:avLst>
          </a:prstGeom>
          <a:solidFill>
            <a:srgbClr val="FFFEF8"/>
          </a:solidFill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lvl1pPr>
          </a:lstStyle>
          <a:p>
            <a:pPr/>
            <a:r>
              <a:t>x</a:t>
            </a:r>
          </a:p>
        </p:txBody>
      </p:sp>
      <p:sp>
        <p:nvSpPr>
          <p:cNvPr id="190" name="Y Byd Amaeth"/>
          <p:cNvSpPr txBox="1"/>
          <p:nvPr>
            <p:ph type="title"/>
          </p:nvPr>
        </p:nvSpPr>
        <p:spPr>
          <a:xfrm>
            <a:off x="1773736" y="1003300"/>
            <a:ext cx="21945602" cy="1727200"/>
          </a:xfrm>
          <a:prstGeom prst="rect">
            <a:avLst/>
          </a:prstGeom>
        </p:spPr>
        <p:txBody>
          <a:bodyPr/>
          <a:lstStyle>
            <a:lvl1pPr>
              <a:defRPr b="1" spc="-90" sz="7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Trosglwyddo’r Iaith yn y Byd Amaethyddol</a:t>
            </a:r>
          </a:p>
        </p:txBody>
      </p:sp>
      <p:sp>
        <p:nvSpPr>
          <p:cNvPr id="191" name="Mae amaethyddiaeth yn gweithredu fel asgwrn cefn i’r Gymraeg mewn nifer sylweddol o gymunedau gwledig. O safbwynt ieithyddol, mae’n hollbwysig ei chynnal. Comisiwn :64"/>
          <p:cNvSpPr txBox="1"/>
          <p:nvPr/>
        </p:nvSpPr>
        <p:spPr>
          <a:xfrm>
            <a:off x="2069804" y="2439480"/>
            <a:ext cx="21353466" cy="1228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2" defTabSz="457200">
              <a:lnSpc>
                <a:spcPct val="150000"/>
              </a:lnSpc>
              <a:spcBef>
                <a:spcPts val="0"/>
              </a:spcBef>
              <a:defRPr sz="3000"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Helvetica Neue"/>
              </a:defRPr>
            </a:pPr>
            <a:r>
              <a:t>Mae amaethyddiaeth yn gweithredu fel asgwrn cefn i’r Gymraeg mewn nifer sylweddol o gymunedau gwledig.                      O safbwynt ieithyddol, mae’n hollbwysig ei chynnal. (Comisiwn Cymunedau Cymraeg, 2024 :64)</a:t>
            </a:r>
          </a:p>
        </p:txBody>
      </p:sp>
      <p:sp>
        <p:nvSpPr>
          <p:cNvPr id="192" name="Mae amaethyddiaeth yn gweithredu fel asgwrn cefn i’r Gymraeg mewn nifer sylweddol o gymunedau gwledig. O safbwynt ieithyddol, mae’n hollbwysig ei chynnal. Comisiwn :64"/>
          <p:cNvSpPr txBox="1"/>
          <p:nvPr/>
        </p:nvSpPr>
        <p:spPr>
          <a:xfrm>
            <a:off x="1716011" y="10776139"/>
            <a:ext cx="22061051" cy="190906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 lvl="6" defTabSz="457200">
              <a:lnSpc>
                <a:spcPct val="150000"/>
              </a:lnSpc>
              <a:spcBef>
                <a:spcPts val="0"/>
              </a:spcBef>
              <a:defRPr sz="3000">
                <a:uFill>
                  <a:solidFill>
                    <a:srgbClr val="000000"/>
                  </a:solidFill>
                </a:uFill>
                <a:latin typeface="+mn-lt"/>
                <a:ea typeface="+mn-ea"/>
                <a:cs typeface="+mn-cs"/>
                <a:sym typeface="Helvetica Neue"/>
              </a:defRPr>
            </a:pPr>
            <a:r>
              <a:t>Mae symudiadau sy’n tanseilio hyfywedd y byd amaethyddol yng Nghymru yn debygol o beri bygythiad sylweddol I’r Gymraeg, yn enwedig mewn cymunedau lle mae cyfradd gyffredinol y boblogaeth sy’n siarad Cymraeg yn isel neu’n ganolradd</a:t>
            </a:r>
            <a:r>
              <a:t>.</a:t>
            </a:r>
            <a:r>
              <a:t>																																			 Farmers’ Union of Wales, dyddiad anhysbys :2</a:t>
            </a:r>
          </a:p>
        </p:txBody>
      </p:sp>
      <p:pic>
        <p:nvPicPr>
          <p:cNvPr id="193" name="Image" descr="Image"/>
          <p:cNvPicPr>
            <a:picLocks noChangeAspect="1"/>
          </p:cNvPicPr>
          <p:nvPr/>
        </p:nvPicPr>
        <p:blipFill>
          <a:blip r:embed="rId3">
            <a:extLst/>
          </a:blip>
          <a:srcRect l="0" t="3666" r="0" b="0"/>
          <a:stretch>
            <a:fillRect/>
          </a:stretch>
        </p:blipFill>
        <p:spPr>
          <a:xfrm>
            <a:off x="7670767" y="4057527"/>
            <a:ext cx="9848021" cy="5994891"/>
          </a:xfrm>
          <a:prstGeom prst="rect">
            <a:avLst/>
          </a:prstGeom>
          <a:ln w="12700">
            <a:miter lim="400000"/>
          </a:ln>
        </p:spPr>
      </p:pic>
      <p:sp>
        <p:nvSpPr>
          <p:cNvPr id="194" name="Arrow"/>
          <p:cNvSpPr/>
          <p:nvPr/>
        </p:nvSpPr>
        <p:spPr>
          <a:xfrm rot="16170000">
            <a:off x="14694332" y="6633115"/>
            <a:ext cx="5751935" cy="1177417"/>
          </a:xfrm>
          <a:prstGeom prst="rightArrow">
            <a:avLst>
              <a:gd name="adj1" fmla="val 33100"/>
              <a:gd name="adj2" fmla="val 31937"/>
            </a:avLst>
          </a:prstGeom>
          <a:gradFill>
            <a:gsLst>
              <a:gs pos="0">
                <a:srgbClr val="9ACAB0"/>
              </a:gs>
              <a:gs pos="100000">
                <a:srgbClr val="F4EEEA"/>
              </a:gs>
            </a:gsLst>
            <a:lin ang="20507878"/>
          </a:gradFill>
          <a:ln w="12700">
            <a:solidFill>
              <a:srgbClr val="009966"/>
            </a:solidFill>
            <a:miter/>
          </a:ln>
        </p:spPr>
        <p:txBody>
          <a:bodyPr lIns="50800" tIns="50800" rIns="50800" bIns="50800" anchor="ctr"/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1800">
                <a:latin typeface="Segoe UI"/>
                <a:ea typeface="Segoe UI"/>
                <a:cs typeface="Segoe UI"/>
                <a:sym typeface="Segoe UI"/>
              </a:defRPr>
            </a:pPr>
          </a:p>
        </p:txBody>
      </p:sp>
      <p:sp>
        <p:nvSpPr>
          <p:cNvPr id="195" name="Reversing Language  Shift"/>
          <p:cNvSpPr txBox="1"/>
          <p:nvPr/>
        </p:nvSpPr>
        <p:spPr>
          <a:xfrm rot="5437720">
            <a:off x="16254375" y="6427305"/>
            <a:ext cx="3657564" cy="472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25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Reversing Language  Shift  </a:t>
            </a:r>
          </a:p>
        </p:txBody>
      </p:sp>
      <p:sp>
        <p:nvSpPr>
          <p:cNvPr id="196" name="Language  Shift"/>
          <p:cNvSpPr txBox="1"/>
          <p:nvPr/>
        </p:nvSpPr>
        <p:spPr>
          <a:xfrm rot="16213043">
            <a:off x="5731288" y="8278956"/>
            <a:ext cx="2290826" cy="472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914400">
              <a:lnSpc>
                <a:spcPct val="100000"/>
              </a:lnSpc>
              <a:spcBef>
                <a:spcPts val="0"/>
              </a:spcBef>
              <a:defRPr sz="2500">
                <a:latin typeface="Times Roman"/>
                <a:ea typeface="Times Roman"/>
                <a:cs typeface="Times Roman"/>
                <a:sym typeface="Times Roman"/>
              </a:defRPr>
            </a:lvl1pPr>
          </a:lstStyle>
          <a:p>
            <a:pPr/>
            <a:r>
              <a:t>Language  Shift  </a:t>
            </a:r>
          </a:p>
        </p:txBody>
      </p:sp>
      <p:sp>
        <p:nvSpPr>
          <p:cNvPr id="197" name="Title 2"/>
          <p:cNvSpPr txBox="1"/>
          <p:nvPr/>
        </p:nvSpPr>
        <p:spPr>
          <a:xfrm>
            <a:off x="14973749" y="10101539"/>
            <a:ext cx="2911567" cy="10295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>
            <a:lvl1pPr algn="r" defTabSz="914400">
              <a:spcBef>
                <a:spcPts val="1000"/>
              </a:spcBef>
              <a:defRPr sz="2500">
                <a:latin typeface="Segoe UI"/>
                <a:ea typeface="Segoe UI"/>
                <a:cs typeface="Segoe UI"/>
                <a:sym typeface="Segoe UI"/>
              </a:defRPr>
            </a:lvl1pPr>
          </a:lstStyle>
          <a:p>
            <a:pPr/>
            <a:r>
              <a:t>Fishman, 1991</a:t>
            </a:r>
          </a:p>
        </p:txBody>
      </p:sp>
      <p:sp>
        <p:nvSpPr>
          <p:cNvPr id="198" name="Arrow"/>
          <p:cNvSpPr/>
          <p:nvPr/>
        </p:nvSpPr>
        <p:spPr>
          <a:xfrm flipH="1" rot="16170000">
            <a:off x="4659901" y="6633686"/>
            <a:ext cx="5751936" cy="1177418"/>
          </a:xfrm>
          <a:prstGeom prst="rightArrow">
            <a:avLst>
              <a:gd name="adj1" fmla="val 33100"/>
              <a:gd name="adj2" fmla="val 31937"/>
            </a:avLst>
          </a:prstGeom>
          <a:gradFill>
            <a:gsLst>
              <a:gs pos="0">
                <a:srgbClr val="9ACAB0"/>
              </a:gs>
              <a:gs pos="100000">
                <a:srgbClr val="F4EEEA"/>
              </a:gs>
            </a:gsLst>
            <a:lin ang="20507878"/>
          </a:gradFill>
          <a:ln w="12700">
            <a:solidFill>
              <a:srgbClr val="009966"/>
            </a:solidFill>
            <a:miter/>
          </a:ln>
        </p:spPr>
        <p:txBody>
          <a:bodyPr lIns="50800" tIns="50800" rIns="50800" bIns="50800" anchor="ctr"/>
          <a:lstStyle/>
          <a:p>
            <a:pPr defTabSz="914400">
              <a:lnSpc>
                <a:spcPct val="100000"/>
              </a:lnSpc>
              <a:spcBef>
                <a:spcPts val="0"/>
              </a:spcBef>
              <a:defRPr sz="1800">
                <a:latin typeface="Segoe UI"/>
                <a:ea typeface="Segoe UI"/>
                <a:cs typeface="Segoe UI"/>
                <a:sym typeface="Segoe U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D8D6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Rounded Rectangle"/>
          <p:cNvSpPr/>
          <p:nvPr/>
        </p:nvSpPr>
        <p:spPr>
          <a:xfrm>
            <a:off x="1159760" y="1003300"/>
            <a:ext cx="22656045" cy="12043768"/>
          </a:xfrm>
          <a:prstGeom prst="roundRect">
            <a:avLst>
              <a:gd name="adj" fmla="val 15000"/>
            </a:avLst>
          </a:prstGeom>
          <a:solidFill>
            <a:srgbClr val="FFFEF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sp>
        <p:nvSpPr>
          <p:cNvPr id="203" name="Oes angen pryderu am sefyllfa’r iaith Gymraeg ym myd amaeth Cymru?"/>
          <p:cNvSpPr txBox="1"/>
          <p:nvPr>
            <p:ph type="title"/>
          </p:nvPr>
        </p:nvSpPr>
        <p:spPr>
          <a:xfrm>
            <a:off x="3134576" y="978385"/>
            <a:ext cx="18706413" cy="1727202"/>
          </a:xfrm>
          <a:prstGeom prst="rect">
            <a:avLst/>
          </a:prstGeom>
        </p:spPr>
        <p:txBody>
          <a:bodyPr/>
          <a:lstStyle>
            <a:lvl1pPr defTabSz="1389888">
              <a:defRPr b="1" spc="-161" sz="7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Defnydd yr Iaith yn y Byd Amaethyddol</a:t>
            </a:r>
          </a:p>
        </p:txBody>
      </p:sp>
      <p:pic>
        <p:nvPicPr>
          <p:cNvPr id="204" name="Image" descr="Image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16447217" y="3604266"/>
            <a:ext cx="7021318" cy="5336201"/>
          </a:xfrm>
          <a:prstGeom prst="rect">
            <a:avLst/>
          </a:prstGeom>
          <a:ln w="12700">
            <a:miter lim="400000"/>
          </a:ln>
        </p:spPr>
      </p:pic>
      <p:pic>
        <p:nvPicPr>
          <p:cNvPr id="205" name="Screenshot 2025-03-30 at 10.36.07.png" descr="Screenshot 2025-03-30 at 10.36.07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337104" y="2235336"/>
            <a:ext cx="6966820" cy="8098539"/>
          </a:xfrm>
          <a:prstGeom prst="rect">
            <a:avLst/>
          </a:prstGeom>
          <a:ln w="12700">
            <a:miter lim="400000"/>
          </a:ln>
        </p:spPr>
      </p:pic>
      <p:pic>
        <p:nvPicPr>
          <p:cNvPr id="206" name="Screenshot 2025-03-30 at 10.38.33.png" descr="Screenshot 2025-03-30 at 10.38.33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2833135" y="8177917"/>
            <a:ext cx="5304742" cy="4668173"/>
          </a:xfrm>
          <a:prstGeom prst="rect">
            <a:avLst/>
          </a:prstGeom>
          <a:ln w="12700">
            <a:miter lim="400000"/>
          </a:ln>
        </p:spPr>
      </p:pic>
      <p:pic>
        <p:nvPicPr>
          <p:cNvPr id="207" name="Screenshot 2024-12-01 at 11.37.59.png" descr="Screenshot 2024-12-01 at 11.37.59.png"/>
          <p:cNvPicPr>
            <a:picLocks noChangeAspect="1"/>
          </p:cNvPicPr>
          <p:nvPr/>
        </p:nvPicPr>
        <p:blipFill>
          <a:blip r:embed="rId6">
            <a:extLst/>
          </a:blip>
          <a:srcRect l="5469" t="6460" r="0" b="0"/>
          <a:stretch>
            <a:fillRect/>
          </a:stretch>
        </p:blipFill>
        <p:spPr>
          <a:xfrm>
            <a:off x="7785695" y="3599942"/>
            <a:ext cx="8812763" cy="7881382"/>
          </a:xfrm>
          <a:prstGeom prst="rect">
            <a:avLst/>
          </a:prstGeom>
          <a:ln w="12700">
            <a:miter lim="400000"/>
          </a:ln>
        </p:spPr>
      </p:pic>
      <p:sp>
        <p:nvSpPr>
          <p:cNvPr id="208" name="Title 2"/>
          <p:cNvSpPr txBox="1"/>
          <p:nvPr/>
        </p:nvSpPr>
        <p:spPr>
          <a:xfrm>
            <a:off x="8824938" y="10536002"/>
            <a:ext cx="1285878" cy="48006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>
            <a:lvl1pPr defTabSz="795527">
              <a:spcBef>
                <a:spcPts val="800"/>
              </a:spcBef>
              <a:defRPr sz="1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Strubell, 2001</a:t>
            </a:r>
          </a:p>
        </p:txBody>
      </p:sp>
      <p:pic>
        <p:nvPicPr>
          <p:cNvPr id="209" name="Picture 5" descr="Picture 5"/>
          <p:cNvPicPr>
            <a:picLocks noChangeAspect="1"/>
          </p:cNvPicPr>
          <p:nvPr/>
        </p:nvPicPr>
        <p:blipFill>
          <a:blip r:embed="rId7">
            <a:extLst/>
          </a:blip>
          <a:srcRect l="26088" t="39136" r="33196" b="36303"/>
          <a:stretch>
            <a:fillRect/>
          </a:stretch>
        </p:blipFill>
        <p:spPr>
          <a:xfrm>
            <a:off x="14450186" y="9839147"/>
            <a:ext cx="9280786" cy="31491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D8D6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Rounded Rectangle"/>
          <p:cNvSpPr/>
          <p:nvPr/>
        </p:nvSpPr>
        <p:spPr>
          <a:xfrm>
            <a:off x="1159760" y="1003300"/>
            <a:ext cx="22656045" cy="12043768"/>
          </a:xfrm>
          <a:prstGeom prst="roundRect">
            <a:avLst>
              <a:gd name="adj" fmla="val 15000"/>
            </a:avLst>
          </a:prstGeom>
          <a:solidFill>
            <a:srgbClr val="FFFEF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sp>
        <p:nvSpPr>
          <p:cNvPr id="214" name="Oes angen pryderu am sefyllfa’r iaith Gymraeg ym myd amaeth Cymru?"/>
          <p:cNvSpPr txBox="1"/>
          <p:nvPr>
            <p:ph type="title"/>
          </p:nvPr>
        </p:nvSpPr>
        <p:spPr>
          <a:xfrm>
            <a:off x="2475682" y="986427"/>
            <a:ext cx="17185483" cy="1727202"/>
          </a:xfrm>
          <a:prstGeom prst="rect">
            <a:avLst/>
          </a:prstGeom>
        </p:spPr>
        <p:txBody>
          <a:bodyPr/>
          <a:lstStyle>
            <a:lvl1pPr defTabSz="2072639">
              <a:defRPr b="1" spc="-138" sz="7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Amodau Ffafriol tuag at y Gymraeg</a:t>
            </a:r>
          </a:p>
        </p:txBody>
      </p:sp>
      <p:pic>
        <p:nvPicPr>
          <p:cNvPr id="215" name="Screenshot 2025-03-01 at 18.02.32.png" descr="Screenshot 2025-03-01 at 18.02.32.png"/>
          <p:cNvPicPr>
            <a:picLocks noChangeAspect="1"/>
          </p:cNvPicPr>
          <p:nvPr/>
        </p:nvPicPr>
        <p:blipFill>
          <a:blip r:embed="rId3">
            <a:extLst/>
          </a:blip>
          <a:srcRect l="29321" t="15001" r="30638" b="8868"/>
          <a:stretch>
            <a:fillRect/>
          </a:stretch>
        </p:blipFill>
        <p:spPr>
          <a:xfrm>
            <a:off x="20974504" y="5993735"/>
            <a:ext cx="2646471" cy="3272482"/>
          </a:xfrm>
          <a:prstGeom prst="rect">
            <a:avLst/>
          </a:prstGeom>
          <a:ln w="12700">
            <a:miter lim="400000"/>
          </a:ln>
        </p:spPr>
      </p:pic>
      <p:pic>
        <p:nvPicPr>
          <p:cNvPr id="216" name="Screenshot 2025-03-30 at 10.54.10.png" descr="Screenshot 2025-03-30 at 10.54.10.png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3948001" y="2369353"/>
            <a:ext cx="5105969" cy="4384142"/>
          </a:xfrm>
          <a:prstGeom prst="rect">
            <a:avLst/>
          </a:prstGeom>
          <a:ln w="12700">
            <a:miter lim="400000"/>
          </a:ln>
        </p:spPr>
      </p:pic>
      <p:pic>
        <p:nvPicPr>
          <p:cNvPr id="217" name="Image" descr="Image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18458677" y="299109"/>
            <a:ext cx="5908469" cy="5908468"/>
          </a:xfrm>
          <a:prstGeom prst="rect">
            <a:avLst/>
          </a:prstGeom>
          <a:ln w="12700">
            <a:miter lim="400000"/>
          </a:ln>
        </p:spPr>
      </p:pic>
      <p:pic>
        <p:nvPicPr>
          <p:cNvPr id="218" name="Screenshot 2025-03-09 at 11.16.37.png" descr="Screenshot 2025-03-09 at 11.16.37.png"/>
          <p:cNvPicPr>
            <a:picLocks noChangeAspect="1"/>
          </p:cNvPicPr>
          <p:nvPr/>
        </p:nvPicPr>
        <p:blipFill>
          <a:blip r:embed="rId6">
            <a:extLst/>
          </a:blip>
          <a:stretch>
            <a:fillRect/>
          </a:stretch>
        </p:blipFill>
        <p:spPr>
          <a:xfrm>
            <a:off x="1360269" y="2787071"/>
            <a:ext cx="10259089" cy="5899383"/>
          </a:xfrm>
          <a:prstGeom prst="rect">
            <a:avLst/>
          </a:prstGeom>
          <a:ln w="12700">
            <a:miter lim="400000"/>
          </a:ln>
        </p:spPr>
      </p:pic>
      <p:pic>
        <p:nvPicPr>
          <p:cNvPr id="219" name="Screenshot 2025-03-30 at 10.51.31.png" descr="Screenshot 2025-03-30 at 10.51.31.png"/>
          <p:cNvPicPr>
            <a:picLocks noChangeAspect="1"/>
          </p:cNvPicPr>
          <p:nvPr/>
        </p:nvPicPr>
        <p:blipFill>
          <a:blip r:embed="rId7">
            <a:extLst/>
          </a:blip>
          <a:srcRect l="1080" t="0" r="0" b="0"/>
          <a:stretch>
            <a:fillRect/>
          </a:stretch>
        </p:blipFill>
        <p:spPr>
          <a:xfrm>
            <a:off x="1170972" y="9338948"/>
            <a:ext cx="11531377" cy="3638281"/>
          </a:xfrm>
          <a:prstGeom prst="rect">
            <a:avLst/>
          </a:prstGeom>
          <a:ln w="12700">
            <a:miter lim="400000"/>
          </a:ln>
        </p:spPr>
      </p:pic>
      <p:pic>
        <p:nvPicPr>
          <p:cNvPr id="220" name="Screenshot 2025-03-30 at 10.50.40.png" descr="Screenshot 2025-03-30 at 10.50.40.png"/>
          <p:cNvPicPr>
            <a:picLocks noChangeAspect="1"/>
          </p:cNvPicPr>
          <p:nvPr/>
        </p:nvPicPr>
        <p:blipFill>
          <a:blip r:embed="rId8">
            <a:extLst/>
          </a:blip>
          <a:stretch>
            <a:fillRect/>
          </a:stretch>
        </p:blipFill>
        <p:spPr>
          <a:xfrm>
            <a:off x="12836824" y="6920141"/>
            <a:ext cx="6467468" cy="4227433"/>
          </a:xfrm>
          <a:prstGeom prst="rect">
            <a:avLst/>
          </a:prstGeom>
          <a:ln w="12700">
            <a:miter lim="400000"/>
          </a:ln>
        </p:spPr>
      </p:pic>
      <p:pic>
        <p:nvPicPr>
          <p:cNvPr id="221" name="Image" descr="Image"/>
          <p:cNvPicPr>
            <a:picLocks noChangeAspect="1"/>
          </p:cNvPicPr>
          <p:nvPr/>
        </p:nvPicPr>
        <p:blipFill>
          <a:blip r:embed="rId9">
            <a:extLst/>
          </a:blip>
          <a:stretch>
            <a:fillRect/>
          </a:stretch>
        </p:blipFill>
        <p:spPr>
          <a:xfrm>
            <a:off x="17214228" y="9241021"/>
            <a:ext cx="6816012" cy="383400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5D8D6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Rounded Rectangle"/>
          <p:cNvSpPr/>
          <p:nvPr/>
        </p:nvSpPr>
        <p:spPr>
          <a:xfrm>
            <a:off x="1159760" y="1003300"/>
            <a:ext cx="22656045" cy="12043768"/>
          </a:xfrm>
          <a:prstGeom prst="roundRect">
            <a:avLst>
              <a:gd name="adj" fmla="val 15000"/>
            </a:avLst>
          </a:prstGeom>
          <a:solidFill>
            <a:srgbClr val="FFFEF8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 defTabSz="1130300">
              <a:lnSpc>
                <a:spcPct val="100000"/>
              </a:lnSpc>
              <a:spcBef>
                <a:spcPts val="0"/>
              </a:spcBef>
              <a:defRPr sz="3200">
                <a:solidFill>
                  <a:srgbClr val="FFFFFF"/>
                </a:solidFill>
                <a:latin typeface="Graphik"/>
                <a:ea typeface="Graphik"/>
                <a:cs typeface="Graphik"/>
                <a:sym typeface="Graphik"/>
              </a:defRPr>
            </a:pPr>
          </a:p>
        </p:txBody>
      </p:sp>
      <p:sp>
        <p:nvSpPr>
          <p:cNvPr id="226" name="Oes angen pryderu am sefyllfa’r iaith Gymraeg ym myd amaeth Cymru?"/>
          <p:cNvSpPr txBox="1"/>
          <p:nvPr>
            <p:ph type="title"/>
          </p:nvPr>
        </p:nvSpPr>
        <p:spPr>
          <a:xfrm>
            <a:off x="2296101" y="1029732"/>
            <a:ext cx="13254568" cy="1727202"/>
          </a:xfrm>
          <a:prstGeom prst="rect">
            <a:avLst/>
          </a:prstGeom>
        </p:spPr>
        <p:txBody>
          <a:bodyPr/>
          <a:lstStyle>
            <a:lvl1pPr defTabSz="2072639">
              <a:defRPr b="1" spc="-138" sz="7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Dyfodol y Diwydiant a’r Iaith</a:t>
            </a:r>
          </a:p>
        </p:txBody>
      </p:sp>
      <p:pic>
        <p:nvPicPr>
          <p:cNvPr id="227" name="Screenshot 2025-03-30 at 10.10.22.png" descr="Screenshot 2025-03-30 at 10.10.22.png"/>
          <p:cNvPicPr>
            <a:picLocks noChangeAspect="1"/>
          </p:cNvPicPr>
          <p:nvPr/>
        </p:nvPicPr>
        <p:blipFill>
          <a:blip r:embed="rId3">
            <a:extLst/>
          </a:blip>
          <a:srcRect l="0" t="871" r="3602" b="871"/>
          <a:stretch>
            <a:fillRect/>
          </a:stretch>
        </p:blipFill>
        <p:spPr>
          <a:xfrm>
            <a:off x="15499156" y="943272"/>
            <a:ext cx="8581265" cy="12163860"/>
          </a:xfrm>
          <a:prstGeom prst="rect">
            <a:avLst/>
          </a:prstGeom>
          <a:ln w="12700">
            <a:miter lim="400000"/>
          </a:ln>
        </p:spPr>
      </p:pic>
      <p:sp>
        <p:nvSpPr>
          <p:cNvPr id="228" name="Mewnfudo"/>
          <p:cNvSpPr txBox="1"/>
          <p:nvPr/>
        </p:nvSpPr>
        <p:spPr>
          <a:xfrm>
            <a:off x="9250211" y="4967103"/>
            <a:ext cx="3276750" cy="85986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5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Mewnfudo</a:t>
            </a:r>
          </a:p>
        </p:txBody>
      </p:sp>
      <p:sp>
        <p:nvSpPr>
          <p:cNvPr id="229" name="Allfudo"/>
          <p:cNvSpPr txBox="1"/>
          <p:nvPr/>
        </p:nvSpPr>
        <p:spPr>
          <a:xfrm>
            <a:off x="9726219" y="8896922"/>
            <a:ext cx="2324734" cy="8598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5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Allfudo</a:t>
            </a:r>
          </a:p>
        </p:txBody>
      </p:sp>
      <p:sp>
        <p:nvSpPr>
          <p:cNvPr id="230" name="Line"/>
          <p:cNvSpPr/>
          <p:nvPr/>
        </p:nvSpPr>
        <p:spPr>
          <a:xfrm flipV="1">
            <a:off x="11874492" y="4185476"/>
            <a:ext cx="1265897" cy="693122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31" name="ARFOR"/>
          <p:cNvSpPr txBox="1"/>
          <p:nvPr/>
        </p:nvSpPr>
        <p:spPr>
          <a:xfrm>
            <a:off x="10064944" y="3231467"/>
            <a:ext cx="1384735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ARFOR</a:t>
            </a:r>
          </a:p>
        </p:txBody>
      </p:sp>
      <p:sp>
        <p:nvSpPr>
          <p:cNvPr id="232" name="Cefn Gwlad"/>
          <p:cNvSpPr txBox="1"/>
          <p:nvPr/>
        </p:nvSpPr>
        <p:spPr>
          <a:xfrm>
            <a:off x="13762301" y="5244637"/>
            <a:ext cx="1965908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Cefn Gwlad</a:t>
            </a:r>
          </a:p>
        </p:txBody>
      </p:sp>
      <p:sp>
        <p:nvSpPr>
          <p:cNvPr id="233" name="Gwyliau a thai haf"/>
          <p:cNvSpPr txBox="1"/>
          <p:nvPr/>
        </p:nvSpPr>
        <p:spPr>
          <a:xfrm>
            <a:off x="12405848" y="3362443"/>
            <a:ext cx="2939059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Gwyliau a thai haf</a:t>
            </a:r>
          </a:p>
        </p:txBody>
      </p:sp>
      <p:sp>
        <p:nvSpPr>
          <p:cNvPr id="234" name="Gwirfoddol"/>
          <p:cNvSpPr txBox="1"/>
          <p:nvPr/>
        </p:nvSpPr>
        <p:spPr>
          <a:xfrm>
            <a:off x="6775223" y="9068248"/>
            <a:ext cx="1998279" cy="51721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Gwirfoddol</a:t>
            </a:r>
          </a:p>
        </p:txBody>
      </p:sp>
      <p:sp>
        <p:nvSpPr>
          <p:cNvPr id="235" name="Gorfodol"/>
          <p:cNvSpPr txBox="1"/>
          <p:nvPr/>
        </p:nvSpPr>
        <p:spPr>
          <a:xfrm>
            <a:off x="13005967" y="9123030"/>
            <a:ext cx="1595885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b="1"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Gorfodol</a:t>
            </a:r>
          </a:p>
        </p:txBody>
      </p:sp>
      <p:sp>
        <p:nvSpPr>
          <p:cNvPr id="236" name="Line"/>
          <p:cNvSpPr/>
          <p:nvPr/>
        </p:nvSpPr>
        <p:spPr>
          <a:xfrm>
            <a:off x="12091438" y="9356558"/>
            <a:ext cx="853576" cy="1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37" name="Line"/>
          <p:cNvSpPr/>
          <p:nvPr/>
        </p:nvSpPr>
        <p:spPr>
          <a:xfrm flipH="1">
            <a:off x="6970946" y="9835385"/>
            <a:ext cx="572622" cy="889737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38" name="Cyfleoedd proffesiynol…"/>
          <p:cNvSpPr txBox="1"/>
          <p:nvPr/>
        </p:nvSpPr>
        <p:spPr>
          <a:xfrm>
            <a:off x="4143300" y="10925820"/>
            <a:ext cx="3722639" cy="12122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Cyfleoedd proffesiynol</a:t>
            </a:r>
          </a:p>
          <a:p>
            <a:pPr lvl="4"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gyrfa               prifysgol</a:t>
            </a:r>
          </a:p>
        </p:txBody>
      </p:sp>
      <p:sp>
        <p:nvSpPr>
          <p:cNvPr id="239" name="Line"/>
          <p:cNvSpPr/>
          <p:nvPr/>
        </p:nvSpPr>
        <p:spPr>
          <a:xfrm flipH="1">
            <a:off x="8956148" y="9356558"/>
            <a:ext cx="838701" cy="1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0" name="Seilwaith"/>
          <p:cNvSpPr txBox="1"/>
          <p:nvPr/>
        </p:nvSpPr>
        <p:spPr>
          <a:xfrm>
            <a:off x="4190553" y="8413212"/>
            <a:ext cx="3628133" cy="121225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spAutoFit/>
          </a:bodyPr>
          <a:lstStyle/>
          <a:p>
            <a: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pPr>
          </a:p>
          <a:p>
            <a: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Seilwaith        </a:t>
            </a:r>
          </a:p>
        </p:txBody>
      </p:sp>
      <p:sp>
        <p:nvSpPr>
          <p:cNvPr id="241" name="Mudo"/>
          <p:cNvSpPr/>
          <p:nvPr/>
        </p:nvSpPr>
        <p:spPr>
          <a:xfrm>
            <a:off x="8928016" y="6293040"/>
            <a:ext cx="4737205" cy="2088423"/>
          </a:xfrm>
          <a:prstGeom prst="roundRect">
            <a:avLst>
              <a:gd name="adj" fmla="val 15000"/>
            </a:avLst>
          </a:prstGeom>
          <a:solidFill>
            <a:srgbClr val="FFFFFF"/>
          </a:solidFill>
          <a:ln w="63500">
            <a:solidFill>
              <a:schemeClr val="accent3">
                <a:lumOff val="-9450"/>
              </a:schemeClr>
            </a:solidFill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/>
          <a:lstStyle>
            <a:lvl1pPr algn="ctr">
              <a:defRPr b="1" sz="62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Mudo</a:t>
            </a:r>
          </a:p>
        </p:txBody>
      </p:sp>
      <p:sp>
        <p:nvSpPr>
          <p:cNvPr id="242" name="Line"/>
          <p:cNvSpPr/>
          <p:nvPr/>
        </p:nvSpPr>
        <p:spPr>
          <a:xfrm flipV="1">
            <a:off x="11115410" y="4085458"/>
            <a:ext cx="1" cy="847307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3" name="Line"/>
          <p:cNvSpPr/>
          <p:nvPr/>
        </p:nvSpPr>
        <p:spPr>
          <a:xfrm flipV="1">
            <a:off x="11115410" y="5858871"/>
            <a:ext cx="1" cy="370519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4" name="Line"/>
          <p:cNvSpPr/>
          <p:nvPr/>
        </p:nvSpPr>
        <p:spPr>
          <a:xfrm>
            <a:off x="11115410" y="8339579"/>
            <a:ext cx="1" cy="573563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5" name="Digidol"/>
          <p:cNvSpPr txBox="1"/>
          <p:nvPr/>
        </p:nvSpPr>
        <p:spPr>
          <a:xfrm>
            <a:off x="2515913" y="10045322"/>
            <a:ext cx="1278509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Digidol</a:t>
            </a:r>
          </a:p>
        </p:txBody>
      </p:sp>
      <p:sp>
        <p:nvSpPr>
          <p:cNvPr id="246" name="Ffyrdd"/>
          <p:cNvSpPr txBox="1"/>
          <p:nvPr/>
        </p:nvSpPr>
        <p:spPr>
          <a:xfrm>
            <a:off x="2305960" y="8413212"/>
            <a:ext cx="1151447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Ffyrdd</a:t>
            </a:r>
          </a:p>
        </p:txBody>
      </p:sp>
      <p:sp>
        <p:nvSpPr>
          <p:cNvPr id="247" name="Line"/>
          <p:cNvSpPr/>
          <p:nvPr/>
        </p:nvSpPr>
        <p:spPr>
          <a:xfrm flipH="1">
            <a:off x="3362674" y="9683105"/>
            <a:ext cx="824421" cy="305136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8" name="Line"/>
          <p:cNvSpPr/>
          <p:nvPr/>
        </p:nvSpPr>
        <p:spPr>
          <a:xfrm flipH="1" flipV="1">
            <a:off x="3344182" y="9056406"/>
            <a:ext cx="857091" cy="270978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9" name="Line"/>
          <p:cNvSpPr/>
          <p:nvPr/>
        </p:nvSpPr>
        <p:spPr>
          <a:xfrm>
            <a:off x="13971372" y="9835385"/>
            <a:ext cx="1" cy="725563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50" name="Argyfwng yr hinsawdd"/>
          <p:cNvSpPr txBox="1"/>
          <p:nvPr/>
        </p:nvSpPr>
        <p:spPr>
          <a:xfrm>
            <a:off x="11144202" y="10639543"/>
            <a:ext cx="3641714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Argyfwng yr hinsawdd</a:t>
            </a:r>
          </a:p>
        </p:txBody>
      </p:sp>
      <p:graphicFrame>
        <p:nvGraphicFramePr>
          <p:cNvPr id="251" name="Table 1"/>
          <p:cNvGraphicFramePr/>
          <p:nvPr/>
        </p:nvGraphicFramePr>
        <p:xfrm>
          <a:off x="3267487" y="5129458"/>
          <a:ext cx="5537765" cy="2617471"/>
        </p:xfrm>
        <a:graphic xmlns:a="http://schemas.openxmlformats.org/drawingml/2006/main">
          <a:graphicData uri="http://schemas.openxmlformats.org/drawingml/2006/table">
            <a:tbl>
              <a:tblPr firstCol="0" firstRow="0" lastCol="0" lastRow="0" bandCol="0" bandRow="0" rtl="0">
                <a:tableStyleId>{4C3C2611-4C71-4FC5-86AE-919BDF0F9419}</a:tableStyleId>
              </a:tblPr>
              <a:tblGrid>
                <a:gridCol w="2101525"/>
                <a:gridCol w="3398138"/>
              </a:tblGrid>
              <a:tr h="721995">
                <a:tc>
                  <a:txBody>
                    <a:bodyPr/>
                    <a:lstStyle/>
                    <a:p>
                      <a:pPr indent="457200">
                        <a:defRPr>
                          <a:latin typeface="Times New Roman"/>
                          <a:ea typeface="Times New Roman"/>
                          <a:cs typeface="Times New Roman"/>
                          <a:sym typeface="Times New Roman"/>
                        </a:defRPr>
                      </a:pP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  <a:lnT w="63500">
                      <a:solidFill>
                        <a:srgbClr val="006D00"/>
                      </a:solidFill>
                      <a:miter lim="400000"/>
                    </a:lnT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sz="15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Cyflog wythnosol ar gyfartaledd
2024</a:t>
                      </a:r>
                    </a:p>
                  </a:txBody>
                  <a:tcPr marL="50800" marR="50800" marT="50800" marB="50800" anchor="ctr" anchorCtr="0" horzOverflow="overflow">
                    <a:lnT w="63500">
                      <a:solidFill>
                        <a:srgbClr val="006D00"/>
                      </a:solidFill>
                      <a:miter lim="400000"/>
                    </a:lnT>
                  </a:tcPr>
                </a:tc>
              </a:tr>
              <a:tr h="593725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sz="20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Gwynedd</a:t>
                      </a: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sz="25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£617.20</a:t>
                      </a:r>
                    </a:p>
                  </a:txBody>
                  <a:tcPr marL="50800" marR="50800" marT="50800" marB="50800" anchor="ctr" anchorCtr="0" horzOverflow="overflow"/>
                </a:tc>
              </a:tr>
              <a:tr h="608493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sz="20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Sir Gaerfyrddin</a:t>
                      </a: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sz="25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£642.70</a:t>
                      </a:r>
                    </a:p>
                  </a:txBody>
                  <a:tcPr marL="50800" marR="50800" marT="50800" marB="50800" anchor="ctr" anchorCtr="0" horzOverflow="overflow"/>
                </a:tc>
              </a:tr>
              <a:tr h="619125"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sz="20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Caerdydd</a:t>
                      </a:r>
                    </a:p>
                  </a:txBody>
                  <a:tcPr marL="50800" marR="50800" marT="50800" marB="50800" anchor="ctr" anchorCtr="0" horzOverflow="overflow">
                    <a:lnL w="63500">
                      <a:solidFill>
                        <a:srgbClr val="006D00"/>
                      </a:solidFill>
                      <a:miter lim="400000"/>
                    </a:lnL>
                    <a:lnB w="63500">
                      <a:solidFill>
                        <a:srgbClr val="006D00"/>
                      </a:solidFill>
                      <a:miter lim="400000"/>
                    </a:lnB>
                  </a:tcPr>
                </a:tc>
                <a:tc>
                  <a:txBody>
                    <a:bodyPr/>
                    <a:lstStyle/>
                    <a:p>
                      <a:pPr defTabSz="914400">
                        <a:tabLst>
                          <a:tab pos="1663700" algn="l"/>
                        </a:tabLst>
                        <a:defRPr sz="1800"/>
                      </a:pPr>
                      <a:r>
                        <a:rPr sz="250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£697.70</a:t>
                      </a:r>
                    </a:p>
                  </a:txBody>
                  <a:tcPr marL="50800" marR="50800" marT="50800" marB="50800" anchor="ctr" anchorCtr="0" horzOverflow="overflow">
                    <a:lnB w="63500">
                      <a:solidFill>
                        <a:srgbClr val="006D00"/>
                      </a:solidFill>
                      <a:miter lim="400000"/>
                    </a:lnB>
                  </a:tcPr>
                </a:tc>
              </a:tr>
            </a:tbl>
          </a:graphicData>
        </a:graphic>
      </p:graphicFrame>
      <p:sp>
        <p:nvSpPr>
          <p:cNvPr id="252" name="Line"/>
          <p:cNvSpPr/>
          <p:nvPr/>
        </p:nvSpPr>
        <p:spPr>
          <a:xfrm>
            <a:off x="12644683" y="5503244"/>
            <a:ext cx="853576" cy="1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pic>
        <p:nvPicPr>
          <p:cNvPr id="253" name="Image" descr="Image"/>
          <p:cNvPicPr>
            <a:picLocks noChangeAspect="1"/>
          </p:cNvPicPr>
          <p:nvPr/>
        </p:nvPicPr>
        <p:blipFill>
          <a:blip r:embed="rId4">
            <a:extLst/>
          </a:blip>
          <a:stretch>
            <a:fillRect/>
          </a:stretch>
        </p:blipFill>
        <p:spPr>
          <a:xfrm>
            <a:off x="181661" y="2543137"/>
            <a:ext cx="5400044" cy="3375027"/>
          </a:xfrm>
          <a:prstGeom prst="rect">
            <a:avLst/>
          </a:prstGeom>
          <a:ln w="12700">
            <a:miter lim="400000"/>
          </a:ln>
        </p:spPr>
      </p:pic>
      <p:sp>
        <p:nvSpPr>
          <p:cNvPr id="254" name="Line"/>
          <p:cNvSpPr/>
          <p:nvPr/>
        </p:nvSpPr>
        <p:spPr>
          <a:xfrm flipH="1">
            <a:off x="5820858" y="9356558"/>
            <a:ext cx="838701" cy="1"/>
          </a:xfrm>
          <a:prstGeom prst="line">
            <a:avLst/>
          </a:prstGeom>
          <a:ln w="76200">
            <a:solidFill>
              <a:schemeClr val="accent3">
                <a:lumOff val="-9450"/>
              </a:schemeClr>
            </a:solidFill>
            <a:tailEnd type="triangle"/>
          </a:ln>
        </p:spPr>
        <p:txBody>
          <a:bodyPr lIns="45718" tIns="45718" rIns="45718" bIns="45718"/>
          <a:lstStyle/>
          <a:p>
            <a:pPr/>
          </a:p>
        </p:txBody>
      </p:sp>
      <p:pic>
        <p:nvPicPr>
          <p:cNvPr id="255" name="Screenshot 2025-03-30 at 11.01.26.png" descr="Screenshot 2025-03-30 at 11.01.26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8268423" y="10032194"/>
            <a:ext cx="2756731" cy="3057045"/>
          </a:xfrm>
          <a:prstGeom prst="rect">
            <a:avLst/>
          </a:prstGeom>
          <a:ln w="12700">
            <a:miter lim="400000"/>
          </a:ln>
        </p:spPr>
      </p:pic>
      <p:sp>
        <p:nvSpPr>
          <p:cNvPr id="256" name="e.e. lefelau’r môr yn codi"/>
          <p:cNvSpPr txBox="1"/>
          <p:nvPr/>
        </p:nvSpPr>
        <p:spPr>
          <a:xfrm>
            <a:off x="11142160" y="11425749"/>
            <a:ext cx="3964856" cy="51721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>
            <a:lvl1pPr>
              <a:defRPr sz="30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e.e. lefelau’r môr yn codi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Oes angen pryderu am sefyllfa’r iaith Gymraeg ym myd amaeth Cymru?"/>
          <p:cNvSpPr txBox="1"/>
          <p:nvPr>
            <p:ph type="title"/>
          </p:nvPr>
        </p:nvSpPr>
        <p:spPr>
          <a:xfrm>
            <a:off x="1514983" y="341713"/>
            <a:ext cx="21945602" cy="1727202"/>
          </a:xfrm>
          <a:prstGeom prst="rect">
            <a:avLst/>
          </a:prstGeom>
        </p:spPr>
        <p:txBody>
          <a:bodyPr/>
          <a:lstStyle>
            <a:lvl1pPr defTabSz="2072639">
              <a:defRPr b="1" spc="-138" sz="76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pPr/>
            <a:r>
              <a:t>Llyfryddiaeth</a:t>
            </a:r>
          </a:p>
        </p:txBody>
      </p:sp>
      <p:sp>
        <p:nvSpPr>
          <p:cNvPr id="261" name="ARFOR. (dyddiad anhysbys). Rhaglen ARFOR. [Arlein]. ARFOR. Adnewyddiwyd: dyddiad anhysbys. Ar gael: https://www.rhaglenarfor.cymru/index.html [Mynediad 25 Mawrth 2025].…"/>
          <p:cNvSpPr txBox="1"/>
          <p:nvPr/>
        </p:nvSpPr>
        <p:spPr>
          <a:xfrm>
            <a:off x="275474" y="1619230"/>
            <a:ext cx="23833052" cy="1153049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ARFOR. (dyddiad anhysbys). </a:t>
            </a:r>
            <a:r>
              <a:rPr i="1"/>
              <a:t>Rhaglen ARFOR</a:t>
            </a:r>
            <a:r>
              <a:t>. [Arlein]. ARFOR. Adnewyddiwyd: dyddiad anhysbys. Ar gael: https://www.rhaglenarfor.cymru/index.html [Mynediad 25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Brooks, S. (2025). ‘Comisiwn Cymunedau Cymraeg’. [Darlith]. ECDA7009C. PCCyDDS. 10 Mawrth.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Carey, C. (2024). </a:t>
            </a:r>
            <a:r>
              <a:rPr i="1"/>
              <a:t>Staycation sensation: How UK holidays are changing the game.</a:t>
            </a:r>
            <a:r>
              <a:t> [</a:t>
            </a:r>
            <a:r>
              <a:t>Arlein]. Consumer Intelligence. Adnewyddiwyd: 31 Gorffennaf 2024. Ar gael: </a:t>
            </a:r>
            <a:r>
              <a:rPr u="sng">
                <a:hlinkClick r:id="rId2" invalidUrl="" action="" tgtFrame="" tooltip="" history="1" highlightClick="0" endSnd="0"/>
              </a:rPr>
              <a:t>https://www.consumerintelligence.com/articles/staycation-sensation-how-uk-holidays-are-changing-the-game</a:t>
            </a:r>
            <a:r>
              <a:t> </a:t>
            </a:r>
            <a:r>
              <a:t>[</a:t>
            </a:r>
            <a:r>
              <a:t>Mynediad 11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CFFI Cymru. (dyddiad anhysbys). Cystadlaethau. [Arlein]. CFFI. Adnewyddiwyd: dyddiad anhysbys. Ar gael: https://cffi.cymru/competition/ [Mynediad 30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Clarke, P. (2017). </a:t>
            </a:r>
            <a:r>
              <a:rPr i="1"/>
              <a:t>Farmer support for Brexit as strong as ever, FW poll reveals.</a:t>
            </a:r>
            <a:r>
              <a:t> [</a:t>
            </a:r>
            <a:r>
              <a:t>Arlein]. Farmers Weekly. Adnewyddiwyd: 20 Rhagfyr 2017. Ar gael  </a:t>
            </a:r>
            <a:r>
              <a:rPr u="sng">
                <a:hlinkClick r:id="rId3" invalidUrl="" action="" tgtFrame="" tooltip="" history="1" highlightClick="0" endSnd="0"/>
              </a:rPr>
              <a:t>https://www.fwi.co.uk/news/farmer-support-brexit-strong-ever-fw-poll-reveals</a:t>
            </a:r>
            <a:r>
              <a:t> </a:t>
            </a:r>
            <a:r>
              <a:t>[</a:t>
            </a:r>
            <a:r>
              <a:t>Mynediad 10 Mawrth 2025]. 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Comisiwn Cymunedau Cymraeg. (2024). </a:t>
            </a:r>
            <a:r>
              <a:rPr i="1"/>
              <a:t>Grymuso cymunedau, cryfhau'r Gymraeg. </a:t>
            </a:r>
            <a:r>
              <a:t>[</a:t>
            </a:r>
            <a:r>
              <a:t>Arlein</a:t>
            </a:r>
            <a:r>
              <a:t>]. Hawlfraint y Goron. </a:t>
            </a:r>
            <a:r>
              <a:t>Ar gael: https://www.llyw.cymru/sites/default/files/publications/2024-08/grymuso-cymunedau-cryfhaur-gymraeg.pdf [Mynediad 18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Comisiynydd Cenedlaethau'r Dyfodol Cymru. (dyddiad anhysbys). </a:t>
            </a:r>
            <a:r>
              <a:rPr i="1"/>
              <a:t>Comisiynydd Cenedlaethau'r Dyfodol Cymru. </a:t>
            </a:r>
            <a:r>
              <a:t>[</a:t>
            </a:r>
            <a:r>
              <a:t>Arlein]. Comisiynydd Cenedlaethau'r Dyfodol Cymru. Adnewyddiwyd</a:t>
            </a:r>
            <a:r>
              <a:t>: dyddiad anhysbys. </a:t>
            </a:r>
            <a:r>
              <a:t>Ar gael: https://www.futuregenerations.wales/cy/about-us/future-generations-commissioner/ [Mynediad 1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Crystal, D. (2000). </a:t>
            </a:r>
            <a:r>
              <a:rPr i="1"/>
              <a:t>Language Death. </a:t>
            </a:r>
            <a:r>
              <a:t>Cambridge. Cambridge University Press. 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Curry, N. Owen, S. (1996). Changing Rural Policy in Britain. Cheltenham: Countryside and Community Research Unit. 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Cymraeg. (2024). </a:t>
            </a:r>
            <a:r>
              <a:rPr i="1"/>
              <a:t>Considerations in Language Policy (Emeritus Professor Colin H. Williams)</a:t>
            </a:r>
            <a:r>
              <a:t>. [</a:t>
            </a:r>
            <a:r>
              <a:t>Arlein]. YouTube. Adewyddiwyd: 17 Hydref 2024. Ar gael: https://www.youtube.com/watch?v=Yp0HX9RE3FU [Mynediad 1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Cyngor Sir G</a:t>
            </a:r>
            <a:r>
              <a:t>âr. (2019). </a:t>
            </a:r>
            <a:r>
              <a:rPr i="1"/>
              <a:t>Carmarthenshire Rural Affairs.</a:t>
            </a:r>
            <a:r>
              <a:t> [</a:t>
            </a:r>
            <a:r>
              <a:t>Arlein]. Cyngor Sir Gâr. Ar gael: https://democracy.carmarthenshire.gov.wales/documents/s32825/Report.pdf [Mynediad 11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Cyngor Sir Gâr. (2022). </a:t>
            </a:r>
            <a:r>
              <a:rPr i="1"/>
              <a:t>Materion Gwledig</a:t>
            </a:r>
            <a:r>
              <a:t>. [Arlein]. Cyngor Sir Gâr. Adnewyddiwyd: dyddiad anhysbys. Ar gael: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rPr>
              <a:t>https://www.sirgar.llyw.cymru/cyngor-a-democratiaeth/strategaethau-a-chynlluniau/datganiad-gweledigaeth-y-cabinet-2022-2027/materion-gwledig/</a:t>
            </a:r>
            <a:r>
              <a:t> [Mynediad 29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Cyngor Sir Gâr. (2023). </a:t>
            </a:r>
            <a:r>
              <a:rPr i="1"/>
              <a:t>Diwygiedig 2018-2033 Cynllun Datblygu Lleol Papur Pwnc Yr Iaith Gymraeg.</a:t>
            </a:r>
            <a:r>
              <a:t> [</a:t>
            </a:r>
            <a:r>
              <a:t>Arlein</a:t>
            </a:r>
            <a:r>
              <a:t>]. Hawlfraint y Goron. </a:t>
            </a:r>
            <a:r>
              <a:t>Ar gael: https://www.sirgar.llyw.cymru/media/1231124/welsh-language-topic-paper-cover-welsh-_merged.pdf [Mynediad</a:t>
            </a:r>
            <a:r>
              <a:t> 28 Chwefror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Data Map Wales. (dyddiad anhysbys). </a:t>
            </a:r>
            <a:r>
              <a:rPr i="1"/>
              <a:t>Flood Map for Planning Flood Zones 2 and 3. </a:t>
            </a:r>
            <a:r>
              <a:t>[Arlein]. Llywodraeth Cymru. Adnewyddiwyd: dyddiad anhysbys. Ar gael: https://datamap.gov.wales/layergroups/inspire-nrw:FloodMapforPlanningFloodZones2and3 [Mynediad 30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Davies, D. (2025). </a:t>
            </a:r>
            <a:r>
              <a:rPr i="1"/>
              <a:t>Plaid Cymru MS criticises Welsh Government's inaction on language crisis</a:t>
            </a:r>
            <a:r>
              <a:t>. [Ar lein]. The Cambrian Times. Adnewyddiwyd: 18 Mawrth 2025. Ar gael: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5" invalidUrl="" action="" tgtFrame="" tooltip="" history="1" highlightClick="0" endSnd="0"/>
              </a:rPr>
              <a:t>Plaid Cymru MS challenges Welsh Government over language crisis | cambrian-news.co.uk</a:t>
            </a:r>
            <a:r>
              <a:t> [Mynediad 19 Mawrth 2025].  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Davies-Jones,N. (2024). </a:t>
            </a:r>
            <a:r>
              <a:rPr i="1"/>
              <a:t>Enid and Wyn Davies win FUW Bob Davies memorial award for bravery in bovine TB tv programme.</a:t>
            </a:r>
            <a:r>
              <a:t> [</a:t>
            </a:r>
            <a:r>
              <a:t>Arlein]. FUW Insurance. Adnewyddiwyd: 01 Awst 2024. Ar gael: </a:t>
            </a:r>
            <a:r>
              <a:rPr u="sng">
                <a:hlinkClick r:id="rId6" invalidUrl="" action="" tgtFrame="" tooltip="" history="1" highlightClick="0" endSnd="0"/>
              </a:rPr>
              <a:t>https://www.fuw.org.uk/index.php/en/news/16446-enid-and-wyn-davies-win-fuw-bob-davies-memorial-award-for-bravery-in-bovine-tb-tv-programme</a:t>
            </a:r>
            <a:r>
              <a:t> </a:t>
            </a:r>
            <a:r>
              <a:t>[</a:t>
            </a:r>
            <a:r>
              <a:t>Mynediad 14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Duggan, C. &amp; Ferda, G. (2024). </a:t>
            </a:r>
            <a:r>
              <a:rPr i="1"/>
              <a:t>Four primary schools to stay open, says council</a:t>
            </a:r>
            <a:r>
              <a:t>. [Arlein]. BBC News. Adnewyddiwyd: 03 Rhagfyr 2024. Ar gael: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7" invalidUrl="" action="" tgtFrame="" tooltip="" history="1" highlightClick="0" endSnd="0"/>
              </a:rPr>
              <a:t>https://www.bbc.co.uk/news/articles/cdd64yr6gp4o</a:t>
            </a:r>
            <a:r>
              <a:t>  [Mynediad 25 March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Electoral Calculus. (dyddiad anhysbys). </a:t>
            </a:r>
            <a:r>
              <a:rPr i="1"/>
              <a:t>Wales: Sorted Seats</a:t>
            </a:r>
            <a:r>
              <a:t>. [</a:t>
            </a:r>
            <a:r>
              <a:t>Arlein]. Electoral Calculus. Adnewyddiwyd</a:t>
            </a:r>
            <a:r>
              <a:t>: dyddiad anhysbys. A</a:t>
            </a:r>
            <a:r>
              <a:t>r gael</a:t>
            </a:r>
            <a:r>
              <a:t>: https://www.electoralcalculus.co.uk/area_wales.html [</a:t>
            </a:r>
            <a:r>
              <a:t>Mynediad 11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Evas,J. (2024) </a:t>
            </a:r>
            <a:r>
              <a:t>‘</a:t>
            </a:r>
            <a:r>
              <a:t>Arwain mewn Gwlad Ddwyieithog</a:t>
            </a:r>
            <a:r>
              <a:t>’ </a:t>
            </a:r>
            <a:r>
              <a:t>[cyflwyniad], Gweithdai arfer da, economi, iaith a</a:t>
            </a:r>
            <a:r>
              <a:t>’</a:t>
            </a:r>
            <a:r>
              <a:t>r gweithle gan Gynllun ARFOR. Priysgol Aberystwyth. 27 Medi 2024.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Evas, J. (2025). ‘Y Llais’ [Darlith], ECDA7009C. PCyDDS. 24 Chwefror 2025.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Farmers’ Union of Wales. (dyddiad anhysbys). </a:t>
            </a:r>
            <a:r>
              <a:rPr i="1"/>
              <a:t>Ffermio yng Nghymru a'r Gymraeg.</a:t>
            </a:r>
            <a:r>
              <a:t> [Arlein]. Farmers’ Union of Wales. Ar gael: https://fuw.org.uk/images/pdf/Ffermio-yng-Nghymru---Farming-in-Wales-gwefan.pdf [Mynediad 27 Mawrth 2025].</a:t>
            </a:r>
          </a:p>
          <a:p>
            <a:pPr marL="200526" indent="-200526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Gartziarena, M. (2024 a) </a:t>
            </a:r>
            <a:r>
              <a:t>‘</a:t>
            </a:r>
            <a:r>
              <a:t>Gwlad y Basg</a:t>
            </a:r>
            <a:r>
              <a:t>’ </a:t>
            </a:r>
            <a:r>
              <a:t>[Darlith], ECDA7008C: Hanfodion Cynllunio Iaith. UWTSD. 04 Tachwedd.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artziarena, M. (2024 b) ‘Pre and in-service teachers' language attitudes towards Basque’ [Darlith] Euskal Herriko Unibertsitatea. Y Ganolfan Geltaidd. 24 Hydref.…"/>
          <p:cNvSpPr txBox="1"/>
          <p:nvPr/>
        </p:nvSpPr>
        <p:spPr>
          <a:xfrm>
            <a:off x="270562" y="221848"/>
            <a:ext cx="23871451" cy="1327230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Gartziarena, M. (2024 b) </a:t>
            </a:r>
            <a:r>
              <a:t>‘</a:t>
            </a:r>
            <a:r>
              <a:t>Pre and in-service teachers' language attitudes towards Basque</a:t>
            </a:r>
            <a:r>
              <a:t>’ </a:t>
            </a:r>
            <a:r>
              <a:t>[Darlith] Euskal Herriko Unibertsitatea. Y Ganolfan Geltaidd. 24 Hydref.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Gruffudd-Jones, E. (2025). ‘Safonau’r Gymraeg’. [Darlith]. ECDA7009C. PCCyDDS. 03 Mawrth.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Horton, H. (2024). </a:t>
            </a:r>
            <a:r>
              <a:rPr i="1"/>
              <a:t>Tax changes in budget last straw for UK farmers after years of being squeezed. </a:t>
            </a:r>
            <a:r>
              <a:t>[Arlein]. The Guardian. Adnewyddiwyd: 08 Tachwedd 2024. Ar gael: https://www.theguardian.com/environment/2024/nov/08/tax-changes-in-budget-last-straw-for-uk-farmers-after-years-of-being-squeezed [Mynediad 22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Hopkins, K. (2006). Achub ein Hiaith. Caerdydd: Y Sefydliad Matron Cymreig.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Industry (current) and welsh speaking ability. (2021). </a:t>
            </a:r>
            <a:r>
              <a:rPr i="1"/>
              <a:t>ONS: Create a Custom Dataset.</a:t>
            </a:r>
            <a:r>
              <a:t> [</a:t>
            </a:r>
            <a:r>
              <a:t>Arlein</a:t>
            </a:r>
            <a:r>
              <a:t>]. ONS. </a:t>
            </a:r>
            <a:r>
              <a:t>Adnewyddiwyd 28 Mawrth 2023. Ar gael: </a:t>
            </a:r>
            <a:r>
              <a:rPr u="sng">
                <a:hlinkClick r:id="rId2" invalidUrl="" action="" tgtFrame="" tooltip="" history="1" highlightClick="0" endSnd="0"/>
              </a:rPr>
              <a:t>https://www.ons.gov.uk/datasets/create/filter-outputs/6c24dabe-4a93-43d8-9004-3f788687fec2#get-data</a:t>
            </a:r>
            <a:r>
              <a:t> [</a:t>
            </a:r>
            <a:r>
              <a:t>Mynediad 11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Jones, E. &amp; Llwyd, C. (2024) </a:t>
            </a:r>
            <a:r>
              <a:t>‘</a:t>
            </a:r>
            <a:r>
              <a:t>Datblygu Syniadaeth Cynllunio Iaith</a:t>
            </a:r>
            <a:r>
              <a:t>’ </a:t>
            </a:r>
            <a:r>
              <a:t>[Darlith], ECDA7008C: Hanfodion Cynllunio Iaith. UWTSD. 14 Hydref.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Jones, M. (2025). ‘Mentrau Iaith Cymru’. [Darlith]. ECDA7009C. PCyDDS. 03 Chwefror.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tabLst>
                <a:tab pos="723900" algn="l"/>
              </a:tabLst>
              <a:defRPr cap="all"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rPr cap="none"/>
              <a:t>Kaplan, B. &amp; Baldauf, R. (1997). </a:t>
            </a:r>
            <a:r>
              <a:rPr cap="none" i="1"/>
              <a:t>Language Planning from Practice to Theory</a:t>
            </a:r>
            <a:r>
              <a:rPr cap="none"/>
              <a:t>. Clevedon: Multilingual Matters Ltd.</a:t>
            </a:r>
            <a:endParaRPr cap="none"/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King,J. (2020). </a:t>
            </a:r>
            <a:r>
              <a:rPr i="1"/>
              <a:t>A little Welsh conversational.</a:t>
            </a:r>
            <a:r>
              <a:t> [Arlein]. British Veterninary Association. Adnewyddiwyd: 16 Hydref 2020. Ar gael: </a:t>
            </a:r>
            <a:r>
              <a:rPr u="sng">
                <a:hlinkClick r:id="rId3" invalidUrl="" action="" tgtFrame="" tooltip="" history="1" highlightClick="0" endSnd="0"/>
              </a:rPr>
              <a:t>https://www.bva.co.uk/news-and-blog/blog-article/a-little-welsh-conversational/</a:t>
            </a:r>
            <a:r>
              <a:t>  [Mynediad 14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Lewis,G. (2008). Hawl i'r Gymraeg. Talybont: Y Lolfa.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Llwyd, C. &amp; Roberts, R. (2025). ‘Prosiect Bro’. [Darlith]. ECDA7009C. PCyDDS. 10 Mawrth.  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(2015). </a:t>
            </a:r>
            <a:r>
              <a:rPr i="1"/>
              <a:t>Well-being of Future Generations (Wales) Act 2015: the essentials</a:t>
            </a:r>
            <a:r>
              <a:t>. [</a:t>
            </a:r>
            <a:r>
              <a:t>Arlein]. Llywodraeth Cymru. Adnewyddiwyd: 7 Ionawr 2025. Ar gael: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rPr>
              <a:t>https://www.gov.wales/well-being-future-generations-act-essentials-html</a:t>
            </a:r>
            <a:r>
              <a:t> </a:t>
            </a:r>
            <a:r>
              <a:t>[</a:t>
            </a:r>
            <a:r>
              <a:t>Mynediad 18 Ionawr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(2017 a). </a:t>
            </a:r>
            <a:r>
              <a:rPr i="1"/>
              <a:t>Cymraeg 2050 Miliwn o Siaradwyr.</a:t>
            </a:r>
            <a:r>
              <a:t> [Arlein]. Hawlfraint y Goron. Ar gael: https://www.llyw.cymru/sites/default/files/publications/2019-03/cymraeg-2050-strategaeth-y-gymraeg-v1-1.pdf [Mynediad 16 Ionawr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(2017 b). Glastir. Caerdydd: Hawlfraint y Goron.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(2022). </a:t>
            </a:r>
            <a:r>
              <a:rPr i="1"/>
              <a:t>Welsh language in Wales (Census 2021</a:t>
            </a:r>
            <a:r>
              <a:t>). [</a:t>
            </a:r>
            <a:r>
              <a:t>Arlein]. Llywodraeth Cymru. Adnewyddiwyd: 6 Rhagfyr 2022. Ar gael: https://www.gov.wales/welsh-language-wales-census-2021-html [Mynediad 16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(2023 a). </a:t>
            </a:r>
            <a:r>
              <a:rPr i="1"/>
              <a:t>Datganiad Ysgrifenedig: Cronfa Y Pethau Pwysig 2023-25.</a:t>
            </a:r>
            <a:r>
              <a:t> [</a:t>
            </a:r>
            <a:r>
              <a:t>Arlein]. Llywodraeth Cymru. Adnewyddiwyd: 3 Awst 2023. Ar gael: https://www.llyw.cymru/sites/default/files/inline-documents/2023-08/brilliantbasicsannexcym.pdf [Mynediad 17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(2023 b). </a:t>
            </a:r>
            <a:r>
              <a:rPr i="1"/>
              <a:t>The Agriculture (Wales) Act 2023. </a:t>
            </a:r>
            <a:r>
              <a:t>[Arlein]. Hawlfraint y Goron. Available at: https://www.gov.wales/sites/default/files/publications/2023-11/agriculture-wales-act-2023-introducing-sustainable-land-m [Mynediad 30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(2024 a). </a:t>
            </a:r>
            <a:r>
              <a:rPr i="1"/>
              <a:t>Deddf Llesiant Cenedlaethau</a:t>
            </a:r>
            <a:r>
              <a:t>’</a:t>
            </a:r>
            <a:r>
              <a:rPr i="1"/>
              <a:t>r Dyfodol (Cymru) 2015: Yr Hanfodion.</a:t>
            </a:r>
            <a:r>
              <a:t> [</a:t>
            </a:r>
            <a:r>
              <a:t>Arlein</a:t>
            </a:r>
            <a:r>
              <a:t>]. Hawlfraint y Goron. A</a:t>
            </a:r>
            <a:r>
              <a:t>r gael: </a:t>
            </a:r>
            <a:r>
              <a:rPr u="sng">
                <a:hlinkClick r:id="rId5" invalidUrl="" action="" tgtFrame="" tooltip="" history="1" highlightClick="0" endSnd="0"/>
              </a:rPr>
              <a:t>https://www.llyw.cymru/sites/default/files/publications/2024-07/deddf-llesiant-cenedlaethaur-dyfodol-cymru-2015-hanfodion-2024.pdf</a:t>
            </a:r>
            <a:r>
              <a:t> </a:t>
            </a:r>
            <a:r>
              <a:t>[</a:t>
            </a:r>
            <a:r>
              <a:t>Mynediad 3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(2024 b). </a:t>
            </a:r>
            <a:r>
              <a:rPr i="1"/>
              <a:t>Y Cynllun Ffermio Cynaliadwy: amlinelliad o'r cynllun (2024)</a:t>
            </a:r>
            <a:r>
              <a:t>. [</a:t>
            </a:r>
            <a:r>
              <a:t>Arlein]. Llywodraeth Cymru. Adnewyddiwyd</a:t>
            </a:r>
            <a:r>
              <a:t>: 25 Tachwedd 2024. </a:t>
            </a:r>
            <a:r>
              <a:t>Ar gael: </a:t>
            </a:r>
            <a:r>
              <a:rPr u="sng">
                <a:hlinkClick r:id="rId6" invalidUrl="" action="" tgtFrame="" tooltip="" history="1" highlightClick="0" endSnd="0"/>
              </a:rPr>
              <a:t>https://www.llyw.cymru/y-cynllun-ffermio-cynaliadwy-amlinelliad-or-cynllun-2024-html</a:t>
            </a:r>
            <a:r>
              <a:t> </a:t>
            </a:r>
            <a:r>
              <a:t> [</a:t>
            </a:r>
            <a:r>
              <a:t>Mynediad 14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(19 Gorffennaf 2024 c).</a:t>
            </a:r>
            <a:r>
              <a:rPr i="1"/>
              <a:t> 'Croeso' i bawb! 'Croeso!' cynnes Cymreig. </a:t>
            </a:r>
            <a:r>
              <a:t>[</a:t>
            </a:r>
            <a:r>
              <a:t>Arlein]. Llywodraeth Cymru. Adnewyddiwyd: 19 Gorffennaf 2024. Ar gael: </a:t>
            </a:r>
            <a:r>
              <a:rPr u="sng">
                <a:hlinkClick r:id="rId7" invalidUrl="" action="" tgtFrame="" tooltip="" history="1" highlightClick="0" endSnd="0"/>
              </a:rPr>
              <a:t>https://www.llyw.cymru/croeso-i-bawb-croeso-cynnes-cymreig</a:t>
            </a:r>
            <a:r>
              <a:t> </a:t>
            </a:r>
            <a:r>
              <a:t> [</a:t>
            </a:r>
            <a:r>
              <a:t>Mynediad 10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(dyddiad anhysbys a). </a:t>
            </a:r>
            <a:r>
              <a:rPr i="1"/>
              <a:t>Cronfa Y Pethau Pwysig 2025-2026/7</a:t>
            </a:r>
            <a:r>
              <a:t>. [</a:t>
            </a:r>
            <a:r>
              <a:t>Arlein]. Busnes Cymru. Adnewyddiwyd</a:t>
            </a:r>
            <a:r>
              <a:t>: dyddiad anhysbys. </a:t>
            </a:r>
            <a:r>
              <a:t>Ar gael: </a:t>
            </a:r>
            <a:r>
              <a:rPr u="sng">
                <a:hlinkClick r:id="rId8" invalidUrl="" action="" tgtFrame="" tooltip="" history="1" highlightClick="0" endSnd="0"/>
              </a:rPr>
              <a:t>https://busnescymru.llyw.cymru/twristiaeth/sites/tourism/files/documents/Brilliant-Basics-Fund-4_2025-2026_2027-Guidance-Note-CY.pdf</a:t>
            </a:r>
            <a:r>
              <a:t> [</a:t>
            </a:r>
            <a:r>
              <a:t>Mynediad 10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Llywodraeth Cymru. (dyddiad anhysbys b). </a:t>
            </a:r>
            <a:r>
              <a:rPr i="1"/>
              <a:t>Cwricwlwm i Gymru</a:t>
            </a:r>
            <a:r>
              <a:t>. [</a:t>
            </a:r>
            <a:r>
              <a:t>Arlein]. Hwb. Adnewyddiwyd</a:t>
            </a:r>
            <a:r>
              <a:t>: dyddiad anhysbys. A</a:t>
            </a:r>
            <a:r>
              <a:t>r gael: https://hwb.gov.wales/curriculum-for-wales/ [Mynediad 18 Ionawr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Messenger, S. &amp; Cheung,I. (2024). </a:t>
            </a:r>
            <a:r>
              <a:rPr i="1"/>
              <a:t>Miloedd o ffermwyr yn protestio o flaen y Senedd. </a:t>
            </a:r>
            <a:r>
              <a:t>[Arlein]. BBC Cymru Fyw. Adnewyddiwyd: 28 Chwefror 2024. Ar gael: https://www.bbc.co.uk/cymrufyw/68385241 [Mynediad 22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Nation.Cymru. (2024). </a:t>
            </a:r>
            <a:r>
              <a:rPr i="1"/>
              <a:t>Welsh language recognition for Royal Welsh Show organisers.</a:t>
            </a:r>
            <a:r>
              <a:t> [Arlein]. Nation.Cymru. Adnewyddiwyd: 22 Gorffennaf 2024. Ar gael: </a:t>
            </a:r>
            <a:r>
              <a:rPr u="sng">
                <a:hlinkClick r:id="rId9" invalidUrl="" action="" tgtFrame="" tooltip="" history="1" highlightClick="0" endSnd="0"/>
              </a:rPr>
              <a:t>https://nation.cymru/news/welsh-language-recognition-for-royal-welsh-show-organisers/</a:t>
            </a:r>
            <a:r>
              <a:t>  [Mynediad 23 Mawrth 2025]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National Federation of Young Farmers' Clubs. (dyddiad anhysbys). Young Farmers' Clubs support membership subscription increase. [Arlein]. National Federation of Young Farmers' Clubs. Adnewyddiwyd: dyddiad anhysbys. Ar gael: https://www.nfyfc.org.uk/young"/>
          <p:cNvSpPr txBox="1"/>
          <p:nvPr/>
        </p:nvSpPr>
        <p:spPr>
          <a:xfrm>
            <a:off x="375448" y="185984"/>
            <a:ext cx="23420617" cy="1327230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>
            <a:spAutoFit/>
          </a:bodyPr>
          <a:lstStyle/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National Federation of Young Farmers' Clubs. (dyddiad anhysbys). Y</a:t>
            </a:r>
            <a:r>
              <a:rPr i="1"/>
              <a:t>oung Farmers' Clubs support membership subscription increase.</a:t>
            </a:r>
            <a:r>
              <a:t> [Arlein]. National Federation of Young Farmers' Clubs. Adnewyddiwyd: dyddiad anhysbys. Ar gael: https://www.nfyfc.org.uk/young-farmers-clubs-support-membership-subscription-increase#:~:text=How is NFYFC funded?,from NFYFC's portfolio of investments. [Mynediad 23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NFU Cymru. (dyddiad anhysbys).</a:t>
            </a:r>
            <a:r>
              <a:rPr i="1"/>
              <a:t> Farming - Bringing Wales Together</a:t>
            </a:r>
            <a:r>
              <a:t>. lleoliad anhysbys: cyhoeddwr anhysbys.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Partneriaeth Ogwen. (dyddiad anhysbys). </a:t>
            </a:r>
            <a:r>
              <a:rPr i="1"/>
              <a:t>Prosiectau</a:t>
            </a:r>
            <a:r>
              <a:t>. [Arlein]. Partneriaeth Ogwen. Adnewyddiwyd: dyddiad anhysbys. Ar gael: https://www.partneriaethogwen.cymru/cy/prosiectau/ [Mynediad 30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Pennant, Ff. (2019). </a:t>
            </a:r>
            <a:r>
              <a:rPr i="1"/>
              <a:t>Cynllun Iaith Cymraeg</a:t>
            </a:r>
            <a:r>
              <a:t>. [Arlein]. Clwb Ffermwyr Ifanc Cymru. Adnewyddiwyd: 29/10/2019. Ar gael: https://cffi.cymru/app/uploads/2023/02/Polisi-Iaith-Gymraeg-21-23.pdf [Mynediad 26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Prifysgol Aberystwyth (2024) ‘Gweithdai arfer da, economi, iaith a’r gweithle gan Gynllun ARFOR’ [cenhadledd], Gweithdai arfer da, economi, iaith a’r gweithle gan Gynllun ARFOR. Priysgol Aberystwyth. 27 Medi 2024.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Prys Jones, M yn Mcload, W. Dunbar, R. Jones, K. &amp; Walsh, J. (2022). Language, Policy and Territory. Cham: Palgrave Macmilan &amp; Springer Nature Switzerland.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RCVS. (dyddiad anhysbys). </a:t>
            </a:r>
            <a:r>
              <a:rPr i="1"/>
              <a:t>Text version of demographics data on Veterinary surgeons. </a:t>
            </a:r>
            <a:r>
              <a:t>[Arlein]. RCVS. Adnewyddiwyd: dyddiad anhysbys. Ar gael: https://www.rcvs.org.uk/who-we-are/committees/advancement-of-the-professions-committee/diversity-and-inclusion-working-group-dig/diversity-and-inclusion-strategy/demographics-data-veterinary-surgeons/text-version-of-demographics-data-on-veterinary-surgeons/ [Mynediad 24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Reform UK. (dyddiad anhysbys). </a:t>
            </a:r>
            <a:r>
              <a:rPr i="1"/>
              <a:t>Our Contract With You. </a:t>
            </a:r>
            <a:r>
              <a:t>[</a:t>
            </a:r>
            <a:r>
              <a:t>Arlein]. Paul Oakden. Ar gael: https://assets.nationbuilder.com/reformuk/pages/253/attachments/original/1718625371/Reform_UK_Our_Contract_with_You.pdf? [Mynediad 11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Roberts, R. (2025). Sgwrs dros alwad Microsoft Teams, 26 Mawrth.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Scourfield, A. (2024). </a:t>
            </a:r>
            <a:r>
              <a:rPr i="1"/>
              <a:t>Police chief defends record amid rural 'crime wave'</a:t>
            </a:r>
            <a:r>
              <a:t>. [</a:t>
            </a:r>
            <a:r>
              <a:t>Arlein]. BBC News. Adnewyddiwyd: 04 Rhagfyr 2024. Ar gael: </a:t>
            </a:r>
            <a:r>
              <a:rPr u="sng">
                <a:hlinkClick r:id="rId2" invalidUrl="" action="" tgtFrame="" tooltip="" history="1" highlightClick="0" endSnd="0"/>
              </a:rPr>
              <a:t>https://www.bbc.co.uk/news/articles/cy9qe57pwyvo</a:t>
            </a:r>
            <a:r>
              <a:t> </a:t>
            </a:r>
            <a:r>
              <a:t>[</a:t>
            </a:r>
            <a:r>
              <a:t>Mynediad 16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Senedd Research. (2019). </a:t>
            </a:r>
            <a:r>
              <a:rPr i="1"/>
              <a:t>Diversification and resilience of Welsh farming: prospects after Brexit.</a:t>
            </a:r>
            <a:r>
              <a:t> [</a:t>
            </a:r>
            <a:r>
              <a:t>Arlein]. Senedd Research. Ar gael: https://senedd.wales/media/hk5pjnut/19-079-web-eng.pdf [ Mynediad 17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Senedd Research. (2022). </a:t>
            </a:r>
            <a:r>
              <a:rPr i="1"/>
              <a:t>The Farming Sector in Wales Research Briefing. </a:t>
            </a:r>
            <a:r>
              <a:t>[</a:t>
            </a:r>
            <a:r>
              <a:t>Arlein]. Senedd Commission Copyright. Ar gael: https://research.senedd.wales/media/iuch3jz1/22-47-farming-sector-in-wales.pdf [Mynediad 7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Senedd Research. (2024). </a:t>
            </a:r>
            <a:r>
              <a:rPr i="1"/>
              <a:t>Sustainable Farming Scheme: 2024 update</a:t>
            </a:r>
            <a:r>
              <a:t>. [</a:t>
            </a:r>
            <a:r>
              <a:t>Arlein]. Senedd Cymru. Ar gael: </a:t>
            </a:r>
            <a:r>
              <a:rPr u="sng">
                <a:hlinkClick r:id="rId3" invalidUrl="" action="" tgtFrame="" tooltip="" history="1" highlightClick="0" endSnd="0"/>
              </a:rPr>
              <a:t>https://research.senedd.wales/media/j2zp21lv/24-06-sustainable-farming-scheme-2024-update.pdf</a:t>
            </a:r>
            <a:r>
              <a:t> [</a:t>
            </a:r>
            <a:r>
              <a:t>Mynediad 14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Sion, C. (2024) - ‘Demograffeg’ [Darlith], ECDA7008C: Hanfodion Cynllunio Iaith. UWTSD. 21 Hydref. 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Stats Cymru. (2024 b). </a:t>
            </a:r>
            <a:r>
              <a:rPr i="1"/>
              <a:t>Average (median) gross weekly earnings by Welsh local areas and year</a:t>
            </a:r>
            <a:r>
              <a:t>. [Ar lein]. StatsWales. Adnewyddiwyd: dyddiad anhysbys. Ar gael: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4" invalidUrl="" action="" tgtFrame="" tooltip="" history="1" highlightClick="0" endSnd="0"/>
              </a:rPr>
              <a:t>https://statswales.gov.wales/Catalogue/Business-Economy-and-Labour-Market/People-and-Work/Earnings/medianweeklyearnings-by-welshlocalareas-year</a:t>
            </a:r>
            <a:r>
              <a:t> [Mynediad 27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Stats Wales. (2024 a). </a:t>
            </a:r>
            <a:r>
              <a:rPr i="1"/>
              <a:t>Schools by local authority, region and Welsh medium type.</a:t>
            </a:r>
            <a:r>
              <a:t> [Arlein]. Llywodraeth Cymru. Adnewyddiwyd: 2024. Ar gael: </a:t>
            </a:r>
            <a:r>
              <a:rPr u="sng">
                <a:hlinkClick r:id="rId5" invalidUrl="" action="" tgtFrame="" tooltip="" history="1" highlightClick="0" endSnd="0"/>
              </a:rPr>
              <a:t>https://statswales.gov.wales/Catalogue/Education-and-Skills/Schools-and-Teachers/Schools-Census/Pupil-Level-Annual-School-Census/Schools/schools-by-localauthorityregion-welshmediumtype</a:t>
            </a:r>
            <a:r>
              <a:t>  [Mynediad 23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S4C. (dyddiad anhysbys). </a:t>
            </a:r>
            <a:r>
              <a:rPr i="1"/>
              <a:t>Hafan</a:t>
            </a:r>
            <a:r>
              <a:t>. [Arlein]. S4C Clic. Adnewyddiwyd: dyddiad anhysbys. Ar gael: https://www.s4c.cymru/clic/ [Mynediad 22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The DPJ Foundation. (dyddiad anhysbys). </a:t>
            </a:r>
            <a:r>
              <a:rPr i="1"/>
              <a:t>The DPJ Foundation. </a:t>
            </a:r>
            <a:r>
              <a:t>[Arlein]. The DPJ Foundation. Adnewyddiwyd: dyddiad anhysbys. Ar gael: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6" invalidUrl="" action="" tgtFrame="" tooltip="" history="1" highlightClick="0" endSnd="0"/>
              </a:rPr>
              <a:t>https://www.thedpjfoundation.co.uk/cy/cael-cymorth/</a:t>
            </a:r>
            <a:r>
              <a:t>  [Mynediad 27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The Future Generations Commissioner for Wales. (2025). </a:t>
            </a:r>
            <a:r>
              <a:rPr i="1"/>
              <a:t>A journey to a Wales of Vibrant Culture and Thriving Welsh Language. </a:t>
            </a:r>
            <a:r>
              <a:t>[Arlein]. The Future Generations Commissioner for Wales. Adnewyddiwyd: dyddiad anhysbys. Ar gael:  https://futuregenerations.wales/wp-content/uploads/2025/02/Culture-Wales-Topic-3.pdf [Mynediad 24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UCAS. (dyddiad anhysbys). Veterinary Medicine. [Arlein</a:t>
            </a:r>
            <a:r>
              <a:t>]. UCAS. </a:t>
            </a:r>
            <a:r>
              <a:t>Adnewyddiwyd</a:t>
            </a:r>
            <a:r>
              <a:t>: dyddiad anhysbys. </a:t>
            </a:r>
            <a:r>
              <a:t>Ar gael: https://digital.ucas.com/coursedisplay/results/courses?searchTerm=VeterinaryMedicine&amp;studyYear=2025&amp;destination=Undergraduate&amp;postcodeDistanceSystem=imperial&amp;pageNumber=1&amp;sort=MostRelevant&amp;clearingPreference=None [Mynediad 14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UCAS. (dyddiad anhysbys).</a:t>
            </a:r>
            <a:r>
              <a:rPr i="1"/>
              <a:t> Search results 'amaeth'. </a:t>
            </a:r>
            <a:r>
              <a:t>[Arlein]. UCAS. Adnewyddiwyd: dyddiad anhysbys. Ar gael: </a:t>
            </a:r>
            <a:r>
              <a:rPr u="sng">
                <a:hlinkClick r:id="rId7" invalidUrl="" action="" tgtFrame="" tooltip="" history="1" highlightClick="0" endSnd="0"/>
              </a:rPr>
              <a:t>https://www.ucas.com/explore/search/all?query=amaeth</a:t>
            </a:r>
            <a:r>
              <a:t>  [Mynediad 23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Uribe-Jongblod, E. (2025). ‘Swyddogaeth y Cyfryngau mewn cyd-destunau iaith leiafrifedig.’ [Darlith]. ECDA7009C. PCyDDS. 17 Mawrth.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Welsh Place Names. (2018). </a:t>
            </a:r>
            <a:r>
              <a:rPr i="1"/>
              <a:t>Disappearing Welsh Names</a:t>
            </a:r>
            <a:r>
              <a:t>. [</a:t>
            </a:r>
            <a:r>
              <a:t>Arlein]. YouTube. Adnewyddiwyd: 18 Gorffennaf 2018. Ar gael: </a:t>
            </a:r>
            <a:r>
              <a:rPr u="sng">
                <a:hlinkClick r:id="rId8" invalidUrl="" action="" tgtFrame="" tooltip="" history="1" highlightClick="0" endSnd="0"/>
              </a:rPr>
              <a:t>https://www.youtube.com/watch?v=yLQ6XlG0MQ4</a:t>
            </a:r>
            <a:r>
              <a:t> Mynediad 18 Mawrth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Williams, Celyn. (2024). </a:t>
            </a:r>
            <a:r>
              <a:rPr i="1"/>
              <a:t>Up to £5,000 of financial support for families who want to return back to the ARFOR region</a:t>
            </a:r>
            <a:r>
              <a:t>!. [Arlein]. Llwyddo'n Lleol 2050. Adnewyddiwyd: 18 Medi 2024. Ar gael: 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9" invalidUrl="" action="" tgtFrame="" tooltip="" history="1" highlightClick="0" endSnd="0"/>
              </a:rPr>
              <a:t>https://llwyddonlleol2050.cymru/en/2024/09/18/up-to-5000-of-financial-support-for-families-who-want-to-return-back-to-the-arfor-region/</a:t>
            </a:r>
            <a:r>
              <a:t> [Mynediad 25 March 2025].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Williams, Colin. (2024). </a:t>
            </a:r>
            <a:r>
              <a:t>‘</a:t>
            </a:r>
            <a:r>
              <a:t>Colin Williams</a:t>
            </a:r>
            <a:r>
              <a:t>’ </a:t>
            </a:r>
            <a:r>
              <a:t>[Darlith]. ECDA7008C: Hanfodion Cynllunio Iaith. UWTSD. 04 Tachwedd.</a:t>
            </a:r>
          </a:p>
          <a:p>
            <a:pPr marL="150394" indent="-150394" defTabSz="457200">
              <a:lnSpc>
                <a:spcPct val="120000"/>
              </a:lnSpc>
              <a:spcBef>
                <a:spcPts val="0"/>
              </a:spcBef>
              <a:buSzPct val="100000"/>
              <a:buChar char="•"/>
              <a:defRPr sz="2000">
                <a:uFill>
                  <a:solidFill>
                    <a:srgbClr val="000000"/>
                  </a:solidFill>
                </a:u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Williams,S. (2022). </a:t>
            </a:r>
            <a:r>
              <a:t>‘</a:t>
            </a:r>
            <a:r>
              <a:rPr i="1"/>
              <a:t>Brexit is a mess!</a:t>
            </a:r>
            <a:r>
              <a:t>’ </a:t>
            </a:r>
            <a:r>
              <a:rPr i="1"/>
              <a:t>says Farmers</a:t>
            </a:r>
            <a:r>
              <a:t>’ </a:t>
            </a:r>
            <a:r>
              <a:rPr i="1"/>
              <a:t>Union of Wales President. </a:t>
            </a:r>
            <a:r>
              <a:t>[</a:t>
            </a:r>
            <a:r>
              <a:t>Arlein]. Nation.Cymru. Adnewyddiwyd</a:t>
            </a:r>
            <a:r>
              <a:t>: 28 Tachwedd 2022. </a:t>
            </a:r>
            <a:r>
              <a:t>Ar gael: https://nation.cymru/news/brexit-is-a-mess-says-farmers-union-of-wales-president/ [Mynediad 11 Mawrth 2025].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23_ClassicWhite">
  <a:themeElements>
    <a:clrScheme name="23_Clas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E74D1"/>
      </a:accent1>
      <a:accent2>
        <a:srgbClr val="33C5B9"/>
      </a:accent2>
      <a:accent3>
        <a:srgbClr val="45B53C"/>
      </a:accent3>
      <a:accent4>
        <a:srgbClr val="FFBD16"/>
      </a:accent4>
      <a:accent5>
        <a:srgbClr val="E22146"/>
      </a:accent5>
      <a:accent6>
        <a:srgbClr val="836BB7"/>
      </a:accent6>
      <a:hlink>
        <a:srgbClr val="0000FF"/>
      </a:hlink>
      <a:folHlink>
        <a:srgbClr val="FF00FF"/>
      </a:folHlink>
    </a:clrScheme>
    <a:fontScheme name="23_Classic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3_Clas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23_ClassicWhite">
  <a:themeElements>
    <a:clrScheme name="23_ClassicWhi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E74D1"/>
      </a:accent1>
      <a:accent2>
        <a:srgbClr val="33C5B9"/>
      </a:accent2>
      <a:accent3>
        <a:srgbClr val="45B53C"/>
      </a:accent3>
      <a:accent4>
        <a:srgbClr val="FFBD16"/>
      </a:accent4>
      <a:accent5>
        <a:srgbClr val="E22146"/>
      </a:accent5>
      <a:accent6>
        <a:srgbClr val="836BB7"/>
      </a:accent6>
      <a:hlink>
        <a:srgbClr val="0000FF"/>
      </a:hlink>
      <a:folHlink>
        <a:srgbClr val="FF00FF"/>
      </a:folHlink>
    </a:clrScheme>
    <a:fontScheme name="23_ClassicWhite">
      <a:majorFont>
        <a:latin typeface="Helvetica"/>
        <a:ea typeface="Helvetica"/>
        <a:cs typeface="Helvetica"/>
      </a:majorFont>
      <a:minorFont>
        <a:latin typeface="Helvetica Neue"/>
        <a:ea typeface="Helvetica Neue"/>
        <a:cs typeface="Helvetica Neue"/>
      </a:minorFont>
    </a:fontScheme>
    <a:fmtScheme name="23_Classic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l" defTabSz="2438337" rtl="0" fontAlgn="auto" latinLnBrk="0" hangingPunct="0">
          <a:lnSpc>
            <a:spcPct val="90000"/>
          </a:lnSpc>
          <a:spcBef>
            <a:spcPts val="240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44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Canela Bold"/>
            <a:ea typeface="Canela Bold"/>
            <a:cs typeface="Canela Bold"/>
            <a:sym typeface="Canela Bol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