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3" r:id="rId2"/>
  </p:sldMasterIdLst>
  <p:notesMasterIdLst>
    <p:notesMasterId r:id="rId50"/>
  </p:notesMasterIdLst>
  <p:handoutMasterIdLst>
    <p:handoutMasterId r:id="rId51"/>
  </p:handoutMasterIdLst>
  <p:sldIdLst>
    <p:sldId id="290" r:id="rId3"/>
    <p:sldId id="291" r:id="rId4"/>
    <p:sldId id="292" r:id="rId5"/>
    <p:sldId id="298" r:id="rId6"/>
    <p:sldId id="321" r:id="rId7"/>
    <p:sldId id="320" r:id="rId8"/>
    <p:sldId id="322" r:id="rId9"/>
    <p:sldId id="310" r:id="rId10"/>
    <p:sldId id="299" r:id="rId11"/>
    <p:sldId id="301" r:id="rId12"/>
    <p:sldId id="323" r:id="rId13"/>
    <p:sldId id="302" r:id="rId14"/>
    <p:sldId id="303" r:id="rId15"/>
    <p:sldId id="294" r:id="rId16"/>
    <p:sldId id="304" r:id="rId17"/>
    <p:sldId id="295" r:id="rId18"/>
    <p:sldId id="308" r:id="rId19"/>
    <p:sldId id="315" r:id="rId20"/>
    <p:sldId id="324" r:id="rId21"/>
    <p:sldId id="337" r:id="rId22"/>
    <p:sldId id="317" r:id="rId23"/>
    <p:sldId id="326" r:id="rId24"/>
    <p:sldId id="331" r:id="rId25"/>
    <p:sldId id="332" r:id="rId26"/>
    <p:sldId id="335" r:id="rId27"/>
    <p:sldId id="333" r:id="rId28"/>
    <p:sldId id="334" r:id="rId29"/>
    <p:sldId id="336" r:id="rId30"/>
    <p:sldId id="297" r:id="rId31"/>
    <p:sldId id="307" r:id="rId32"/>
    <p:sldId id="309" r:id="rId33"/>
    <p:sldId id="316" r:id="rId34"/>
    <p:sldId id="296" r:id="rId35"/>
    <p:sldId id="327" r:id="rId36"/>
    <p:sldId id="328" r:id="rId37"/>
    <p:sldId id="300" r:id="rId38"/>
    <p:sldId id="314" r:id="rId39"/>
    <p:sldId id="329" r:id="rId40"/>
    <p:sldId id="330" r:id="rId41"/>
    <p:sldId id="305" r:id="rId42"/>
    <p:sldId id="306" r:id="rId43"/>
    <p:sldId id="311" r:id="rId44"/>
    <p:sldId id="319" r:id="rId45"/>
    <p:sldId id="318" r:id="rId46"/>
    <p:sldId id="313" r:id="rId47"/>
    <p:sldId id="312" r:id="rId48"/>
    <p:sldId id="293" r:id="rId4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932" autoAdjust="0"/>
    <p:restoredTop sz="94660"/>
  </p:normalViewPr>
  <p:slideViewPr>
    <p:cSldViewPr snapToGrid="0">
      <p:cViewPr varScale="1">
        <p:scale>
          <a:sx n="84" d="100"/>
          <a:sy n="84" d="100"/>
        </p:scale>
        <p:origin x="108" y="270"/>
      </p:cViewPr>
      <p:guideLst>
        <p:guide pos="3840"/>
        <p:guide orient="horz" pos="2160"/>
      </p:guideLst>
    </p:cSldViewPr>
  </p:slideViewPr>
  <p:notesTextViewPr>
    <p:cViewPr>
      <p:scale>
        <a:sx n="1" d="1"/>
        <a:sy n="1" d="1"/>
      </p:scale>
      <p:origin x="0" y="0"/>
    </p:cViewPr>
  </p:notesTextViewPr>
  <p:notesViewPr>
    <p:cSldViewPr snapToGrid="0">
      <p:cViewPr varScale="1">
        <p:scale>
          <a:sx n="82" d="100"/>
          <a:sy n="82" d="100"/>
        </p:scale>
        <p:origin x="2994"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handoutMaster" Target="handoutMasters/handoutMaster1.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5DD71D7-55AC-46BD-81B3-09AB2F9EFBD8}" type="datetimeFigureOut">
              <a:rPr lang="en-US" smtClean="0"/>
              <a:t>3/10/2016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840BD58-3BFF-4EAF-BB8B-AC67FE801E47}" type="slidenum">
              <a:rPr lang="en-US" smtClean="0"/>
              <a:t>‹#›</a:t>
            </a:fld>
            <a:endParaRPr lang="en-US"/>
          </a:p>
        </p:txBody>
      </p:sp>
    </p:spTree>
    <p:extLst>
      <p:ext uri="{BB962C8B-B14F-4D97-AF65-F5344CB8AC3E}">
        <p14:creationId xmlns:p14="http://schemas.microsoft.com/office/powerpoint/2010/main" val="40105943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F89424F-BB59-4F4E-9822-4CA3E770FFD2}" type="datetimeFigureOut">
              <a:rPr lang="en-US" smtClean="0"/>
              <a:t>3/10/2016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5"/>
            <a:ext cx="5438140" cy="335024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8322CDD-9D6C-4F63-9EC2-648226624108}" type="slidenum">
              <a:rPr lang="en-US" smtClean="0"/>
              <a:t>‹#›</a:t>
            </a:fld>
            <a:endParaRPr lang="en-US"/>
          </a:p>
        </p:txBody>
      </p:sp>
    </p:spTree>
    <p:extLst>
      <p:ext uri="{BB962C8B-B14F-4D97-AF65-F5344CB8AC3E}">
        <p14:creationId xmlns:p14="http://schemas.microsoft.com/office/powerpoint/2010/main" val="85102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3/10/2016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7" name="Rectangle 6"/>
          <p:cNvSpPr/>
          <p:nvPr userDrawn="1"/>
        </p:nvSpPr>
        <p:spPr>
          <a:xfrm>
            <a:off x="0" y="5888736"/>
            <a:ext cx="12192000" cy="109728"/>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5888736"/>
            <a:ext cx="12192000" cy="109728"/>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906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61959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3/10/2016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bwMode="hidden">
          <a:xfrm>
            <a:off x="7753739" y="283"/>
            <a:ext cx="4435717" cy="6856286"/>
          </a:xfrm>
          <a:prstGeom prst="rect">
            <a:avLst/>
          </a:prstGeom>
        </p:spPr>
      </p:pic>
      <p:sp>
        <p:nvSpPr>
          <p:cNvPr id="8" name="Rectangle 7"/>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2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3054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3858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9500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90281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bwMode="hidden">
          <a:xfrm>
            <a:off x="7753739" y="283"/>
            <a:ext cx="4435717" cy="6856286"/>
          </a:xfrm>
          <a:prstGeom prst="rect">
            <a:avLst/>
          </a:prstGeom>
        </p:spPr>
      </p:pic>
      <p:sp>
        <p:nvSpPr>
          <p:cNvPr id="9" name="Rectangle 8"/>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25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04379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82352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330190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375A4-56A4-47D6-9801-1991572033F7}" type="slidenum">
              <a:rPr lang="en-US" smtClean="0"/>
              <a:pPr/>
              <a:t>‹#›</a:t>
            </a:fld>
            <a:endParaRPr lang="en-US"/>
          </a:p>
        </p:txBody>
      </p:sp>
      <p:sp>
        <p:nvSpPr>
          <p:cNvPr id="7" name="Rectangle 6"/>
          <p:cNvSpPr/>
          <p:nvPr userDrawn="1"/>
        </p:nvSpPr>
        <p:spPr>
          <a:xfrm>
            <a:off x="0" y="6257036"/>
            <a:ext cx="12192000" cy="54864"/>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6257036"/>
            <a:ext cx="12192000" cy="54864"/>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2852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Odysseus</a:t>
            </a:r>
          </a:p>
        </p:txBody>
      </p:sp>
    </p:spTree>
    <p:extLst>
      <p:ext uri="{BB962C8B-B14F-4D97-AF65-F5344CB8AC3E}">
        <p14:creationId xmlns:p14="http://schemas.microsoft.com/office/powerpoint/2010/main" val="4051232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a:t>
            </a:r>
            <a:endParaRPr lang="en-GB" u="sng" dirty="0"/>
          </a:p>
        </p:txBody>
      </p:sp>
      <p:sp>
        <p:nvSpPr>
          <p:cNvPr id="3" name="Content Placeholder 2"/>
          <p:cNvSpPr>
            <a:spLocks noGrp="1"/>
          </p:cNvSpPr>
          <p:nvPr>
            <p:ph idx="1"/>
          </p:nvPr>
        </p:nvSpPr>
        <p:spPr>
          <a:xfrm>
            <a:off x="838200" y="1825625"/>
            <a:ext cx="6093542" cy="4351338"/>
          </a:xfrm>
        </p:spPr>
        <p:txBody>
          <a:bodyPr/>
          <a:lstStyle/>
          <a:p>
            <a:r>
              <a:rPr lang="en-GB" dirty="0" smtClean="0"/>
              <a:t>What associations do you have with Odysseus?</a:t>
            </a:r>
            <a:endParaRPr lang="en-GB" dirty="0"/>
          </a:p>
        </p:txBody>
      </p:sp>
      <p:pic>
        <p:nvPicPr>
          <p:cNvPr id="3074" name="Picture 2" descr="http://www.compleatseanbean.com/troy1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7710" y="-18435"/>
            <a:ext cx="4584290" cy="6876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224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a:t>
            </a:r>
            <a:endParaRPr lang="en-GB" u="sng" dirty="0"/>
          </a:p>
        </p:txBody>
      </p:sp>
      <p:sp>
        <p:nvSpPr>
          <p:cNvPr id="3" name="Content Placeholder 2"/>
          <p:cNvSpPr>
            <a:spLocks noGrp="1"/>
          </p:cNvSpPr>
          <p:nvPr>
            <p:ph idx="1"/>
          </p:nvPr>
        </p:nvSpPr>
        <p:spPr>
          <a:xfrm>
            <a:off x="838200" y="1531620"/>
            <a:ext cx="10515600" cy="4645343"/>
          </a:xfrm>
        </p:spPr>
        <p:txBody>
          <a:bodyPr/>
          <a:lstStyle/>
          <a:p>
            <a:r>
              <a:rPr lang="en-GB" dirty="0" smtClean="0"/>
              <a:t>Married to Penelope, father of Telemachus</a:t>
            </a:r>
          </a:p>
          <a:p>
            <a:r>
              <a:rPr lang="en-GB" dirty="0" smtClean="0"/>
              <a:t>Frequently described as ‘cunning’ and ‘much enduring’ in Homeric texts</a:t>
            </a:r>
          </a:p>
          <a:p>
            <a:pPr lvl="1"/>
            <a:r>
              <a:rPr lang="en-GB" dirty="0" smtClean="0"/>
              <a:t>In the </a:t>
            </a:r>
            <a:r>
              <a:rPr lang="en-GB" i="1" dirty="0" smtClean="0"/>
              <a:t>Iliad</a:t>
            </a:r>
            <a:r>
              <a:rPr lang="en-GB" dirty="0" smtClean="0"/>
              <a:t>, he is depicted as a warrior and a diplomat</a:t>
            </a:r>
          </a:p>
          <a:p>
            <a:pPr lvl="1"/>
            <a:r>
              <a:rPr lang="en-GB" dirty="0" smtClean="0"/>
              <a:t>In the </a:t>
            </a:r>
            <a:r>
              <a:rPr lang="en-GB" i="1" dirty="0" smtClean="0"/>
              <a:t>Odyssey</a:t>
            </a:r>
            <a:r>
              <a:rPr lang="en-GB" dirty="0" smtClean="0"/>
              <a:t> he talks and tricks his way out of many difficult situations</a:t>
            </a:r>
          </a:p>
          <a:p>
            <a:r>
              <a:rPr lang="en-GB" dirty="0" smtClean="0"/>
              <a:t>Other texts depict him less favourably, especially the epic cycle:</a:t>
            </a:r>
          </a:p>
          <a:p>
            <a:pPr lvl="1"/>
            <a:r>
              <a:rPr lang="en-GB" dirty="0" smtClean="0"/>
              <a:t>In the </a:t>
            </a:r>
            <a:r>
              <a:rPr lang="en-GB" i="1" dirty="0" err="1" smtClean="0"/>
              <a:t>Cypria</a:t>
            </a:r>
            <a:r>
              <a:rPr lang="en-GB" dirty="0" smtClean="0"/>
              <a:t> he fakes madness to avoid going to Troy</a:t>
            </a:r>
          </a:p>
          <a:p>
            <a:pPr lvl="1"/>
            <a:r>
              <a:rPr lang="en-GB" dirty="0" smtClean="0"/>
              <a:t>In the </a:t>
            </a:r>
            <a:r>
              <a:rPr lang="en-GB" i="1" dirty="0" smtClean="0"/>
              <a:t>Sack of Troy</a:t>
            </a:r>
            <a:r>
              <a:rPr lang="en-GB" dirty="0" smtClean="0"/>
              <a:t>, he kills the child </a:t>
            </a:r>
            <a:r>
              <a:rPr lang="en-GB" dirty="0" err="1" smtClean="0"/>
              <a:t>Astyanax</a:t>
            </a:r>
            <a:endParaRPr lang="en-GB" dirty="0" smtClean="0"/>
          </a:p>
          <a:p>
            <a:pPr lvl="1"/>
            <a:r>
              <a:rPr lang="en-GB" dirty="0" smtClean="0"/>
              <a:t>Sometimes represented as the son of Sisyphus </a:t>
            </a:r>
            <a:endParaRPr lang="en-GB" dirty="0"/>
          </a:p>
        </p:txBody>
      </p:sp>
    </p:spTree>
    <p:extLst>
      <p:ext uri="{BB962C8B-B14F-4D97-AF65-F5344CB8AC3E}">
        <p14:creationId xmlns:p14="http://schemas.microsoft.com/office/powerpoint/2010/main" val="588750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 at Troy</a:t>
            </a:r>
            <a:endParaRPr lang="en-GB" u="sng" dirty="0"/>
          </a:p>
        </p:txBody>
      </p:sp>
      <p:sp>
        <p:nvSpPr>
          <p:cNvPr id="3" name="Content Placeholder 2"/>
          <p:cNvSpPr>
            <a:spLocks noGrp="1"/>
          </p:cNvSpPr>
          <p:nvPr>
            <p:ph idx="1"/>
          </p:nvPr>
        </p:nvSpPr>
        <p:spPr/>
        <p:txBody>
          <a:bodyPr/>
          <a:lstStyle/>
          <a:p>
            <a:r>
              <a:rPr lang="en-GB" dirty="0" smtClean="0"/>
              <a:t>Engages in the fighting and depicted as a good warrior</a:t>
            </a:r>
          </a:p>
          <a:p>
            <a:r>
              <a:rPr lang="en-GB" dirty="0" smtClean="0"/>
              <a:t>Also represented as a capable speaker, </a:t>
            </a:r>
            <a:r>
              <a:rPr lang="en-GB" dirty="0" err="1" smtClean="0"/>
              <a:t>e.g</a:t>
            </a:r>
            <a:r>
              <a:rPr lang="en-GB" dirty="0" smtClean="0"/>
              <a:t> embassy to Achilles</a:t>
            </a:r>
          </a:p>
          <a:p>
            <a:r>
              <a:rPr lang="en-GB" dirty="0" smtClean="0"/>
              <a:t>Sneaky: catches the spy </a:t>
            </a:r>
            <a:r>
              <a:rPr lang="en-GB" dirty="0" err="1" smtClean="0"/>
              <a:t>Dolon</a:t>
            </a:r>
            <a:r>
              <a:rPr lang="en-GB" dirty="0" smtClean="0"/>
              <a:t> with </a:t>
            </a:r>
            <a:r>
              <a:rPr lang="en-GB" dirty="0" err="1" smtClean="0"/>
              <a:t>Diomedes</a:t>
            </a:r>
            <a:r>
              <a:rPr lang="en-GB" dirty="0" smtClean="0"/>
              <a:t> through an ambush</a:t>
            </a:r>
          </a:p>
          <a:p>
            <a:endParaRPr lang="en-GB" dirty="0"/>
          </a:p>
          <a:p>
            <a:pPr marL="0" indent="0">
              <a:buNone/>
            </a:pPr>
            <a:endParaRPr lang="en-GB" dirty="0"/>
          </a:p>
        </p:txBody>
      </p:sp>
    </p:spTree>
    <p:extLst>
      <p:ext uri="{BB962C8B-B14F-4D97-AF65-F5344CB8AC3E}">
        <p14:creationId xmlns:p14="http://schemas.microsoft.com/office/powerpoint/2010/main" val="1034560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Achilles and Odysseus</a:t>
            </a:r>
          </a:p>
          <a:p>
            <a:r>
              <a:rPr lang="en-GB" dirty="0" smtClean="0"/>
              <a:t>c. 470 BCE</a:t>
            </a:r>
          </a:p>
          <a:p>
            <a:r>
              <a:rPr lang="en-GB" dirty="0" smtClean="0"/>
              <a:t>Attic</a:t>
            </a:r>
          </a:p>
          <a:p>
            <a:r>
              <a:rPr lang="en-GB" dirty="0" smtClean="0"/>
              <a:t>Artist: </a:t>
            </a:r>
            <a:r>
              <a:rPr lang="en-GB" dirty="0" err="1" smtClean="0"/>
              <a:t>Douris</a:t>
            </a:r>
            <a:endParaRPr lang="en-GB" dirty="0" smtClean="0"/>
          </a:p>
          <a:p>
            <a:r>
              <a:rPr lang="en-GB" dirty="0" smtClean="0"/>
              <a:t>British Museum</a:t>
            </a:r>
          </a:p>
        </p:txBody>
      </p:sp>
      <p:pic>
        <p:nvPicPr>
          <p:cNvPr id="3074" name="Picture 2" descr="Pottery: red-figured cup. Interior: Achilles and Odysseus. Exterior: departure of warriors; conversation sce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8115" y="0"/>
            <a:ext cx="512300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822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5057" y="1690688"/>
            <a:ext cx="10515600" cy="4351338"/>
          </a:xfrm>
        </p:spPr>
        <p:txBody>
          <a:bodyPr/>
          <a:lstStyle/>
          <a:p>
            <a:r>
              <a:rPr lang="en-GB" dirty="0" smtClean="0"/>
              <a:t>c. 480 BCE</a:t>
            </a:r>
          </a:p>
          <a:p>
            <a:r>
              <a:rPr lang="en-GB" dirty="0" smtClean="0"/>
              <a:t>Artist: Macron</a:t>
            </a:r>
          </a:p>
          <a:p>
            <a:r>
              <a:rPr lang="en-GB" dirty="0" smtClean="0"/>
              <a:t>Louvre</a:t>
            </a:r>
          </a:p>
        </p:txBody>
      </p:sp>
      <p:pic>
        <p:nvPicPr>
          <p:cNvPr id="7" name="Picture 6"/>
          <p:cNvPicPr>
            <a:picLocks noChangeAspect="1"/>
          </p:cNvPicPr>
          <p:nvPr/>
        </p:nvPicPr>
        <p:blipFill rotWithShape="1">
          <a:blip r:embed="rId2"/>
          <a:srcRect l="2959" t="27779" r="3362" b="3252"/>
          <a:stretch/>
        </p:blipFill>
        <p:spPr>
          <a:xfrm>
            <a:off x="2783428" y="449377"/>
            <a:ext cx="9408572" cy="5592649"/>
          </a:xfrm>
          <a:prstGeom prst="rect">
            <a:avLst/>
          </a:prstGeom>
        </p:spPr>
      </p:pic>
    </p:spTree>
    <p:extLst>
      <p:ext uri="{BB962C8B-B14F-4D97-AF65-F5344CB8AC3E}">
        <p14:creationId xmlns:p14="http://schemas.microsoft.com/office/powerpoint/2010/main" val="3255671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2959" t="27779" r="3362" b="3252"/>
          <a:stretch/>
        </p:blipFill>
        <p:spPr>
          <a:xfrm>
            <a:off x="0" y="0"/>
            <a:ext cx="6516914" cy="3873788"/>
          </a:xfrm>
          <a:prstGeom prst="rect">
            <a:avLst/>
          </a:prstGeom>
        </p:spPr>
      </p:pic>
      <p:pic>
        <p:nvPicPr>
          <p:cNvPr id="6" name="Picture 5"/>
          <p:cNvPicPr>
            <a:picLocks noChangeAspect="1"/>
          </p:cNvPicPr>
          <p:nvPr/>
        </p:nvPicPr>
        <p:blipFill rotWithShape="1">
          <a:blip r:embed="rId3"/>
          <a:srcRect l="4366" t="23197" r="6779" b="8530"/>
          <a:stretch/>
        </p:blipFill>
        <p:spPr>
          <a:xfrm>
            <a:off x="5428343" y="2849892"/>
            <a:ext cx="6763657" cy="4024529"/>
          </a:xfrm>
          <a:prstGeom prst="rect">
            <a:avLst/>
          </a:prstGeom>
        </p:spPr>
      </p:pic>
    </p:spTree>
    <p:extLst>
      <p:ext uri="{BB962C8B-B14F-4D97-AF65-F5344CB8AC3E}">
        <p14:creationId xmlns:p14="http://schemas.microsoft.com/office/powerpoint/2010/main" val="2915682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0318" y="211978"/>
            <a:ext cx="10515600" cy="4351338"/>
          </a:xfrm>
        </p:spPr>
        <p:txBody>
          <a:bodyPr/>
          <a:lstStyle/>
          <a:p>
            <a:r>
              <a:rPr lang="en-GB" dirty="0" smtClean="0"/>
              <a:t>Odysseus, </a:t>
            </a:r>
            <a:r>
              <a:rPr lang="en-GB" dirty="0" err="1" smtClean="0"/>
              <a:t>Dolon</a:t>
            </a:r>
            <a:r>
              <a:rPr lang="en-GB" dirty="0" smtClean="0"/>
              <a:t> and </a:t>
            </a:r>
            <a:r>
              <a:rPr lang="en-GB" dirty="0" err="1" smtClean="0"/>
              <a:t>Diomedes</a:t>
            </a:r>
            <a:endParaRPr lang="en-GB" dirty="0" smtClean="0"/>
          </a:p>
          <a:p>
            <a:r>
              <a:rPr lang="en-GB" dirty="0" smtClean="0"/>
              <a:t>390-380 BCE</a:t>
            </a:r>
          </a:p>
          <a:p>
            <a:r>
              <a:rPr lang="en-GB" dirty="0" err="1" smtClean="0"/>
              <a:t>Lucanian</a:t>
            </a:r>
            <a:endParaRPr lang="en-GB" dirty="0" smtClean="0"/>
          </a:p>
          <a:p>
            <a:r>
              <a:rPr lang="en-GB" dirty="0" smtClean="0"/>
              <a:t>British Museum</a:t>
            </a:r>
          </a:p>
          <a:p>
            <a:endParaRPr lang="en-GB" dirty="0"/>
          </a:p>
        </p:txBody>
      </p:sp>
      <p:pic>
        <p:nvPicPr>
          <p:cNvPr id="10242" name="Picture 2" descr="Pottery: red-figured calyx-krater (bowl for mixing wine and water) showing two women and two youths. The other side shows Odysseus and Diomedes capturing the Trojan spy Dolon, who is disguised in a wolf-skin. The burlesque quality of the scene suggests that it may have been inspired by a comic play on the the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0494" y="14343"/>
            <a:ext cx="6221506" cy="68436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ottery: red-figured calyx-krater (bowl for mixing wine and water) showing two women and two youths. The other side shows Odysseus and Diomedes capturing the Trojan spy Dolon, who is disguised in a wolf-skin. The burlesque quality of the scene suggests that it may have been inspired by a comic play on the theme."/>
          <p:cNvPicPr>
            <a:picLocks noChangeAspect="1" noChangeArrowheads="1"/>
          </p:cNvPicPr>
          <p:nvPr/>
        </p:nvPicPr>
        <p:blipFill rotWithShape="1">
          <a:blip r:embed="rId2">
            <a:extLst>
              <a:ext uri="{28A0092B-C50C-407E-A947-70E740481C1C}">
                <a14:useLocalDpi xmlns:a14="http://schemas.microsoft.com/office/drawing/2010/main" val="0"/>
              </a:ext>
            </a:extLst>
          </a:blip>
          <a:srcRect l="19380" t="13676" r="14913" b="44079"/>
          <a:stretch/>
        </p:blipFill>
        <p:spPr bwMode="auto">
          <a:xfrm>
            <a:off x="0" y="2635446"/>
            <a:ext cx="5970494" cy="4222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7739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 Journey Home</a:t>
            </a:r>
            <a:endParaRPr lang="en-GB" u="sng" dirty="0"/>
          </a:p>
        </p:txBody>
      </p:sp>
      <p:sp>
        <p:nvSpPr>
          <p:cNvPr id="3" name="Content Placeholder 2"/>
          <p:cNvSpPr>
            <a:spLocks noGrp="1"/>
          </p:cNvSpPr>
          <p:nvPr>
            <p:ph idx="1"/>
          </p:nvPr>
        </p:nvSpPr>
        <p:spPr/>
        <p:txBody>
          <a:bodyPr/>
          <a:lstStyle/>
          <a:p>
            <a:r>
              <a:rPr lang="el-GR" dirty="0" smtClean="0"/>
              <a:t>νοστός </a:t>
            </a:r>
            <a:r>
              <a:rPr lang="en-GB" dirty="0" smtClean="0"/>
              <a:t>(</a:t>
            </a:r>
            <a:r>
              <a:rPr lang="en-GB" i="1" dirty="0" err="1" smtClean="0"/>
              <a:t>nostos</a:t>
            </a:r>
            <a:r>
              <a:rPr lang="en-GB" dirty="0" smtClean="0"/>
              <a:t>) = homecoming</a:t>
            </a:r>
          </a:p>
          <a:p>
            <a:pPr lvl="1"/>
            <a:r>
              <a:rPr lang="en-GB" dirty="0" smtClean="0"/>
              <a:t>nostalgia </a:t>
            </a:r>
            <a:r>
              <a:rPr lang="en-GB" dirty="0" smtClean="0"/>
              <a:t>– pain for return</a:t>
            </a:r>
          </a:p>
          <a:p>
            <a:pPr lvl="1"/>
            <a:endParaRPr lang="en-GB" dirty="0"/>
          </a:p>
          <a:p>
            <a:r>
              <a:rPr lang="en-GB" dirty="0" smtClean="0"/>
              <a:t>Odysseus overcomes a series of natural and supernatural events to return to Ithaca</a:t>
            </a:r>
          </a:p>
          <a:p>
            <a:pPr lvl="1"/>
            <a:r>
              <a:rPr lang="en-GB" dirty="0" smtClean="0"/>
              <a:t>In almost all instances, the creatures that Odysseus encounters contravene laws of </a:t>
            </a:r>
            <a:r>
              <a:rPr lang="en-GB" i="1" dirty="0" smtClean="0"/>
              <a:t>xenia</a:t>
            </a:r>
            <a:endParaRPr lang="en-GB" dirty="0"/>
          </a:p>
        </p:txBody>
      </p:sp>
    </p:spTree>
    <p:extLst>
      <p:ext uri="{BB962C8B-B14F-4D97-AF65-F5344CB8AC3E}">
        <p14:creationId xmlns:p14="http://schemas.microsoft.com/office/powerpoint/2010/main" val="1159235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Structure of the Journey in the </a:t>
            </a:r>
            <a:r>
              <a:rPr lang="en-GB" i="1" u="sng" dirty="0" smtClean="0"/>
              <a:t>Odyssey</a:t>
            </a:r>
            <a:endParaRPr lang="en-GB" u="sng" dirty="0"/>
          </a:p>
        </p:txBody>
      </p:sp>
      <p:sp>
        <p:nvSpPr>
          <p:cNvPr id="3" name="Content Placeholder 2"/>
          <p:cNvSpPr>
            <a:spLocks noGrp="1"/>
          </p:cNvSpPr>
          <p:nvPr>
            <p:ph idx="1"/>
          </p:nvPr>
        </p:nvSpPr>
        <p:spPr>
          <a:xfrm>
            <a:off x="359228" y="1811111"/>
            <a:ext cx="11513458" cy="4351338"/>
          </a:xfrm>
        </p:spPr>
        <p:txBody>
          <a:bodyPr/>
          <a:lstStyle/>
          <a:p>
            <a:r>
              <a:rPr lang="en-GB" dirty="0" smtClean="0"/>
              <a:t>Books 1-4: </a:t>
            </a:r>
            <a:r>
              <a:rPr lang="en-GB" dirty="0" err="1" smtClean="0"/>
              <a:t>Telemachia</a:t>
            </a:r>
            <a:endParaRPr lang="en-GB" dirty="0" smtClean="0"/>
          </a:p>
          <a:p>
            <a:r>
              <a:rPr lang="en-GB" dirty="0" smtClean="0"/>
              <a:t>Books 5-8: Odysseus leaves Calypso’s home and travels to </a:t>
            </a:r>
            <a:r>
              <a:rPr lang="en-GB" dirty="0" err="1" smtClean="0"/>
              <a:t>Phaeacia</a:t>
            </a:r>
            <a:r>
              <a:rPr lang="en-GB" dirty="0" smtClean="0"/>
              <a:t>, he is taken in by </a:t>
            </a:r>
            <a:r>
              <a:rPr lang="en-GB" dirty="0" err="1" smtClean="0"/>
              <a:t>Alcinoos</a:t>
            </a:r>
            <a:r>
              <a:rPr lang="en-GB" dirty="0" smtClean="0"/>
              <a:t> and </a:t>
            </a:r>
            <a:r>
              <a:rPr lang="en-GB" dirty="0" err="1" smtClean="0"/>
              <a:t>Arete</a:t>
            </a:r>
            <a:r>
              <a:rPr lang="en-GB" dirty="0" smtClean="0"/>
              <a:t>.</a:t>
            </a:r>
          </a:p>
          <a:p>
            <a:r>
              <a:rPr lang="en-GB" dirty="0" smtClean="0"/>
              <a:t>Books 9-12: Odysseus narrates his travels to the </a:t>
            </a:r>
            <a:r>
              <a:rPr lang="en-GB" dirty="0" err="1" smtClean="0"/>
              <a:t>Phaeacians</a:t>
            </a:r>
            <a:endParaRPr lang="en-GB" dirty="0" smtClean="0"/>
          </a:p>
          <a:p>
            <a:r>
              <a:rPr lang="en-GB" dirty="0" smtClean="0"/>
              <a:t>Book 13-20: Odysseus returns to Ithaca in disguise, gradually reveals his identity/is identified by members of the household</a:t>
            </a:r>
          </a:p>
          <a:p>
            <a:r>
              <a:rPr lang="en-GB" dirty="0" smtClean="0"/>
              <a:t>Books 21-24: Odysseus gets revenge on the suitors pursuing Penelope and disloyal members of the household, and reveals his identity to Penelope</a:t>
            </a:r>
            <a:endParaRPr lang="en-GB" dirty="0"/>
          </a:p>
        </p:txBody>
      </p:sp>
    </p:spTree>
    <p:extLst>
      <p:ext uri="{BB962C8B-B14F-4D97-AF65-F5344CB8AC3E}">
        <p14:creationId xmlns:p14="http://schemas.microsoft.com/office/powerpoint/2010/main" val="118890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 Wanderings</a:t>
            </a:r>
            <a:endParaRPr lang="en-GB" u="sng" dirty="0"/>
          </a:p>
        </p:txBody>
      </p:sp>
      <p:sp>
        <p:nvSpPr>
          <p:cNvPr id="3" name="Content Placeholder 2"/>
          <p:cNvSpPr>
            <a:spLocks noGrp="1"/>
          </p:cNvSpPr>
          <p:nvPr>
            <p:ph idx="1"/>
          </p:nvPr>
        </p:nvSpPr>
        <p:spPr/>
        <p:txBody>
          <a:bodyPr numCol="2">
            <a:normAutofit/>
          </a:bodyPr>
          <a:lstStyle/>
          <a:p>
            <a:r>
              <a:rPr lang="en-GB" dirty="0" smtClean="0"/>
              <a:t>Book 9:</a:t>
            </a:r>
          </a:p>
          <a:p>
            <a:pPr lvl="1"/>
            <a:r>
              <a:rPr lang="en-GB" dirty="0" err="1" smtClean="0"/>
              <a:t>Cicones</a:t>
            </a:r>
            <a:endParaRPr lang="en-GB" dirty="0" smtClean="0"/>
          </a:p>
          <a:p>
            <a:pPr lvl="1"/>
            <a:r>
              <a:rPr lang="en-GB" dirty="0" smtClean="0"/>
              <a:t>Lotus Eaters</a:t>
            </a:r>
          </a:p>
          <a:p>
            <a:pPr lvl="1"/>
            <a:r>
              <a:rPr lang="en-GB" dirty="0" smtClean="0"/>
              <a:t>The Cyclops</a:t>
            </a:r>
          </a:p>
          <a:p>
            <a:pPr lvl="1"/>
            <a:endParaRPr lang="en-GB" dirty="0" smtClean="0"/>
          </a:p>
          <a:p>
            <a:r>
              <a:rPr lang="en-GB" dirty="0" smtClean="0"/>
              <a:t>Book 10</a:t>
            </a:r>
          </a:p>
          <a:p>
            <a:pPr lvl="1"/>
            <a:r>
              <a:rPr lang="en-GB" dirty="0" smtClean="0"/>
              <a:t>Aeolus and the bag of winds</a:t>
            </a:r>
          </a:p>
          <a:p>
            <a:pPr lvl="1"/>
            <a:r>
              <a:rPr lang="en-GB" dirty="0" err="1" smtClean="0"/>
              <a:t>Laestrygonains</a:t>
            </a:r>
            <a:endParaRPr lang="en-GB" dirty="0" smtClean="0"/>
          </a:p>
          <a:p>
            <a:pPr lvl="1"/>
            <a:r>
              <a:rPr lang="en-GB" dirty="0" smtClean="0"/>
              <a:t>Circe</a:t>
            </a:r>
          </a:p>
          <a:p>
            <a:endParaRPr lang="en-GB" dirty="0" smtClean="0"/>
          </a:p>
          <a:p>
            <a:r>
              <a:rPr lang="en-GB" dirty="0" smtClean="0"/>
              <a:t>Book 11</a:t>
            </a:r>
          </a:p>
          <a:p>
            <a:pPr lvl="1"/>
            <a:r>
              <a:rPr lang="en-GB" dirty="0" err="1" smtClean="0"/>
              <a:t>Nekyia</a:t>
            </a:r>
            <a:r>
              <a:rPr lang="en-GB" dirty="0" smtClean="0"/>
              <a:t> </a:t>
            </a:r>
          </a:p>
          <a:p>
            <a:endParaRPr lang="en-GB" dirty="0" smtClean="0"/>
          </a:p>
          <a:p>
            <a:r>
              <a:rPr lang="en-GB" dirty="0" smtClean="0"/>
              <a:t>Book 12</a:t>
            </a:r>
          </a:p>
          <a:p>
            <a:pPr lvl="1"/>
            <a:r>
              <a:rPr lang="en-GB" dirty="0" smtClean="0"/>
              <a:t>Sirens</a:t>
            </a:r>
          </a:p>
          <a:p>
            <a:pPr lvl="1"/>
            <a:r>
              <a:rPr lang="en-GB" dirty="0" smtClean="0"/>
              <a:t>Charybdis and Scylla</a:t>
            </a:r>
          </a:p>
          <a:p>
            <a:pPr lvl="1"/>
            <a:r>
              <a:rPr lang="en-GB" dirty="0" smtClean="0"/>
              <a:t>Island and cattle of </a:t>
            </a:r>
            <a:r>
              <a:rPr lang="en-GB" dirty="0" err="1" smtClean="0"/>
              <a:t>Helius</a:t>
            </a:r>
            <a:endParaRPr lang="en-GB" dirty="0"/>
          </a:p>
        </p:txBody>
      </p:sp>
    </p:spTree>
    <p:extLst>
      <p:ext uri="{BB962C8B-B14F-4D97-AF65-F5344CB8AC3E}">
        <p14:creationId xmlns:p14="http://schemas.microsoft.com/office/powerpoint/2010/main" val="946862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 y="1"/>
            <a:ext cx="7256206" cy="4081616"/>
          </a:xfrm>
          <a:prstGeom prst="rect">
            <a:avLst/>
          </a:prstGeom>
        </p:spPr>
      </p:pic>
      <p:pic>
        <p:nvPicPr>
          <p:cNvPr id="5124" name="Picture 4" descr="http://s3.thingpic.com/images/Nb/A8ntrZ2MPPF8pbXuKPCdfC6P.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4763" y="3029892"/>
            <a:ext cx="6087237" cy="3828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558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6146" name="Picture 2" descr="http://www.classics.upenn.edu/myth/content/homer/media/odybi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2353" y="0"/>
            <a:ext cx="8759647" cy="433602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Map of Odysseus trav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04195"/>
            <a:ext cx="6666271" cy="3854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9230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5245" y="433322"/>
            <a:ext cx="4500716" cy="2899813"/>
          </a:xfrm>
        </p:spPr>
        <p:txBody>
          <a:bodyPr/>
          <a:lstStyle/>
          <a:p>
            <a:r>
              <a:rPr lang="en-GB" dirty="0" smtClean="0"/>
              <a:t>Odysseys and </a:t>
            </a:r>
            <a:r>
              <a:rPr lang="en-GB" dirty="0" err="1" smtClean="0"/>
              <a:t>Nausicaa</a:t>
            </a:r>
            <a:endParaRPr lang="en-GB" dirty="0" smtClean="0"/>
          </a:p>
          <a:p>
            <a:r>
              <a:rPr lang="en-GB" dirty="0" smtClean="0"/>
              <a:t>c. 420 BCE</a:t>
            </a:r>
          </a:p>
          <a:p>
            <a:r>
              <a:rPr lang="en-GB" dirty="0" err="1" smtClean="0"/>
              <a:t>Pyxis</a:t>
            </a:r>
            <a:r>
              <a:rPr lang="en-GB" dirty="0" smtClean="0"/>
              <a:t> (4.6x13.6 cm)</a:t>
            </a:r>
          </a:p>
          <a:p>
            <a:r>
              <a:rPr lang="en-GB" dirty="0" smtClean="0"/>
              <a:t>Attic</a:t>
            </a:r>
          </a:p>
          <a:p>
            <a:r>
              <a:rPr lang="en-GB" dirty="0" smtClean="0"/>
              <a:t>Boston MFA</a:t>
            </a:r>
            <a:endParaRPr lang="en-GB" dirty="0"/>
          </a:p>
        </p:txBody>
      </p:sp>
      <p:pic>
        <p:nvPicPr>
          <p:cNvPr id="1026" name="Picture 2" descr="http://mfas3.s3.amazonaws.com/objects/SC20699.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201094" y="0"/>
            <a:ext cx="699090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mfas3.s3.amazonaws.com/objects/BC9550.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0" y="3728157"/>
            <a:ext cx="5201094" cy="3163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541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19100"/>
            <a:ext cx="10515600" cy="5757863"/>
          </a:xfrm>
        </p:spPr>
        <p:txBody>
          <a:bodyPr/>
          <a:lstStyle/>
          <a:p>
            <a:pPr marL="0" indent="0">
              <a:buNone/>
            </a:pPr>
            <a:r>
              <a:rPr lang="en-GB" dirty="0" smtClean="0"/>
              <a:t>So speaking godlike Odysseus crept out of the bushes, and with his powerful hand he broke off from the thick undergrowth a leafy branch, to cover his naked manhood. Then he set out like a mountain lion who, sure of his own power, goes on his way through rain and wind, his eyes burning: he is after cattle or sheep or wild deer, and his hungry belly urges him to break right into a close-built fold and try for the flocks. So it was that Odysseus made to meet these lovely-haired girls, naked though he was: necessity was on him. And he was a horrible sight to them, all </a:t>
            </a:r>
            <a:r>
              <a:rPr lang="en-GB" dirty="0" err="1" smtClean="0"/>
              <a:t>uglified</a:t>
            </a:r>
            <a:r>
              <a:rPr lang="en-GB" dirty="0" smtClean="0"/>
              <a:t> by the brine. They fled in terror this way and that over the jutting shores. Only the daughter of </a:t>
            </a:r>
            <a:r>
              <a:rPr lang="en-GB" dirty="0" err="1" smtClean="0"/>
              <a:t>Alkinoos</a:t>
            </a:r>
            <a:r>
              <a:rPr lang="en-GB" dirty="0" smtClean="0"/>
              <a:t> stayed: </a:t>
            </a:r>
            <a:r>
              <a:rPr lang="en-GB" dirty="0" err="1" smtClean="0"/>
              <a:t>Athene</a:t>
            </a:r>
            <a:r>
              <a:rPr lang="en-GB" dirty="0" smtClean="0"/>
              <a:t> had put courage in her heart and taken the fear from her legs. She then stood firm and faced him. </a:t>
            </a:r>
          </a:p>
          <a:p>
            <a:pPr marL="0" indent="0" algn="r">
              <a:buNone/>
            </a:pPr>
            <a:r>
              <a:rPr lang="en-GB" dirty="0" err="1" smtClean="0"/>
              <a:t>Hom</a:t>
            </a:r>
            <a:r>
              <a:rPr lang="en-GB" dirty="0" smtClean="0"/>
              <a:t>. </a:t>
            </a:r>
            <a:r>
              <a:rPr lang="en-GB" i="1" dirty="0" smtClean="0"/>
              <a:t>Od.</a:t>
            </a:r>
            <a:r>
              <a:rPr lang="en-GB" dirty="0" smtClean="0"/>
              <a:t> 6.128-141</a:t>
            </a:r>
            <a:endParaRPr lang="en-GB" dirty="0"/>
          </a:p>
        </p:txBody>
      </p:sp>
    </p:spTree>
    <p:extLst>
      <p:ext uri="{BB962C8B-B14F-4D97-AF65-F5344CB8AC3E}">
        <p14:creationId xmlns:p14="http://schemas.microsoft.com/office/powerpoint/2010/main" val="3463038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mfas3.s3.amazonaws.com/objects/SC20699.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rot="4440000">
            <a:off x="7228976" y="1611800"/>
            <a:ext cx="3767603" cy="380479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mfas3.s3.amazonaws.com/objects/SC20699.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rot="-2760000">
            <a:off x="2997178" y="1421068"/>
            <a:ext cx="4459438" cy="41862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mfas3.s3.amazonaws.com/objects/SC20699.jpg"/>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5995569" y="1428463"/>
            <a:ext cx="2228526" cy="419260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mfas3.s3.amazonaws.com/objects/SC20699.jpg"/>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rot="7800000">
            <a:off x="10016836" y="1927363"/>
            <a:ext cx="3327268" cy="294534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mfas3.s3.amazonaws.com/objects/SC20699.jpg"/>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rot="-6900000">
            <a:off x="963760" y="2248709"/>
            <a:ext cx="3482599" cy="330621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mfas3.s3.amazonaws.com/objects/SC20699.jpg"/>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rot="10800000">
            <a:off x="-86774" y="1770743"/>
            <a:ext cx="1946883" cy="4078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3177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 and the Cyclops</a:t>
            </a:r>
            <a:endParaRPr lang="en-GB" u="sng" dirty="0"/>
          </a:p>
        </p:txBody>
      </p:sp>
      <p:sp>
        <p:nvSpPr>
          <p:cNvPr id="3" name="Content Placeholder 2"/>
          <p:cNvSpPr>
            <a:spLocks noGrp="1"/>
          </p:cNvSpPr>
          <p:nvPr>
            <p:ph idx="1"/>
          </p:nvPr>
        </p:nvSpPr>
        <p:spPr/>
        <p:txBody>
          <a:bodyPr/>
          <a:lstStyle/>
          <a:p>
            <a:r>
              <a:rPr lang="en-GB" dirty="0" smtClean="0"/>
              <a:t>Most famously depicted in the </a:t>
            </a:r>
            <a:r>
              <a:rPr lang="en-GB" i="1" dirty="0" smtClean="0"/>
              <a:t>Odyssey</a:t>
            </a:r>
            <a:endParaRPr lang="en-GB" dirty="0" smtClean="0"/>
          </a:p>
          <a:p>
            <a:pPr lvl="1"/>
            <a:r>
              <a:rPr lang="en-GB" dirty="0" smtClean="0"/>
              <a:t>Odysseus and his men sneak into </a:t>
            </a:r>
            <a:r>
              <a:rPr lang="en-GB" dirty="0" err="1" smtClean="0"/>
              <a:t>Polyphemus</a:t>
            </a:r>
            <a:r>
              <a:rPr lang="en-GB" dirty="0" smtClean="0"/>
              <a:t>’ cave</a:t>
            </a:r>
          </a:p>
          <a:p>
            <a:pPr lvl="1"/>
            <a:r>
              <a:rPr lang="en-GB" dirty="0" smtClean="0"/>
              <a:t>He traps them in the cave, and kills and eats several of the men</a:t>
            </a:r>
          </a:p>
          <a:p>
            <a:pPr lvl="1"/>
            <a:r>
              <a:rPr lang="en-GB" dirty="0" smtClean="0"/>
              <a:t>They get </a:t>
            </a:r>
            <a:r>
              <a:rPr lang="en-GB" dirty="0" err="1" smtClean="0"/>
              <a:t>Polyphemus</a:t>
            </a:r>
            <a:r>
              <a:rPr lang="en-GB" dirty="0" smtClean="0"/>
              <a:t> drunk and blind him</a:t>
            </a:r>
          </a:p>
          <a:p>
            <a:pPr lvl="1"/>
            <a:r>
              <a:rPr lang="en-GB" dirty="0" smtClean="0"/>
              <a:t>Odysseus and the other survivors escape by hiding under sheep</a:t>
            </a:r>
          </a:p>
          <a:p>
            <a:endParaRPr lang="en-GB" dirty="0"/>
          </a:p>
          <a:p>
            <a:r>
              <a:rPr lang="en-GB" dirty="0" smtClean="0"/>
              <a:t>These events also appear in Euripides’ comic play the </a:t>
            </a:r>
            <a:r>
              <a:rPr lang="en-GB" i="1" dirty="0" smtClean="0"/>
              <a:t>Cyclops</a:t>
            </a:r>
            <a:endParaRPr lang="en-GB" dirty="0"/>
          </a:p>
        </p:txBody>
      </p:sp>
    </p:spTree>
    <p:extLst>
      <p:ext uri="{BB962C8B-B14F-4D97-AF65-F5344CB8AC3E}">
        <p14:creationId xmlns:p14="http://schemas.microsoft.com/office/powerpoint/2010/main" val="566803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850-750 BCE</a:t>
            </a:r>
          </a:p>
          <a:p>
            <a:r>
              <a:rPr lang="en-GB" dirty="0" smtClean="0"/>
              <a:t>Cypriot</a:t>
            </a:r>
          </a:p>
          <a:p>
            <a:r>
              <a:rPr lang="en-GB" dirty="0" smtClean="0"/>
              <a:t>Met Museum</a:t>
            </a:r>
            <a:endParaRPr lang="en-GB" dirty="0"/>
          </a:p>
        </p:txBody>
      </p:sp>
      <p:pic>
        <p:nvPicPr>
          <p:cNvPr id="16386" name="Picture 2" descr="http://images.metmuseum.org/CRDImages/gr/web-large/DP132626.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4715397" y="1027906"/>
            <a:ext cx="7306273" cy="4814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926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6358" y="418382"/>
            <a:ext cx="6111875" cy="4351338"/>
          </a:xfrm>
        </p:spPr>
        <p:txBody>
          <a:bodyPr/>
          <a:lstStyle/>
          <a:p>
            <a:r>
              <a:rPr lang="en-GB" dirty="0" smtClean="0"/>
              <a:t>Mid 7</a:t>
            </a:r>
            <a:r>
              <a:rPr lang="en-GB" baseline="30000" dirty="0" smtClean="0"/>
              <a:t>th</a:t>
            </a:r>
            <a:r>
              <a:rPr lang="en-GB" dirty="0" smtClean="0"/>
              <a:t> century BCE</a:t>
            </a:r>
          </a:p>
          <a:p>
            <a:r>
              <a:rPr lang="en-GB" dirty="0" smtClean="0"/>
              <a:t>Eleusis</a:t>
            </a:r>
          </a:p>
          <a:p>
            <a:r>
              <a:rPr lang="en-GB" dirty="0" err="1" smtClean="0"/>
              <a:t>Polyphemus</a:t>
            </a:r>
            <a:r>
              <a:rPr lang="en-GB" dirty="0" smtClean="0"/>
              <a:t> Painter</a:t>
            </a:r>
          </a:p>
          <a:p>
            <a:r>
              <a:rPr lang="en-GB" dirty="0" smtClean="0"/>
              <a:t>Eleusis Museum</a:t>
            </a:r>
          </a:p>
          <a:p>
            <a:endParaRPr lang="en-GB" dirty="0"/>
          </a:p>
        </p:txBody>
      </p:sp>
      <p:pic>
        <p:nvPicPr>
          <p:cNvPr id="4098" name="Picture 2" descr="http://4.bp.blogspot.com/-UOM-ay7UstY/UO2TiVP2RnI/AAAAAAAAAOI/vOF5MiJw_Xc/s1600/Vase+whole.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8347770" y="0"/>
            <a:ext cx="384423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4.bp.blogspot.com/-UOM-ay7UstY/UO2TiVP2RnI/AAAAAAAAAOI/vOF5MiJw_Xc/s1600/Vase+whole.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l="14483" t="741" r="9250" b="67937"/>
          <a:stretch/>
        </p:blipFill>
        <p:spPr bwMode="auto">
          <a:xfrm>
            <a:off x="2639615" y="2681440"/>
            <a:ext cx="5700444" cy="4176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56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Mid 6</a:t>
            </a:r>
            <a:r>
              <a:rPr lang="en-GB" baseline="30000" dirty="0" smtClean="0"/>
              <a:t>th</a:t>
            </a:r>
            <a:r>
              <a:rPr lang="en-GB" dirty="0" smtClean="0"/>
              <a:t> century</a:t>
            </a:r>
          </a:p>
          <a:p>
            <a:r>
              <a:rPr lang="en-GB" dirty="0" err="1" smtClean="0"/>
              <a:t>Laconian</a:t>
            </a:r>
            <a:endParaRPr lang="en-GB" dirty="0" smtClean="0"/>
          </a:p>
          <a:p>
            <a:r>
              <a:rPr lang="en-GB" dirty="0" smtClean="0"/>
              <a:t>National Library of France</a:t>
            </a:r>
            <a:endParaRPr lang="en-GB" dirty="0"/>
          </a:p>
        </p:txBody>
      </p:sp>
      <p:pic>
        <p:nvPicPr>
          <p:cNvPr id="5" name="Picture 4"/>
          <p:cNvPicPr>
            <a:picLocks noChangeAspect="1"/>
          </p:cNvPicPr>
          <p:nvPr/>
        </p:nvPicPr>
        <p:blipFill>
          <a:blip r:embed="rId2"/>
          <a:stretch>
            <a:fillRect/>
          </a:stretch>
        </p:blipFill>
        <p:spPr>
          <a:xfrm>
            <a:off x="5292091" y="3861"/>
            <a:ext cx="6899910" cy="6854139"/>
          </a:xfrm>
          <a:prstGeom prst="rect">
            <a:avLst/>
          </a:prstGeom>
        </p:spPr>
      </p:pic>
    </p:spTree>
    <p:extLst>
      <p:ext uri="{BB962C8B-B14F-4D97-AF65-F5344CB8AC3E}">
        <p14:creationId xmlns:p14="http://schemas.microsoft.com/office/powerpoint/2010/main" val="34525858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500-490 BCE</a:t>
            </a:r>
          </a:p>
          <a:p>
            <a:r>
              <a:rPr lang="en-GB" dirty="0" smtClean="0"/>
              <a:t>Theseus Painter</a:t>
            </a:r>
          </a:p>
          <a:p>
            <a:r>
              <a:rPr lang="en-GB" dirty="0" smtClean="0"/>
              <a:t>Louvre</a:t>
            </a:r>
            <a:endParaRPr lang="en-GB" dirty="0"/>
          </a:p>
        </p:txBody>
      </p:sp>
      <p:pic>
        <p:nvPicPr>
          <p:cNvPr id="5" name="Picture 4"/>
          <p:cNvPicPr>
            <a:picLocks noChangeAspect="1"/>
          </p:cNvPicPr>
          <p:nvPr/>
        </p:nvPicPr>
        <p:blipFill>
          <a:blip r:embed="rId2"/>
          <a:stretch>
            <a:fillRect/>
          </a:stretch>
        </p:blipFill>
        <p:spPr>
          <a:xfrm>
            <a:off x="6096000" y="365125"/>
            <a:ext cx="5857875" cy="6191250"/>
          </a:xfrm>
          <a:prstGeom prst="rect">
            <a:avLst/>
          </a:prstGeom>
        </p:spPr>
      </p:pic>
    </p:spTree>
    <p:extLst>
      <p:ext uri="{BB962C8B-B14F-4D97-AF65-F5344CB8AC3E}">
        <p14:creationId xmlns:p14="http://schemas.microsoft.com/office/powerpoint/2010/main" val="3948006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17600"/>
            <a:ext cx="10515600" cy="5059363"/>
          </a:xfrm>
        </p:spPr>
        <p:txBody>
          <a:bodyPr/>
          <a:lstStyle/>
          <a:p>
            <a:pPr marL="0" indent="0">
              <a:buNone/>
            </a:pPr>
            <a:r>
              <a:rPr lang="en-GB" dirty="0" smtClean="0"/>
              <a:t>They took up the olive-wood stake with its sharpened point and drove it into his eye. I pressed down from on top and kept it twirling round, as when a man is using a drill to bore through a ship’s timber, and below him his fellows keep it spinning with a strap held on either side, and the drill runs on constantly without pause. So we took that stake with its fiery point and spun it round and round in his eye: and the blood came spurting round the hot stake. Eyelids and brow were singed all over in the heat as the eyeball burned, and the roots of the eye crackled in the fire.</a:t>
            </a:r>
          </a:p>
          <a:p>
            <a:pPr marL="0" indent="0" algn="r">
              <a:buNone/>
            </a:pPr>
            <a:r>
              <a:rPr lang="en-GB" dirty="0" err="1" smtClean="0"/>
              <a:t>Hom</a:t>
            </a:r>
            <a:r>
              <a:rPr lang="en-GB" dirty="0" smtClean="0"/>
              <a:t>. </a:t>
            </a:r>
            <a:r>
              <a:rPr lang="en-GB" i="1" dirty="0" smtClean="0"/>
              <a:t>Od.</a:t>
            </a:r>
            <a:r>
              <a:rPr lang="en-GB" dirty="0" smtClean="0"/>
              <a:t> 9.382-390</a:t>
            </a:r>
            <a:endParaRPr lang="en-GB" dirty="0"/>
          </a:p>
        </p:txBody>
      </p:sp>
    </p:spTree>
    <p:extLst>
      <p:ext uri="{BB962C8B-B14F-4D97-AF65-F5344CB8AC3E}">
        <p14:creationId xmlns:p14="http://schemas.microsoft.com/office/powerpoint/2010/main" val="194408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5435600" cy="4351338"/>
          </a:xfrm>
        </p:spPr>
        <p:txBody>
          <a:bodyPr/>
          <a:lstStyle/>
          <a:p>
            <a:r>
              <a:rPr lang="en-GB" dirty="0" smtClean="0"/>
              <a:t>Statues at </a:t>
            </a:r>
            <a:r>
              <a:rPr lang="en-GB" dirty="0" err="1" smtClean="0"/>
              <a:t>Sperlonga</a:t>
            </a:r>
            <a:endParaRPr lang="en-GB" dirty="0" smtClean="0"/>
          </a:p>
          <a:p>
            <a:pPr lvl="1"/>
            <a:r>
              <a:rPr lang="en-GB" dirty="0" smtClean="0"/>
              <a:t>Villa of Tiberius, which had groups of statues arranged in a grotto </a:t>
            </a:r>
          </a:p>
          <a:p>
            <a:pPr lvl="1"/>
            <a:r>
              <a:rPr lang="en-GB" dirty="0" smtClean="0"/>
              <a:t>Part of an area used for dining</a:t>
            </a:r>
          </a:p>
          <a:p>
            <a:r>
              <a:rPr lang="en-GB" dirty="0" smtClean="0"/>
              <a:t>c. 50 BCE – 26 CE</a:t>
            </a:r>
          </a:p>
          <a:p>
            <a:r>
              <a:rPr lang="en-GB" dirty="0" smtClean="0"/>
              <a:t>Archaeological Museum of </a:t>
            </a:r>
            <a:r>
              <a:rPr lang="en-GB" dirty="0" err="1" smtClean="0"/>
              <a:t>Sperlonga</a:t>
            </a:r>
            <a:r>
              <a:rPr lang="en-GB" dirty="0" smtClean="0"/>
              <a:t> </a:t>
            </a:r>
          </a:p>
          <a:p>
            <a:endParaRPr lang="en-GB" dirty="0"/>
          </a:p>
        </p:txBody>
      </p:sp>
      <p:pic>
        <p:nvPicPr>
          <p:cNvPr id="3076" name="Picture 4" descr="http://www.archeolz.arti.beniculturali.it/getImage.php?id=150&amp;w=800&amp;h=600&amp;f=0&am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8559" y="1825625"/>
            <a:ext cx="5387675" cy="3569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80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6078"/>
            <a:ext cx="10515600" cy="1325563"/>
          </a:xfrm>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194310" y="777237"/>
            <a:ext cx="5101656" cy="4931601"/>
          </a:xfrm>
          <a:prstGeom prst="rect">
            <a:avLst/>
          </a:prstGeom>
        </p:spPr>
      </p:pic>
      <p:pic>
        <p:nvPicPr>
          <p:cNvPr id="7" name="Picture 6"/>
          <p:cNvPicPr>
            <a:picLocks noChangeAspect="1"/>
          </p:cNvPicPr>
          <p:nvPr/>
        </p:nvPicPr>
        <p:blipFill>
          <a:blip r:embed="rId3"/>
          <a:stretch>
            <a:fillRect/>
          </a:stretch>
        </p:blipFill>
        <p:spPr>
          <a:xfrm>
            <a:off x="5580379" y="836547"/>
            <a:ext cx="6417311" cy="4812983"/>
          </a:xfrm>
          <a:prstGeom prst="rect">
            <a:avLst/>
          </a:prstGeom>
        </p:spPr>
      </p:pic>
    </p:spTree>
    <p:extLst>
      <p:ext uri="{BB962C8B-B14F-4D97-AF65-F5344CB8AC3E}">
        <p14:creationId xmlns:p14="http://schemas.microsoft.com/office/powerpoint/2010/main" val="2229129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4" descr="http://www.archeolz.arti.beniculturali.it/getImage.php?id=150&amp;w=800&amp;h=600&amp;f=0&amp;.jpg"/>
          <p:cNvPicPr>
            <a:picLocks noChangeAspect="1" noChangeArrowheads="1"/>
          </p:cNvPicPr>
          <p:nvPr/>
        </p:nvPicPr>
        <p:blipFill rotWithShape="1">
          <a:blip r:embed="rId2">
            <a:extLst>
              <a:ext uri="{28A0092B-C50C-407E-A947-70E740481C1C}">
                <a14:useLocalDpi xmlns:a14="http://schemas.microsoft.com/office/drawing/2010/main" val="0"/>
              </a:ext>
            </a:extLst>
          </a:blip>
          <a:srcRect t="10371" b="10875"/>
          <a:stretch/>
        </p:blipFill>
        <p:spPr bwMode="auto">
          <a:xfrm>
            <a:off x="0" y="240885"/>
            <a:ext cx="12192000" cy="6361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9908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2095500" y="687705"/>
            <a:ext cx="3762375" cy="6143625"/>
          </a:xfrm>
          <a:prstGeom prst="rect">
            <a:avLst/>
          </a:prstGeom>
        </p:spPr>
      </p:pic>
      <p:pic>
        <p:nvPicPr>
          <p:cNvPr id="2052" name="Picture 4" descr="http://www.archeolz.arti.beniculturali.it/getImage.php?id=157&amp;w=800&amp;h=600&amp;f=0&am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3338"/>
            <a:ext cx="386715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0995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21668" y="183958"/>
            <a:ext cx="8348663" cy="5993005"/>
          </a:xfrm>
          <a:prstGeom prst="rect">
            <a:avLst/>
          </a:prstGeom>
        </p:spPr>
      </p:pic>
    </p:spTree>
    <p:extLst>
      <p:ext uri="{BB962C8B-B14F-4D97-AF65-F5344CB8AC3E}">
        <p14:creationId xmlns:p14="http://schemas.microsoft.com/office/powerpoint/2010/main" val="3967794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2968942" y="365125"/>
            <a:ext cx="6254115" cy="5628704"/>
          </a:xfrm>
          <a:prstGeom prst="rect">
            <a:avLst/>
          </a:prstGeom>
        </p:spPr>
      </p:pic>
    </p:spTree>
    <p:extLst>
      <p:ext uri="{BB962C8B-B14F-4D97-AF65-F5344CB8AC3E}">
        <p14:creationId xmlns:p14="http://schemas.microsoft.com/office/powerpoint/2010/main" val="3751021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Blinding of the </a:t>
            </a:r>
            <a:r>
              <a:rPr lang="en-GB" dirty="0" err="1" smtClean="0"/>
              <a:t>cyclops</a:t>
            </a:r>
            <a:endParaRPr lang="en-GB" dirty="0" smtClean="0"/>
          </a:p>
          <a:p>
            <a:r>
              <a:rPr lang="en-GB" dirty="0" smtClean="0"/>
              <a:t>420-410 BCE</a:t>
            </a:r>
          </a:p>
          <a:p>
            <a:r>
              <a:rPr lang="en-GB" dirty="0" err="1" smtClean="0"/>
              <a:t>Lucanian</a:t>
            </a:r>
            <a:endParaRPr lang="en-GB" dirty="0" smtClean="0"/>
          </a:p>
          <a:p>
            <a:r>
              <a:rPr lang="en-GB" dirty="0" smtClean="0"/>
              <a:t>British Museum</a:t>
            </a:r>
            <a:endParaRPr lang="en-GB" dirty="0"/>
          </a:p>
        </p:txBody>
      </p:sp>
      <p:pic>
        <p:nvPicPr>
          <p:cNvPr id="9218" name="Picture 2" descr="Pottery: red-figured calyx-krater (bowl for mixing wine and water) showing four draped youths. On the other side is a scene of Odysseus and his companions preparing to blind the Cyclops. Two satyrs appear on the right, suggesting that the scene was inspi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614219" y="-121572"/>
            <a:ext cx="6577781" cy="6961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6473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Pottery: red-figured calyx-krater (bowl for mixing wine and water) showing four draped youths. On the other side is a scene of Odysseus and his companions preparing to blind the Cyclops. Two satyrs appear on the right, suggesting that the scene was inspi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l="30901" t="13853" r="43340" b="53888"/>
          <a:stretch/>
        </p:blipFill>
        <p:spPr bwMode="auto">
          <a:xfrm>
            <a:off x="215153" y="228600"/>
            <a:ext cx="3550023" cy="470519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ottery: red-figured calyx-krater (bowl for mixing wine and water) showing four draped youths. On the other side is a scene of Odysseus and his companions preparing to blind the Cyclops. Two satyrs appear on the right, suggesting that the scene was inspi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l="29471" t="39600" r="31687" b="40697"/>
          <a:stretch/>
        </p:blipFill>
        <p:spPr bwMode="auto">
          <a:xfrm>
            <a:off x="3402104" y="3902238"/>
            <a:ext cx="5553637" cy="29814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Pottery: red-figured calyx-krater (bowl for mixing wine and water) showing four draped youths. On the other side is a scene of Odysseus and his companions preparing to blind the Cyclops. Two satyrs appear on the right, suggesting that the scene was inspi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l="67597" t="14651" r="15026" b="40727"/>
          <a:stretch/>
        </p:blipFill>
        <p:spPr bwMode="auto">
          <a:xfrm>
            <a:off x="9224680" y="-55068"/>
            <a:ext cx="2503190" cy="6802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216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41300"/>
            <a:ext cx="10515600" cy="6045200"/>
          </a:xfrm>
        </p:spPr>
        <p:txBody>
          <a:bodyPr>
            <a:normAutofit/>
          </a:bodyPr>
          <a:lstStyle/>
          <a:p>
            <a:pPr marL="0" indent="0">
              <a:buNone/>
            </a:pPr>
            <a:r>
              <a:rPr lang="en-GB" dirty="0" smtClean="0"/>
              <a:t>Chorus of Satyrs sing while Odysseus and his men are in the cave blinding the </a:t>
            </a:r>
            <a:r>
              <a:rPr lang="en-GB" dirty="0" err="1" smtClean="0"/>
              <a:t>cyclops</a:t>
            </a:r>
            <a:r>
              <a:rPr lang="en-GB" dirty="0" smtClean="0"/>
              <a:t>:</a:t>
            </a:r>
          </a:p>
          <a:p>
            <a:pPr marL="0" indent="0">
              <a:buNone/>
            </a:pPr>
            <a:endParaRPr lang="en-GB" dirty="0" smtClean="0"/>
          </a:p>
          <a:p>
            <a:pPr marL="0" indent="0">
              <a:spcBef>
                <a:spcPts val="0"/>
              </a:spcBef>
              <a:buNone/>
            </a:pPr>
            <a:r>
              <a:rPr lang="en-GB" dirty="0" smtClean="0"/>
              <a:t>Twist it, be firm with it.</a:t>
            </a:r>
          </a:p>
          <a:p>
            <a:pPr marL="0" indent="0">
              <a:spcBef>
                <a:spcPts val="0"/>
              </a:spcBef>
              <a:buNone/>
            </a:pPr>
            <a:r>
              <a:rPr lang="en-GB" dirty="0" smtClean="0"/>
              <a:t>Give him a perm with it.</a:t>
            </a:r>
          </a:p>
          <a:p>
            <a:pPr marL="0" indent="0">
              <a:spcBef>
                <a:spcPts val="0"/>
              </a:spcBef>
              <a:buNone/>
            </a:pPr>
            <a:r>
              <a:rPr lang="en-GB" dirty="0" smtClean="0"/>
              <a:t>Wind it and twine it, </a:t>
            </a:r>
          </a:p>
          <a:p>
            <a:pPr marL="0" indent="0">
              <a:spcBef>
                <a:spcPts val="0"/>
              </a:spcBef>
              <a:buNone/>
            </a:pPr>
            <a:r>
              <a:rPr lang="en-GB" dirty="0" smtClean="0"/>
              <a:t>Try to refine it.</a:t>
            </a:r>
          </a:p>
          <a:p>
            <a:pPr marL="0" indent="0">
              <a:spcBef>
                <a:spcPts val="0"/>
              </a:spcBef>
              <a:buNone/>
            </a:pPr>
            <a:r>
              <a:rPr lang="en-GB" dirty="0" smtClean="0"/>
              <a:t>Now anticlockwise and just watch him squirm with it.</a:t>
            </a:r>
          </a:p>
          <a:p>
            <a:pPr marL="0" indent="0">
              <a:spcBef>
                <a:spcPts val="0"/>
              </a:spcBef>
              <a:buNone/>
            </a:pPr>
            <a:endParaRPr lang="en-GB" dirty="0"/>
          </a:p>
          <a:p>
            <a:pPr marL="0" indent="0">
              <a:spcBef>
                <a:spcPts val="0"/>
              </a:spcBef>
              <a:buNone/>
            </a:pPr>
            <a:r>
              <a:rPr lang="en-GB" dirty="0" smtClean="0"/>
              <a:t>Exercise, exorcise. Make his eye water. </a:t>
            </a:r>
            <a:endParaRPr lang="en-GB" dirty="0"/>
          </a:p>
          <a:p>
            <a:pPr marL="0" indent="0">
              <a:spcBef>
                <a:spcPts val="0"/>
              </a:spcBef>
              <a:buNone/>
            </a:pPr>
            <a:r>
              <a:rPr lang="en-GB" dirty="0" smtClean="0"/>
              <a:t>Pulverise, cauterise. Give him no quarter</a:t>
            </a:r>
          </a:p>
          <a:p>
            <a:pPr marL="0" indent="0">
              <a:spcBef>
                <a:spcPts val="0"/>
              </a:spcBef>
              <a:buNone/>
            </a:pPr>
            <a:r>
              <a:rPr lang="en-GB" dirty="0" smtClean="0"/>
              <a:t>Miserable animal, </a:t>
            </a:r>
          </a:p>
          <a:p>
            <a:pPr marL="0" indent="0">
              <a:spcBef>
                <a:spcPts val="0"/>
              </a:spcBef>
              <a:buNone/>
            </a:pPr>
            <a:r>
              <a:rPr lang="en-GB" dirty="0" smtClean="0"/>
              <a:t>Man-mangling cannibal</a:t>
            </a:r>
          </a:p>
          <a:p>
            <a:pPr marL="0" indent="0">
              <a:spcBef>
                <a:spcPts val="0"/>
              </a:spcBef>
              <a:buNone/>
            </a:pPr>
            <a:r>
              <a:rPr lang="en-GB" dirty="0" smtClean="0"/>
              <a:t>Grind up his cornea with pestle and mortar.</a:t>
            </a:r>
          </a:p>
          <a:p>
            <a:pPr marL="0" indent="0" algn="r">
              <a:spcBef>
                <a:spcPts val="0"/>
              </a:spcBef>
              <a:buNone/>
            </a:pPr>
            <a:r>
              <a:rPr lang="en-GB" dirty="0" smtClean="0"/>
              <a:t>Eur. </a:t>
            </a:r>
            <a:r>
              <a:rPr lang="en-GB" i="1" dirty="0" smtClean="0"/>
              <a:t>Cy</a:t>
            </a:r>
            <a:r>
              <a:rPr lang="en-GB" dirty="0" smtClean="0"/>
              <a:t>. 655-663</a:t>
            </a:r>
            <a:endParaRPr lang="en-GB" dirty="0"/>
          </a:p>
        </p:txBody>
      </p:sp>
    </p:spTree>
    <p:extLst>
      <p:ext uri="{BB962C8B-B14F-4D97-AF65-F5344CB8AC3E}">
        <p14:creationId xmlns:p14="http://schemas.microsoft.com/office/powerpoint/2010/main" val="4232795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3083" y="198530"/>
            <a:ext cx="10515600" cy="4351338"/>
          </a:xfrm>
        </p:spPr>
        <p:txBody>
          <a:bodyPr/>
          <a:lstStyle/>
          <a:p>
            <a:r>
              <a:rPr lang="en-GB" dirty="0" smtClean="0"/>
              <a:t>500-480 BCE</a:t>
            </a:r>
          </a:p>
          <a:p>
            <a:r>
              <a:rPr lang="en-GB" dirty="0" smtClean="0"/>
              <a:t>Vatican Painter</a:t>
            </a:r>
          </a:p>
          <a:p>
            <a:r>
              <a:rPr lang="en-GB" dirty="0" smtClean="0"/>
              <a:t>Louvre</a:t>
            </a:r>
            <a:endParaRPr lang="en-GB" dirty="0"/>
          </a:p>
        </p:txBody>
      </p:sp>
      <p:pic>
        <p:nvPicPr>
          <p:cNvPr id="5" name="Picture 4"/>
          <p:cNvPicPr>
            <a:picLocks noChangeAspect="1"/>
          </p:cNvPicPr>
          <p:nvPr/>
        </p:nvPicPr>
        <p:blipFill rotWithShape="1">
          <a:blip r:embed="rId2"/>
          <a:srcRect l="18257" t="1751" r="16168"/>
          <a:stretch/>
        </p:blipFill>
        <p:spPr>
          <a:xfrm>
            <a:off x="8525435" y="0"/>
            <a:ext cx="3666565" cy="6853662"/>
          </a:xfrm>
          <a:prstGeom prst="rect">
            <a:avLst/>
          </a:prstGeom>
        </p:spPr>
      </p:pic>
      <p:pic>
        <p:nvPicPr>
          <p:cNvPr id="6" name="Picture 5"/>
          <p:cNvPicPr>
            <a:picLocks noChangeAspect="1"/>
          </p:cNvPicPr>
          <p:nvPr/>
        </p:nvPicPr>
        <p:blipFill rotWithShape="1">
          <a:blip r:embed="rId2"/>
          <a:srcRect l="18257" t="31566" r="16168" b="26411"/>
          <a:stretch/>
        </p:blipFill>
        <p:spPr>
          <a:xfrm>
            <a:off x="2353236" y="1961101"/>
            <a:ext cx="6172200" cy="4934742"/>
          </a:xfrm>
          <a:prstGeom prst="rect">
            <a:avLst/>
          </a:prstGeom>
        </p:spPr>
      </p:pic>
    </p:spTree>
    <p:extLst>
      <p:ext uri="{BB962C8B-B14F-4D97-AF65-F5344CB8AC3E}">
        <p14:creationId xmlns:p14="http://schemas.microsoft.com/office/powerpoint/2010/main" val="2003413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69129" y="6382876"/>
            <a:ext cx="10515600" cy="475124"/>
          </a:xfrm>
        </p:spPr>
        <p:txBody>
          <a:bodyPr>
            <a:normAutofit lnSpcReduction="10000"/>
          </a:bodyPr>
          <a:lstStyle/>
          <a:p>
            <a:pPr marL="0" indent="0">
              <a:buNone/>
            </a:pPr>
            <a:r>
              <a:rPr lang="en-GB" dirty="0" smtClean="0"/>
              <a:t>1</a:t>
            </a:r>
            <a:r>
              <a:rPr lang="en-GB" baseline="30000" dirty="0" smtClean="0"/>
              <a:t>st</a:t>
            </a:r>
            <a:r>
              <a:rPr lang="en-GB" dirty="0" smtClean="0"/>
              <a:t> century CE, Roman bronze, British Museum </a:t>
            </a:r>
            <a:endParaRPr lang="en-GB" dirty="0"/>
          </a:p>
        </p:txBody>
      </p:sp>
      <p:pic>
        <p:nvPicPr>
          <p:cNvPr id="4098" name="Picture 2" descr="Bronze figure of Odysseus escaping from the cave of Polyphemus by clinging under a ram."/>
          <p:cNvPicPr>
            <a:picLocks noChangeAspect="1" noChangeArrowheads="1"/>
          </p:cNvPicPr>
          <p:nvPr/>
        </p:nvPicPr>
        <p:blipFill rotWithShape="1">
          <a:blip r:embed="rId2">
            <a:extLst>
              <a:ext uri="{28A0092B-C50C-407E-A947-70E740481C1C}">
                <a14:useLocalDpi xmlns:a14="http://schemas.microsoft.com/office/drawing/2010/main" val="0"/>
              </a:ext>
            </a:extLst>
          </a:blip>
          <a:srcRect l="13153" t="3102" r="21609" b="8964"/>
          <a:stretch/>
        </p:blipFill>
        <p:spPr bwMode="auto">
          <a:xfrm>
            <a:off x="6135329" y="365124"/>
            <a:ext cx="5549400" cy="565476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ronze figure of Odysseus escaping from the cave of Polyphemus by clinging under a ram."/>
          <p:cNvPicPr>
            <a:picLocks noChangeAspect="1" noChangeArrowheads="1"/>
          </p:cNvPicPr>
          <p:nvPr/>
        </p:nvPicPr>
        <p:blipFill rotWithShape="1">
          <a:blip r:embed="rId3">
            <a:extLst>
              <a:ext uri="{28A0092B-C50C-407E-A947-70E740481C1C}">
                <a14:useLocalDpi xmlns:a14="http://schemas.microsoft.com/office/drawing/2010/main" val="0"/>
              </a:ext>
            </a:extLst>
          </a:blip>
          <a:srcRect l="8145" t="5495" r="35288" b="2699"/>
          <a:stretch/>
        </p:blipFill>
        <p:spPr bwMode="auto">
          <a:xfrm>
            <a:off x="353961" y="365124"/>
            <a:ext cx="5781368" cy="5654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685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 his Crew and Circe</a:t>
            </a:r>
            <a:endParaRPr lang="en-GB" u="sng" dirty="0"/>
          </a:p>
        </p:txBody>
      </p:sp>
      <p:sp>
        <p:nvSpPr>
          <p:cNvPr id="3" name="Content Placeholder 2"/>
          <p:cNvSpPr>
            <a:spLocks noGrp="1"/>
          </p:cNvSpPr>
          <p:nvPr>
            <p:ph idx="1"/>
          </p:nvPr>
        </p:nvSpPr>
        <p:spPr/>
        <p:txBody>
          <a:bodyPr/>
          <a:lstStyle/>
          <a:p>
            <a:r>
              <a:rPr lang="en-GB" dirty="0" smtClean="0"/>
              <a:t>When Odysseus’ crew approach Circe’s house, she invites them in and turns them into animals with a potion</a:t>
            </a:r>
          </a:p>
          <a:p>
            <a:r>
              <a:rPr lang="en-GB" dirty="0" smtClean="0"/>
              <a:t>Odysseus, with instructions and an antidote from Hermes, is able to avoid being poisoned and then to force her to transform his men back into humans.</a:t>
            </a:r>
            <a:endParaRPr lang="en-GB" dirty="0"/>
          </a:p>
        </p:txBody>
      </p:sp>
    </p:spTree>
    <p:extLst>
      <p:ext uri="{BB962C8B-B14F-4D97-AF65-F5344CB8AC3E}">
        <p14:creationId xmlns:p14="http://schemas.microsoft.com/office/powerpoint/2010/main" val="4254397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19100"/>
            <a:ext cx="10515600" cy="5757863"/>
          </a:xfrm>
        </p:spPr>
        <p:txBody>
          <a:bodyPr/>
          <a:lstStyle/>
          <a:p>
            <a:pPr marL="0" indent="0">
              <a:buNone/>
            </a:pPr>
            <a:r>
              <a:rPr lang="en-GB" dirty="0" smtClean="0"/>
              <a:t>She led them in and sat them down on chairs and benches, an mixed a drink from them with cheese, barley, and pale honey added to </a:t>
            </a:r>
            <a:r>
              <a:rPr lang="en-GB" dirty="0" err="1" smtClean="0"/>
              <a:t>Pramnian</a:t>
            </a:r>
            <a:r>
              <a:rPr lang="en-GB" dirty="0" smtClean="0"/>
              <a:t> wine; and in this dish she mingled harmful drugs, to make them lose all memory of their native land. She gave them the drink, and as soon as they had drunk it down she struck them with her rod and drove them into the sties for her pigs. And they took on the forms of pigs—swinish heads, grunts, and bristles: only their minds stayed as they had been. So they were penned there, weeping, in the sties: and to eat </a:t>
            </a:r>
            <a:r>
              <a:rPr lang="en-GB" dirty="0" err="1" smtClean="0"/>
              <a:t>Kirke</a:t>
            </a:r>
            <a:r>
              <a:rPr lang="en-GB" dirty="0" smtClean="0"/>
              <a:t> threw down for them acorns, mast, and cornel-berries, the usual food of wallowing pigs. </a:t>
            </a:r>
          </a:p>
          <a:p>
            <a:pPr marL="0" indent="0" algn="r">
              <a:buNone/>
            </a:pPr>
            <a:r>
              <a:rPr lang="en-GB" dirty="0" err="1" smtClean="0"/>
              <a:t>Hom</a:t>
            </a:r>
            <a:r>
              <a:rPr lang="en-GB" dirty="0" smtClean="0"/>
              <a:t>. </a:t>
            </a:r>
            <a:r>
              <a:rPr lang="en-GB" i="1" dirty="0" smtClean="0"/>
              <a:t>Od.</a:t>
            </a:r>
            <a:r>
              <a:rPr lang="en-GB" dirty="0" smtClean="0"/>
              <a:t> 10.232-244</a:t>
            </a:r>
            <a:endParaRPr lang="en-GB" dirty="0"/>
          </a:p>
        </p:txBody>
      </p:sp>
    </p:spTree>
    <p:extLst>
      <p:ext uri="{BB962C8B-B14F-4D97-AF65-F5344CB8AC3E}">
        <p14:creationId xmlns:p14="http://schemas.microsoft.com/office/powerpoint/2010/main" val="939508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5835" y="279213"/>
            <a:ext cx="5071318" cy="4351338"/>
          </a:xfrm>
        </p:spPr>
        <p:txBody>
          <a:bodyPr/>
          <a:lstStyle/>
          <a:p>
            <a:r>
              <a:rPr lang="en-GB" dirty="0" smtClean="0"/>
              <a:t>Odysseus (</a:t>
            </a:r>
            <a:r>
              <a:rPr lang="en-GB" dirty="0" err="1" smtClean="0"/>
              <a:t>Uthste</a:t>
            </a:r>
            <a:r>
              <a:rPr lang="en-GB" dirty="0" smtClean="0"/>
              <a:t>), Circe (</a:t>
            </a:r>
            <a:r>
              <a:rPr lang="en-GB" dirty="0" err="1" smtClean="0"/>
              <a:t>Cedca</a:t>
            </a:r>
            <a:r>
              <a:rPr lang="en-GB" dirty="0" smtClean="0"/>
              <a:t>) and </a:t>
            </a:r>
            <a:r>
              <a:rPr lang="en-GB" dirty="0" err="1" smtClean="0"/>
              <a:t>Elpenor</a:t>
            </a:r>
            <a:r>
              <a:rPr lang="en-GB" dirty="0" smtClean="0"/>
              <a:t> (</a:t>
            </a:r>
            <a:r>
              <a:rPr lang="en-GB" dirty="0" err="1" smtClean="0"/>
              <a:t>Velparun</a:t>
            </a:r>
            <a:r>
              <a:rPr lang="en-GB" dirty="0" smtClean="0"/>
              <a:t>)</a:t>
            </a:r>
          </a:p>
          <a:p>
            <a:r>
              <a:rPr lang="en-GB" dirty="0" smtClean="0"/>
              <a:t>c. 350-300 BCE</a:t>
            </a:r>
          </a:p>
          <a:p>
            <a:r>
              <a:rPr lang="en-GB" dirty="0" smtClean="0"/>
              <a:t>Etruscan</a:t>
            </a:r>
          </a:p>
          <a:p>
            <a:r>
              <a:rPr lang="en-GB" dirty="0" smtClean="0"/>
              <a:t>Bronze mirror</a:t>
            </a:r>
          </a:p>
          <a:p>
            <a:r>
              <a:rPr lang="en-GB" dirty="0" smtClean="0"/>
              <a:t>Met Museum</a:t>
            </a:r>
            <a:endParaRPr lang="en-GB" dirty="0"/>
          </a:p>
        </p:txBody>
      </p:sp>
      <p:pic>
        <p:nvPicPr>
          <p:cNvPr id="14340" name="Picture 4" descr="http://images.metmuseum.org/CRDImages/gr/web-large/DP254621.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2833725" y="3580715"/>
            <a:ext cx="2533428" cy="3277285"/>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http://images.metmuseum.org/CRDImages/gr/original/DP254621.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5367153" y="0"/>
            <a:ext cx="6824847" cy="6961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3383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9976" y="225425"/>
            <a:ext cx="10515600" cy="4351338"/>
          </a:xfrm>
        </p:spPr>
        <p:txBody>
          <a:bodyPr/>
          <a:lstStyle/>
          <a:p>
            <a:r>
              <a:rPr lang="en-GB" dirty="0" smtClean="0"/>
              <a:t>c. 440 BCE</a:t>
            </a:r>
          </a:p>
          <a:p>
            <a:r>
              <a:rPr lang="en-GB" dirty="0" smtClean="0"/>
              <a:t>Attic</a:t>
            </a:r>
          </a:p>
          <a:p>
            <a:r>
              <a:rPr lang="en-GB" dirty="0" smtClean="0"/>
              <a:t>Met Museum</a:t>
            </a:r>
            <a:endParaRPr lang="en-GB" dirty="0"/>
          </a:p>
        </p:txBody>
      </p:sp>
      <p:pic>
        <p:nvPicPr>
          <p:cNvPr id="15362" name="Picture 2" descr="http://images.metmuseum.org/CRDImages/gr/web-large/DT2982.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6010835" y="0"/>
            <a:ext cx="6181165" cy="68477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images.metmuseum.org/CRDImages/gr/web-large/DT2982.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0" y="2753895"/>
            <a:ext cx="6010836" cy="4093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6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 and the Underworld</a:t>
            </a:r>
            <a:endParaRPr lang="en-GB" u="sng" dirty="0"/>
          </a:p>
        </p:txBody>
      </p:sp>
      <p:sp>
        <p:nvSpPr>
          <p:cNvPr id="3" name="Content Placeholder 2"/>
          <p:cNvSpPr>
            <a:spLocks noGrp="1"/>
          </p:cNvSpPr>
          <p:nvPr>
            <p:ph idx="1"/>
          </p:nvPr>
        </p:nvSpPr>
        <p:spPr/>
        <p:txBody>
          <a:bodyPr/>
          <a:lstStyle/>
          <a:p>
            <a:r>
              <a:rPr lang="en-GB" dirty="0" smtClean="0"/>
              <a:t>Circe instructs Odysseus to speak to the shade of Tiresias in order to get instructions on getting home</a:t>
            </a:r>
          </a:p>
          <a:p>
            <a:r>
              <a:rPr lang="en-GB" dirty="0" smtClean="0"/>
              <a:t>In the </a:t>
            </a:r>
            <a:r>
              <a:rPr lang="en-GB" i="1" dirty="0" smtClean="0"/>
              <a:t>Odyssey </a:t>
            </a:r>
            <a:r>
              <a:rPr lang="en-GB" dirty="0" smtClean="0"/>
              <a:t>he goes to the edge of Ocean, the land of the Cimmerians, and makes sacrifices and pours out blood for the shades to drink</a:t>
            </a:r>
            <a:endParaRPr lang="en-GB" dirty="0"/>
          </a:p>
        </p:txBody>
      </p:sp>
    </p:spTree>
    <p:extLst>
      <p:ext uri="{BB962C8B-B14F-4D97-AF65-F5344CB8AC3E}">
        <p14:creationId xmlns:p14="http://schemas.microsoft.com/office/powerpoint/2010/main" val="1878506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Then there came the spirit of my dead mother, </a:t>
            </a:r>
            <a:r>
              <a:rPr lang="en-GB" dirty="0" err="1" smtClean="0"/>
              <a:t>Anticlea</a:t>
            </a:r>
            <a:r>
              <a:rPr lang="en-GB" dirty="0" smtClean="0"/>
              <a:t>, the daughter of great-hearted </a:t>
            </a:r>
            <a:r>
              <a:rPr lang="en-GB" dirty="0" err="1" smtClean="0"/>
              <a:t>Autolycos</a:t>
            </a:r>
            <a:r>
              <a:rPr lang="en-GB" dirty="0" smtClean="0"/>
              <a:t>: I had left her alive when I went to sacred </a:t>
            </a:r>
            <a:r>
              <a:rPr lang="en-GB" dirty="0" err="1" smtClean="0"/>
              <a:t>Ilios</a:t>
            </a:r>
            <a:r>
              <a:rPr lang="en-GB" dirty="0" smtClean="0"/>
              <a:t>. </a:t>
            </a:r>
          </a:p>
          <a:p>
            <a:pPr marL="0" indent="0">
              <a:buNone/>
            </a:pPr>
            <a:r>
              <a:rPr lang="en-GB" dirty="0" smtClean="0"/>
              <a:t>…</a:t>
            </a:r>
          </a:p>
          <a:p>
            <a:pPr marL="0" indent="0">
              <a:buNone/>
            </a:pPr>
            <a:r>
              <a:rPr lang="en-GB" dirty="0" smtClean="0"/>
              <a:t>My mind was torn, but I wanted to embrace the spirit of my dead mother. Three times I reached for her, with my heart eager to embrace her, and three times she slipped out of my arms like a shadow or a dream. Each time the grief grew sharper in my heart.</a:t>
            </a:r>
          </a:p>
          <a:p>
            <a:pPr marL="0" indent="0" algn="r">
              <a:buNone/>
            </a:pPr>
            <a:r>
              <a:rPr lang="en-GB" dirty="0" err="1" smtClean="0"/>
              <a:t>Hom</a:t>
            </a:r>
            <a:r>
              <a:rPr lang="en-GB" dirty="0" smtClean="0"/>
              <a:t>.</a:t>
            </a:r>
            <a:r>
              <a:rPr lang="en-GB" i="1" dirty="0" smtClean="0"/>
              <a:t> Od.</a:t>
            </a:r>
            <a:r>
              <a:rPr lang="en-GB" dirty="0" smtClean="0"/>
              <a:t> 11.95-209</a:t>
            </a:r>
          </a:p>
        </p:txBody>
      </p:sp>
    </p:spTree>
    <p:extLst>
      <p:ext uri="{BB962C8B-B14F-4D97-AF65-F5344CB8AC3E}">
        <p14:creationId xmlns:p14="http://schemas.microsoft.com/office/powerpoint/2010/main" val="2073042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Odysseus and </a:t>
            </a:r>
            <a:r>
              <a:rPr lang="en-GB" dirty="0" err="1" smtClean="0"/>
              <a:t>Elpenor</a:t>
            </a:r>
            <a:endParaRPr lang="en-GB" dirty="0" smtClean="0"/>
          </a:p>
          <a:p>
            <a:r>
              <a:rPr lang="en-GB" dirty="0" smtClean="0"/>
              <a:t>c. 440 BCE</a:t>
            </a:r>
          </a:p>
          <a:p>
            <a:r>
              <a:rPr lang="en-GB" dirty="0" smtClean="0"/>
              <a:t>Attic</a:t>
            </a:r>
          </a:p>
          <a:p>
            <a:r>
              <a:rPr lang="en-GB" dirty="0" err="1" smtClean="0"/>
              <a:t>Lycaon</a:t>
            </a:r>
            <a:r>
              <a:rPr lang="en-GB" dirty="0" smtClean="0"/>
              <a:t> painter</a:t>
            </a:r>
          </a:p>
          <a:p>
            <a:r>
              <a:rPr lang="en-GB" dirty="0" smtClean="0"/>
              <a:t>Boston MFA</a:t>
            </a:r>
            <a:endParaRPr lang="en-GB" dirty="0"/>
          </a:p>
        </p:txBody>
      </p:sp>
      <p:pic>
        <p:nvPicPr>
          <p:cNvPr id="7170" name="Picture 2" descr="http://mfas3.s3.amazonaws.com/objects/SC12559.jpg"/>
          <p:cNvPicPr>
            <a:picLocks noChangeAspect="1" noChangeArrowheads="1"/>
          </p:cNvPicPr>
          <p:nvPr/>
        </p:nvPicPr>
        <p:blipFill rotWithShape="1">
          <a:blip r:embed="rId2">
            <a:extLst>
              <a:ext uri="{28A0092B-C50C-407E-A947-70E740481C1C}">
                <a14:useLocalDpi xmlns:a14="http://schemas.microsoft.com/office/drawing/2010/main" val="0"/>
              </a:ext>
            </a:extLst>
          </a:blip>
          <a:srcRect l="11939" t="5691" r="9058" b="5179"/>
          <a:stretch/>
        </p:blipFill>
        <p:spPr bwMode="auto">
          <a:xfrm>
            <a:off x="7226711" y="-1"/>
            <a:ext cx="4965290" cy="6894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337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220929"/>
            <a:ext cx="10515600" cy="956034"/>
          </a:xfrm>
        </p:spPr>
        <p:txBody>
          <a:bodyPr/>
          <a:lstStyle/>
          <a:p>
            <a:pPr marL="0" indent="0">
              <a:buNone/>
            </a:pPr>
            <a:r>
              <a:rPr lang="en-GB" dirty="0" smtClean="0"/>
              <a:t>Reverse: Poseidon perusing </a:t>
            </a:r>
            <a:r>
              <a:rPr lang="en-GB" dirty="0" err="1" smtClean="0"/>
              <a:t>Amymone</a:t>
            </a:r>
            <a:endParaRPr lang="en-GB" dirty="0"/>
          </a:p>
        </p:txBody>
      </p:sp>
      <p:pic>
        <p:nvPicPr>
          <p:cNvPr id="8194" name="Picture 2" descr="http://mfas3.s3.amazonaws.com/objects/SC40942.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0" y="586761"/>
            <a:ext cx="12174522" cy="4390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039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Odysseus at Home</a:t>
            </a:r>
            <a:endParaRPr lang="en-GB" u="sng" dirty="0"/>
          </a:p>
        </p:txBody>
      </p:sp>
      <p:sp>
        <p:nvSpPr>
          <p:cNvPr id="3" name="Content Placeholder 2"/>
          <p:cNvSpPr>
            <a:spLocks noGrp="1"/>
          </p:cNvSpPr>
          <p:nvPr>
            <p:ph idx="1"/>
          </p:nvPr>
        </p:nvSpPr>
        <p:spPr>
          <a:xfrm>
            <a:off x="838200" y="1690688"/>
            <a:ext cx="10515600" cy="4748211"/>
          </a:xfrm>
        </p:spPr>
        <p:txBody>
          <a:bodyPr>
            <a:normAutofit lnSpcReduction="10000"/>
          </a:bodyPr>
          <a:lstStyle/>
          <a:p>
            <a:r>
              <a:rPr lang="en-GB" dirty="0" smtClean="0"/>
              <a:t>Odysseus in disguise as a beggar</a:t>
            </a:r>
          </a:p>
          <a:p>
            <a:pPr marL="0" indent="0">
              <a:buNone/>
            </a:pPr>
            <a:endParaRPr lang="en-GB" dirty="0" smtClean="0"/>
          </a:p>
          <a:p>
            <a:pPr marL="0" indent="0">
              <a:buNone/>
            </a:pPr>
            <a:r>
              <a:rPr lang="en-GB" dirty="0" err="1" smtClean="0"/>
              <a:t>Athene</a:t>
            </a:r>
            <a:r>
              <a:rPr lang="en-GB" dirty="0" smtClean="0"/>
              <a:t> touched him with her wand. She shrivelled the fine skin all over the flex of his body, she vanished the fair hair from his head, she gave him on all his limbs the wrinkled flesh of an old man, and she bleared those once bright eyes. To cover him she gave him different clothes—foul rags and a foul tunic, all torn and filthy and smeared with ugly soot: over these she put the great skin of a fast-running deer, worn bare and smooth. And she gave him a stick and a sorry knapsack full of holes, with a twist of rope to hang it by.</a:t>
            </a:r>
          </a:p>
          <a:p>
            <a:pPr marL="0" indent="0" algn="r">
              <a:buNone/>
            </a:pPr>
            <a:r>
              <a:rPr lang="en-GB" dirty="0" err="1" smtClean="0"/>
              <a:t>Hom</a:t>
            </a:r>
            <a:r>
              <a:rPr lang="en-GB" dirty="0" smtClean="0"/>
              <a:t>. </a:t>
            </a:r>
            <a:r>
              <a:rPr lang="en-GB" i="1" dirty="0" smtClean="0"/>
              <a:t>Od.</a:t>
            </a:r>
            <a:r>
              <a:rPr lang="en-GB" dirty="0" smtClean="0"/>
              <a:t> 13.430-498</a:t>
            </a:r>
            <a:endParaRPr lang="en-GB" dirty="0"/>
          </a:p>
        </p:txBody>
      </p:sp>
    </p:spTree>
    <p:extLst>
      <p:ext uri="{BB962C8B-B14F-4D97-AF65-F5344CB8AC3E}">
        <p14:creationId xmlns:p14="http://schemas.microsoft.com/office/powerpoint/2010/main" val="4227167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Disguised in his own home, Odysseus has to gradually reveal his identity to members of the household in order to get revenge on the suitors.</a:t>
            </a:r>
          </a:p>
          <a:p>
            <a:r>
              <a:rPr lang="en-GB" dirty="0" smtClean="0"/>
              <a:t>In some instances he is recognised, e.g. by </a:t>
            </a:r>
            <a:r>
              <a:rPr lang="en-GB" dirty="0" err="1" smtClean="0"/>
              <a:t>Euryclea</a:t>
            </a:r>
            <a:endParaRPr lang="en-GB" dirty="0" smtClean="0"/>
          </a:p>
          <a:p>
            <a:endParaRPr lang="en-GB" dirty="0"/>
          </a:p>
        </p:txBody>
      </p:sp>
    </p:spTree>
    <p:extLst>
      <p:ext uri="{BB962C8B-B14F-4D97-AF65-F5344CB8AC3E}">
        <p14:creationId xmlns:p14="http://schemas.microsoft.com/office/powerpoint/2010/main" val="1239827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mid 5</a:t>
            </a:r>
            <a:r>
              <a:rPr lang="en-GB" baseline="30000" dirty="0" smtClean="0"/>
              <a:t>th</a:t>
            </a:r>
            <a:r>
              <a:rPr lang="en-GB" dirty="0" smtClean="0"/>
              <a:t> century BCE</a:t>
            </a:r>
          </a:p>
          <a:p>
            <a:r>
              <a:rPr lang="en-GB" dirty="0" err="1" smtClean="0"/>
              <a:t>Melian</a:t>
            </a:r>
            <a:endParaRPr lang="en-GB" dirty="0" smtClean="0"/>
          </a:p>
          <a:p>
            <a:r>
              <a:rPr lang="en-GB" dirty="0" smtClean="0"/>
              <a:t>Terracotta relief</a:t>
            </a:r>
          </a:p>
          <a:p>
            <a:r>
              <a:rPr lang="en-GB" dirty="0" smtClean="0"/>
              <a:t>Louvre</a:t>
            </a:r>
          </a:p>
          <a:p>
            <a:endParaRPr lang="en-GB" dirty="0"/>
          </a:p>
        </p:txBody>
      </p:sp>
      <p:pic>
        <p:nvPicPr>
          <p:cNvPr id="5" name="Picture 4"/>
          <p:cNvPicPr>
            <a:picLocks noChangeAspect="1"/>
          </p:cNvPicPr>
          <p:nvPr/>
        </p:nvPicPr>
        <p:blipFill rotWithShape="1">
          <a:blip r:embed="rId2"/>
          <a:srcRect l="7999" t="13485" r="5080" b="7746"/>
          <a:stretch/>
        </p:blipFill>
        <p:spPr>
          <a:xfrm>
            <a:off x="6427305" y="0"/>
            <a:ext cx="5764696" cy="6887688"/>
          </a:xfrm>
          <a:prstGeom prst="rect">
            <a:avLst/>
          </a:prstGeom>
        </p:spPr>
      </p:pic>
    </p:spTree>
    <p:extLst>
      <p:ext uri="{BB962C8B-B14F-4D97-AF65-F5344CB8AC3E}">
        <p14:creationId xmlns:p14="http://schemas.microsoft.com/office/powerpoint/2010/main" val="2100002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06188" y="1785284"/>
            <a:ext cx="10515600" cy="4351338"/>
          </a:xfrm>
        </p:spPr>
        <p:txBody>
          <a:bodyPr/>
          <a:lstStyle/>
          <a:p>
            <a:r>
              <a:rPr lang="en-GB" dirty="0" smtClean="0"/>
              <a:t>460-450 BCE</a:t>
            </a:r>
          </a:p>
          <a:p>
            <a:r>
              <a:rPr lang="en-GB" dirty="0" err="1" smtClean="0"/>
              <a:t>Melian</a:t>
            </a:r>
            <a:endParaRPr lang="en-GB" dirty="0" smtClean="0"/>
          </a:p>
          <a:p>
            <a:r>
              <a:rPr lang="en-GB" dirty="0" err="1" smtClean="0"/>
              <a:t>Teracotta</a:t>
            </a:r>
            <a:r>
              <a:rPr lang="en-GB" dirty="0" smtClean="0"/>
              <a:t> relief</a:t>
            </a:r>
          </a:p>
          <a:p>
            <a:r>
              <a:rPr lang="en-GB" dirty="0" smtClean="0"/>
              <a:t>Met Museum</a:t>
            </a:r>
            <a:endParaRPr lang="en-GB" dirty="0"/>
          </a:p>
        </p:txBody>
      </p:sp>
      <p:pic>
        <p:nvPicPr>
          <p:cNvPr id="13314" name="Picture 2" descr="http://images.metmuseum.org/CRDImages/gr/web-large/gr30.11.9.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7294" y="0"/>
            <a:ext cx="896470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547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450 BCE</a:t>
            </a:r>
          </a:p>
          <a:p>
            <a:r>
              <a:rPr lang="en-GB" dirty="0" err="1" smtClean="0"/>
              <a:t>Melian</a:t>
            </a:r>
            <a:endParaRPr lang="en-GB" dirty="0" smtClean="0"/>
          </a:p>
          <a:p>
            <a:r>
              <a:rPr lang="en-GB" dirty="0" smtClean="0"/>
              <a:t>Terracotta relief</a:t>
            </a:r>
          </a:p>
          <a:p>
            <a:r>
              <a:rPr lang="en-GB" dirty="0" smtClean="0"/>
              <a:t>Met Museum</a:t>
            </a:r>
          </a:p>
          <a:p>
            <a:endParaRPr lang="en-GB" dirty="0" smtClean="0"/>
          </a:p>
        </p:txBody>
      </p:sp>
      <p:pic>
        <p:nvPicPr>
          <p:cNvPr id="12290" name="Picture 2" descr="http://images.metmuseum.org/CRDImages/gr/web-large/DT5590.jpg"/>
          <p:cNvPicPr>
            <a:picLocks noChangeAspect="1" noChangeArrowheads="1"/>
          </p:cNvPicPr>
          <p:nvPr/>
        </p:nvPicPr>
        <p:blipFill rotWithShape="1">
          <a:blip r:embed="rId2">
            <a:extLst>
              <a:ext uri="{28A0092B-C50C-407E-A947-70E740481C1C}">
                <a14:useLocalDpi xmlns:a14="http://schemas.microsoft.com/office/drawing/2010/main" val="0"/>
              </a:ext>
            </a:extLst>
          </a:blip>
          <a:srcRect l="4915" t="7791" r="4616" b="9035"/>
          <a:stretch/>
        </p:blipFill>
        <p:spPr bwMode="auto">
          <a:xfrm>
            <a:off x="5674659" y="-1"/>
            <a:ext cx="6517341" cy="6871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007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8703" y="1088206"/>
            <a:ext cx="10515600" cy="4351338"/>
          </a:xfrm>
        </p:spPr>
        <p:txBody>
          <a:bodyPr/>
          <a:lstStyle/>
          <a:p>
            <a:pPr marL="0" indent="0" algn="ctr">
              <a:buNone/>
            </a:pPr>
            <a:endParaRPr lang="en-GB" dirty="0" smtClean="0"/>
          </a:p>
          <a:p>
            <a:pPr marL="0" indent="0" algn="ctr">
              <a:buNone/>
            </a:pPr>
            <a:endParaRPr lang="en-GB" dirty="0"/>
          </a:p>
          <a:p>
            <a:pPr marL="0" indent="0" algn="ctr">
              <a:buNone/>
            </a:pPr>
            <a:endParaRPr lang="en-GB" dirty="0" smtClean="0"/>
          </a:p>
          <a:p>
            <a:pPr marL="0" indent="0" algn="ctr">
              <a:buNone/>
            </a:pPr>
            <a:r>
              <a:rPr lang="en-GB" sz="6000" dirty="0" smtClean="0"/>
              <a:t>Key Points?</a:t>
            </a:r>
            <a:endParaRPr lang="en-GB" sz="6000" dirty="0"/>
          </a:p>
        </p:txBody>
      </p:sp>
    </p:spTree>
    <p:extLst>
      <p:ext uri="{BB962C8B-B14F-4D97-AF65-F5344CB8AC3E}">
        <p14:creationId xmlns:p14="http://schemas.microsoft.com/office/powerpoint/2010/main" val="3082400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F180B1C-2212-497F-A259-C959ADD04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1477</Words>
  <Application>Microsoft Office PowerPoint</Application>
  <PresentationFormat>Widescreen</PresentationFormat>
  <Paragraphs>166</Paragraphs>
  <Slides>47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47</vt:i4>
      </vt:variant>
    </vt:vector>
  </HeadingPairs>
  <TitlesOfParts>
    <vt:vector size="50" baseType="lpstr">
      <vt:lpstr>Arial</vt:lpstr>
      <vt:lpstr>Cambria</vt:lpstr>
      <vt:lpstr>Office Theme</vt:lpstr>
      <vt:lpstr>Myth and Art</vt:lpstr>
      <vt:lpstr>Odysseus</vt:lpstr>
      <vt:lpstr>Odysseus</vt:lpstr>
      <vt:lpstr>Odysseus at Troy</vt:lpstr>
      <vt:lpstr>PowerPoint Presentation</vt:lpstr>
      <vt:lpstr>PowerPoint Presentation</vt:lpstr>
      <vt:lpstr> </vt:lpstr>
      <vt:lpstr>PowerPoint Presentation</vt:lpstr>
      <vt:lpstr>Odysseus’ Journey Home</vt:lpstr>
      <vt:lpstr>Structure of the Journey in the Odyssey</vt:lpstr>
      <vt:lpstr>Odysseus’ Wanderings</vt:lpstr>
      <vt:lpstr>PowerPoint Presentation</vt:lpstr>
      <vt:lpstr>PowerPoint Presentation</vt:lpstr>
      <vt:lpstr>PowerPoint Presentation</vt:lpstr>
      <vt:lpstr>PowerPoint Presentation</vt:lpstr>
      <vt:lpstr>PowerPoint Presentation</vt:lpstr>
      <vt:lpstr>Odysseus and the Cyclops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Odysseus, his Crew and Circe</vt:lpstr>
      <vt:lpstr>PowerPoint Presentation</vt:lpstr>
      <vt:lpstr>PowerPoint Presentation</vt:lpstr>
      <vt:lpstr>PowerPoint Presentation</vt:lpstr>
      <vt:lpstr>Odysseus and the Underworld</vt:lpstr>
      <vt:lpstr>PowerPoint Presentation</vt:lpstr>
      <vt:lpstr>PowerPoint Presentation</vt:lpstr>
      <vt:lpstr>PowerPoint Presentation</vt:lpstr>
      <vt:lpstr>Odysseus at Home</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2016-01-11T10:14:50Z</dcterms:created>
  <dcterms:modified xsi:type="dcterms:W3CDTF">2016-03-10T10:58:16Z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TC030310239991</vt:lpwstr>
  </property>
</Properties>
</file>