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4255" r:id="rId2"/>
    <p:sldMasterId id="2147484259" r:id="rId3"/>
  </p:sldMasterIdLst>
  <p:notesMasterIdLst>
    <p:notesMasterId r:id="rId23"/>
  </p:notesMasterIdLst>
  <p:sldIdLst>
    <p:sldId id="450" r:id="rId4"/>
    <p:sldId id="451" r:id="rId5"/>
    <p:sldId id="449" r:id="rId6"/>
    <p:sldId id="317" r:id="rId7"/>
    <p:sldId id="293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30" r:id="rId21"/>
    <p:sldId id="31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ul Tinkler" initials="PT" lastIdx="1" clrIdx="0">
    <p:extLst>
      <p:ext uri="{19B8F6BF-5375-455C-9EA6-DF929625EA0E}">
        <p15:presenceInfo xmlns:p15="http://schemas.microsoft.com/office/powerpoint/2012/main" userId="Paul Tinkl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FF3399"/>
    <a:srgbClr val="FF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97ED7B-8F28-4DE1-B939-1F3A80918B39}" v="132" dt="2023-03-24T16:04:14.7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38" autoAdjust="0"/>
    <p:restoredTop sz="94394" autoAdjust="0"/>
  </p:normalViewPr>
  <p:slideViewPr>
    <p:cSldViewPr snapToGrid="0">
      <p:cViewPr varScale="1">
        <p:scale>
          <a:sx n="89" d="100"/>
          <a:sy n="89" d="100"/>
        </p:scale>
        <p:origin x="52" y="1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1F7F29-5F19-41A9-B2C6-B78D2835C507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B550B-FABE-48DD-86F5-173635C52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33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6558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09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Old thinking – the What               New thinking – the HOW!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B550B-FABE-48DD-86F5-173635C5206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939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B550B-FABE-48DD-86F5-173635C5206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98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59620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514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13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4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5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215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2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89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298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11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A5BADE7-E5C8-4E03-A47C-E4E216D0CE66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F4F982-70A9-458A-94D4-804CD4A6E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554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6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79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30133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1898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760"/>
            </a:lvl1pPr>
            <a:lvl2pPr marL="144661" indent="0" algn="ctr">
              <a:buNone/>
              <a:defRPr sz="633"/>
            </a:lvl2pPr>
            <a:lvl3pPr marL="289322" indent="0" algn="ctr">
              <a:buNone/>
              <a:defRPr sz="570"/>
            </a:lvl3pPr>
            <a:lvl4pPr marL="433983" indent="0" algn="ctr">
              <a:buNone/>
              <a:defRPr sz="506"/>
            </a:lvl4pPr>
            <a:lvl5pPr marL="578644" indent="0" algn="ctr">
              <a:buNone/>
              <a:defRPr sz="506"/>
            </a:lvl5pPr>
            <a:lvl6pPr marL="723305" indent="0" algn="ctr">
              <a:buNone/>
              <a:defRPr sz="506"/>
            </a:lvl6pPr>
            <a:lvl7pPr marL="867966" indent="0" algn="ctr">
              <a:buNone/>
              <a:defRPr sz="506"/>
            </a:lvl7pPr>
            <a:lvl8pPr marL="1012627" indent="0" algn="ctr">
              <a:buNone/>
              <a:defRPr sz="506"/>
            </a:lvl8pPr>
            <a:lvl9pPr marL="1157288" indent="0" algn="ctr">
              <a:buNone/>
              <a:defRPr sz="506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24/04/2024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018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778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3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6" r:id="rId1"/>
  </p:sldLayoutIdLst>
  <p:hf hdr="0" ftr="0" dt="0"/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61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luediamondgallery.com/handwriting/a/agenda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eoplematters.in/article/employee-relations/employee-experience-or-customer-experience-which-comes-first-15045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rilliant-ag.svg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://ibomesohoqe.prv.pl/surveys-to-put-on-your-website.php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hatchareading.com/live-long-prosper-peace-long-life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inghumanity.com/2015/03/5-easy-ways-to-follow-your-intuition.html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pring.org.uk/2013/07/hypnosis-8-myths-most-people-believe.php" TargetMode="External"/><Relationship Id="rId3" Type="http://schemas.openxmlformats.org/officeDocument/2006/relationships/hyperlink" Target="https://all3dp.com/how-to-3d-print-a-rubber-stamp-with-sugru/" TargetMode="External"/><Relationship Id="rId7" Type="http://schemas.openxmlformats.org/officeDocument/2006/relationships/image" Target="../media/image1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4closurefraud.org/2010/11/16/h-r-3808-veto-override-procedure-in-the-house-and-senate/" TargetMode="External"/><Relationship Id="rId5" Type="http://schemas.openxmlformats.org/officeDocument/2006/relationships/image" Target="../media/image16.jpg"/><Relationship Id="rId10" Type="http://schemas.openxmlformats.org/officeDocument/2006/relationships/hyperlink" Target="http://diy.stackexchange.com/questions/76544/how-to-prevent-half-wall-drywall-steel-studs-from-wobbling" TargetMode="External"/><Relationship Id="rId4" Type="http://schemas.openxmlformats.org/officeDocument/2006/relationships/image" Target="../media/image15.jpg"/><Relationship Id="rId9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nglishi2009-2010.wikispaces.com/Internal+Lightning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0707" y="2597291"/>
            <a:ext cx="3074134" cy="17961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1350" dirty="0">
                <a:ea typeface="Calibri" panose="020F0502020204030204" pitchFamily="34" charset="0"/>
              </a:rPr>
              <a:t>BA Applied Leadership and Management in the Workplace </a:t>
            </a:r>
            <a:br>
              <a:rPr lang="en-GB" sz="1350" b="1" dirty="0">
                <a:ea typeface="Calibri" panose="020F0502020204030204" pitchFamily="34" charset="0"/>
              </a:rPr>
            </a:br>
            <a:br>
              <a:rPr lang="en-GB" altLang="en-US" sz="1350" dirty="0"/>
            </a:br>
            <a:br>
              <a:rPr lang="en-GB" altLang="en-US" sz="1350" dirty="0"/>
            </a:br>
            <a:r>
              <a:rPr lang="en-GB" altLang="en-US" sz="1350" dirty="0"/>
              <a:t>Module: BMSK5012</a:t>
            </a:r>
            <a:br>
              <a:rPr lang="en-GB" altLang="en-US" sz="1350" dirty="0"/>
            </a:br>
            <a:r>
              <a:rPr lang="en-GB" sz="1350" i="0" dirty="0">
                <a:effectLst/>
              </a:rPr>
              <a:t>Understanding &amp; Engaging in the Customer Experience</a:t>
            </a:r>
            <a:br>
              <a:rPr lang="en-GB" sz="2400" b="1" i="0" dirty="0">
                <a:solidFill>
                  <a:srgbClr val="1D2125"/>
                </a:solidFill>
                <a:effectLst/>
                <a:latin typeface="-apple-system"/>
              </a:rPr>
            </a:br>
            <a:br>
              <a:rPr lang="en-GB" sz="1350" dirty="0"/>
            </a:br>
            <a:br>
              <a:rPr lang="en-GB" sz="1350" dirty="0"/>
            </a:br>
            <a:br>
              <a:rPr lang="en-GB" sz="1350" b="1" dirty="0"/>
            </a:br>
            <a:endParaRPr lang="en-GB" altLang="en-US" sz="135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F35DD7-30F2-4EBF-A015-C0DEF3DDE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0250" y="3785690"/>
            <a:ext cx="5143500" cy="815133"/>
          </a:xfrm>
        </p:spPr>
        <p:txBody>
          <a:bodyPr/>
          <a:lstStyle/>
          <a:p>
            <a:r>
              <a:rPr lang="en-GB" sz="2475" dirty="0">
                <a:solidFill>
                  <a:srgbClr val="FFFFFF"/>
                </a:solidFill>
                <a:latin typeface="Calibri Light" panose="020F0302020204030204" pitchFamily="34" charset="0"/>
              </a:rPr>
              <a:t>Blended Learning </a:t>
            </a:r>
            <a:r>
              <a:rPr lang="en-GB" sz="2475" dirty="0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br>
              <a:rPr lang="en-GB" sz="2475" dirty="0">
                <a:solidFill>
                  <a:srgbClr val="000000"/>
                </a:solidFill>
                <a:latin typeface="Calibri Light" panose="020F0302020204030204" pitchFamily="34" charset="0"/>
              </a:rPr>
            </a:br>
            <a:r>
              <a:rPr lang="en-GB" sz="2475" dirty="0">
                <a:solidFill>
                  <a:srgbClr val="FFFFFF"/>
                </a:solidFill>
                <a:latin typeface="Calibri Light" panose="020F0302020204030204" pitchFamily="34" charset="0"/>
              </a:rPr>
              <a:t>Session 5</a:t>
            </a:r>
            <a:endParaRPr lang="en-GB" sz="2475" dirty="0"/>
          </a:p>
        </p:txBody>
      </p:sp>
    </p:spTree>
    <p:extLst>
      <p:ext uri="{BB962C8B-B14F-4D97-AF65-F5344CB8AC3E}">
        <p14:creationId xmlns:p14="http://schemas.microsoft.com/office/powerpoint/2010/main" val="420139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F66E9-F3D1-4234-B42B-2E28008DC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704" y="239566"/>
            <a:ext cx="3623310" cy="2531269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2060"/>
                </a:solidFill>
              </a:rPr>
              <a:t>Understanding &amp; Engaging in the Customer Experience</a:t>
            </a:r>
          </a:p>
          <a:p>
            <a:pPr marL="0" indent="0" algn="ctr">
              <a:buNone/>
            </a:pPr>
            <a:endParaRPr lang="en-GB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GB" b="1" dirty="0">
              <a:solidFill>
                <a:srgbClr val="002060"/>
              </a:solidFill>
            </a:endParaRPr>
          </a:p>
          <a:p>
            <a:r>
              <a:rPr lang="en-GB" sz="1800" dirty="0">
                <a:solidFill>
                  <a:srgbClr val="0000CC"/>
                </a:solidFill>
              </a:rPr>
              <a:t>Aims &amp; Outcomes/Assignment</a:t>
            </a:r>
          </a:p>
          <a:p>
            <a:r>
              <a:rPr lang="en-GB" sz="1800" dirty="0">
                <a:solidFill>
                  <a:srgbClr val="0000CC"/>
                </a:solidFill>
              </a:rPr>
              <a:t>Some more thoughts…</a:t>
            </a:r>
            <a:endParaRPr lang="en-GB" sz="1800" i="1" dirty="0">
              <a:solidFill>
                <a:srgbClr val="0000CC"/>
              </a:solidFill>
            </a:endParaRPr>
          </a:p>
          <a:p>
            <a:r>
              <a:rPr lang="en-GB" sz="1800" dirty="0">
                <a:solidFill>
                  <a:srgbClr val="0000CC"/>
                </a:solidFill>
              </a:rPr>
              <a:t>Customer </a:t>
            </a:r>
            <a:r>
              <a:rPr lang="en-GB" sz="1800" i="1" dirty="0">
                <a:solidFill>
                  <a:srgbClr val="0000CC"/>
                </a:solidFill>
              </a:rPr>
              <a:t>Experience</a:t>
            </a:r>
          </a:p>
          <a:p>
            <a:r>
              <a:rPr lang="en-GB" sz="1800" dirty="0">
                <a:solidFill>
                  <a:srgbClr val="0000CC"/>
                </a:solidFill>
              </a:rPr>
              <a:t>Emotions and Rationality</a:t>
            </a:r>
          </a:p>
          <a:p>
            <a:r>
              <a:rPr lang="en-GB" sz="1800" dirty="0">
                <a:solidFill>
                  <a:srgbClr val="0000CC"/>
                </a:solidFill>
              </a:rPr>
              <a:t>The Intuitive and the Rational</a:t>
            </a:r>
          </a:p>
          <a:p>
            <a:r>
              <a:rPr lang="en-GB" sz="1800" i="1" dirty="0">
                <a:solidFill>
                  <a:srgbClr val="0000CC"/>
                </a:solidFill>
              </a:rPr>
              <a:t>Habits!</a:t>
            </a:r>
            <a:endParaRPr lang="en-GB" sz="1800" dirty="0">
              <a:solidFill>
                <a:srgbClr val="0000CC"/>
              </a:solidFill>
            </a:endParaRPr>
          </a:p>
          <a:p>
            <a:r>
              <a:rPr lang="en-GB" sz="1800" dirty="0">
                <a:solidFill>
                  <a:srgbClr val="0000CC"/>
                </a:solidFill>
              </a:rPr>
              <a:t>Research &amp; Reading</a:t>
            </a:r>
          </a:p>
          <a:p>
            <a:endParaRPr lang="en-GB" sz="1800" dirty="0">
              <a:solidFill>
                <a:srgbClr val="0000CC"/>
              </a:solidFill>
            </a:endParaRPr>
          </a:p>
        </p:txBody>
      </p:sp>
      <p:pic>
        <p:nvPicPr>
          <p:cNvPr id="6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AFC82B04-B4E5-4ACF-980B-9BF822275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54013" y="857250"/>
            <a:ext cx="4689987" cy="3318388"/>
          </a:xfrm>
          <a:prstGeom prst="rect">
            <a:avLst/>
          </a:prstGeom>
        </p:spPr>
      </p:pic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2286499C-3515-454A-9721-652BE3E054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248971" y="3246489"/>
            <a:ext cx="3368571" cy="189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48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3E9F9-3DAA-40BC-9951-3DBFFECEA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Aim &amp;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E25A6-8680-4EAA-8208-BBDDC2368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002" y="1466681"/>
            <a:ext cx="7886700" cy="41810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200" b="1" dirty="0"/>
              <a:t>AIM(S)</a:t>
            </a:r>
          </a:p>
          <a:p>
            <a:pPr lvl="1"/>
            <a:r>
              <a:rPr lang="en-GB" sz="1200" b="1" dirty="0"/>
              <a:t>To instil a critical understanding of quality systems and controls for customers.   </a:t>
            </a:r>
          </a:p>
          <a:p>
            <a:pPr marL="0" indent="0"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200" b="1" dirty="0"/>
              <a:t>LEARNING OUTCOMES </a:t>
            </a:r>
          </a:p>
          <a:p>
            <a:pPr marL="0" indent="0">
              <a:buNone/>
            </a:pPr>
            <a:r>
              <a:rPr lang="en-GB" sz="1200" b="1" dirty="0">
                <a:solidFill>
                  <a:srgbClr val="FF0000"/>
                </a:solidFill>
              </a:rPr>
              <a:t>Upon the successful completion of this module, the student should be able to demonstrate the ability to:</a:t>
            </a:r>
          </a:p>
          <a:p>
            <a:pPr lvl="1"/>
            <a:r>
              <a:rPr lang="en-GB" sz="1200" b="1" dirty="0">
                <a:solidFill>
                  <a:srgbClr val="FF0000"/>
                </a:solidFill>
              </a:rPr>
              <a:t>evidence a critical understanding of quality process in the workplace;</a:t>
            </a:r>
          </a:p>
          <a:p>
            <a:pPr lvl="1"/>
            <a:r>
              <a:rPr lang="en-GB" sz="1200" b="1" dirty="0">
                <a:solidFill>
                  <a:srgbClr val="FF0000"/>
                </a:solidFill>
              </a:rPr>
              <a:t>analyse the customers’ experience of an organisation;</a:t>
            </a:r>
          </a:p>
          <a:p>
            <a:pPr lvl="1"/>
            <a:r>
              <a:rPr lang="en-GB" sz="1200" b="1" dirty="0">
                <a:solidFill>
                  <a:srgbClr val="FF0000"/>
                </a:solidFill>
              </a:rPr>
              <a:t>critically evaluate the benefits and challenges of developing and maintaining good customer relationships.</a:t>
            </a:r>
          </a:p>
          <a:p>
            <a:pPr marL="0" indent="0">
              <a:buNone/>
            </a:pPr>
            <a:r>
              <a:rPr lang="en-GB" sz="1200" b="1" dirty="0"/>
              <a:t>INDICATIVE CONTENT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Quality modules and standards.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Customer service.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Customer centrality.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Value and purpose of customer relationship management (CRM).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Buyer seller relationships.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Managing customer expectations.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Buying decision making process: ethical considerations such as fair-trade, sustainable resources.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Appreciation of the importance of quality control.</a:t>
            </a:r>
          </a:p>
          <a:p>
            <a:pPr lvl="1"/>
            <a:r>
              <a:rPr lang="en-GB" sz="1200" b="1" dirty="0">
                <a:solidFill>
                  <a:srgbClr val="0070C0"/>
                </a:solidFill>
              </a:rPr>
              <a:t>Customer value.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681F08-5910-4D34-98E6-9AFF37D010C1}"/>
              </a:ext>
            </a:extLst>
          </p:cNvPr>
          <p:cNvSpPr txBox="1"/>
          <p:nvPr/>
        </p:nvSpPr>
        <p:spPr>
          <a:xfrm rot="19375695">
            <a:off x="7372479" y="999756"/>
            <a:ext cx="1753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3399"/>
                </a:solidFill>
              </a:rPr>
              <a:t>Remember These!!!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B66D2FAB-7ECD-4BD4-BFA8-B1FC55CF2413}"/>
              </a:ext>
            </a:extLst>
          </p:cNvPr>
          <p:cNvSpPr/>
          <p:nvPr/>
        </p:nvSpPr>
        <p:spPr>
          <a:xfrm rot="19308606">
            <a:off x="6868107" y="1656936"/>
            <a:ext cx="862425" cy="71344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90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0B4E8-0292-6F46-AD74-9509CAB79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984" y="18288"/>
            <a:ext cx="8606032" cy="500066"/>
          </a:xfrm>
        </p:spPr>
        <p:txBody>
          <a:bodyPr>
            <a:noAutofit/>
          </a:bodyPr>
          <a:lstStyle/>
          <a:p>
            <a:r>
              <a:rPr lang="en-US" sz="4000" dirty="0"/>
              <a:t>Understanding the Customer Experience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14E46C33-1EBF-4B44-91F2-B10CEE5E623F}"/>
              </a:ext>
            </a:extLst>
          </p:cNvPr>
          <p:cNvSpPr txBox="1">
            <a:spLocks/>
          </p:cNvSpPr>
          <p:nvPr/>
        </p:nvSpPr>
        <p:spPr>
          <a:xfrm>
            <a:off x="81748" y="628018"/>
            <a:ext cx="4371380" cy="503211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1500" b="1" dirty="0">
                <a:cs typeface="Arial" panose="020B0604020202020204" pitchFamily="34" charset="0"/>
              </a:rPr>
              <a:t>Critically analyse the factors that impact on your organisations ability to maximise customer value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What is criticality?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What factors?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Who said what about factors?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What maximises customer value?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What is customer value? Who said?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Where does your own organisation fit in?</a:t>
            </a:r>
          </a:p>
          <a:p>
            <a:pPr marL="0" indent="0">
              <a:buNone/>
            </a:pPr>
            <a:endParaRPr lang="en-GB" altLang="en-US" sz="15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en-US" sz="1500" b="1" dirty="0">
                <a:cs typeface="Arial" panose="020B0604020202020204" pitchFamily="34" charset="0"/>
              </a:rPr>
              <a:t>Demonstrate critical understanding of organisations quality processes and its effectiveness in meeting customer requirements. 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What is Critical Understanding?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What quality systems do your organisation and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others have?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How do they work?  Do they work? Are they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effective?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What do the customers want?</a:t>
            </a:r>
          </a:p>
          <a:p>
            <a:pPr marL="311175" algn="just">
              <a:tabLst>
                <a:tab pos="0" algn="l"/>
                <a:tab pos="81000" algn="l"/>
              </a:tabLst>
              <a:defRPr/>
            </a:pPr>
            <a:r>
              <a:rPr lang="en-GB" altLang="en-US" sz="1500" dirty="0"/>
              <a:t>Who are your customers?</a:t>
            </a:r>
          </a:p>
          <a:p>
            <a:pPr marL="0" indent="0">
              <a:buNone/>
            </a:pPr>
            <a:endParaRPr lang="en-GB" altLang="en-US" sz="1500" dirty="0">
              <a:cs typeface="Arial" panose="020B0604020202020204" pitchFamily="34" charset="0"/>
            </a:endParaRPr>
          </a:p>
          <a:p>
            <a:endParaRPr lang="en-GB" sz="1500" dirty="0"/>
          </a:p>
          <a:p>
            <a:endParaRPr lang="en-GB" sz="15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956464-5E0D-2540-95E6-AFD4AF0A7E25}"/>
              </a:ext>
            </a:extLst>
          </p:cNvPr>
          <p:cNvSpPr txBox="1">
            <a:spLocks/>
          </p:cNvSpPr>
          <p:nvPr/>
        </p:nvSpPr>
        <p:spPr>
          <a:xfrm>
            <a:off x="4783295" y="628018"/>
            <a:ext cx="4525298" cy="3505069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700" b="1" dirty="0">
                <a:solidFill>
                  <a:srgbClr val="0000FF"/>
                </a:solidFill>
              </a:rPr>
              <a:t>Common Assessment Criteria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sz="2475" dirty="0">
              <a:solidFill>
                <a:srgbClr val="0000FF"/>
              </a:solidFill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Engagement with Literature Skills.		20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Knowledge and Understanding Skills 	30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Cognitive and Intellectual Skills          	30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Practical Application Skills 		10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Transferable Skills for Life and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475" dirty="0">
                <a:solidFill>
                  <a:srgbClr val="0000FF"/>
                </a:solidFill>
              </a:rPr>
              <a:t>Professional Practice 			10</a:t>
            </a:r>
          </a:p>
          <a:p>
            <a:pPr marL="385763" indent="-385763">
              <a:buFont typeface="+mj-lt"/>
              <a:buAutoNum type="arabicPeriod"/>
            </a:pPr>
            <a:endParaRPr lang="en-GB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85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generated with high confidence">
            <a:extLst>
              <a:ext uri="{FF2B5EF4-FFF2-40B4-BE49-F238E27FC236}">
                <a16:creationId xmlns:a16="http://schemas.microsoft.com/office/drawing/2014/main" id="{A36B4956-7780-4AB4-AF16-4292CBB7D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04347" y="1417637"/>
            <a:ext cx="4439653" cy="30367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45EE68-76F6-4FE5-AC67-4E439B51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Some more thoughts……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F73BE-B49E-44A1-92DD-90067FC23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68" y="1690688"/>
            <a:ext cx="7886700" cy="3816184"/>
          </a:xfrm>
        </p:spPr>
        <p:txBody>
          <a:bodyPr/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Old thinking…</a:t>
            </a:r>
          </a:p>
          <a:p>
            <a:pPr lvl="3"/>
            <a:r>
              <a:rPr lang="en-GB" sz="2000" dirty="0">
                <a:solidFill>
                  <a:schemeClr val="accent6">
                    <a:lumMod val="50000"/>
                  </a:schemeClr>
                </a:solidFill>
              </a:rPr>
              <a:t>Quality</a:t>
            </a:r>
          </a:p>
          <a:p>
            <a:pPr lvl="3"/>
            <a:r>
              <a:rPr lang="en-GB" sz="2000" dirty="0">
                <a:solidFill>
                  <a:schemeClr val="accent6">
                    <a:lumMod val="50000"/>
                  </a:schemeClr>
                </a:solidFill>
              </a:rPr>
              <a:t>Product</a:t>
            </a:r>
          </a:p>
          <a:p>
            <a:pPr lvl="3"/>
            <a:r>
              <a:rPr lang="en-GB" sz="2000" dirty="0">
                <a:solidFill>
                  <a:schemeClr val="accent6">
                    <a:lumMod val="50000"/>
                  </a:schemeClr>
                </a:solidFill>
              </a:rPr>
              <a:t>Price</a:t>
            </a:r>
          </a:p>
          <a:p>
            <a:pPr lvl="3"/>
            <a:r>
              <a:rPr lang="en-GB" sz="2000" dirty="0">
                <a:solidFill>
                  <a:schemeClr val="accent6">
                    <a:lumMod val="50000"/>
                  </a:schemeClr>
                </a:solidFill>
              </a:rPr>
              <a:t>Place</a:t>
            </a:r>
          </a:p>
          <a:p>
            <a:pPr lvl="3"/>
            <a:r>
              <a:rPr lang="en-GB" sz="2000" dirty="0">
                <a:solidFill>
                  <a:schemeClr val="accent6">
                    <a:lumMod val="50000"/>
                  </a:schemeClr>
                </a:solidFill>
              </a:rPr>
              <a:t>Promotion</a:t>
            </a:r>
          </a:p>
          <a:p>
            <a:pPr lvl="3"/>
            <a:endParaRPr lang="en-GB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GB" sz="2675" dirty="0">
                <a:solidFill>
                  <a:srgbClr val="FF3399"/>
                </a:solidFill>
              </a:rPr>
              <a:t>New thinking…</a:t>
            </a:r>
          </a:p>
          <a:p>
            <a:pPr lvl="3"/>
            <a:r>
              <a:rPr lang="en-GB" sz="2400" b="1" dirty="0">
                <a:solidFill>
                  <a:srgbClr val="FF0000"/>
                </a:solidFill>
              </a:rPr>
              <a:t>The Customer </a:t>
            </a:r>
            <a:r>
              <a:rPr lang="en-GB" sz="2400" b="1" i="1" dirty="0">
                <a:solidFill>
                  <a:srgbClr val="FF0000"/>
                </a:solidFill>
              </a:rPr>
              <a:t>Experience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FA128B-4C17-46EA-90E5-EA514193E0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245304" y="3558717"/>
            <a:ext cx="3441496" cy="206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0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A7991-B1CE-4CD8-8467-E9B1A0AD3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A new definition…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4606F-21DC-48E6-93EA-3C6A4360A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409" y="1470484"/>
            <a:ext cx="8843211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3399"/>
                </a:solidFill>
              </a:rPr>
              <a:t>‘</a:t>
            </a:r>
            <a:r>
              <a:rPr lang="en-GB" sz="2400" i="1" dirty="0">
                <a:solidFill>
                  <a:srgbClr val="FF3399"/>
                </a:solidFill>
              </a:rPr>
              <a:t>A customer experience is a customer’s perception of their rational, physical, emotional, subconscious, and psychological interaction with any part of an organisation.  </a:t>
            </a:r>
          </a:p>
          <a:p>
            <a:pPr marL="0" indent="0">
              <a:buNone/>
            </a:pPr>
            <a:r>
              <a:rPr lang="en-GB" sz="2400" i="1" dirty="0">
                <a:solidFill>
                  <a:srgbClr val="0070C0"/>
                </a:solidFill>
              </a:rPr>
              <a:t>These perceptions influence customer behaviours and build memories, which drive customer loyalty and thereby affect the economic value an organisation generates.’ </a:t>
            </a:r>
            <a:r>
              <a:rPr lang="en-GB" sz="1400" dirty="0">
                <a:solidFill>
                  <a:srgbClr val="0070C0"/>
                </a:solidFill>
              </a:rPr>
              <a:t>(Shaw, C. &amp; Hamilton, R. 2016 p.195)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Shaw, C. &amp; Hamilton, R. (2016). </a:t>
            </a:r>
            <a:r>
              <a:rPr lang="en-GB" i="1" dirty="0">
                <a:solidFill>
                  <a:srgbClr val="002060"/>
                </a:solidFill>
              </a:rPr>
              <a:t>The Intuitive Customer. </a:t>
            </a:r>
            <a:r>
              <a:rPr lang="en-GB" dirty="0">
                <a:solidFill>
                  <a:srgbClr val="002060"/>
                </a:solidFill>
              </a:rPr>
              <a:t>London: Macmillan Publishers Ltd.</a:t>
            </a:r>
          </a:p>
        </p:txBody>
      </p:sp>
    </p:spTree>
    <p:extLst>
      <p:ext uri="{BB962C8B-B14F-4D97-AF65-F5344CB8AC3E}">
        <p14:creationId xmlns:p14="http://schemas.microsoft.com/office/powerpoint/2010/main" val="391811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99DA4-5F73-4FBA-BD87-0DF32FB84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i="1" dirty="0">
                <a:solidFill>
                  <a:srgbClr val="FF0000"/>
                </a:solidFill>
              </a:rPr>
              <a:t>Seven</a:t>
            </a:r>
            <a:r>
              <a:rPr lang="en-GB" sz="3600" dirty="0"/>
              <a:t> Customer Experience Imperatives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81C21-A860-47E5-83FA-650C4BAA0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417638"/>
            <a:ext cx="7086600" cy="3917032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7030A0"/>
                </a:solidFill>
              </a:rPr>
              <a:t>Recognise that customers decide emotionally and justify rationally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Embrace the all-encompassing nature of customers’ irrationality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00B050"/>
                </a:solidFill>
              </a:rPr>
              <a:t>Understand that customers’ minds can be in conflict with themselves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002060"/>
                </a:solidFill>
              </a:rPr>
              <a:t>Commit yourself to understanding and predicting customer habits and behaviours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FF3399"/>
                </a:solidFill>
              </a:rPr>
              <a:t>Uncover the hidden causes and unintended consequences of customers wanting things to be easy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FF3300"/>
                </a:solidFill>
              </a:rPr>
              <a:t>Accept that apparently irrelevant aspects of your Customer Experience are sometimes the most important aspects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rgbClr val="0000FF"/>
                </a:solidFill>
              </a:rPr>
              <a:t>Realise the only way to build customer loyalty is through customer memories.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354A03-CDCB-45F2-A10F-264DD33C4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4779" y="2334126"/>
            <a:ext cx="6214441" cy="286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52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66885-BE81-4FC2-A323-427D0BF6C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23484" cy="639762"/>
          </a:xfrm>
        </p:spPr>
        <p:txBody>
          <a:bodyPr>
            <a:noAutofit/>
          </a:bodyPr>
          <a:lstStyle/>
          <a:p>
            <a:r>
              <a:rPr lang="en-GB" sz="4000" dirty="0"/>
              <a:t>Emotions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9E5489FC-1511-43DA-A8C1-7BF9DFA492C1}"/>
              </a:ext>
            </a:extLst>
          </p:cNvPr>
          <p:cNvSpPr/>
          <p:nvPr/>
        </p:nvSpPr>
        <p:spPr>
          <a:xfrm>
            <a:off x="649705" y="1082842"/>
            <a:ext cx="6906127" cy="409073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rgbClr val="FF3300"/>
                </a:solidFill>
              </a:rPr>
              <a:t>Destroying Cluster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5CCFD20-DFFF-4EDF-B8DA-E9DC4C16F15D}"/>
              </a:ext>
            </a:extLst>
          </p:cNvPr>
          <p:cNvCxnSpPr/>
          <p:nvPr/>
        </p:nvCxnSpPr>
        <p:spPr>
          <a:xfrm>
            <a:off x="3116179" y="2406316"/>
            <a:ext cx="20333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D549BA-CD79-4982-969B-AB01111CB005}"/>
              </a:ext>
            </a:extLst>
          </p:cNvPr>
          <p:cNvCxnSpPr>
            <a:cxnSpLocks/>
          </p:cNvCxnSpPr>
          <p:nvPr/>
        </p:nvCxnSpPr>
        <p:spPr>
          <a:xfrm>
            <a:off x="1740568" y="4134852"/>
            <a:ext cx="47805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DB04F4D-A92E-4ED5-8F8A-30217E3A88A2}"/>
              </a:ext>
            </a:extLst>
          </p:cNvPr>
          <p:cNvCxnSpPr>
            <a:cxnSpLocks/>
          </p:cNvCxnSpPr>
          <p:nvPr/>
        </p:nvCxnSpPr>
        <p:spPr>
          <a:xfrm>
            <a:off x="2362200" y="3312695"/>
            <a:ext cx="349717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F610BE0-3A0C-4F2C-8B51-96A677807424}"/>
              </a:ext>
            </a:extLst>
          </p:cNvPr>
          <p:cNvSpPr txBox="1"/>
          <p:nvPr/>
        </p:nvSpPr>
        <p:spPr>
          <a:xfrm>
            <a:off x="3160144" y="3244334"/>
            <a:ext cx="190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3399"/>
                </a:solidFill>
              </a:rPr>
              <a:t>Attention Cluster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2E9388-0BAF-4AF6-85D6-0C9B4B0789CF}"/>
              </a:ext>
            </a:extLst>
          </p:cNvPr>
          <p:cNvSpPr txBox="1"/>
          <p:nvPr/>
        </p:nvSpPr>
        <p:spPr>
          <a:xfrm>
            <a:off x="2900826" y="2384594"/>
            <a:ext cx="24600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FFFF00"/>
                </a:solidFill>
              </a:rPr>
              <a:t>Recommendation Cluster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9EC755-CEC1-4674-9268-273E73A0CF16}"/>
              </a:ext>
            </a:extLst>
          </p:cNvPr>
          <p:cNvSpPr txBox="1"/>
          <p:nvPr/>
        </p:nvSpPr>
        <p:spPr>
          <a:xfrm>
            <a:off x="3607109" y="1494302"/>
            <a:ext cx="1047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7030A0"/>
                </a:solidFill>
              </a:rPr>
              <a:t>Advocacy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 Cluster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CC9C37-FD04-405A-97F3-5BAEF39D9322}"/>
              </a:ext>
            </a:extLst>
          </p:cNvPr>
          <p:cNvSpPr txBox="1"/>
          <p:nvPr/>
        </p:nvSpPr>
        <p:spPr>
          <a:xfrm>
            <a:off x="3254640" y="2072152"/>
            <a:ext cx="1752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Happy  Pleased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B30612-9BC5-419A-BB10-B7D72E15BC27}"/>
              </a:ext>
            </a:extLst>
          </p:cNvPr>
          <p:cNvSpPr txBox="1"/>
          <p:nvPr/>
        </p:nvSpPr>
        <p:spPr>
          <a:xfrm>
            <a:off x="2662169" y="2673171"/>
            <a:ext cx="29373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Trusting    Focused    Cared for</a:t>
            </a:r>
          </a:p>
          <a:p>
            <a:r>
              <a:rPr lang="en-GB" sz="1600" dirty="0"/>
              <a:t>          Safe           Valued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C264D8-8AAA-4FB5-A217-20956C9C467E}"/>
              </a:ext>
            </a:extLst>
          </p:cNvPr>
          <p:cNvSpPr txBox="1"/>
          <p:nvPr/>
        </p:nvSpPr>
        <p:spPr>
          <a:xfrm>
            <a:off x="2169129" y="3489633"/>
            <a:ext cx="3867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Interested        Exploratory      Stimulated</a:t>
            </a:r>
          </a:p>
          <a:p>
            <a:r>
              <a:rPr lang="en-GB" sz="1600" dirty="0"/>
              <a:t>          Energetic               Indulgent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B1F5E4-8909-47CE-9AC2-5ED23A4ABEE3}"/>
              </a:ext>
            </a:extLst>
          </p:cNvPr>
          <p:cNvSpPr txBox="1"/>
          <p:nvPr/>
        </p:nvSpPr>
        <p:spPr>
          <a:xfrm>
            <a:off x="1588168" y="4412261"/>
            <a:ext cx="51106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Irritated                     Unhappy                  Disappointed</a:t>
            </a:r>
          </a:p>
          <a:p>
            <a:r>
              <a:rPr lang="en-GB" sz="1600" dirty="0"/>
              <a:t>          Hurried               Dissatisfied        Frustrated</a:t>
            </a:r>
          </a:p>
          <a:p>
            <a:r>
              <a:rPr lang="en-GB" sz="1600" dirty="0"/>
              <a:t>Stressed                                                      Neglected</a:t>
            </a:r>
          </a:p>
        </p:txBody>
      </p:sp>
      <p:sp>
        <p:nvSpPr>
          <p:cNvPr id="18" name="Arrow: Left 17">
            <a:extLst>
              <a:ext uri="{FF2B5EF4-FFF2-40B4-BE49-F238E27FC236}">
                <a16:creationId xmlns:a16="http://schemas.microsoft.com/office/drawing/2014/main" id="{D427E8B2-3469-4D6A-8514-DE1AB5734050}"/>
              </a:ext>
            </a:extLst>
          </p:cNvPr>
          <p:cNvSpPr/>
          <p:nvPr/>
        </p:nvSpPr>
        <p:spPr>
          <a:xfrm rot="2940507">
            <a:off x="4520526" y="1925689"/>
            <a:ext cx="2157970" cy="4932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5867C762-9805-47EB-A081-B738BDF32734}"/>
              </a:ext>
            </a:extLst>
          </p:cNvPr>
          <p:cNvSpPr/>
          <p:nvPr/>
        </p:nvSpPr>
        <p:spPr>
          <a:xfrm rot="2940507">
            <a:off x="6176889" y="3838406"/>
            <a:ext cx="2157970" cy="493295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183E02-3E6B-42C6-BBAD-C4120167D00C}"/>
              </a:ext>
            </a:extLst>
          </p:cNvPr>
          <p:cNvSpPr txBox="1"/>
          <p:nvPr/>
        </p:nvSpPr>
        <p:spPr>
          <a:xfrm>
            <a:off x="7487442" y="3320355"/>
            <a:ext cx="13689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Drives </a:t>
            </a:r>
          </a:p>
          <a:p>
            <a:pPr algn="ctr"/>
            <a:r>
              <a:rPr lang="en-GB" dirty="0"/>
              <a:t>Short-term </a:t>
            </a:r>
          </a:p>
          <a:p>
            <a:pPr algn="ctr"/>
            <a:r>
              <a:rPr lang="en-GB" dirty="0"/>
              <a:t>Value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E96655-BF3E-4E3A-AF80-A84FE08DAD87}"/>
              </a:ext>
            </a:extLst>
          </p:cNvPr>
          <p:cNvSpPr txBox="1"/>
          <p:nvPr/>
        </p:nvSpPr>
        <p:spPr>
          <a:xfrm>
            <a:off x="6013537" y="1534729"/>
            <a:ext cx="13253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Drives </a:t>
            </a:r>
          </a:p>
          <a:p>
            <a:pPr algn="ctr"/>
            <a:r>
              <a:rPr lang="en-GB" dirty="0"/>
              <a:t>Long-term </a:t>
            </a:r>
          </a:p>
          <a:p>
            <a:pPr algn="ctr"/>
            <a:r>
              <a:rPr lang="en-GB" dirty="0"/>
              <a:t>Value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CDDB1EA-64A4-4CC4-8BC4-0EC4F8A5AEC1}"/>
              </a:ext>
            </a:extLst>
          </p:cNvPr>
          <p:cNvSpPr txBox="1"/>
          <p:nvPr/>
        </p:nvSpPr>
        <p:spPr>
          <a:xfrm>
            <a:off x="2169129" y="5210435"/>
            <a:ext cx="4445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Hierarchy Of Emotional Value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4497B73-2600-4A34-BCC9-0EFACA178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8900" y="167542"/>
            <a:ext cx="1761548" cy="20541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BEE907D-2E5B-4757-8904-210075C90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4026"/>
            <a:ext cx="1073128" cy="135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03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E35C6-9D8F-4943-B858-202E82931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0"/>
            <a:ext cx="7886700" cy="767789"/>
          </a:xfrm>
        </p:spPr>
        <p:txBody>
          <a:bodyPr/>
          <a:lstStyle/>
          <a:p>
            <a:r>
              <a:rPr lang="en-GB" dirty="0"/>
              <a:t>Emotion and Rationality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A239C-8E41-44B1-9E65-AF85A57DB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252" y="767789"/>
            <a:ext cx="7886700" cy="3920751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‘…..the customer’s interpretation of why he or she made a decision is often wrong.  It’s wrong because they do not realise their decision was emotional.  They honestly </a:t>
            </a:r>
            <a:r>
              <a:rPr lang="en-GB" i="1" dirty="0">
                <a:solidFill>
                  <a:srgbClr val="FF0000"/>
                </a:solidFill>
              </a:rPr>
              <a:t>BELIEVE</a:t>
            </a:r>
            <a:r>
              <a:rPr lang="en-GB" dirty="0">
                <a:solidFill>
                  <a:srgbClr val="FF0000"/>
                </a:solidFill>
              </a:rPr>
              <a:t> their rational justifications’.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</a:rPr>
              <a:t>What are the implications of this?  </a:t>
            </a:r>
            <a:r>
              <a:rPr lang="en-GB" i="1" dirty="0">
                <a:solidFill>
                  <a:srgbClr val="0000FF"/>
                </a:solidFill>
              </a:rPr>
              <a:t>Discussion….</a:t>
            </a:r>
          </a:p>
        </p:txBody>
      </p:sp>
      <p:pic>
        <p:nvPicPr>
          <p:cNvPr id="5" name="Picture 4" descr="A person wearing a black shirt&#10;&#10;Description generated with very high confidence">
            <a:extLst>
              <a:ext uri="{FF2B5EF4-FFF2-40B4-BE49-F238E27FC236}">
                <a16:creationId xmlns:a16="http://schemas.microsoft.com/office/drawing/2014/main" id="{5DC5A35C-26DA-46C8-969B-64DFD046B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61264" y="3429000"/>
            <a:ext cx="3125536" cy="2110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EDE3F6-5480-4DC2-9E94-EAF3BD567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52" y="3500245"/>
            <a:ext cx="2618623" cy="211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8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0E36B-6246-4CBE-BA4F-46B8A6F32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3091"/>
          </a:xfrm>
        </p:spPr>
        <p:txBody>
          <a:bodyPr>
            <a:normAutofit/>
          </a:bodyPr>
          <a:lstStyle/>
          <a:p>
            <a:r>
              <a:rPr lang="en-GB" sz="4000" dirty="0"/>
              <a:t>The Intuitive and the Rational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8AAB8F5-F835-4552-8EB2-1AAB11D9CC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040713"/>
              </p:ext>
            </p:extLst>
          </p:nvPr>
        </p:nvGraphicFramePr>
        <p:xfrm>
          <a:off x="0" y="1047729"/>
          <a:ext cx="6096000" cy="409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9217765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751820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110515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70C0"/>
                          </a:solidFill>
                        </a:rPr>
                        <a:t>Intuitive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Important And Emotional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</a:rPr>
                        <a:t>Rational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0770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Quick Decisions</a:t>
                      </a:r>
                    </a:p>
                    <a:p>
                      <a:endParaRPr lang="en-GB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030A0"/>
                          </a:solidFill>
                        </a:rPr>
                        <a:t>Buying a Wedding Dress, First House, Car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Deliberate decisions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97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Low Involvement Decisions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030A0"/>
                          </a:solidFill>
                        </a:rPr>
                        <a:t>Deciding which College to attend, Person to date, Job to take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Motivated decisions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5731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Deciding When Distracted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030A0"/>
                          </a:solidFill>
                        </a:rPr>
                        <a:t>‘My Car Story’ – Preferred Brand Based decisions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Well informed decisions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576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Deciding When Tired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1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Decisions not under time pressure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3958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Habitual Decisions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1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Long-term investment planning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7113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Emotional Decisions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1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Wary decisions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247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</a:rPr>
                        <a:t>Deciding When Brand Loyal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1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Complex decisions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073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High Profile decisions (B2B)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262014"/>
                  </a:ext>
                </a:extLst>
              </a:tr>
            </a:tbl>
          </a:graphicData>
        </a:graphic>
      </p:graphicFrame>
      <p:pic>
        <p:nvPicPr>
          <p:cNvPr id="7" name="Picture 6" descr="A person standing next to a fire&#10;&#10;Description generated with high confidence">
            <a:extLst>
              <a:ext uri="{FF2B5EF4-FFF2-40B4-BE49-F238E27FC236}">
                <a16:creationId xmlns:a16="http://schemas.microsoft.com/office/drawing/2014/main" id="{D1C19A64-6969-48EA-B1F4-01DE3787B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6554" y="1820820"/>
            <a:ext cx="2837446" cy="226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38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36981-F3FB-4C79-8956-9E97F6689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Intuitive/Rational interaction…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F345B-001B-4A6E-8A3B-D0778D345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Approval</a:t>
            </a:r>
          </a:p>
          <a:p>
            <a:r>
              <a:rPr lang="en-GB" sz="2800" dirty="0"/>
              <a:t>Neglect</a:t>
            </a:r>
          </a:p>
          <a:p>
            <a:r>
              <a:rPr lang="en-GB" sz="2800" dirty="0">
                <a:solidFill>
                  <a:srgbClr val="FF3399"/>
                </a:solidFill>
              </a:rPr>
              <a:t>Override</a:t>
            </a:r>
          </a:p>
          <a:p>
            <a:r>
              <a:rPr lang="en-GB" sz="2800" dirty="0">
                <a:solidFill>
                  <a:srgbClr val="0070C0"/>
                </a:solidFill>
              </a:rPr>
              <a:t>Influence</a:t>
            </a:r>
          </a:p>
          <a:p>
            <a:r>
              <a:rPr lang="en-GB" sz="2800" dirty="0">
                <a:solidFill>
                  <a:srgbClr val="00B050"/>
                </a:solidFill>
              </a:rPr>
              <a:t>Anchoring</a:t>
            </a:r>
          </a:p>
          <a:p>
            <a:endParaRPr lang="en-GB" sz="2800" dirty="0"/>
          </a:p>
        </p:txBody>
      </p:sp>
      <p:pic>
        <p:nvPicPr>
          <p:cNvPr id="5" name="Picture 4" descr="A close up of a piece of paper&#10;&#10;Description generated with high confidence">
            <a:extLst>
              <a:ext uri="{FF2B5EF4-FFF2-40B4-BE49-F238E27FC236}">
                <a16:creationId xmlns:a16="http://schemas.microsoft.com/office/drawing/2014/main" id="{800646D2-505E-4A45-9D53-4B05AD1CA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91752" y="1187116"/>
            <a:ext cx="2479531" cy="1395664"/>
          </a:xfrm>
          <a:prstGeom prst="rect">
            <a:avLst/>
          </a:prstGeom>
        </p:spPr>
      </p:pic>
      <p:pic>
        <p:nvPicPr>
          <p:cNvPr id="8" name="Picture 7" descr="A silhouette of a person&#10;&#10;Description generated with very high confidence">
            <a:extLst>
              <a:ext uri="{FF2B5EF4-FFF2-40B4-BE49-F238E27FC236}">
                <a16:creationId xmlns:a16="http://schemas.microsoft.com/office/drawing/2014/main" id="{D31D8C18-424E-43DA-A62D-FF051DA4D2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953" y="1284705"/>
            <a:ext cx="2106663" cy="1395664"/>
          </a:xfrm>
          <a:prstGeom prst="rect">
            <a:avLst/>
          </a:prstGeom>
        </p:spPr>
      </p:pic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D9EE4D0-54A6-401E-B212-91157D8111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34711" y="4328318"/>
            <a:ext cx="1929279" cy="1171992"/>
          </a:xfrm>
          <a:prstGeom prst="rect">
            <a:avLst/>
          </a:prstGeom>
        </p:spPr>
      </p:pic>
      <p:pic>
        <p:nvPicPr>
          <p:cNvPr id="13" name="Picture 12" descr="A picture containing text, book&#10;&#10;Description generated with very high confidence">
            <a:extLst>
              <a:ext uri="{FF2B5EF4-FFF2-40B4-BE49-F238E27FC236}">
                <a16:creationId xmlns:a16="http://schemas.microsoft.com/office/drawing/2014/main" id="{AFFECBB1-201C-463A-9040-6AA3BBAE3A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651123" y="3469482"/>
            <a:ext cx="2256795" cy="1717672"/>
          </a:xfrm>
          <a:prstGeom prst="rect">
            <a:avLst/>
          </a:prstGeom>
        </p:spPr>
      </p:pic>
      <p:pic>
        <p:nvPicPr>
          <p:cNvPr id="16" name="Picture 15" descr="A picture containing ground, outdoor, person&#10;&#10;Description generated with very high confidence">
            <a:extLst>
              <a:ext uri="{FF2B5EF4-FFF2-40B4-BE49-F238E27FC236}">
                <a16:creationId xmlns:a16="http://schemas.microsoft.com/office/drawing/2014/main" id="{11AF5F47-5B13-467E-AEA7-66AC7F1DC8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655010" y="3038270"/>
            <a:ext cx="2031790" cy="171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5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DF63B-01EA-48A6-B181-FF8DACA65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Understanding &amp; predicting  customer habits and behaviours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8D945-B6CA-48D9-B621-77EA62598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Changing behaviour is difficult</a:t>
            </a:r>
          </a:p>
          <a:p>
            <a:r>
              <a:rPr lang="en-GB" sz="2400" dirty="0">
                <a:solidFill>
                  <a:srgbClr val="0000FF"/>
                </a:solidFill>
              </a:rPr>
              <a:t>Pulling the ‘trigger’ on habits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329B879-8B56-44BE-9509-393E945E402F}"/>
              </a:ext>
            </a:extLst>
          </p:cNvPr>
          <p:cNvSpPr/>
          <p:nvPr/>
        </p:nvSpPr>
        <p:spPr>
          <a:xfrm>
            <a:off x="3753852" y="2743200"/>
            <a:ext cx="1636295" cy="1138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Trigger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83750AD-8F2B-4E81-BC95-E31E5AC057B1}"/>
              </a:ext>
            </a:extLst>
          </p:cNvPr>
          <p:cNvSpPr/>
          <p:nvPr/>
        </p:nvSpPr>
        <p:spPr>
          <a:xfrm>
            <a:off x="5526505" y="4124909"/>
            <a:ext cx="1922510" cy="1138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Behaviour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337737D-4740-4384-A98D-CB8B507B25E1}"/>
              </a:ext>
            </a:extLst>
          </p:cNvPr>
          <p:cNvSpPr/>
          <p:nvPr/>
        </p:nvSpPr>
        <p:spPr>
          <a:xfrm>
            <a:off x="1981201" y="4118810"/>
            <a:ext cx="1636295" cy="1138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Outcome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0FDA173-7925-4B49-87CB-940843258837}"/>
              </a:ext>
            </a:extLst>
          </p:cNvPr>
          <p:cNvCxnSpPr>
            <a:cxnSpLocks/>
            <a:stCxn id="4" idx="5"/>
            <a:endCxn id="5" idx="1"/>
          </p:cNvCxnSpPr>
          <p:nvPr/>
        </p:nvCxnSpPr>
        <p:spPr>
          <a:xfrm>
            <a:off x="5150517" y="3715388"/>
            <a:ext cx="657533" cy="57632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FC3B042-11E3-4010-A232-E73CF5AE15F9}"/>
              </a:ext>
            </a:extLst>
          </p:cNvPr>
          <p:cNvCxnSpPr>
            <a:cxnSpLocks/>
            <a:stCxn id="5" idx="2"/>
            <a:endCxn id="6" idx="6"/>
          </p:cNvCxnSpPr>
          <p:nvPr/>
        </p:nvCxnSpPr>
        <p:spPr>
          <a:xfrm flipH="1" flipV="1">
            <a:off x="3617496" y="4688305"/>
            <a:ext cx="1909009" cy="609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EE2A537-0145-4337-98FA-0E37A3988085}"/>
              </a:ext>
            </a:extLst>
          </p:cNvPr>
          <p:cNvCxnSpPr>
            <a:stCxn id="6" idx="7"/>
          </p:cNvCxnSpPr>
          <p:nvPr/>
        </p:nvCxnSpPr>
        <p:spPr>
          <a:xfrm flipV="1">
            <a:off x="3377866" y="3715388"/>
            <a:ext cx="627958" cy="57022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634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BCFCE-A23F-419E-B030-7EB50CA15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Loyalty or Habit?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B7F8250-5015-43FF-BEC8-B9F8958930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858917"/>
              </p:ext>
            </p:extLst>
          </p:nvPr>
        </p:nvGraphicFramePr>
        <p:xfrm>
          <a:off x="1524000" y="1143000"/>
          <a:ext cx="60960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8311562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100036739"/>
                    </a:ext>
                  </a:extLst>
                </a:gridCol>
              </a:tblGrid>
              <a:tr h="162092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FF0000"/>
                          </a:solidFill>
                        </a:rPr>
                        <a:t>No Loyalty</a:t>
                      </a:r>
                    </a:p>
                    <a:p>
                      <a:endParaRPr lang="en-GB" sz="14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Market pricing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00FF"/>
                          </a:solidFill>
                        </a:rPr>
                        <a:t>True Loyalty</a:t>
                      </a:r>
                    </a:p>
                    <a:p>
                      <a:endParaRPr lang="en-GB" sz="14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Intense Emotional Engagement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Customers actively choose your organisation even though others provide the same product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Customers advocate your services proactively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669835"/>
                  </a:ext>
                </a:extLst>
              </a:tr>
              <a:tr h="174792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Mistaken Loyalty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Inertia – People buy a thing because they always have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Habit – Their purchase is routine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Untested Loyalty</a:t>
                      </a:r>
                    </a:p>
                    <a:p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Potentially low level of emotional engagement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Customers feel emotional engagement to your organisation but this is not tested in a competitive situation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677462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1089D3D-FBFD-44AF-8AFE-6CF361951A1C}"/>
              </a:ext>
            </a:extLst>
          </p:cNvPr>
          <p:cNvSpPr txBox="1"/>
          <p:nvPr/>
        </p:nvSpPr>
        <p:spPr>
          <a:xfrm>
            <a:off x="1717693" y="5013960"/>
            <a:ext cx="5708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 Engagement                        Emotional Engagement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EBC649-160E-402F-B5B4-BC7D476EB480}"/>
              </a:ext>
            </a:extLst>
          </p:cNvPr>
          <p:cNvSpPr txBox="1"/>
          <p:nvPr/>
        </p:nvSpPr>
        <p:spPr>
          <a:xfrm rot="16200000">
            <a:off x="-766459" y="2909203"/>
            <a:ext cx="40486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Effective Monopoly       Highly Competitive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A62547A-326B-4333-BAB2-2B916250D6D9}"/>
              </a:ext>
            </a:extLst>
          </p:cNvPr>
          <p:cNvCxnSpPr/>
          <p:nvPr/>
        </p:nvCxnSpPr>
        <p:spPr>
          <a:xfrm>
            <a:off x="1390938" y="5399335"/>
            <a:ext cx="6362124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209F49-C67F-4616-BCCF-A42626F4A32E}"/>
              </a:ext>
            </a:extLst>
          </p:cNvPr>
          <p:cNvCxnSpPr/>
          <p:nvPr/>
        </p:nvCxnSpPr>
        <p:spPr>
          <a:xfrm flipV="1">
            <a:off x="770021" y="914400"/>
            <a:ext cx="0" cy="418841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244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17EC3-E12A-4E98-AE7E-828173531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Building intuitive behaviour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10F8627-15BA-48B1-BB10-99FA88C4ACD8}"/>
              </a:ext>
            </a:extLst>
          </p:cNvPr>
          <p:cNvSpPr/>
          <p:nvPr/>
        </p:nvSpPr>
        <p:spPr>
          <a:xfrm>
            <a:off x="0" y="1953126"/>
            <a:ext cx="2165684" cy="14758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1. Recognition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0F3C4DC-ECF0-4793-9648-ED8A570D7F0A}"/>
              </a:ext>
            </a:extLst>
          </p:cNvPr>
          <p:cNvSpPr/>
          <p:nvPr/>
        </p:nvSpPr>
        <p:spPr>
          <a:xfrm>
            <a:off x="2165684" y="1953126"/>
            <a:ext cx="2165684" cy="14758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2. Learning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62C64D3F-09E8-4DAE-8478-375243133B04}"/>
              </a:ext>
            </a:extLst>
          </p:cNvPr>
          <p:cNvSpPr/>
          <p:nvPr/>
        </p:nvSpPr>
        <p:spPr>
          <a:xfrm>
            <a:off x="4331368" y="1985210"/>
            <a:ext cx="2165684" cy="14758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3. Repetition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4753D8A-7124-4711-8731-9E90477252A0}"/>
              </a:ext>
            </a:extLst>
          </p:cNvPr>
          <p:cNvSpPr/>
          <p:nvPr/>
        </p:nvSpPr>
        <p:spPr>
          <a:xfrm>
            <a:off x="6497052" y="1985210"/>
            <a:ext cx="2438400" cy="14758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 Intuition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C40CCC-4069-4127-875B-93EA8D9901CD}"/>
              </a:ext>
            </a:extLst>
          </p:cNvPr>
          <p:cNvSpPr txBox="1"/>
          <p:nvPr/>
        </p:nvSpPr>
        <p:spPr>
          <a:xfrm>
            <a:off x="0" y="3788025"/>
            <a:ext cx="1411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I recognise I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do not 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understand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86E904-0EEF-4A95-AC02-50E12DBE0D96}"/>
              </a:ext>
            </a:extLst>
          </p:cNvPr>
          <p:cNvSpPr txBox="1"/>
          <p:nvPr/>
        </p:nvSpPr>
        <p:spPr>
          <a:xfrm>
            <a:off x="2165684" y="3788025"/>
            <a:ext cx="1411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 learn how to do this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A91DA5-3E7F-40E2-A779-B5FAC14861C0}"/>
              </a:ext>
            </a:extLst>
          </p:cNvPr>
          <p:cNvSpPr txBox="1"/>
          <p:nvPr/>
        </p:nvSpPr>
        <p:spPr>
          <a:xfrm>
            <a:off x="4331368" y="3788024"/>
            <a:ext cx="1411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I do it many times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3CFD62-F7CB-418A-BA26-F273E9F3FCDD}"/>
              </a:ext>
            </a:extLst>
          </p:cNvPr>
          <p:cNvSpPr txBox="1"/>
          <p:nvPr/>
        </p:nvSpPr>
        <p:spPr>
          <a:xfrm>
            <a:off x="6665494" y="3788023"/>
            <a:ext cx="1852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00FF"/>
                </a:solidFill>
              </a:rPr>
              <a:t>I do it automatically</a:t>
            </a:r>
          </a:p>
        </p:txBody>
      </p:sp>
    </p:spTree>
    <p:extLst>
      <p:ext uri="{BB962C8B-B14F-4D97-AF65-F5344CB8AC3E}">
        <p14:creationId xmlns:p14="http://schemas.microsoft.com/office/powerpoint/2010/main" val="48219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B9CE8-52A6-4B0F-BCF7-34415A944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9973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Heuristic V Systematic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B86D29B-D688-4461-B09E-807A42B4A5AB}"/>
              </a:ext>
            </a:extLst>
          </p:cNvPr>
          <p:cNvSpPr/>
          <p:nvPr/>
        </p:nvSpPr>
        <p:spPr>
          <a:xfrm>
            <a:off x="1042736" y="1417638"/>
            <a:ext cx="4459705" cy="38180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7857414-9040-499A-B976-E71F48092776}"/>
              </a:ext>
            </a:extLst>
          </p:cNvPr>
          <p:cNvSpPr/>
          <p:nvPr/>
        </p:nvSpPr>
        <p:spPr>
          <a:xfrm>
            <a:off x="3489156" y="1417638"/>
            <a:ext cx="4459705" cy="38180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D5A2D1-571A-480C-8D00-270CFBA881C6}"/>
              </a:ext>
            </a:extLst>
          </p:cNvPr>
          <p:cNvSpPr txBox="1"/>
          <p:nvPr/>
        </p:nvSpPr>
        <p:spPr>
          <a:xfrm>
            <a:off x="2053389" y="2294021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Habits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ECEDE8-41F2-48D1-92B9-22EF367B0F8B}"/>
              </a:ext>
            </a:extLst>
          </p:cNvPr>
          <p:cNvSpPr txBox="1"/>
          <p:nvPr/>
        </p:nvSpPr>
        <p:spPr>
          <a:xfrm>
            <a:off x="1201552" y="3028890"/>
            <a:ext cx="2128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Intuitive System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DBA87D-F539-4292-86B6-A9FA06804EE0}"/>
              </a:ext>
            </a:extLst>
          </p:cNvPr>
          <p:cNvSpPr txBox="1"/>
          <p:nvPr/>
        </p:nvSpPr>
        <p:spPr>
          <a:xfrm>
            <a:off x="5810103" y="3072897"/>
            <a:ext cx="21152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Rational System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661464-A73F-43AE-BDF3-56B17CF2E581}"/>
              </a:ext>
            </a:extLst>
          </p:cNvPr>
          <p:cNvSpPr txBox="1"/>
          <p:nvPr/>
        </p:nvSpPr>
        <p:spPr>
          <a:xfrm>
            <a:off x="3673356" y="2663353"/>
            <a:ext cx="17972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Intuitive and </a:t>
            </a:r>
          </a:p>
          <a:p>
            <a:pPr algn="ctr"/>
            <a:r>
              <a:rPr lang="en-GB" sz="2000" b="1" dirty="0">
                <a:solidFill>
                  <a:srgbClr val="7030A0"/>
                </a:solidFill>
              </a:rPr>
              <a:t>Rational </a:t>
            </a:r>
          </a:p>
          <a:p>
            <a:pPr algn="ctr"/>
            <a:r>
              <a:rPr lang="en-GB" sz="2000" b="1" dirty="0">
                <a:solidFill>
                  <a:srgbClr val="7030A0"/>
                </a:solidFill>
              </a:rPr>
              <a:t>Systems </a:t>
            </a:r>
          </a:p>
          <a:p>
            <a:pPr algn="ctr"/>
            <a:r>
              <a:rPr lang="en-GB" sz="2000" b="1" dirty="0">
                <a:solidFill>
                  <a:srgbClr val="7030A0"/>
                </a:solidFill>
              </a:rPr>
              <a:t>Combined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A86F01-0E92-4198-B313-A36479E3B844}"/>
              </a:ext>
            </a:extLst>
          </p:cNvPr>
          <p:cNvSpPr txBox="1"/>
          <p:nvPr/>
        </p:nvSpPr>
        <p:spPr>
          <a:xfrm>
            <a:off x="1912741" y="3778331"/>
            <a:ext cx="1251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Heuristics</a:t>
            </a:r>
          </a:p>
        </p:txBody>
      </p:sp>
    </p:spTree>
    <p:extLst>
      <p:ext uri="{BB962C8B-B14F-4D97-AF65-F5344CB8AC3E}">
        <p14:creationId xmlns:p14="http://schemas.microsoft.com/office/powerpoint/2010/main" val="1662020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3B25E-6538-4433-AFAB-DB9A3609B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The Only Way to build customer loyalty is through customer memories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92EB3-AEDA-49B4-BF3F-CF329D6A3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Chris Daffy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7AD599-E5AF-48A5-82FA-D4A7620FC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463" y="2099919"/>
            <a:ext cx="3111667" cy="315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269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2B160-251C-41CC-8AFA-C6A998BBC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What really drives value for customers?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F721EC0-9C0F-4201-81AC-F05AAA6C2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329829"/>
              </p:ext>
            </p:extLst>
          </p:nvPr>
        </p:nvGraphicFramePr>
        <p:xfrm>
          <a:off x="1524000" y="1396999"/>
          <a:ext cx="6096000" cy="3399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7093010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145422800"/>
                    </a:ext>
                  </a:extLst>
                </a:gridCol>
              </a:tblGrid>
              <a:tr h="169979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SUBCONSCIOUS</a:t>
                      </a:r>
                    </a:p>
                    <a:p>
                      <a:endParaRPr lang="en-GB" dirty="0"/>
                    </a:p>
                    <a:p>
                      <a:endParaRPr lang="en-GB" sz="1400" dirty="0"/>
                    </a:p>
                    <a:p>
                      <a:pPr algn="ctr"/>
                      <a:r>
                        <a:rPr lang="en-GB" sz="1400" dirty="0"/>
                        <a:t>Not desired but drives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CONSCIOUS</a:t>
                      </a:r>
                    </a:p>
                    <a:p>
                      <a:endParaRPr lang="en-GB" sz="1400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sz="1400" dirty="0"/>
                        <a:t>Desired and drives value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9694300"/>
                  </a:ext>
                </a:extLst>
              </a:tr>
              <a:tr h="169979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INVISIBLE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sz="1400" dirty="0"/>
                        <a:t>Not desired and doesn’t drive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DECEPTION</a:t>
                      </a:r>
                    </a:p>
                    <a:p>
                      <a:endParaRPr lang="en-GB" dirty="0"/>
                    </a:p>
                    <a:p>
                      <a:endParaRPr lang="en-GB" sz="1000" dirty="0"/>
                    </a:p>
                    <a:p>
                      <a:pPr algn="ctr"/>
                      <a:r>
                        <a:rPr lang="en-GB" sz="1400" dirty="0"/>
                        <a:t>Desired and does not drive value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17875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C45BAAD-0775-469A-931F-824CEBD92AC8}"/>
              </a:ext>
            </a:extLst>
          </p:cNvPr>
          <p:cNvSpPr txBox="1"/>
          <p:nvPr/>
        </p:nvSpPr>
        <p:spPr>
          <a:xfrm>
            <a:off x="1523999" y="4908521"/>
            <a:ext cx="6095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LOW DESIRE                                                  HIGH DESIRE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675245-EB94-4BA8-82A9-E68904C260B9}"/>
              </a:ext>
            </a:extLst>
          </p:cNvPr>
          <p:cNvSpPr txBox="1"/>
          <p:nvPr/>
        </p:nvSpPr>
        <p:spPr>
          <a:xfrm rot="16200000">
            <a:off x="405806" y="3618286"/>
            <a:ext cx="15900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DOESN’T</a:t>
            </a:r>
          </a:p>
          <a:p>
            <a:pPr algn="ctr"/>
            <a:r>
              <a:rPr lang="en-GB" dirty="0"/>
              <a:t> DRIVE VALUE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268356-3CF1-47FC-ADE9-686CB184BB9F}"/>
              </a:ext>
            </a:extLst>
          </p:cNvPr>
          <p:cNvSpPr txBox="1"/>
          <p:nvPr/>
        </p:nvSpPr>
        <p:spPr>
          <a:xfrm rot="16200000">
            <a:off x="535587" y="1907170"/>
            <a:ext cx="10534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 DRIVES </a:t>
            </a:r>
          </a:p>
          <a:p>
            <a:pPr algn="ctr"/>
            <a:r>
              <a:rPr lang="en-GB" dirty="0"/>
              <a:t>VALUE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0C66813-F29B-4F7C-9755-D9DA676FE855}"/>
              </a:ext>
            </a:extLst>
          </p:cNvPr>
          <p:cNvCxnSpPr/>
          <p:nvPr/>
        </p:nvCxnSpPr>
        <p:spPr>
          <a:xfrm>
            <a:off x="1523997" y="5449897"/>
            <a:ext cx="609600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439FECD-C731-4062-84D7-9AA0D1FDB094}"/>
              </a:ext>
            </a:extLst>
          </p:cNvPr>
          <p:cNvCxnSpPr/>
          <p:nvPr/>
        </p:nvCxnSpPr>
        <p:spPr>
          <a:xfrm flipV="1">
            <a:off x="600668" y="1417638"/>
            <a:ext cx="0" cy="337895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9141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60BCA-2EE1-42B3-8DF1-9418C6BC3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93F4E-815F-435F-ACE7-2A37A9537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62051"/>
            <a:ext cx="7886700" cy="4381500"/>
          </a:xfrm>
        </p:spPr>
        <p:txBody>
          <a:bodyPr/>
          <a:lstStyle/>
          <a:p>
            <a:r>
              <a:rPr lang="en-GB" dirty="0"/>
              <a:t>Take 5 minutes to reflect upon today’s key learning…</a:t>
            </a:r>
          </a:p>
        </p:txBody>
      </p:sp>
      <p:pic>
        <p:nvPicPr>
          <p:cNvPr id="5" name="Picture 4" descr="A picture containing nature, water&#10;&#10;Description generated with very high confidence">
            <a:extLst>
              <a:ext uri="{FF2B5EF4-FFF2-40B4-BE49-F238E27FC236}">
                <a16:creationId xmlns:a16="http://schemas.microsoft.com/office/drawing/2014/main" id="{02E105E2-2531-4CA6-A828-1843E596E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25580" y="2343361"/>
            <a:ext cx="6230155" cy="278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21684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B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B" id="{C90A4CCD-9E61-44EF-A183-B648161D10F9}" vid="{A4CCB923-326F-4F97-817D-F66087A1AFCE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83AD108B-BD82-4BEC-8384-78803B4C51ED}"/>
    </a:ext>
  </a:extLst>
</a:theme>
</file>

<file path=ppt/theme/theme3.xml><?xml version="1.0" encoding="utf-8"?>
<a:theme xmlns:a="http://schemas.openxmlformats.org/drawingml/2006/main" name="ALAMO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2A1E32B8-695C-459D-B16C-89FE870095C9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956</Words>
  <Application>Microsoft Office PowerPoint</Application>
  <PresentationFormat>On-screen Show (4:3)</PresentationFormat>
  <Paragraphs>213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-apple-system</vt:lpstr>
      <vt:lpstr>Arial</vt:lpstr>
      <vt:lpstr>Calibri</vt:lpstr>
      <vt:lpstr>Calibri Light</vt:lpstr>
      <vt:lpstr>UWTSD 200 B</vt:lpstr>
      <vt:lpstr>Title Slide 1</vt:lpstr>
      <vt:lpstr>ALAMO22</vt:lpstr>
      <vt:lpstr>BA Applied Leadership and Management in the Workplace    Module: BMSK5012 Understanding &amp; Engaging in the Customer Experience    </vt:lpstr>
      <vt:lpstr>PowerPoint Presentation</vt:lpstr>
      <vt:lpstr>PowerPoint Presentation</vt:lpstr>
      <vt:lpstr>Aim &amp; Learning Outcomes</vt:lpstr>
      <vt:lpstr>Understanding the Customer Experience</vt:lpstr>
      <vt:lpstr>Some more thoughts……</vt:lpstr>
      <vt:lpstr>A new definition…</vt:lpstr>
      <vt:lpstr>Seven Customer Experience Imperatives</vt:lpstr>
      <vt:lpstr>Emotions</vt:lpstr>
      <vt:lpstr>Emotion and Rationality</vt:lpstr>
      <vt:lpstr>The Intuitive and the Rational</vt:lpstr>
      <vt:lpstr>Intuitive/Rational interaction…</vt:lpstr>
      <vt:lpstr>Understanding &amp; predicting  customer habits and behaviours</vt:lpstr>
      <vt:lpstr>Loyalty or Habit?</vt:lpstr>
      <vt:lpstr>Building intuitive behaviour</vt:lpstr>
      <vt:lpstr>Heuristic V Systematic</vt:lpstr>
      <vt:lpstr>The Only Way to build customer loyalty is through customer memories</vt:lpstr>
      <vt:lpstr>What really drives value for customers?</vt:lpstr>
      <vt:lpstr>Review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Tinkler</dc:creator>
  <cp:lastModifiedBy>Christian Felices</cp:lastModifiedBy>
  <cp:revision>6</cp:revision>
  <dcterms:created xsi:type="dcterms:W3CDTF">2018-05-07T09:23:44Z</dcterms:created>
  <dcterms:modified xsi:type="dcterms:W3CDTF">2024-04-24T11:00:51Z</dcterms:modified>
</cp:coreProperties>
</file>