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D112D8-420D-404A-99F7-385ABEB8915A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1492FF-BD24-4907-8FC1-2EE346236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325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1C6A150-DD3E-47A4-9A2A-1F02B9BEF4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C20ECA3B-F681-4184-9F60-627859FF94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8DCF991-1585-4109-8C93-0CB879272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86FB2-D40C-4DB7-A1B6-5A6922ACDC73}" type="datetime1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BA152DB-0390-4E5D-8752-FC755EFDE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6B80A0F-FF07-4847-A751-3F1346C0A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507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C5146DC-A7F1-4F26-AA2A-E40ED6803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19C9B1D-4AB1-4978-B759-5BAF958C65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9F7F228-61A0-43CC-B2B5-645950387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49FD4-C05A-47B5-B455-CC592D9A3674}" type="datetime1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2A4D4B8-578A-43DF-841C-BA3DB087C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64507A3-2B20-4378-A1C4-E2B4457A8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679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6D7AB50-76C3-45ED-B6C8-FD1F5F27E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F2B4189-7BF9-434A-A5F6-F7EDF78280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E894BD7-B963-419C-9FA8-29F54DE63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6108D-1989-46A1-B7EC-2F4833016441}" type="datetime1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521B9CE-E74D-4D18-BA56-D1C0EF866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6EA4650-3113-43BE-A5F6-2330032A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502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27A5C91-5A72-4328-91D9-AB86F011C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0541D74-7017-442B-BC85-3754275BCC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EBF7986C-58A5-4CB9-9F85-E0D6B7D44D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A3BB15A-62F6-4E3D-88B7-6CF3524384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047C0-A9C3-4C4A-8A79-E786588B17E1}" type="datetime1">
              <a:rPr lang="en-GB" smtClean="0"/>
              <a:t>09/05/2020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1F0A26A-462C-4067-893E-2B59E34ED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A3F8005D-A228-4101-9D08-D59849B5D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790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5B0C8DE-F1B5-4577-B3BA-C7CC4878A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9D653D47-675E-44CE-A9CB-A3207626AB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8A0D82DA-9426-4C40-A580-3F9C5CFA65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73CC1B06-FDBE-4E0D-AC09-0388C59D81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E09377C0-08C7-4A93-B850-D6F7D41780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578F5E51-BA31-4DB5-BF9C-580010F3C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A986-8723-41CB-92A5-F64E6DB9509D}" type="datetime1">
              <a:rPr lang="en-GB" smtClean="0"/>
              <a:t>09/05/2020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88EAE8BF-6D9C-4AB0-A80E-72F94B3FC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5A8B1E51-774B-42C8-9C91-98B91BD3F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675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8453F06-B47D-4CC2-92A9-4B120C8F5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0B77766E-6CEE-4B9B-A58B-F5286E5AA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05A19-76A5-43AD-980E-07B6A31AB81C}" type="datetime1">
              <a:rPr lang="en-GB" smtClean="0"/>
              <a:t>09/05/2020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94E58B11-22CF-42DE-B3FB-50C769A82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E7A41EDB-0545-4A43-8DBA-819B24CB9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7426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9C69FDD1-2D7E-42D5-9433-EA5D23304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65F3B-94A2-4EE3-AC8C-F75EA67EDD40}" type="datetime1">
              <a:rPr lang="en-GB" smtClean="0"/>
              <a:t>09/05/2020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79122077-2352-4D8E-A6FB-059B4DB7B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7E57028D-3CEE-44A2-9000-A9060D5A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426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DF5F4BF-0290-4B28-A6A0-B0ECD1FBA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450830B-A16C-4864-AB5A-300D79F3D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155076B2-1594-42AB-B060-033DB9B12A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91544F4A-BA7C-4338-9BB1-0679D3214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0B126-872C-45A4-AC1B-B116DCE7E31A}" type="datetime1">
              <a:rPr lang="en-GB" smtClean="0"/>
              <a:t>09/05/2020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EFB32B76-E99E-4B73-BC9C-F8EDF1942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8E7FD252-35B5-49D2-A7D4-138A407B3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972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5D99437-1957-4064-8660-22F944C31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417B6BD8-CBF0-4CDE-80CB-894C7986BE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7E0DB9E7-BFB7-4895-A0DB-6E4272109B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D3AB67F2-CB9B-4D5A-B88C-4D7D1D3C0E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C8C54-0AA8-43D0-B9F8-8408C6ACC195}" type="datetime1">
              <a:rPr lang="en-GB" smtClean="0"/>
              <a:t>09/05/2020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0F5EAD3-ABC4-4E63-AF7E-ED80AB57F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C08709A-7310-48C9-BA1A-3FDB6902F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279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4733B23-CEEF-4930-9398-89FAC5925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53B4C37E-5568-43C7-8C04-002FDDA351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FF688A8-9CD4-4468-9B02-C93FB0FEF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77B23-9420-457F-9215-A02C670C1335}" type="datetime1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BF9DF44-A3C9-419F-BEAC-4A5119B0F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B8FE607-C682-4547-8831-CEB256B20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8797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D1FD27C3-10B3-47AD-8AA9-423B3BC4B0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9577D5F1-85D0-41E9-9676-0B02578E91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9DF761F-DDBA-4A2B-826E-5EBB3E67E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3794-4016-4530-A475-9540FF13D5AB}" type="datetime1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AA9D8EC-AA3C-4328-A318-682CA8E35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7AAE629-7744-4A34-ABF1-99EF8CBB7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340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A6F22944-9D6C-40D9-AF5C-3FDF026B4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AB454C0-91E3-4992-82F1-5025D0B8E2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A6E0E3B-0085-4BCE-80EF-A449220392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66EDE3-0FC0-495D-B4A4-69C74EA54A58}" type="datetime1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0A0D0F2-760D-42D6-9B70-253E604D59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2EE0336-EA4B-44AD-B2F8-C41A0447E8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074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6571DC9-7133-47EA-A9F4-C5A9B49D1CB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Mini-lecture series by David C. Williams</a:t>
            </a:r>
            <a:br>
              <a:rPr lang="en-GB" sz="1800" dirty="0"/>
            </a:br>
            <a:r>
              <a:rPr lang="en-GB" sz="1800" dirty="0"/>
              <a:t>Lecturer in EAP (English for Academic Purposes)</a:t>
            </a:r>
            <a:br>
              <a:rPr lang="en-GB" sz="1800" dirty="0"/>
            </a:br>
            <a:r>
              <a:rPr lang="en-GB" sz="1800" dirty="0"/>
              <a:t>UWTSD Swansea campus 2019</a:t>
            </a:r>
            <a:br>
              <a:rPr lang="en-GB" sz="1800" dirty="0"/>
            </a:br>
            <a:r>
              <a:rPr lang="en-GB" sz="1800" dirty="0"/>
              <a:t/>
            </a:r>
            <a:br>
              <a:rPr lang="en-GB" sz="1800" dirty="0"/>
            </a:br>
            <a:r>
              <a:rPr lang="en-GB" sz="1800" dirty="0"/>
              <a:t>Mini-topic 6:  Prefixes</a:t>
            </a:r>
            <a:br>
              <a:rPr lang="en-GB" sz="1800" dirty="0"/>
            </a:br>
            <a:endParaRPr lang="en-GB" sz="1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6896F9B3-9710-4A28-AB89-63AAF37B6BA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DE274BBF-A4CB-41A6-94EA-C2941752C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7215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FBEE9A0-0313-489C-8BAF-578F767D3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prefix?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9DEDD5F-3A5F-498D-9EEE-B6A55D8515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Professor Peter Matthews (1997), an affix is any element in the morphological structure of a word other than the root. A prefix is an element at the start of a word, such as </a:t>
            </a:r>
            <a:r>
              <a:rPr lang="en-GB" dirty="0" err="1"/>
              <a:t>im</a:t>
            </a:r>
            <a:r>
              <a:rPr lang="en-GB" dirty="0"/>
              <a:t>- in the word impossible or un- in the word unnecessary.</a:t>
            </a:r>
          </a:p>
          <a:p>
            <a:r>
              <a:rPr lang="en-GB" dirty="0"/>
              <a:t>Prefixes change the meaning of adjectives to the opposite. Thus, they allow the formation of antonyms. Examples are as follows:-</a:t>
            </a:r>
          </a:p>
          <a:p>
            <a:pPr lvl="1"/>
            <a:r>
              <a:rPr lang="en-GB" dirty="0"/>
              <a:t>Possible/Impossible</a:t>
            </a:r>
          </a:p>
          <a:p>
            <a:pPr lvl="1"/>
            <a:r>
              <a:rPr lang="en-GB" dirty="0"/>
              <a:t>Necessary/Unnecessary</a:t>
            </a:r>
          </a:p>
          <a:p>
            <a:pPr lvl="1"/>
            <a:r>
              <a:rPr lang="en-GB" dirty="0"/>
              <a:t>Symmetrical/Asymmetrical</a:t>
            </a:r>
          </a:p>
          <a:p>
            <a:pPr lvl="1"/>
            <a:r>
              <a:rPr lang="en-GB" dirty="0"/>
              <a:t>Proportionate/Disproportionate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432DA755-1189-44CB-9DE1-5D349836B6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497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521AB70-276E-4D0F-9247-E7B8B0224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of the most common prefixes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E90A6E2-6101-446B-A466-042C5CB7C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8151"/>
            <a:ext cx="10515600" cy="4351338"/>
          </a:xfrm>
        </p:spPr>
        <p:txBody>
          <a:bodyPr/>
          <a:lstStyle/>
          <a:p>
            <a:r>
              <a:rPr lang="en-GB" dirty="0" err="1"/>
              <a:t>Im</a:t>
            </a:r>
            <a:r>
              <a:rPr lang="en-GB" dirty="0"/>
              <a:t>-		Imperfect, impossible</a:t>
            </a:r>
          </a:p>
          <a:p>
            <a:r>
              <a:rPr lang="en-GB" dirty="0"/>
              <a:t>Un-		Unavailable, unnecessary</a:t>
            </a:r>
          </a:p>
          <a:p>
            <a:r>
              <a:rPr lang="en-GB" dirty="0"/>
              <a:t>Dis-		Dissatisfaction, disproportionate,</a:t>
            </a:r>
          </a:p>
          <a:p>
            <a:r>
              <a:rPr lang="en-GB" dirty="0"/>
              <a:t>Ab-		Abnormal, </a:t>
            </a:r>
          </a:p>
          <a:p>
            <a:r>
              <a:rPr lang="en-GB" dirty="0"/>
              <a:t>A-		Asymmetrical, </a:t>
            </a:r>
          </a:p>
          <a:p>
            <a:r>
              <a:rPr lang="en-GB" dirty="0"/>
              <a:t>Mal-		Maladjusted, malcontent</a:t>
            </a:r>
          </a:p>
          <a:p>
            <a:r>
              <a:rPr lang="en-GB" dirty="0"/>
              <a:t>Pre-		Preproduction, prerequisite</a:t>
            </a:r>
          </a:p>
          <a:p>
            <a:r>
              <a:rPr lang="en-GB" dirty="0"/>
              <a:t>Post-	Postproduction, postnatal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F3B47881-E4D0-40D3-AE0F-ECA178EF7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68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AF9F3EC-3F09-4D82-9D33-6393F07FE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Uses of prefixes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CADB2D7-CD4F-47BC-AD70-EC89BBFE13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one of their main functions is to generate antonyms, for a given adjective, they can help when trying to create paraphrases.</a:t>
            </a:r>
          </a:p>
          <a:p>
            <a:r>
              <a:rPr lang="en-GB" dirty="0"/>
              <a:t>When constructing critique essays the student needs to be able to describe both advantages and disadvantages. Prefixes allow the creation of pairs of words that illustrate this. For example:-</a:t>
            </a:r>
          </a:p>
          <a:p>
            <a:pPr lvl="1"/>
            <a:r>
              <a:rPr lang="en-GB" dirty="0"/>
              <a:t>Advantages/disadvantages</a:t>
            </a:r>
          </a:p>
          <a:p>
            <a:pPr lvl="1"/>
            <a:r>
              <a:rPr lang="en-GB" dirty="0"/>
              <a:t>Merits/demerits</a:t>
            </a:r>
          </a:p>
          <a:p>
            <a:pPr lvl="1"/>
            <a:r>
              <a:rPr lang="en-GB" dirty="0"/>
              <a:t>Upside/downside</a:t>
            </a:r>
          </a:p>
          <a:p>
            <a:pPr lvl="1"/>
            <a:r>
              <a:rPr lang="en-GB" dirty="0"/>
              <a:t>Smoking/Antismoking</a:t>
            </a:r>
          </a:p>
          <a:p>
            <a:pPr lvl="1"/>
            <a:r>
              <a:rPr lang="en-GB" dirty="0"/>
              <a:t>Antiabortion/Proabortion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FF4A9CE7-42F1-4C47-8FBB-D690AD4A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081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C1B5B99-EC51-4C3D-AB4A-EC1877B3B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Prefixes according to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0FFACEB-E2CD-423D-90E3-9EAE27D347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size (macro, micro),</a:t>
            </a:r>
          </a:p>
          <a:p>
            <a:r>
              <a:rPr lang="en-GB" dirty="0"/>
              <a:t>quantity (mono, </a:t>
            </a:r>
            <a:r>
              <a:rPr lang="en-GB" dirty="0" err="1"/>
              <a:t>uni</a:t>
            </a:r>
            <a:r>
              <a:rPr lang="en-GB" dirty="0"/>
              <a:t>, bi, tri, quad, multi, poly),</a:t>
            </a:r>
          </a:p>
          <a:p>
            <a:r>
              <a:rPr lang="en-GB" dirty="0"/>
              <a:t>relationships (anti, contra, com, </a:t>
            </a:r>
            <a:r>
              <a:rPr lang="en-GB" dirty="0" err="1"/>
              <a:t>sym</a:t>
            </a:r>
            <a:r>
              <a:rPr lang="en-GB" dirty="0"/>
              <a:t>),</a:t>
            </a:r>
          </a:p>
          <a:p>
            <a:r>
              <a:rPr lang="en-GB" dirty="0"/>
              <a:t>position in time (ante, fore, pre, post)</a:t>
            </a:r>
          </a:p>
          <a:p>
            <a:r>
              <a:rPr lang="en-GB" dirty="0"/>
              <a:t>position in space (</a:t>
            </a:r>
            <a:r>
              <a:rPr lang="en-GB" dirty="0" err="1"/>
              <a:t>circum</a:t>
            </a:r>
            <a:r>
              <a:rPr lang="en-GB" dirty="0"/>
              <a:t>, </a:t>
            </a:r>
            <a:r>
              <a:rPr lang="en-GB" dirty="0" err="1"/>
              <a:t>exo</a:t>
            </a:r>
            <a:r>
              <a:rPr lang="en-GB" dirty="0"/>
              <a:t>, inter, intra, peri, sub, trans, etc.),</a:t>
            </a:r>
          </a:p>
          <a:p>
            <a:r>
              <a:rPr lang="en-GB" dirty="0"/>
              <a:t>quality (</a:t>
            </a:r>
            <a:r>
              <a:rPr lang="en-GB" dirty="0" err="1"/>
              <a:t>eu</a:t>
            </a:r>
            <a:r>
              <a:rPr lang="en-GB" dirty="0"/>
              <a:t>, mal), or.</a:t>
            </a:r>
          </a:p>
          <a:p>
            <a:r>
              <a:rPr lang="en-GB" dirty="0"/>
              <a:t>negation.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E8446EEC-4D8A-43BA-BFE8-4CD5DCE32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3884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56E9225-49EA-4A7D-8E5E-9EC3B668D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41780"/>
          </a:xfrm>
        </p:spPr>
        <p:txBody>
          <a:bodyPr/>
          <a:lstStyle/>
          <a:p>
            <a:r>
              <a:rPr lang="en-GB" dirty="0"/>
              <a:t>List of Prefixes A-D </a:t>
            </a:r>
            <a:r>
              <a:rPr lang="en-GB" sz="2000" dirty="0"/>
              <a:t>(www.englishhints.com)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xmlns="" id="{406C126F-99FF-44CD-ABDC-5B35D040B4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1193499"/>
              </p:ext>
            </p:extLst>
          </p:nvPr>
        </p:nvGraphicFramePr>
        <p:xfrm>
          <a:off x="838200" y="1106906"/>
          <a:ext cx="10515597" cy="56145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xmlns="" val="1213740362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xmlns="" val="1069641668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xmlns="" val="3573235838"/>
                    </a:ext>
                  </a:extLst>
                </a:gridCol>
              </a:tblGrid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PREFIX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MEANING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EXAMPLES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514957919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a-, an-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Without, not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Anaesthetic, atheist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928325353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ab-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Away, from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Abject, abscess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29816112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ad-, a-, ac-, as-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To, toward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Access, admit, assist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39496670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ante-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Before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Antecedent, anterior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3667360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anti-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Against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Antibiotics, antioxidant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746165587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auto-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Self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Autoimmune, autonomous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71583569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ben-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Benefit, benign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238121053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bi-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Two, both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Bifocals, bipolar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400319470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circum-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Around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Circumference, circumscribe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285159738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co-, com-, con-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With, together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Companion, concurrent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653355440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contra-, counter-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Against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Contradict, counteract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776154409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de-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Down, undo, not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Degenerate, depress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9640374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di-, dis-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Lack of, not, apart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Disadvantage, displacement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11402186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6665AAB8-15C6-40ED-9202-80DFD61AA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8865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359</Words>
  <Application>Microsoft Office PowerPoint</Application>
  <PresentationFormat>Widescreen</PresentationFormat>
  <Paragraphs>82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Mini-lecture series by David C. Williams Lecturer in EAP (English for Academic Purposes) UWTSD Swansea campus 2019  Mini-topic 6:  Prefixes </vt:lpstr>
      <vt:lpstr>What is a prefix?  </vt:lpstr>
      <vt:lpstr>Some of the most common prefixes</vt:lpstr>
      <vt:lpstr>Uses of prefixes</vt:lpstr>
      <vt:lpstr>Prefixes according to function</vt:lpstr>
      <vt:lpstr>List of Prefixes A-D (www.englishhints.com)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Mini-lecture series by David C. Williams Lecturer in EAP (English for Academic Purposes) UWTSD Swansea campus 2019  Mini-topic 5:  Paraphrasing </dc:title>
  <dc:creator>David Williams</dc:creator>
  <cp:lastModifiedBy>David Charles Williams (International Centre)</cp:lastModifiedBy>
  <cp:revision>23</cp:revision>
  <dcterms:created xsi:type="dcterms:W3CDTF">2019-12-17T10:57:59Z</dcterms:created>
  <dcterms:modified xsi:type="dcterms:W3CDTF">2020-05-09T09:43:43Z</dcterms:modified>
</cp:coreProperties>
</file>