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9" r:id="rId4"/>
    <p:sldId id="258" r:id="rId5"/>
    <p:sldId id="261" r:id="rId6"/>
    <p:sldId id="262" r:id="rId7"/>
    <p:sldId id="265" r:id="rId8"/>
    <p:sldId id="276" r:id="rId9"/>
    <p:sldId id="273" r:id="rId10"/>
    <p:sldId id="274" r:id="rId11"/>
    <p:sldId id="269" r:id="rId12"/>
    <p:sldId id="280" r:id="rId13"/>
    <p:sldId id="278" r:id="rId14"/>
    <p:sldId id="263" r:id="rId15"/>
    <p:sldId id="288" r:id="rId16"/>
    <p:sldId id="281" r:id="rId17"/>
    <p:sldId id="260" r:id="rId18"/>
    <p:sldId id="267" r:id="rId19"/>
    <p:sldId id="268" r:id="rId20"/>
    <p:sldId id="266" r:id="rId21"/>
    <p:sldId id="264" r:id="rId22"/>
    <p:sldId id="270" r:id="rId23"/>
    <p:sldId id="287" r:id="rId24"/>
    <p:sldId id="284" r:id="rId25"/>
    <p:sldId id="286" r:id="rId26"/>
    <p:sldId id="289" r:id="rId27"/>
    <p:sldId id="283" r:id="rId28"/>
    <p:sldId id="285" r:id="rId29"/>
    <p:sldId id="277" r:id="rId30"/>
    <p:sldId id="271" r:id="rId31"/>
    <p:sldId id="272" r:id="rId32"/>
    <p:sldId id="27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9361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3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199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52210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6495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144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929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97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444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444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8236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9673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8500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0946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076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3338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11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1/28/2021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13637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y77y7XW8GtE"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snQEAyP8Rk" TargetMode="External"/><Relationship Id="rId2" Type="http://schemas.openxmlformats.org/officeDocument/2006/relationships/hyperlink" Target="https://www.youtube.com/watch?v=o0jpWKjYwHg" TargetMode="External"/><Relationship Id="rId1" Type="http://schemas.openxmlformats.org/officeDocument/2006/relationships/slideLayout" Target="../slideLayouts/slideLayout2.xml"/><Relationship Id="rId4" Type="http://schemas.openxmlformats.org/officeDocument/2006/relationships/hyperlink" Target="https://www.youtube.com/watch?v=4tLfjPbFJcY"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hse.ie/eng/staff/resources/changeguide/resources/change-guid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helensandersonassociates.co.uk/person-centred-practice/paths/" TargetMode="External"/><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xml"/><Relationship Id="rId4" Type="http://schemas.openxmlformats.org/officeDocument/2006/relationships/hyperlink" Target="http://helensandersonassociates.co.uk/person-centred-practice/person-centred-thinking-tools/relationship-circl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alzheimers.org.uk/get-support/publications-factsheets/this-is-me" TargetMode="External"/><Relationship Id="rId2" Type="http://schemas.openxmlformats.org/officeDocument/2006/relationships/hyperlink" Target="https://www.youtube.com/watch?v=9M0SBJ_MTtw" TargetMode="External"/><Relationship Id="rId1" Type="http://schemas.openxmlformats.org/officeDocument/2006/relationships/slideLayout" Target="../slideLayouts/slideLayout2.xml"/><Relationship Id="rId4" Type="http://schemas.openxmlformats.org/officeDocument/2006/relationships/hyperlink" Target="http://www.cwp.nhs.uk/about-us/our-campaigns/person-centred-framework/recovery-toolbox/advance-statemen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ndti.org.uk/uploads/files/Advocacy-Charter-A3.pdf"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familiesleadingplanning.co.uk/documents/pcp%20key%20features%20and%20styles.pdf"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2.xml"/><Relationship Id="rId4" Type="http://schemas.openxmlformats.org/officeDocument/2006/relationships/hyperlink" Target="https://www.ncbi.nlm.nih.gov/pubm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Person Centred </a:t>
            </a:r>
            <a:r>
              <a:rPr lang="en-GB" b="1" dirty="0" smtClean="0"/>
              <a:t>Practice</a:t>
            </a:r>
            <a:br>
              <a:rPr lang="en-GB" b="1" dirty="0" smtClean="0"/>
            </a:br>
            <a:r>
              <a:rPr lang="en-GB" b="1" dirty="0" smtClean="0"/>
              <a:t>Older People</a:t>
            </a:r>
            <a:endParaRPr lang="en-GB" b="1" dirty="0"/>
          </a:p>
        </p:txBody>
      </p:sp>
      <p:sp>
        <p:nvSpPr>
          <p:cNvPr id="3" name="Subtitle 2"/>
          <p:cNvSpPr>
            <a:spLocks noGrp="1"/>
          </p:cNvSpPr>
          <p:nvPr>
            <p:ph type="subTitle" idx="1"/>
          </p:nvPr>
        </p:nvSpPr>
        <p:spPr/>
        <p:txBody>
          <a:bodyPr/>
          <a:lstStyle/>
          <a:p>
            <a:endParaRPr lang="en-GB" dirty="0" smtClean="0"/>
          </a:p>
          <a:p>
            <a:r>
              <a:rPr lang="en-GB" dirty="0" smtClean="0"/>
              <a:t>Joanne Davies</a:t>
            </a:r>
            <a:endParaRPr lang="en-GB" dirty="0"/>
          </a:p>
        </p:txBody>
      </p:sp>
    </p:spTree>
    <p:extLst>
      <p:ext uri="{BB962C8B-B14F-4D97-AF65-F5344CB8AC3E}">
        <p14:creationId xmlns:p14="http://schemas.microsoft.com/office/powerpoint/2010/main" val="1969470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Person Centred Practice?</a:t>
            </a:r>
            <a:endParaRPr lang="en-GB" b="1" dirty="0"/>
          </a:p>
        </p:txBody>
      </p:sp>
      <p:sp>
        <p:nvSpPr>
          <p:cNvPr id="3" name="Content Placeholder 2"/>
          <p:cNvSpPr>
            <a:spLocks noGrp="1"/>
          </p:cNvSpPr>
          <p:nvPr>
            <p:ph idx="1"/>
          </p:nvPr>
        </p:nvSpPr>
        <p:spPr/>
        <p:txBody>
          <a:bodyPr/>
          <a:lstStyle/>
          <a:p>
            <a:pPr algn="ctr">
              <a:buNone/>
            </a:pPr>
            <a:r>
              <a:rPr lang="en-US" sz="2800" dirty="0"/>
              <a:t>In your groups, discuss the phrase Person Centred </a:t>
            </a:r>
            <a:r>
              <a:rPr lang="en-US" sz="2800" dirty="0" smtClean="0"/>
              <a:t>Practice.</a:t>
            </a:r>
            <a:endParaRPr lang="en-US" sz="2800" dirty="0"/>
          </a:p>
          <a:p>
            <a:pPr algn="ctr">
              <a:buNone/>
            </a:pPr>
            <a:r>
              <a:rPr lang="en-US" sz="2800" dirty="0"/>
              <a:t>Is it a phrase you are familiar with?</a:t>
            </a:r>
          </a:p>
          <a:p>
            <a:pPr algn="ctr">
              <a:buNone/>
            </a:pPr>
            <a:r>
              <a:rPr lang="en-US" sz="2800" dirty="0"/>
              <a:t>Have you come across it in your work?</a:t>
            </a:r>
          </a:p>
          <a:p>
            <a:pPr algn="ctr">
              <a:buNone/>
            </a:pPr>
            <a:r>
              <a:rPr lang="en-US" sz="2800" dirty="0"/>
              <a:t>What do you think it means?</a:t>
            </a:r>
          </a:p>
          <a:p>
            <a:endParaRPr lang="en-GB" dirty="0"/>
          </a:p>
        </p:txBody>
      </p:sp>
    </p:spTree>
    <p:extLst>
      <p:ext uri="{BB962C8B-B14F-4D97-AF65-F5344CB8AC3E}">
        <p14:creationId xmlns:p14="http://schemas.microsoft.com/office/powerpoint/2010/main" val="14170527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Practice (PCP)</a:t>
            </a:r>
            <a:endParaRPr lang="en-GB" b="1" dirty="0"/>
          </a:p>
        </p:txBody>
      </p:sp>
      <p:sp>
        <p:nvSpPr>
          <p:cNvPr id="3" name="Content Placeholder 2"/>
          <p:cNvSpPr>
            <a:spLocks noGrp="1"/>
          </p:cNvSpPr>
          <p:nvPr>
            <p:ph idx="1"/>
          </p:nvPr>
        </p:nvSpPr>
        <p:spPr>
          <a:xfrm>
            <a:off x="1377779" y="2993537"/>
            <a:ext cx="9601196" cy="3318936"/>
          </a:xfrm>
        </p:spPr>
        <p:txBody>
          <a:bodyPr/>
          <a:lstStyle/>
          <a:p>
            <a:r>
              <a:rPr lang="en-GB" dirty="0"/>
              <a:t>‘</a:t>
            </a:r>
            <a:r>
              <a:rPr lang="en-US" dirty="0"/>
              <a:t>a process for continual listening and learning, focusing on what is important to someone now and in the future, and acting upon this in alliance with their family and friends</a:t>
            </a:r>
            <a:r>
              <a:rPr lang="en-US" dirty="0" smtClean="0"/>
              <a:t>’</a:t>
            </a:r>
          </a:p>
          <a:p>
            <a:endParaRPr lang="en-US" dirty="0"/>
          </a:p>
          <a:p>
            <a:pPr marL="0" indent="0">
              <a:buNone/>
            </a:pPr>
            <a:r>
              <a:rPr lang="en-US" dirty="0" smtClean="0"/>
              <a:t>                                                                                            </a:t>
            </a:r>
            <a:r>
              <a:rPr lang="en-US" sz="1600" dirty="0"/>
              <a:t>(Department of Health, 2001) </a:t>
            </a:r>
          </a:p>
          <a:p>
            <a:endParaRPr lang="en-GB" dirty="0"/>
          </a:p>
        </p:txBody>
      </p:sp>
    </p:spTree>
    <p:extLst>
      <p:ext uri="{BB962C8B-B14F-4D97-AF65-F5344CB8AC3E}">
        <p14:creationId xmlns:p14="http://schemas.microsoft.com/office/powerpoint/2010/main" val="4845134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a:t>
            </a:r>
            <a:r>
              <a:rPr lang="en-GB" b="1" dirty="0"/>
              <a:t>Centred </a:t>
            </a:r>
            <a:r>
              <a:rPr lang="en-GB" b="1" dirty="0" smtClean="0"/>
              <a:t>Practice</a:t>
            </a:r>
            <a:endParaRPr lang="en-GB" b="1" dirty="0"/>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Ø"/>
            </a:pPr>
            <a:r>
              <a:rPr lang="en-US" dirty="0"/>
              <a:t>Developed in services for adults with learning disabilities </a:t>
            </a:r>
          </a:p>
          <a:p>
            <a:pPr>
              <a:buNone/>
            </a:pPr>
            <a:endParaRPr lang="en-US" dirty="0"/>
          </a:p>
          <a:p>
            <a:pPr>
              <a:buFont typeface="Wingdings" pitchFamily="2" charset="2"/>
              <a:buChar char="Ø"/>
            </a:pPr>
            <a:r>
              <a:rPr lang="en-US" dirty="0"/>
              <a:t> </a:t>
            </a:r>
            <a:r>
              <a:rPr lang="en-US" dirty="0" smtClean="0"/>
              <a:t>Embedded in current H+SC policy in the UK</a:t>
            </a:r>
            <a:endParaRPr lang="en-US" i="1" dirty="0"/>
          </a:p>
          <a:p>
            <a:pPr>
              <a:buNone/>
            </a:pPr>
            <a:endParaRPr lang="en-GB" i="1" dirty="0"/>
          </a:p>
          <a:p>
            <a:pPr>
              <a:buFont typeface="Wingdings" pitchFamily="2" charset="2"/>
              <a:buChar char="Ø"/>
            </a:pPr>
            <a:r>
              <a:rPr lang="en-US" dirty="0"/>
              <a:t> Increasingly used in </a:t>
            </a:r>
            <a:r>
              <a:rPr lang="en-US" dirty="0" smtClean="0"/>
              <a:t>health and social care and in schools </a:t>
            </a:r>
            <a:r>
              <a:rPr lang="en-US" dirty="0"/>
              <a:t>within </a:t>
            </a:r>
            <a:r>
              <a:rPr lang="en-US" dirty="0" smtClean="0"/>
              <a:t>reviews </a:t>
            </a:r>
            <a:r>
              <a:rPr lang="en-US" dirty="0"/>
              <a:t>and transition </a:t>
            </a:r>
            <a:r>
              <a:rPr lang="en-US" dirty="0" smtClean="0"/>
              <a:t>planning       </a:t>
            </a:r>
            <a:r>
              <a:rPr lang="en-US" sz="1500" dirty="0" smtClean="0"/>
              <a:t> </a:t>
            </a:r>
            <a:endParaRPr lang="en-US" sz="1500" dirty="0"/>
          </a:p>
          <a:p>
            <a:endParaRPr lang="en-US" dirty="0"/>
          </a:p>
          <a:p>
            <a:pPr>
              <a:buFont typeface="Wingdings" pitchFamily="2" charset="2"/>
              <a:buChar char="Ø"/>
            </a:pPr>
            <a:r>
              <a:rPr lang="en-US" dirty="0"/>
              <a:t> Strategy used by the third sector </a:t>
            </a:r>
          </a:p>
          <a:p>
            <a:endParaRPr lang="en-GB" dirty="0"/>
          </a:p>
        </p:txBody>
      </p:sp>
    </p:spTree>
    <p:extLst>
      <p:ext uri="{BB962C8B-B14F-4D97-AF65-F5344CB8AC3E}">
        <p14:creationId xmlns:p14="http://schemas.microsoft.com/office/powerpoint/2010/main" val="18690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Practice</a:t>
            </a:r>
            <a:endParaRPr lang="en-GB" b="1" dirty="0"/>
          </a:p>
        </p:txBody>
      </p:sp>
      <p:sp>
        <p:nvSpPr>
          <p:cNvPr id="3" name="Content Placeholder 2"/>
          <p:cNvSpPr>
            <a:spLocks noGrp="1"/>
          </p:cNvSpPr>
          <p:nvPr>
            <p:ph idx="1"/>
          </p:nvPr>
        </p:nvSpPr>
        <p:spPr>
          <a:xfrm>
            <a:off x="1100668" y="2582332"/>
            <a:ext cx="10160000" cy="3318936"/>
          </a:xfrm>
        </p:spPr>
        <p:txBody>
          <a:bodyPr/>
          <a:lstStyle/>
          <a:p>
            <a:pPr marL="0" indent="0">
              <a:buNone/>
            </a:pPr>
            <a:r>
              <a:rPr lang="en-GB" b="1" dirty="0"/>
              <a:t>Person centred </a:t>
            </a:r>
            <a:r>
              <a:rPr lang="en-GB" b="1" dirty="0" smtClean="0"/>
              <a:t>practice </a:t>
            </a:r>
            <a:r>
              <a:rPr lang="en-GB" b="1" dirty="0"/>
              <a:t>should not be a one off event</a:t>
            </a:r>
          </a:p>
          <a:p>
            <a:pPr lvl="1"/>
            <a:r>
              <a:rPr lang="en-GB" dirty="0"/>
              <a:t>It assumes that people have futures;</a:t>
            </a:r>
          </a:p>
          <a:p>
            <a:pPr lvl="1"/>
            <a:r>
              <a:rPr lang="en-GB" dirty="0"/>
              <a:t>that their aspirations will change and grow with their experiences</a:t>
            </a:r>
          </a:p>
          <a:p>
            <a:pPr lvl="1"/>
            <a:r>
              <a:rPr lang="en-GB" dirty="0" smtClean="0"/>
              <a:t>therefore </a:t>
            </a:r>
            <a:r>
              <a:rPr lang="en-GB" dirty="0"/>
              <a:t>the pattern of supports and services that are agreed now </a:t>
            </a:r>
            <a:r>
              <a:rPr lang="en-GB" dirty="0" smtClean="0"/>
              <a:t>will </a:t>
            </a:r>
            <a:r>
              <a:rPr lang="en-GB" dirty="0"/>
              <a:t>not work forever!</a:t>
            </a:r>
          </a:p>
        </p:txBody>
      </p:sp>
    </p:spTree>
    <p:extLst>
      <p:ext uri="{BB962C8B-B14F-4D97-AF65-F5344CB8AC3E}">
        <p14:creationId xmlns:p14="http://schemas.microsoft.com/office/powerpoint/2010/main" val="155772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Planning</a:t>
            </a:r>
            <a:endParaRPr lang="en-GB" b="1" dirty="0"/>
          </a:p>
        </p:txBody>
      </p:sp>
      <p:sp>
        <p:nvSpPr>
          <p:cNvPr id="3" name="Content Placeholder 2"/>
          <p:cNvSpPr>
            <a:spLocks noGrp="1"/>
          </p:cNvSpPr>
          <p:nvPr>
            <p:ph idx="1"/>
          </p:nvPr>
        </p:nvSpPr>
        <p:spPr/>
        <p:txBody>
          <a:bodyPr/>
          <a:lstStyle/>
          <a:p>
            <a:pPr marL="0" indent="0">
              <a:buNone/>
            </a:pPr>
            <a:r>
              <a:rPr lang="en-GB" b="1" dirty="0"/>
              <a:t>A process of </a:t>
            </a:r>
          </a:p>
          <a:p>
            <a:pPr lvl="1"/>
            <a:r>
              <a:rPr lang="en-GB" dirty="0"/>
              <a:t>continual listening, and learning; </a:t>
            </a:r>
          </a:p>
          <a:p>
            <a:pPr lvl="1"/>
            <a:r>
              <a:rPr lang="en-GB" dirty="0"/>
              <a:t>F</a:t>
            </a:r>
            <a:r>
              <a:rPr lang="en-GB" dirty="0" smtClean="0"/>
              <a:t>ocussed </a:t>
            </a:r>
            <a:r>
              <a:rPr lang="en-GB" dirty="0"/>
              <a:t>on what is important to someone</a:t>
            </a:r>
          </a:p>
          <a:p>
            <a:pPr lvl="2"/>
            <a:r>
              <a:rPr lang="en-GB" dirty="0"/>
              <a:t>n</a:t>
            </a:r>
            <a:r>
              <a:rPr lang="en-GB" dirty="0" smtClean="0"/>
              <a:t>ow</a:t>
            </a:r>
            <a:endParaRPr lang="en-GB" dirty="0"/>
          </a:p>
          <a:p>
            <a:pPr lvl="2"/>
            <a:r>
              <a:rPr lang="en-GB" dirty="0"/>
              <a:t>for the future;</a:t>
            </a:r>
          </a:p>
          <a:p>
            <a:pPr lvl="1"/>
            <a:r>
              <a:rPr lang="en-GB" dirty="0"/>
              <a:t>Acting upon this in alliance with their family and friends</a:t>
            </a:r>
          </a:p>
        </p:txBody>
      </p:sp>
    </p:spTree>
    <p:extLst>
      <p:ext uri="{BB962C8B-B14F-4D97-AF65-F5344CB8AC3E}">
        <p14:creationId xmlns:p14="http://schemas.microsoft.com/office/powerpoint/2010/main" val="96584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PCP Requirements</a:t>
            </a:r>
            <a:endParaRPr lang="en-GB" b="1" dirty="0"/>
          </a:p>
        </p:txBody>
      </p:sp>
      <p:sp>
        <p:nvSpPr>
          <p:cNvPr id="3" name="Content Placeholder 2"/>
          <p:cNvSpPr>
            <a:spLocks noGrp="1"/>
          </p:cNvSpPr>
          <p:nvPr>
            <p:ph idx="1"/>
          </p:nvPr>
        </p:nvSpPr>
        <p:spPr>
          <a:xfrm>
            <a:off x="1295402" y="2871257"/>
            <a:ext cx="9601196" cy="3318936"/>
          </a:xfrm>
        </p:spPr>
        <p:txBody>
          <a:bodyPr/>
          <a:lstStyle/>
          <a:p>
            <a:r>
              <a:rPr lang="en-GB" dirty="0" smtClean="0"/>
              <a:t>Should be a flexible and responsive approach to meet peoples changing circumstances</a:t>
            </a:r>
          </a:p>
          <a:p>
            <a:r>
              <a:rPr lang="en-GB" dirty="0" smtClean="0"/>
              <a:t>The person is always at the centre</a:t>
            </a:r>
          </a:p>
          <a:p>
            <a:r>
              <a:rPr lang="en-GB" dirty="0" smtClean="0"/>
              <a:t>The person is listened to, and respected</a:t>
            </a:r>
            <a:endParaRPr lang="en-GB" dirty="0"/>
          </a:p>
        </p:txBody>
      </p:sp>
    </p:spTree>
    <p:extLst>
      <p:ext uri="{BB962C8B-B14F-4D97-AF65-F5344CB8AC3E}">
        <p14:creationId xmlns:p14="http://schemas.microsoft.com/office/powerpoint/2010/main" val="16961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8349" y="1654233"/>
            <a:ext cx="10083338" cy="3231654"/>
          </a:xfrm>
          <a:prstGeom prst="rect">
            <a:avLst/>
          </a:prstGeom>
        </p:spPr>
        <p:txBody>
          <a:bodyPr wrap="square">
            <a:spAutoFit/>
          </a:bodyPr>
          <a:lstStyle/>
          <a:p>
            <a:r>
              <a:rPr lang="en-GB" sz="3200" dirty="0"/>
              <a:t>If you were invited to decide whether you would prefer to deliver person centred care or something more standardised:</a:t>
            </a:r>
          </a:p>
          <a:p>
            <a:r>
              <a:rPr lang="en-GB" sz="2800" dirty="0"/>
              <a:t>What would you decide?</a:t>
            </a:r>
          </a:p>
          <a:p>
            <a:r>
              <a:rPr lang="en-GB" sz="2800" dirty="0"/>
              <a:t>Why?</a:t>
            </a:r>
          </a:p>
          <a:p>
            <a:r>
              <a:rPr lang="en-GB" sz="2800" dirty="0"/>
              <a:t>What would your patients/residents/clients think of this?</a:t>
            </a:r>
          </a:p>
          <a:p>
            <a:r>
              <a:rPr lang="en-GB" sz="2800" i="1" dirty="0"/>
              <a:t>Person Centred vs System Centred</a:t>
            </a:r>
          </a:p>
          <a:p>
            <a:r>
              <a:rPr lang="en-GB" sz="2800" u="sng" dirty="0">
                <a:hlinkClick r:id="rId2"/>
              </a:rPr>
              <a:t>https://www.youtube.com/watch?v=y77y7XW8GtE</a:t>
            </a:r>
            <a:r>
              <a:rPr lang="en-GB" sz="2800" u="sng" dirty="0"/>
              <a:t> </a:t>
            </a:r>
          </a:p>
        </p:txBody>
      </p:sp>
    </p:spTree>
    <p:extLst>
      <p:ext uri="{BB962C8B-B14F-4D97-AF65-F5344CB8AC3E}">
        <p14:creationId xmlns:p14="http://schemas.microsoft.com/office/powerpoint/2010/main" val="376090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Being ‘Person Centred’</a:t>
            </a:r>
            <a:endParaRPr lang="en-GB" b="1" dirty="0"/>
          </a:p>
        </p:txBody>
      </p:sp>
      <p:sp>
        <p:nvSpPr>
          <p:cNvPr id="3" name="Content Placeholder 2"/>
          <p:cNvSpPr>
            <a:spLocks noGrp="1"/>
          </p:cNvSpPr>
          <p:nvPr>
            <p:ph idx="1"/>
          </p:nvPr>
        </p:nvSpPr>
        <p:spPr>
          <a:xfrm>
            <a:off x="1237211" y="2723186"/>
            <a:ext cx="9601196" cy="3318936"/>
          </a:xfrm>
        </p:spPr>
        <p:txBody>
          <a:bodyPr/>
          <a:lstStyle/>
          <a:p>
            <a:r>
              <a:rPr lang="en-GB" dirty="0" smtClean="0"/>
              <a:t>Working in a person centred manner requires </a:t>
            </a:r>
            <a:r>
              <a:rPr lang="en-GB" dirty="0"/>
              <a:t>that ‘we’ should have ‘proper regard’ for the needs and experiences of the individual. Challenging us to find out what people really need/want</a:t>
            </a:r>
          </a:p>
          <a:p>
            <a:r>
              <a:rPr lang="en-GB" dirty="0"/>
              <a:t>What are THEIR GOALS?</a:t>
            </a:r>
          </a:p>
          <a:p>
            <a:r>
              <a:rPr lang="en-GB" dirty="0"/>
              <a:t>What do we need to negotiate for on their behalf?</a:t>
            </a:r>
          </a:p>
          <a:p>
            <a:pPr marL="0" indent="0" algn="r">
              <a:buNone/>
            </a:pPr>
            <a:r>
              <a:rPr lang="en-GB" sz="1200" dirty="0"/>
              <a:t>(NMC, 2015)</a:t>
            </a:r>
          </a:p>
          <a:p>
            <a:endParaRPr lang="en-GB" dirty="0"/>
          </a:p>
        </p:txBody>
      </p:sp>
    </p:spTree>
    <p:extLst>
      <p:ext uri="{BB962C8B-B14F-4D97-AF65-F5344CB8AC3E}">
        <p14:creationId xmlns:p14="http://schemas.microsoft.com/office/powerpoint/2010/main" val="290517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Key Premises of Person Centred Care</a:t>
            </a:r>
            <a:endParaRPr lang="en-GB" b="1" dirty="0"/>
          </a:p>
        </p:txBody>
      </p:sp>
      <p:sp>
        <p:nvSpPr>
          <p:cNvPr id="3" name="Content Placeholder 2"/>
          <p:cNvSpPr>
            <a:spLocks noGrp="1"/>
          </p:cNvSpPr>
          <p:nvPr>
            <p:ph idx="1"/>
          </p:nvPr>
        </p:nvSpPr>
        <p:spPr/>
        <p:txBody>
          <a:bodyPr>
            <a:normAutofit fontScale="92500" lnSpcReduction="10000"/>
          </a:bodyPr>
          <a:lstStyle/>
          <a:p>
            <a:pPr marL="457200" lvl="1" indent="0">
              <a:buNone/>
            </a:pPr>
            <a:r>
              <a:rPr lang="en-GB" dirty="0" smtClean="0"/>
              <a:t>Underpinning assumptions look at </a:t>
            </a:r>
          </a:p>
          <a:p>
            <a:pPr lvl="1"/>
            <a:r>
              <a:rPr lang="en-GB" dirty="0" smtClean="0"/>
              <a:t>Therapeutic Relationships</a:t>
            </a:r>
          </a:p>
          <a:p>
            <a:pPr lvl="1"/>
            <a:r>
              <a:rPr lang="en-GB" dirty="0" smtClean="0"/>
              <a:t>Rapport</a:t>
            </a:r>
          </a:p>
          <a:p>
            <a:pPr lvl="1"/>
            <a:r>
              <a:rPr lang="en-GB" dirty="0" smtClean="0"/>
              <a:t>Expertise</a:t>
            </a:r>
          </a:p>
          <a:p>
            <a:pPr lvl="1"/>
            <a:r>
              <a:rPr lang="en-GB" dirty="0" smtClean="0"/>
              <a:t>Patient Responsibility</a:t>
            </a:r>
          </a:p>
          <a:p>
            <a:pPr lvl="1"/>
            <a:r>
              <a:rPr lang="en-GB" dirty="0" smtClean="0"/>
              <a:t>Knowing the ‘Person’</a:t>
            </a:r>
          </a:p>
          <a:p>
            <a:pPr lvl="1"/>
            <a:r>
              <a:rPr lang="en-GB" dirty="0" smtClean="0"/>
              <a:t>Positive Relationships</a:t>
            </a:r>
          </a:p>
          <a:p>
            <a:pPr lvl="1"/>
            <a:r>
              <a:rPr lang="en-GB" dirty="0" smtClean="0"/>
              <a:t>Communication                                                                               (Sharma </a:t>
            </a:r>
            <a:r>
              <a:rPr lang="en-GB" i="1" dirty="0" smtClean="0"/>
              <a:t>et al. </a:t>
            </a:r>
            <a:r>
              <a:rPr lang="en-GB" dirty="0" smtClean="0"/>
              <a:t>2015)</a:t>
            </a:r>
            <a:endParaRPr lang="en-GB" dirty="0"/>
          </a:p>
        </p:txBody>
      </p:sp>
    </p:spTree>
    <p:extLst>
      <p:ext uri="{BB962C8B-B14F-4D97-AF65-F5344CB8AC3E}">
        <p14:creationId xmlns:p14="http://schemas.microsoft.com/office/powerpoint/2010/main" val="128149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9815" y="1524000"/>
            <a:ext cx="9819503" cy="3293209"/>
          </a:xfrm>
          <a:prstGeom prst="rect">
            <a:avLst/>
          </a:prstGeom>
        </p:spPr>
        <p:txBody>
          <a:bodyPr wrap="square">
            <a:spAutoFit/>
          </a:bodyPr>
          <a:lstStyle/>
          <a:p>
            <a:r>
              <a:rPr lang="en-GB" sz="2800" dirty="0">
                <a:latin typeface="+mj-lt"/>
                <a:ea typeface="Calibri" panose="020F0502020204030204" pitchFamily="34" charset="0"/>
              </a:rPr>
              <a:t>The main features of person centred planning are that it advocates social inclusion and is specifically formulated to assist an individual to make the changes that </a:t>
            </a:r>
            <a:r>
              <a:rPr lang="en-GB" sz="2800" i="1" dirty="0">
                <a:latin typeface="+mj-lt"/>
                <a:ea typeface="Calibri" panose="020F0502020204030204" pitchFamily="34" charset="0"/>
              </a:rPr>
              <a:t>they</a:t>
            </a:r>
            <a:r>
              <a:rPr lang="en-GB" sz="2800" dirty="0">
                <a:latin typeface="+mj-lt"/>
                <a:ea typeface="Calibri" panose="020F0502020204030204" pitchFamily="34" charset="0"/>
              </a:rPr>
              <a:t> want to make in their lives, not changes that other people, such as health care professionals, think are necessary or appropriate, or indeed, cost effective and easiest! </a:t>
            </a:r>
            <a:endParaRPr lang="en-GB" sz="2800" dirty="0" smtClean="0">
              <a:latin typeface="+mj-lt"/>
              <a:ea typeface="Calibri" panose="020F0502020204030204" pitchFamily="34" charset="0"/>
            </a:endParaRPr>
          </a:p>
          <a:p>
            <a:r>
              <a:rPr lang="en-GB" sz="2800" dirty="0" smtClean="0">
                <a:latin typeface="+mj-lt"/>
                <a:ea typeface="Calibri" panose="020F0502020204030204" pitchFamily="34" charset="0"/>
              </a:rPr>
              <a:t>Everything </a:t>
            </a:r>
            <a:r>
              <a:rPr lang="en-GB" sz="2800" dirty="0">
                <a:latin typeface="+mj-lt"/>
                <a:ea typeface="Calibri" panose="020F0502020204030204" pitchFamily="34" charset="0"/>
              </a:rPr>
              <a:t>is done with transparency and in partnership with the </a:t>
            </a:r>
            <a:r>
              <a:rPr lang="en-GB" sz="2800" dirty="0" smtClean="0">
                <a:latin typeface="+mj-lt"/>
                <a:ea typeface="Calibri" panose="020F0502020204030204" pitchFamily="34" charset="0"/>
              </a:rPr>
              <a:t>individual</a:t>
            </a:r>
            <a:r>
              <a:rPr lang="en-GB" sz="1200" dirty="0" smtClean="0">
                <a:ea typeface="Calibri" panose="020F0502020204030204" pitchFamily="34" charset="0"/>
              </a:rPr>
              <a:t>                                                                                                                                                                                          (Sanderson</a:t>
            </a:r>
            <a:r>
              <a:rPr lang="en-GB" sz="1200" dirty="0">
                <a:ea typeface="Calibri" panose="020F0502020204030204" pitchFamily="34" charset="0"/>
              </a:rPr>
              <a:t>, 2000)</a:t>
            </a:r>
            <a:endParaRPr lang="en-GB" sz="1200" dirty="0"/>
          </a:p>
          <a:p>
            <a:endParaRPr lang="en-GB" sz="1200" dirty="0">
              <a:latin typeface="+mj-lt"/>
            </a:endParaRPr>
          </a:p>
        </p:txBody>
      </p:sp>
    </p:spTree>
    <p:extLst>
      <p:ext uri="{BB962C8B-B14F-4D97-AF65-F5344CB8AC3E}">
        <p14:creationId xmlns:p14="http://schemas.microsoft.com/office/powerpoint/2010/main" val="6150855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What are Person Centred Approaches?</a:t>
            </a:r>
            <a:endParaRPr lang="en-GB" b="1" dirty="0"/>
          </a:p>
        </p:txBody>
      </p:sp>
      <p:sp>
        <p:nvSpPr>
          <p:cNvPr id="3" name="Content Placeholder 2"/>
          <p:cNvSpPr>
            <a:spLocks noGrp="1"/>
          </p:cNvSpPr>
          <p:nvPr>
            <p:ph idx="1"/>
          </p:nvPr>
        </p:nvSpPr>
        <p:spPr/>
        <p:txBody>
          <a:bodyPr>
            <a:normAutofit/>
          </a:bodyPr>
          <a:lstStyle/>
          <a:p>
            <a:pPr marL="0" indent="0">
              <a:buNone/>
            </a:pPr>
            <a:r>
              <a:rPr lang="en-GB" b="1" dirty="0" smtClean="0"/>
              <a:t>A range of approaches which </a:t>
            </a:r>
            <a:r>
              <a:rPr lang="en-GB" b="1" dirty="0"/>
              <a:t>share common values </a:t>
            </a:r>
            <a:r>
              <a:rPr lang="en-GB" b="1" dirty="0" smtClean="0"/>
              <a:t>and principles </a:t>
            </a:r>
            <a:r>
              <a:rPr lang="en-GB" sz="2400" b="1" dirty="0" smtClean="0"/>
              <a:t>to </a:t>
            </a:r>
            <a:r>
              <a:rPr lang="en-GB" sz="2400" b="1" dirty="0"/>
              <a:t>answer two fundamental questions:</a:t>
            </a:r>
          </a:p>
          <a:p>
            <a:endParaRPr lang="en-GB" dirty="0" smtClean="0"/>
          </a:p>
          <a:p>
            <a:r>
              <a:rPr lang="en-GB" dirty="0" smtClean="0"/>
              <a:t>Who </a:t>
            </a:r>
            <a:r>
              <a:rPr lang="en-GB" dirty="0"/>
              <a:t>are you, and who are we in your life?</a:t>
            </a:r>
          </a:p>
          <a:p>
            <a:r>
              <a:rPr lang="en-GB" dirty="0" smtClean="0"/>
              <a:t>What </a:t>
            </a:r>
            <a:r>
              <a:rPr lang="en-GB" dirty="0"/>
              <a:t>can we do together to achieve a better life for you now, and in the future?</a:t>
            </a:r>
          </a:p>
        </p:txBody>
      </p:sp>
    </p:spTree>
    <p:extLst>
      <p:ext uri="{BB962C8B-B14F-4D97-AF65-F5344CB8AC3E}">
        <p14:creationId xmlns:p14="http://schemas.microsoft.com/office/powerpoint/2010/main" val="24622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Care</a:t>
            </a:r>
            <a:endParaRPr lang="en-GB" b="1" dirty="0"/>
          </a:p>
        </p:txBody>
      </p:sp>
      <p:sp>
        <p:nvSpPr>
          <p:cNvPr id="3" name="Content Placeholder 2"/>
          <p:cNvSpPr>
            <a:spLocks noGrp="1"/>
          </p:cNvSpPr>
          <p:nvPr>
            <p:ph idx="1"/>
          </p:nvPr>
        </p:nvSpPr>
        <p:spPr>
          <a:xfrm>
            <a:off x="1203961" y="2806314"/>
            <a:ext cx="9601196" cy="3318936"/>
          </a:xfrm>
        </p:spPr>
        <p:txBody>
          <a:bodyPr/>
          <a:lstStyle/>
          <a:p>
            <a:pPr marL="0" indent="0">
              <a:buNone/>
            </a:pPr>
            <a:r>
              <a:rPr lang="en-GB" b="1" dirty="0" smtClean="0"/>
              <a:t>Person Centred Care </a:t>
            </a:r>
          </a:p>
          <a:p>
            <a:r>
              <a:rPr lang="en-GB" dirty="0" smtClean="0"/>
              <a:t>An obvious thing that comes naturally?</a:t>
            </a:r>
          </a:p>
          <a:p>
            <a:pPr marL="0" indent="0" algn="ctr">
              <a:buNone/>
            </a:pPr>
            <a:r>
              <a:rPr lang="en-GB" dirty="0" smtClean="0"/>
              <a:t>To be Person Centred is ‘synonymous with understanding and helping’</a:t>
            </a:r>
          </a:p>
          <a:p>
            <a:pPr marL="0" indent="0" algn="ctr">
              <a:buNone/>
            </a:pPr>
            <a:endParaRPr lang="en-GB" dirty="0" smtClean="0"/>
          </a:p>
        </p:txBody>
      </p:sp>
    </p:spTree>
    <p:extLst>
      <p:ext uri="{BB962C8B-B14F-4D97-AF65-F5344CB8AC3E}">
        <p14:creationId xmlns:p14="http://schemas.microsoft.com/office/powerpoint/2010/main" val="285182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PCP is NOT…</a:t>
            </a:r>
            <a:endParaRPr lang="en-GB" b="1" dirty="0"/>
          </a:p>
        </p:txBody>
      </p:sp>
      <p:sp>
        <p:nvSpPr>
          <p:cNvPr id="3" name="Content Placeholder 2"/>
          <p:cNvSpPr>
            <a:spLocks noGrp="1"/>
          </p:cNvSpPr>
          <p:nvPr>
            <p:ph idx="1"/>
          </p:nvPr>
        </p:nvSpPr>
        <p:spPr>
          <a:xfrm>
            <a:off x="1295402" y="2812305"/>
            <a:ext cx="9601196" cy="3318936"/>
          </a:xfrm>
        </p:spPr>
        <p:txBody>
          <a:bodyPr/>
          <a:lstStyle/>
          <a:p>
            <a:r>
              <a:rPr lang="en-GB" dirty="0"/>
              <a:t>Simply a collection of new techniques for planning to replace </a:t>
            </a:r>
            <a:r>
              <a:rPr lang="en-GB" dirty="0" smtClean="0"/>
              <a:t>other methods such as Individual </a:t>
            </a:r>
            <a:r>
              <a:rPr lang="en-GB" dirty="0"/>
              <a:t>Programme Planning</a:t>
            </a:r>
            <a:r>
              <a:rPr lang="en-GB" i="1" dirty="0"/>
              <a:t> </a:t>
            </a:r>
            <a:endParaRPr lang="en-GB" i="1" dirty="0" smtClean="0"/>
          </a:p>
          <a:p>
            <a:r>
              <a:rPr lang="en-GB" dirty="0" smtClean="0"/>
              <a:t>It is </a:t>
            </a:r>
            <a:r>
              <a:rPr lang="en-GB" dirty="0"/>
              <a:t>based on a completely different way of seeing and working with people with disabilities or those who are potentially excluded</a:t>
            </a:r>
          </a:p>
          <a:p>
            <a:pPr lvl="1"/>
            <a:r>
              <a:rPr lang="en-GB" b="1" dirty="0">
                <a:solidFill>
                  <a:schemeClr val="tx1"/>
                </a:solidFill>
              </a:rPr>
              <a:t>It is fundamentally about sharing power and community inclusion</a:t>
            </a:r>
          </a:p>
          <a:p>
            <a:endParaRPr lang="en-GB" dirty="0"/>
          </a:p>
        </p:txBody>
      </p:sp>
    </p:spTree>
    <p:extLst>
      <p:ext uri="{BB962C8B-B14F-4D97-AF65-F5344CB8AC3E}">
        <p14:creationId xmlns:p14="http://schemas.microsoft.com/office/powerpoint/2010/main" val="36223307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Who Would Benefit from a Person Centred Approach?</a:t>
            </a:r>
            <a:endParaRPr lang="en-GB" b="1" dirty="0"/>
          </a:p>
        </p:txBody>
      </p:sp>
      <p:sp>
        <p:nvSpPr>
          <p:cNvPr id="3" name="Content Placeholder 2"/>
          <p:cNvSpPr>
            <a:spLocks noGrp="1"/>
          </p:cNvSpPr>
          <p:nvPr>
            <p:ph idx="1"/>
          </p:nvPr>
        </p:nvSpPr>
        <p:spPr/>
        <p:txBody>
          <a:bodyPr>
            <a:normAutofit/>
          </a:bodyPr>
          <a:lstStyle/>
          <a:p>
            <a:pPr marL="0" indent="0">
              <a:buNone/>
            </a:pPr>
            <a:endParaRPr lang="en-GB" sz="5400" i="1" dirty="0" smtClean="0"/>
          </a:p>
          <a:p>
            <a:pPr marL="0" indent="0">
              <a:buNone/>
            </a:pPr>
            <a:r>
              <a:rPr lang="en-GB" sz="5400" i="1" dirty="0" smtClean="0"/>
              <a:t>                   Discuss…</a:t>
            </a:r>
          </a:p>
          <a:p>
            <a:pPr marL="0" indent="0">
              <a:buNone/>
            </a:pPr>
            <a:r>
              <a:rPr lang="en-GB" sz="1400" i="1" dirty="0" smtClean="0"/>
              <a:t>PCC and Dementia </a:t>
            </a:r>
            <a:r>
              <a:rPr lang="en-GB" sz="1400" u="sng" dirty="0">
                <a:hlinkClick r:id="rId2"/>
              </a:rPr>
              <a:t>https://</a:t>
            </a:r>
            <a:r>
              <a:rPr lang="en-GB" sz="1400" u="sng" dirty="0" smtClean="0">
                <a:hlinkClick r:id="rId2"/>
              </a:rPr>
              <a:t>www.youtube.com/watch?v=o0jpWKjYwHg</a:t>
            </a:r>
            <a:endParaRPr lang="en-GB" sz="1400" u="sng" dirty="0" smtClean="0"/>
          </a:p>
          <a:p>
            <a:pPr marL="0" indent="0">
              <a:buNone/>
            </a:pPr>
            <a:r>
              <a:rPr lang="en-GB" sz="1400" i="1" dirty="0"/>
              <a:t>What is a PCP </a:t>
            </a:r>
            <a:r>
              <a:rPr lang="en-GB" sz="1400" i="1" dirty="0" smtClean="0"/>
              <a:t>meeting? </a:t>
            </a:r>
            <a:r>
              <a:rPr lang="en-GB" sz="1400" u="sng" dirty="0">
                <a:hlinkClick r:id="rId3"/>
              </a:rPr>
              <a:t>https://</a:t>
            </a:r>
            <a:r>
              <a:rPr lang="en-GB" sz="1400" u="sng" dirty="0" smtClean="0">
                <a:hlinkClick r:id="rId3"/>
              </a:rPr>
              <a:t>www.youtube.com/watch?v=jsnQEAyP8Rk</a:t>
            </a:r>
            <a:endParaRPr lang="en-GB" sz="1400" u="sng" dirty="0" smtClean="0"/>
          </a:p>
          <a:p>
            <a:pPr marL="0" indent="0">
              <a:buNone/>
            </a:pPr>
            <a:r>
              <a:rPr lang="en-GB" sz="1500" i="1" dirty="0"/>
              <a:t>Person centred planning - Future Choices – Reviews- Leonard Cheshire Disability </a:t>
            </a:r>
            <a:r>
              <a:rPr lang="en-GB" sz="1400" u="sng" dirty="0">
                <a:hlinkClick r:id="rId4"/>
              </a:rPr>
              <a:t>https://www.youtube.com/watch?v=4tLfjPbFJcY</a:t>
            </a:r>
            <a:endParaRPr lang="en-GB" sz="1400" dirty="0"/>
          </a:p>
          <a:p>
            <a:pPr marL="0" indent="0">
              <a:buNone/>
            </a:pPr>
            <a:endParaRPr lang="en-GB" sz="1500" i="1" dirty="0"/>
          </a:p>
          <a:p>
            <a:pPr marL="0" indent="0">
              <a:buNone/>
            </a:pPr>
            <a:endParaRPr lang="en-GB" sz="1400" i="1" dirty="0"/>
          </a:p>
          <a:p>
            <a:pPr marL="0" indent="0">
              <a:buNone/>
            </a:pPr>
            <a:endParaRPr lang="en-GB" sz="1400" i="1" dirty="0"/>
          </a:p>
        </p:txBody>
      </p:sp>
    </p:spTree>
    <p:extLst>
      <p:ext uri="{BB962C8B-B14F-4D97-AF65-F5344CB8AC3E}">
        <p14:creationId xmlns:p14="http://schemas.microsoft.com/office/powerpoint/2010/main" val="76027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Person-Centred Principles and Person-Centred Practice Framework</a:t>
            </a:r>
          </a:p>
        </p:txBody>
      </p:sp>
      <p:sp>
        <p:nvSpPr>
          <p:cNvPr id="3" name="Content Placeholder 2"/>
          <p:cNvSpPr>
            <a:spLocks noGrp="1"/>
          </p:cNvSpPr>
          <p:nvPr>
            <p:ph idx="1"/>
          </p:nvPr>
        </p:nvSpPr>
        <p:spPr/>
        <p:txBody>
          <a:bodyPr/>
          <a:lstStyle/>
          <a:p>
            <a:r>
              <a:rPr lang="en-GB" dirty="0" smtClean="0"/>
              <a:t>The Health Service Executive (Ireland) developed these principles and framework in their guide to making a positive change to the way Health and Social Care is delivered- </a:t>
            </a:r>
          </a:p>
          <a:p>
            <a:r>
              <a:rPr lang="en-GB" sz="2800" dirty="0"/>
              <a:t>People’s Needs Defining </a:t>
            </a:r>
            <a:r>
              <a:rPr lang="en-GB" sz="2800" dirty="0" smtClean="0"/>
              <a:t>Change (2016) </a:t>
            </a:r>
            <a:r>
              <a:rPr lang="en-GB" sz="1600" dirty="0" smtClean="0"/>
              <a:t>(Updated, 2018)</a:t>
            </a:r>
          </a:p>
          <a:p>
            <a:endParaRPr lang="en-GB" sz="1600" dirty="0"/>
          </a:p>
          <a:p>
            <a:r>
              <a:rPr lang="en-GB" sz="1600" dirty="0">
                <a:hlinkClick r:id="rId2"/>
              </a:rPr>
              <a:t>https://www.hse.ie/eng/staff/resources/changeguide/resources/change-guide.pdf</a:t>
            </a:r>
            <a:endParaRPr lang="en-GB" sz="1600" dirty="0"/>
          </a:p>
        </p:txBody>
      </p:sp>
    </p:spTree>
    <p:extLst>
      <p:ext uri="{BB962C8B-B14F-4D97-AF65-F5344CB8AC3E}">
        <p14:creationId xmlns:p14="http://schemas.microsoft.com/office/powerpoint/2010/main" val="136301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787399"/>
            <a:ext cx="9601196" cy="1303867"/>
          </a:xfrm>
        </p:spPr>
        <p:txBody>
          <a:bodyPr/>
          <a:lstStyle/>
          <a:p>
            <a:r>
              <a:rPr lang="en-GB" b="1" dirty="0" smtClean="0"/>
              <a:t>Person Centred Principles</a:t>
            </a:r>
            <a:endParaRPr lang="en-GB" b="1" dirty="0"/>
          </a:p>
        </p:txBody>
      </p:sp>
      <p:sp>
        <p:nvSpPr>
          <p:cNvPr id="3" name="Content Placeholder 2"/>
          <p:cNvSpPr>
            <a:spLocks noGrp="1"/>
          </p:cNvSpPr>
          <p:nvPr>
            <p:ph idx="1"/>
          </p:nvPr>
        </p:nvSpPr>
        <p:spPr/>
        <p:txBody>
          <a:bodyPr>
            <a:normAutofit lnSpcReduction="10000"/>
          </a:bodyPr>
          <a:lstStyle/>
          <a:p>
            <a:r>
              <a:rPr lang="en-GB" b="1" dirty="0"/>
              <a:t>Principle 1 </a:t>
            </a:r>
            <a:r>
              <a:rPr lang="en-GB" dirty="0"/>
              <a:t>Being person-centred means affording people dignity, respect and compassion, whether service user or provider.</a:t>
            </a:r>
          </a:p>
          <a:p>
            <a:r>
              <a:rPr lang="en-GB" b="1" dirty="0"/>
              <a:t>Principle 2 </a:t>
            </a:r>
            <a:r>
              <a:rPr lang="en-GB" dirty="0"/>
              <a:t>Being person-centred means the person is a partner in their own health care, and the health and wellbeing of the person is the focus of care, not their illness </a:t>
            </a:r>
            <a:r>
              <a:rPr lang="en-GB" dirty="0" smtClean="0"/>
              <a:t>or conditions</a:t>
            </a:r>
            <a:r>
              <a:rPr lang="en-GB" dirty="0"/>
              <a:t>.</a:t>
            </a:r>
          </a:p>
          <a:p>
            <a:r>
              <a:rPr lang="en-GB" b="1" dirty="0"/>
              <a:t>Principle 3 </a:t>
            </a:r>
            <a:r>
              <a:rPr lang="en-GB" dirty="0"/>
              <a:t>Being person-centred means offering co-ordinated care, support or treatment across multiple episodes of treatment, care and therapy over time and </a:t>
            </a:r>
            <a:r>
              <a:rPr lang="en-GB" dirty="0" smtClean="0"/>
              <a:t>across services</a:t>
            </a:r>
            <a:r>
              <a:rPr lang="en-GB" dirty="0"/>
              <a:t>.</a:t>
            </a:r>
          </a:p>
          <a:p>
            <a:endParaRPr lang="en-GB" dirty="0"/>
          </a:p>
        </p:txBody>
      </p:sp>
      <p:sp>
        <p:nvSpPr>
          <p:cNvPr id="4" name="TextBox 3"/>
          <p:cNvSpPr txBox="1"/>
          <p:nvPr/>
        </p:nvSpPr>
        <p:spPr>
          <a:xfrm>
            <a:off x="10274530" y="5527964"/>
            <a:ext cx="2202873" cy="276999"/>
          </a:xfrm>
          <a:prstGeom prst="rect">
            <a:avLst/>
          </a:prstGeom>
          <a:noFill/>
        </p:spPr>
        <p:txBody>
          <a:bodyPr wrap="square" rtlCol="0">
            <a:spAutoFit/>
          </a:bodyPr>
          <a:lstStyle/>
          <a:p>
            <a:r>
              <a:rPr lang="en-GB" sz="1200" dirty="0" smtClean="0"/>
              <a:t>(HSE, 2016)</a:t>
            </a:r>
            <a:endParaRPr lang="en-GB" sz="1200" dirty="0"/>
          </a:p>
        </p:txBody>
      </p:sp>
    </p:spTree>
    <p:extLst>
      <p:ext uri="{BB962C8B-B14F-4D97-AF65-F5344CB8AC3E}">
        <p14:creationId xmlns:p14="http://schemas.microsoft.com/office/powerpoint/2010/main" val="39853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 Centred Principles</a:t>
            </a:r>
          </a:p>
        </p:txBody>
      </p:sp>
      <p:sp>
        <p:nvSpPr>
          <p:cNvPr id="3" name="Content Placeholder 2"/>
          <p:cNvSpPr>
            <a:spLocks noGrp="1"/>
          </p:cNvSpPr>
          <p:nvPr>
            <p:ph idx="1"/>
          </p:nvPr>
        </p:nvSpPr>
        <p:spPr/>
        <p:txBody>
          <a:bodyPr>
            <a:normAutofit fontScale="85000" lnSpcReduction="10000"/>
          </a:bodyPr>
          <a:lstStyle/>
          <a:p>
            <a:r>
              <a:rPr lang="en-GB" b="1" dirty="0"/>
              <a:t>Principle 4 </a:t>
            </a:r>
            <a:r>
              <a:rPr lang="en-GB" dirty="0"/>
              <a:t>Being person-centred means offering personalised health and social care, support or treatment, for example by incorporation the person’s family </a:t>
            </a:r>
            <a:r>
              <a:rPr lang="en-GB" dirty="0" smtClean="0"/>
              <a:t>knowledge, values</a:t>
            </a:r>
            <a:r>
              <a:rPr lang="en-GB" dirty="0"/>
              <a:t>, beliefs and cultural backgrounds into the planning and delivery of care</a:t>
            </a:r>
          </a:p>
          <a:p>
            <a:r>
              <a:rPr lang="en-GB" b="1" dirty="0"/>
              <a:t>Principle 5 </a:t>
            </a:r>
            <a:r>
              <a:rPr lang="en-GB" dirty="0"/>
              <a:t>Being person-centred means being enabling where systems and services are oriented towards supporting persons to recognise and build upon their </a:t>
            </a:r>
            <a:r>
              <a:rPr lang="en-GB" dirty="0" smtClean="0"/>
              <a:t>own strengths</a:t>
            </a:r>
            <a:r>
              <a:rPr lang="en-GB" dirty="0"/>
              <a:t>, preferences and goals, to achieve their full potential.</a:t>
            </a:r>
          </a:p>
          <a:p>
            <a:r>
              <a:rPr lang="en-GB" b="1" dirty="0"/>
              <a:t>Principle 6 </a:t>
            </a:r>
            <a:r>
              <a:rPr lang="en-GB" dirty="0"/>
              <a:t>A person-centred health and social care system supports the person to make informed decisions about, and successfully manage, their own health and </a:t>
            </a:r>
            <a:r>
              <a:rPr lang="en-GB" dirty="0" smtClean="0"/>
              <a:t>social care </a:t>
            </a:r>
            <a:r>
              <a:rPr lang="en-GB" dirty="0"/>
              <a:t>at the level they choose, including choices about when to let others act on their behalf.</a:t>
            </a:r>
          </a:p>
          <a:p>
            <a:endParaRPr lang="en-GB" dirty="0"/>
          </a:p>
        </p:txBody>
      </p:sp>
      <p:sp>
        <p:nvSpPr>
          <p:cNvPr id="4" name="Rectangle 3"/>
          <p:cNvSpPr/>
          <p:nvPr/>
        </p:nvSpPr>
        <p:spPr>
          <a:xfrm>
            <a:off x="10272304"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50933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 Centred Principles</a:t>
            </a:r>
          </a:p>
        </p:txBody>
      </p:sp>
      <p:sp>
        <p:nvSpPr>
          <p:cNvPr id="3" name="Content Placeholder 2"/>
          <p:cNvSpPr>
            <a:spLocks noGrp="1"/>
          </p:cNvSpPr>
          <p:nvPr>
            <p:ph idx="1"/>
          </p:nvPr>
        </p:nvSpPr>
        <p:spPr/>
        <p:txBody>
          <a:bodyPr>
            <a:normAutofit fontScale="92500" lnSpcReduction="10000"/>
          </a:bodyPr>
          <a:lstStyle/>
          <a:p>
            <a:r>
              <a:rPr lang="en-GB" b="1" dirty="0"/>
              <a:t>Principle 7 </a:t>
            </a:r>
            <a:r>
              <a:rPr lang="en-GB" dirty="0"/>
              <a:t>Being person-centred means collaboration between the person, their family and staff to influence policy and service design and development, and be </a:t>
            </a:r>
            <a:r>
              <a:rPr lang="en-GB" dirty="0" smtClean="0"/>
              <a:t>partners in </a:t>
            </a:r>
            <a:r>
              <a:rPr lang="en-GB" dirty="0"/>
              <a:t>evaluation.</a:t>
            </a:r>
          </a:p>
          <a:p>
            <a:r>
              <a:rPr lang="en-GB" b="1" dirty="0"/>
              <a:t>Principle 8 </a:t>
            </a:r>
            <a:r>
              <a:rPr lang="en-GB" dirty="0"/>
              <a:t>Achieving a person-centred culture requires a change in behaviour and </a:t>
            </a:r>
            <a:r>
              <a:rPr lang="en-GB" dirty="0" err="1"/>
              <a:t>mindset</a:t>
            </a:r>
            <a:r>
              <a:rPr lang="en-GB" dirty="0"/>
              <a:t> supported by a system that puts the person at its heart.</a:t>
            </a:r>
          </a:p>
          <a:p>
            <a:r>
              <a:rPr lang="en-GB" b="1" dirty="0"/>
              <a:t>Principle 9 </a:t>
            </a:r>
            <a:r>
              <a:rPr lang="en-GB" dirty="0"/>
              <a:t>Being person-centred means a whole system approach to health and social care that values people, innovation, learning and teamwork throughout </a:t>
            </a:r>
            <a:r>
              <a:rPr lang="en-GB" dirty="0" smtClean="0"/>
              <a:t>the organisation </a:t>
            </a:r>
            <a:r>
              <a:rPr lang="en-GB" dirty="0"/>
              <a:t>and demonstrates appreciation and respect for the unique contribution that people make regardless of position or status</a:t>
            </a:r>
          </a:p>
          <a:p>
            <a:endParaRPr lang="en-GB" dirty="0"/>
          </a:p>
        </p:txBody>
      </p:sp>
      <p:sp>
        <p:nvSpPr>
          <p:cNvPr id="4" name="Rectangle 3"/>
          <p:cNvSpPr/>
          <p:nvPr/>
        </p:nvSpPr>
        <p:spPr>
          <a:xfrm>
            <a:off x="10433168"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300369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3361" t="30554" r="13681" b="31875"/>
          <a:stretch/>
        </p:blipFill>
        <p:spPr bwMode="auto">
          <a:xfrm>
            <a:off x="3042458" y="739833"/>
            <a:ext cx="6517178" cy="5561214"/>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9461216" y="5240774"/>
            <a:ext cx="2222785" cy="276999"/>
          </a:xfrm>
          <a:prstGeom prst="rect">
            <a:avLst/>
          </a:prstGeom>
        </p:spPr>
        <p:txBody>
          <a:bodyPr wrap="square">
            <a:spAutoFit/>
          </a:bodyPr>
          <a:lstStyle/>
          <a:p>
            <a:r>
              <a:rPr lang="en-GB" sz="1200" dirty="0" smtClean="0"/>
              <a:t>(McCormack </a:t>
            </a:r>
            <a:r>
              <a:rPr lang="en-GB" sz="1200" dirty="0"/>
              <a:t>and </a:t>
            </a:r>
            <a:r>
              <a:rPr lang="en-GB" sz="1200" dirty="0" err="1" smtClean="0"/>
              <a:t>McCance</a:t>
            </a:r>
            <a:r>
              <a:rPr lang="en-GB" sz="1200" dirty="0" smtClean="0"/>
              <a:t>, 2017</a:t>
            </a:r>
            <a:r>
              <a:rPr lang="en-GB" sz="1200" dirty="0"/>
              <a:t>)</a:t>
            </a:r>
          </a:p>
        </p:txBody>
      </p:sp>
    </p:spTree>
    <p:extLst>
      <p:ext uri="{BB962C8B-B14F-4D97-AF65-F5344CB8AC3E}">
        <p14:creationId xmlns:p14="http://schemas.microsoft.com/office/powerpoint/2010/main" val="33003265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 Centred Planning</a:t>
            </a:r>
            <a:endParaRPr lang="en-GB" b="1" dirty="0"/>
          </a:p>
        </p:txBody>
      </p:sp>
      <p:sp>
        <p:nvSpPr>
          <p:cNvPr id="3" name="Content Placeholder 2"/>
          <p:cNvSpPr>
            <a:spLocks noGrp="1"/>
          </p:cNvSpPr>
          <p:nvPr>
            <p:ph idx="1"/>
          </p:nvPr>
        </p:nvSpPr>
        <p:spPr/>
        <p:txBody>
          <a:bodyPr/>
          <a:lstStyle/>
          <a:p>
            <a:r>
              <a:rPr lang="en-GB" dirty="0"/>
              <a:t>Used by</a:t>
            </a:r>
          </a:p>
          <a:p>
            <a:pPr lvl="1"/>
            <a:r>
              <a:rPr lang="en-GB" dirty="0" smtClean="0"/>
              <a:t>Advocates</a:t>
            </a:r>
          </a:p>
          <a:p>
            <a:pPr lvl="1"/>
            <a:r>
              <a:rPr lang="en-GB" dirty="0" smtClean="0"/>
              <a:t>Self-advocates</a:t>
            </a:r>
            <a:endParaRPr lang="en-GB" dirty="0"/>
          </a:p>
          <a:p>
            <a:pPr lvl="1"/>
            <a:r>
              <a:rPr lang="en-GB" dirty="0"/>
              <a:t>Families</a:t>
            </a:r>
          </a:p>
          <a:p>
            <a:pPr lvl="1"/>
            <a:r>
              <a:rPr lang="en-GB" dirty="0"/>
              <a:t>Friends </a:t>
            </a:r>
          </a:p>
          <a:p>
            <a:pPr lvl="1"/>
            <a:r>
              <a:rPr lang="en-GB" dirty="0"/>
              <a:t>Paid support </a:t>
            </a:r>
            <a:r>
              <a:rPr lang="en-GB" dirty="0" smtClean="0"/>
              <a:t>staff</a:t>
            </a:r>
          </a:p>
          <a:p>
            <a:pPr lvl="1"/>
            <a:r>
              <a:rPr lang="en-GB" dirty="0" smtClean="0"/>
              <a:t>SHOULD BE USED BY EVERYONE!!</a:t>
            </a:r>
            <a:endParaRPr lang="en-GB" dirty="0"/>
          </a:p>
        </p:txBody>
      </p:sp>
    </p:spTree>
    <p:extLst>
      <p:ext uri="{BB962C8B-B14F-4D97-AF65-F5344CB8AC3E}">
        <p14:creationId xmlns:p14="http://schemas.microsoft.com/office/powerpoint/2010/main" val="350506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Tools Used in PCP</a:t>
            </a:r>
            <a:endParaRPr lang="en-GB" b="1" dirty="0"/>
          </a:p>
        </p:txBody>
      </p:sp>
      <p:sp>
        <p:nvSpPr>
          <p:cNvPr id="3" name="Content Placeholder 2"/>
          <p:cNvSpPr>
            <a:spLocks noGrp="1"/>
          </p:cNvSpPr>
          <p:nvPr>
            <p:ph idx="1"/>
          </p:nvPr>
        </p:nvSpPr>
        <p:spPr/>
        <p:txBody>
          <a:bodyPr>
            <a:normAutofit/>
          </a:bodyPr>
          <a:lstStyle/>
          <a:p>
            <a:r>
              <a:rPr lang="en-GB" dirty="0" smtClean="0"/>
              <a:t>MAPS     (Map </a:t>
            </a:r>
            <a:r>
              <a:rPr lang="en-GB" dirty="0"/>
              <a:t>Action Planning </a:t>
            </a:r>
            <a:r>
              <a:rPr lang="en-GB" dirty="0" smtClean="0"/>
              <a:t>System)</a:t>
            </a:r>
            <a:r>
              <a:rPr lang="en-GB" dirty="0">
                <a:hlinkClick r:id="rId2"/>
              </a:rPr>
              <a:t> </a:t>
            </a:r>
            <a:r>
              <a:rPr lang="en-GB" sz="1400" dirty="0">
                <a:hlinkClick r:id="rId2"/>
              </a:rPr>
              <a:t>http://helensandersonassociates.co.uk/person-centred-practice/maps/</a:t>
            </a:r>
            <a:endParaRPr lang="en-GB" sz="1400" dirty="0" smtClean="0"/>
          </a:p>
          <a:p>
            <a:r>
              <a:rPr lang="en-GB" dirty="0"/>
              <a:t>PATHS   </a:t>
            </a:r>
            <a:r>
              <a:rPr lang="en-GB" dirty="0" smtClean="0"/>
              <a:t>(Planning </a:t>
            </a:r>
            <a:r>
              <a:rPr lang="en-GB" dirty="0"/>
              <a:t>Alternative Tomorrows with </a:t>
            </a:r>
            <a:r>
              <a:rPr lang="en-GB" dirty="0" smtClean="0"/>
              <a:t>Hope)</a:t>
            </a:r>
            <a:r>
              <a:rPr lang="en-GB" dirty="0">
                <a:hlinkClick r:id="rId3"/>
              </a:rPr>
              <a:t> </a:t>
            </a:r>
            <a:r>
              <a:rPr lang="en-GB" sz="1400" dirty="0">
                <a:hlinkClick r:id="rId3"/>
              </a:rPr>
              <a:t>http://helensandersonassociates.co.uk/person-centred-practice/paths/</a:t>
            </a:r>
            <a:endParaRPr lang="en-GB" sz="1400" dirty="0" smtClean="0"/>
          </a:p>
          <a:p>
            <a:r>
              <a:rPr lang="en-GB" dirty="0" smtClean="0"/>
              <a:t>Relationship Circle  </a:t>
            </a:r>
            <a:r>
              <a:rPr lang="en-GB" sz="1400" dirty="0">
                <a:hlinkClick r:id="rId4"/>
              </a:rPr>
              <a:t>http://helensandersonassociates.co.uk/person-centred-practice/person-centred-thinking-tools/relationship-circle/</a:t>
            </a:r>
            <a:r>
              <a:rPr lang="en-GB" sz="1400" dirty="0" smtClean="0"/>
              <a:t>      </a:t>
            </a:r>
          </a:p>
        </p:txBody>
      </p:sp>
    </p:spTree>
    <p:extLst>
      <p:ext uri="{BB962C8B-B14F-4D97-AF65-F5344CB8AC3E}">
        <p14:creationId xmlns:p14="http://schemas.microsoft.com/office/powerpoint/2010/main" val="31398434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Tools Used in PCP</a:t>
            </a:r>
            <a:endParaRPr lang="en-GB" b="1" dirty="0"/>
          </a:p>
        </p:txBody>
      </p:sp>
      <p:sp>
        <p:nvSpPr>
          <p:cNvPr id="3" name="Content Placeholder 2"/>
          <p:cNvSpPr>
            <a:spLocks noGrp="1"/>
          </p:cNvSpPr>
          <p:nvPr>
            <p:ph idx="1"/>
          </p:nvPr>
        </p:nvSpPr>
        <p:spPr/>
        <p:txBody>
          <a:bodyPr>
            <a:normAutofit/>
          </a:bodyPr>
          <a:lstStyle/>
          <a:p>
            <a:r>
              <a:rPr lang="en-GB" dirty="0" smtClean="0"/>
              <a:t>PCP Multi media tools ##</a:t>
            </a:r>
            <a:r>
              <a:rPr lang="en-GB" sz="1300" u="sng" dirty="0">
                <a:hlinkClick r:id="rId2"/>
              </a:rPr>
              <a:t>https://</a:t>
            </a:r>
            <a:r>
              <a:rPr lang="en-GB" sz="1300" u="sng" dirty="0" smtClean="0">
                <a:hlinkClick r:id="rId2"/>
              </a:rPr>
              <a:t>www.youtube.com/watch?v=9M0SBJ_MTtw</a:t>
            </a:r>
            <a:endParaRPr lang="en-GB" dirty="0" smtClean="0"/>
          </a:p>
          <a:p>
            <a:r>
              <a:rPr lang="en-GB" dirty="0" smtClean="0"/>
              <a:t>‘This is Me’ </a:t>
            </a:r>
            <a:r>
              <a:rPr lang="en-GB" sz="1400" dirty="0">
                <a:hlinkClick r:id="rId3"/>
              </a:rPr>
              <a:t>https://www.alzheimers.org.uk/get-support/publications-factsheets/this-is-me</a:t>
            </a:r>
            <a:endParaRPr lang="en-GB" sz="1400" dirty="0"/>
          </a:p>
          <a:p>
            <a:r>
              <a:rPr lang="en-GB" dirty="0" smtClean="0"/>
              <a:t>Advance Statements </a:t>
            </a:r>
            <a:r>
              <a:rPr lang="en-GB" sz="1400" dirty="0">
                <a:hlinkClick r:id="rId4"/>
              </a:rPr>
              <a:t>http://www.cwp.nhs.uk/about-us/our-campaigns/person-centred-framework/recovery-toolbox/advance-statement/</a:t>
            </a:r>
            <a:endParaRPr lang="en-GB" sz="1400" dirty="0" smtClean="0"/>
          </a:p>
          <a:p>
            <a:r>
              <a:rPr lang="en-GB" dirty="0" smtClean="0"/>
              <a:t>THE </a:t>
            </a:r>
            <a:r>
              <a:rPr lang="en-GB" dirty="0"/>
              <a:t>MOST EFFECTIVE TOOL SHOULD BE SELECTED DEPENDING ON AGE, ABILITY, COMMUNICATION SKILLS AND NEED</a:t>
            </a:r>
          </a:p>
        </p:txBody>
      </p:sp>
    </p:spTree>
    <p:extLst>
      <p:ext uri="{BB962C8B-B14F-4D97-AF65-F5344CB8AC3E}">
        <p14:creationId xmlns:p14="http://schemas.microsoft.com/office/powerpoint/2010/main" val="1506528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t>Key Features of </a:t>
            </a:r>
            <a:br>
              <a:rPr lang="en-GB" b="1" dirty="0" smtClean="0"/>
            </a:br>
            <a:r>
              <a:rPr lang="en-GB" b="1" dirty="0" smtClean="0"/>
              <a:t>Person Centred Planning</a:t>
            </a:r>
            <a:endParaRPr lang="en-GB" b="1" dirty="0"/>
          </a:p>
        </p:txBody>
      </p:sp>
      <p:sp>
        <p:nvSpPr>
          <p:cNvPr id="3" name="Content Placeholder 2"/>
          <p:cNvSpPr>
            <a:spLocks noGrp="1"/>
          </p:cNvSpPr>
          <p:nvPr>
            <p:ph idx="1"/>
          </p:nvPr>
        </p:nvSpPr>
        <p:spPr/>
        <p:txBody>
          <a:bodyPr/>
          <a:lstStyle/>
          <a:p>
            <a:pPr marL="0" indent="0">
              <a:buNone/>
            </a:pPr>
            <a:r>
              <a:rPr lang="en-GB" b="1" dirty="0" smtClean="0"/>
              <a:t>The plan reflects what is important to the person, their capacities, and what support they require</a:t>
            </a:r>
          </a:p>
          <a:p>
            <a:pPr lvl="1"/>
            <a:r>
              <a:rPr lang="en-GB" dirty="0" smtClean="0"/>
              <a:t>Focus on capacities</a:t>
            </a:r>
          </a:p>
          <a:p>
            <a:pPr lvl="1"/>
            <a:r>
              <a:rPr lang="en-GB" dirty="0" smtClean="0"/>
              <a:t>Identifying supports</a:t>
            </a:r>
          </a:p>
          <a:p>
            <a:pPr lvl="1"/>
            <a:r>
              <a:rPr lang="en-GB" dirty="0" smtClean="0"/>
              <a:t>A shared understanding – rethinking the role of the professional</a:t>
            </a:r>
          </a:p>
          <a:p>
            <a:pPr lvl="1"/>
            <a:r>
              <a:rPr lang="en-GB" dirty="0" smtClean="0"/>
              <a:t>Discovering what is important to their person</a:t>
            </a:r>
            <a:endParaRPr lang="en-GB" dirty="0"/>
          </a:p>
        </p:txBody>
      </p:sp>
    </p:spTree>
    <p:extLst>
      <p:ext uri="{BB962C8B-B14F-4D97-AF65-F5344CB8AC3E}">
        <p14:creationId xmlns:p14="http://schemas.microsoft.com/office/powerpoint/2010/main" val="227561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smtClean="0"/>
              <a:t>Key Features of</a:t>
            </a:r>
            <a:br>
              <a:rPr lang="en-GB" b="1" dirty="0" smtClean="0"/>
            </a:br>
            <a:r>
              <a:rPr lang="en-GB" b="1" dirty="0" smtClean="0"/>
              <a:t>Person Centred Planning</a:t>
            </a:r>
            <a:endParaRPr lang="en-GB" b="1" dirty="0"/>
          </a:p>
        </p:txBody>
      </p:sp>
      <p:sp>
        <p:nvSpPr>
          <p:cNvPr id="3" name="Content Placeholder 2"/>
          <p:cNvSpPr>
            <a:spLocks noGrp="1"/>
          </p:cNvSpPr>
          <p:nvPr>
            <p:ph idx="1"/>
          </p:nvPr>
        </p:nvSpPr>
        <p:spPr>
          <a:xfrm>
            <a:off x="1465811" y="2592878"/>
            <a:ext cx="8725593" cy="3126278"/>
          </a:xfrm>
        </p:spPr>
        <p:txBody>
          <a:bodyPr>
            <a:normAutofit/>
          </a:bodyPr>
          <a:lstStyle/>
          <a:p>
            <a:r>
              <a:rPr lang="en-GB" b="1" dirty="0" smtClean="0"/>
              <a:t>PCP results in actions that are about life, not just services, and reflect what is possible, not just what is available</a:t>
            </a:r>
          </a:p>
          <a:p>
            <a:pPr lvl="1"/>
            <a:r>
              <a:rPr lang="en-GB" dirty="0"/>
              <a:t>A</a:t>
            </a:r>
            <a:r>
              <a:rPr lang="en-GB" dirty="0" smtClean="0"/>
              <a:t> </a:t>
            </a:r>
            <a:r>
              <a:rPr lang="en-GB" dirty="0"/>
              <a:t>shared commitment to </a:t>
            </a:r>
            <a:r>
              <a:rPr lang="en-GB" dirty="0" smtClean="0"/>
              <a:t>action</a:t>
            </a:r>
          </a:p>
          <a:p>
            <a:pPr lvl="1"/>
            <a:r>
              <a:rPr lang="en-GB" dirty="0"/>
              <a:t>T</a:t>
            </a:r>
            <a:r>
              <a:rPr lang="en-GB" dirty="0" smtClean="0"/>
              <a:t>hese </a:t>
            </a:r>
            <a:r>
              <a:rPr lang="en-GB" dirty="0"/>
              <a:t>actions have a bias towards </a:t>
            </a:r>
            <a:r>
              <a:rPr lang="en-GB" dirty="0" smtClean="0"/>
              <a:t>inclusion</a:t>
            </a:r>
            <a:endParaRPr lang="en-GB" dirty="0" smtClean="0"/>
          </a:p>
        </p:txBody>
      </p:sp>
    </p:spTree>
    <p:extLst>
      <p:ext uri="{BB962C8B-B14F-4D97-AF65-F5344CB8AC3E}">
        <p14:creationId xmlns:p14="http://schemas.microsoft.com/office/powerpoint/2010/main" val="208487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 Features of</a:t>
            </a:r>
            <a:br>
              <a:rPr lang="en-GB" b="1" dirty="0"/>
            </a:br>
            <a:r>
              <a:rPr lang="en-GB" b="1" dirty="0"/>
              <a:t>Person Centred Planning</a:t>
            </a:r>
            <a:endParaRPr lang="en-GB" dirty="0"/>
          </a:p>
        </p:txBody>
      </p:sp>
      <p:sp>
        <p:nvSpPr>
          <p:cNvPr id="3" name="Content Placeholder 2"/>
          <p:cNvSpPr>
            <a:spLocks noGrp="1"/>
          </p:cNvSpPr>
          <p:nvPr>
            <p:ph idx="1"/>
          </p:nvPr>
        </p:nvSpPr>
        <p:spPr>
          <a:xfrm>
            <a:off x="1295402" y="2723186"/>
            <a:ext cx="9601196" cy="3318936"/>
          </a:xfrm>
        </p:spPr>
        <p:txBody>
          <a:bodyPr/>
          <a:lstStyle/>
          <a:p>
            <a:r>
              <a:rPr lang="en-GB" b="1" dirty="0"/>
              <a:t>By articulating the tension between what is important to the person and what is happening now</a:t>
            </a:r>
          </a:p>
          <a:p>
            <a:r>
              <a:rPr lang="en-GB" dirty="0"/>
              <a:t>PCP creates a sense of urgency and a commitment to work for change</a:t>
            </a:r>
          </a:p>
          <a:p>
            <a:r>
              <a:rPr lang="en-GB" dirty="0" smtClean="0"/>
              <a:t>From </a:t>
            </a:r>
            <a:r>
              <a:rPr lang="en-GB" dirty="0"/>
              <a:t>the small things they do to assist the person with  everyday </a:t>
            </a:r>
            <a:r>
              <a:rPr lang="en-GB" dirty="0" smtClean="0"/>
              <a:t>tasks… </a:t>
            </a:r>
            <a:endParaRPr lang="en-GB" dirty="0"/>
          </a:p>
          <a:p>
            <a:r>
              <a:rPr lang="en-GB" dirty="0"/>
              <a:t>to the big things they do to help the person have a better life</a:t>
            </a:r>
          </a:p>
          <a:p>
            <a:endParaRPr lang="en-GB" dirty="0"/>
          </a:p>
        </p:txBody>
      </p:sp>
    </p:spTree>
    <p:extLst>
      <p:ext uri="{BB962C8B-B14F-4D97-AF65-F5344CB8AC3E}">
        <p14:creationId xmlns:p14="http://schemas.microsoft.com/office/powerpoint/2010/main" val="428808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Features of </a:t>
            </a:r>
            <a:br>
              <a:rPr lang="en-GB" dirty="0" smtClean="0"/>
            </a:br>
            <a:r>
              <a:rPr lang="en-GB" dirty="0" smtClean="0"/>
              <a:t>Person Centred Planning</a:t>
            </a:r>
            <a:endParaRPr lang="en-GB" dirty="0"/>
          </a:p>
        </p:txBody>
      </p:sp>
      <p:sp>
        <p:nvSpPr>
          <p:cNvPr id="5" name="Content Placeholder 4"/>
          <p:cNvSpPr>
            <a:spLocks noGrp="1"/>
          </p:cNvSpPr>
          <p:nvPr>
            <p:ph idx="1"/>
          </p:nvPr>
        </p:nvSpPr>
        <p:spPr>
          <a:xfrm>
            <a:off x="1016000" y="2836332"/>
            <a:ext cx="10464797" cy="2713568"/>
          </a:xfrm>
        </p:spPr>
        <p:txBody>
          <a:bodyPr>
            <a:normAutofit lnSpcReduction="10000"/>
          </a:bodyPr>
          <a:lstStyle/>
          <a:p>
            <a:r>
              <a:rPr lang="en-GB" dirty="0" smtClean="0"/>
              <a:t>Family members and friends are partners in planning and the person is consulted throughout the planning process but…</a:t>
            </a:r>
          </a:p>
          <a:p>
            <a:r>
              <a:rPr lang="en-GB" dirty="0"/>
              <a:t>The person </a:t>
            </a:r>
            <a:r>
              <a:rPr lang="en-GB" dirty="0" smtClean="0"/>
              <a:t>is always at </a:t>
            </a:r>
            <a:r>
              <a:rPr lang="en-GB" dirty="0"/>
              <a:t>the centre</a:t>
            </a:r>
          </a:p>
          <a:p>
            <a:pPr lvl="1"/>
            <a:r>
              <a:rPr lang="en-GB" dirty="0"/>
              <a:t>The person is consulted throughout the planning process</a:t>
            </a:r>
          </a:p>
          <a:p>
            <a:pPr lvl="1"/>
            <a:r>
              <a:rPr lang="en-GB" dirty="0"/>
              <a:t>The person chooses who to involve in the process</a:t>
            </a:r>
          </a:p>
          <a:p>
            <a:pPr lvl="1"/>
            <a:r>
              <a:rPr lang="en-GB" dirty="0"/>
              <a:t>The person chooses the setting and timing of meetings</a:t>
            </a:r>
          </a:p>
          <a:p>
            <a:endParaRPr lang="en-GB" dirty="0" smtClean="0"/>
          </a:p>
          <a:p>
            <a:endParaRPr lang="en-GB" dirty="0" smtClean="0"/>
          </a:p>
        </p:txBody>
      </p:sp>
    </p:spTree>
    <p:extLst>
      <p:ext uri="{BB962C8B-B14F-4D97-AF65-F5344CB8AC3E}">
        <p14:creationId xmlns:p14="http://schemas.microsoft.com/office/powerpoint/2010/main" val="365277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normAutofit/>
          </a:bodyPr>
          <a:lstStyle/>
          <a:p>
            <a:r>
              <a:rPr lang="en-GB" dirty="0" smtClean="0"/>
              <a:t>Requires </a:t>
            </a:r>
            <a:r>
              <a:rPr lang="en-GB" dirty="0"/>
              <a:t>that </a:t>
            </a:r>
            <a:r>
              <a:rPr lang="en-GB" dirty="0" smtClean="0"/>
              <a:t>practitioners </a:t>
            </a:r>
            <a:r>
              <a:rPr lang="en-GB" dirty="0"/>
              <a:t>have </a:t>
            </a:r>
            <a:r>
              <a:rPr lang="en-GB" dirty="0" smtClean="0"/>
              <a:t>a </a:t>
            </a:r>
          </a:p>
          <a:p>
            <a:pPr lvl="1"/>
            <a:r>
              <a:rPr lang="en-GB" dirty="0" smtClean="0"/>
              <a:t>flexible </a:t>
            </a:r>
            <a:r>
              <a:rPr lang="en-GB" dirty="0"/>
              <a:t>and responsive approach </a:t>
            </a:r>
            <a:r>
              <a:rPr lang="en-GB" dirty="0" smtClean="0"/>
              <a:t>to </a:t>
            </a:r>
            <a:r>
              <a:rPr lang="en-GB" dirty="0"/>
              <a:t>meet peoples` changing </a:t>
            </a:r>
            <a:r>
              <a:rPr lang="en-GB" dirty="0" smtClean="0"/>
              <a:t>circumstances</a:t>
            </a:r>
          </a:p>
          <a:p>
            <a:pPr lvl="1"/>
            <a:r>
              <a:rPr lang="en-GB" dirty="0" smtClean="0"/>
              <a:t>guided by the </a:t>
            </a:r>
            <a:r>
              <a:rPr lang="en-GB" dirty="0"/>
              <a:t>principles of good planning </a:t>
            </a:r>
            <a:r>
              <a:rPr lang="en-GB" dirty="0" smtClean="0"/>
              <a:t>rather </a:t>
            </a:r>
            <a:r>
              <a:rPr lang="en-GB" dirty="0"/>
              <a:t>than a standard </a:t>
            </a:r>
            <a:r>
              <a:rPr lang="en-GB" dirty="0" smtClean="0"/>
              <a:t>procedure</a:t>
            </a:r>
          </a:p>
          <a:p>
            <a:r>
              <a:rPr lang="en-GB" dirty="0" smtClean="0"/>
              <a:t>Practitioners </a:t>
            </a:r>
            <a:r>
              <a:rPr lang="en-GB" dirty="0"/>
              <a:t>need to be</a:t>
            </a:r>
          </a:p>
          <a:p>
            <a:pPr lvl="1"/>
            <a:r>
              <a:rPr lang="en-GB" dirty="0" smtClean="0"/>
              <a:t>problem </a:t>
            </a:r>
            <a:r>
              <a:rPr lang="en-GB" dirty="0"/>
              <a:t>solving in partnership with the person and their family and </a:t>
            </a:r>
            <a:r>
              <a:rPr lang="en-GB" dirty="0" smtClean="0"/>
              <a:t>friends</a:t>
            </a:r>
            <a:endParaRPr lang="en-GB" dirty="0"/>
          </a:p>
        </p:txBody>
      </p:sp>
    </p:spTree>
    <p:extLst>
      <p:ext uri="{BB962C8B-B14F-4D97-AF65-F5344CB8AC3E}">
        <p14:creationId xmlns:p14="http://schemas.microsoft.com/office/powerpoint/2010/main" val="45559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PCP in Legislation</a:t>
            </a:r>
            <a:endParaRPr lang="en-GB" dirty="0"/>
          </a:p>
        </p:txBody>
      </p:sp>
      <p:sp>
        <p:nvSpPr>
          <p:cNvPr id="3" name="Content Placeholder 2"/>
          <p:cNvSpPr>
            <a:spLocks noGrp="1"/>
          </p:cNvSpPr>
          <p:nvPr>
            <p:ph idx="1"/>
          </p:nvPr>
        </p:nvSpPr>
        <p:spPr/>
        <p:txBody>
          <a:bodyPr/>
          <a:lstStyle/>
          <a:p>
            <a:r>
              <a:rPr lang="en-GB" dirty="0" smtClean="0"/>
              <a:t>Embedded in key legislation</a:t>
            </a:r>
          </a:p>
          <a:p>
            <a:r>
              <a:rPr lang="en-GB" dirty="0" smtClean="0"/>
              <a:t>UK Government</a:t>
            </a:r>
          </a:p>
          <a:p>
            <a:r>
              <a:rPr lang="en-GB" dirty="0" smtClean="0"/>
              <a:t>Welsh Assembly</a:t>
            </a:r>
          </a:p>
          <a:p>
            <a:r>
              <a:rPr lang="en-GB" dirty="0" smtClean="0"/>
              <a:t>NHS</a:t>
            </a:r>
          </a:p>
          <a:p>
            <a:r>
              <a:rPr lang="en-GB" dirty="0" smtClean="0"/>
              <a:t>Third Sector</a:t>
            </a:r>
          </a:p>
          <a:p>
            <a:endParaRPr lang="en-GB" dirty="0"/>
          </a:p>
        </p:txBody>
      </p:sp>
    </p:spTree>
    <p:extLst>
      <p:ext uri="{BB962C8B-B14F-4D97-AF65-F5344CB8AC3E}">
        <p14:creationId xmlns:p14="http://schemas.microsoft.com/office/powerpoint/2010/main" val="28883104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Centred Practice in Advocacy</a:t>
            </a:r>
            <a:endParaRPr lang="en-GB" dirty="0"/>
          </a:p>
        </p:txBody>
      </p:sp>
      <p:pic>
        <p:nvPicPr>
          <p:cNvPr id="4" name="Content Placeholder 3"/>
          <p:cNvPicPr>
            <a:picLocks noGrp="1"/>
          </p:cNvPicPr>
          <p:nvPr>
            <p:ph idx="1"/>
          </p:nvPr>
        </p:nvPicPr>
        <p:blipFill rotWithShape="1">
          <a:blip r:embed="rId2"/>
          <a:srcRect l="71460" t="10834" r="11422" b="18254"/>
          <a:stretch/>
        </p:blipFill>
        <p:spPr bwMode="auto">
          <a:xfrm>
            <a:off x="2889446" y="2582401"/>
            <a:ext cx="2373119" cy="331787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6307973" y="3100648"/>
            <a:ext cx="4588625" cy="1754326"/>
          </a:xfrm>
          <a:prstGeom prst="rect">
            <a:avLst/>
          </a:prstGeom>
          <a:noFill/>
        </p:spPr>
        <p:txBody>
          <a:bodyPr wrap="square" rtlCol="0">
            <a:spAutoFit/>
          </a:bodyPr>
          <a:lstStyle/>
          <a:p>
            <a:r>
              <a:rPr lang="en-GB" b="1" dirty="0" smtClean="0"/>
              <a:t>PERSON LED </a:t>
            </a:r>
            <a:r>
              <a:rPr lang="en-GB" dirty="0" smtClean="0"/>
              <a:t>The Advocacy Provider and Advocates will put the people they advocate for first, ensuring that they are directed by their wishes and interests. Advocates will be non-judgemental and respectful of people’s needs, views, culture and experiences.</a:t>
            </a:r>
            <a:endParaRPr lang="en-GB" dirty="0"/>
          </a:p>
        </p:txBody>
      </p:sp>
      <p:sp>
        <p:nvSpPr>
          <p:cNvPr id="8" name="Rectangle 7"/>
          <p:cNvSpPr/>
          <p:nvPr/>
        </p:nvSpPr>
        <p:spPr>
          <a:xfrm>
            <a:off x="6988924" y="5761776"/>
            <a:ext cx="4121962" cy="276999"/>
          </a:xfrm>
          <a:prstGeom prst="rect">
            <a:avLst/>
          </a:prstGeom>
        </p:spPr>
        <p:txBody>
          <a:bodyPr wrap="none">
            <a:spAutoFit/>
          </a:bodyPr>
          <a:lstStyle/>
          <a:p>
            <a:r>
              <a:rPr lang="en-GB" sz="1200" dirty="0">
                <a:hlinkClick r:id="rId3"/>
              </a:rPr>
              <a:t>https://www.ndti.org.uk/uploads/files/Advocacy-Charter-A3.pdf</a:t>
            </a:r>
            <a:endParaRPr lang="en-GB" sz="1200" dirty="0"/>
          </a:p>
        </p:txBody>
      </p:sp>
    </p:spTree>
    <p:extLst>
      <p:ext uri="{BB962C8B-B14F-4D97-AF65-F5344CB8AC3E}">
        <p14:creationId xmlns:p14="http://schemas.microsoft.com/office/powerpoint/2010/main" val="123317523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Centred Practice in Advocacy</a:t>
            </a:r>
            <a:endParaRPr lang="en-GB" dirty="0"/>
          </a:p>
        </p:txBody>
      </p:sp>
      <p:pic>
        <p:nvPicPr>
          <p:cNvPr id="5" name="Picture 4"/>
          <p:cNvPicPr/>
          <p:nvPr/>
        </p:nvPicPr>
        <p:blipFill rotWithShape="1">
          <a:blip r:embed="rId2"/>
          <a:srcRect l="70795" t="9357" r="11256" b="15298"/>
          <a:stretch/>
        </p:blipFill>
        <p:spPr bwMode="auto">
          <a:xfrm>
            <a:off x="1732856" y="2500921"/>
            <a:ext cx="2473383" cy="3317875"/>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4547062" y="3347173"/>
            <a:ext cx="6982691" cy="1477328"/>
          </a:xfrm>
          <a:prstGeom prst="rect">
            <a:avLst/>
          </a:prstGeom>
        </p:spPr>
        <p:txBody>
          <a:bodyPr wrap="square">
            <a:spAutoFit/>
          </a:bodyPr>
          <a:lstStyle/>
          <a:p>
            <a:r>
              <a:rPr lang="en-GB" b="1" dirty="0"/>
              <a:t>Person Centred </a:t>
            </a:r>
            <a:r>
              <a:rPr lang="en-GB" b="1" dirty="0" smtClean="0"/>
              <a:t>Approach</a:t>
            </a:r>
          </a:p>
          <a:p>
            <a:r>
              <a:rPr lang="en-GB" dirty="0"/>
              <a:t>Advocacy providers should be aware of their duties and responsibilities under relevant human rights and equality legislation including the Equality Act 2010, Human Rights Act 1998 and other relevant wider policies that promote personalisation and person centred care and support.</a:t>
            </a:r>
          </a:p>
        </p:txBody>
      </p:sp>
      <p:sp>
        <p:nvSpPr>
          <p:cNvPr id="9" name="Rectangle 8"/>
          <p:cNvSpPr/>
          <p:nvPr/>
        </p:nvSpPr>
        <p:spPr>
          <a:xfrm>
            <a:off x="5791199" y="5818796"/>
            <a:ext cx="6096000" cy="276999"/>
          </a:xfrm>
          <a:prstGeom prst="rect">
            <a:avLst/>
          </a:prstGeom>
        </p:spPr>
        <p:txBody>
          <a:bodyPr>
            <a:spAutoFit/>
          </a:bodyPr>
          <a:lstStyle/>
          <a:p>
            <a:r>
              <a:rPr lang="en-GB" sz="1200" dirty="0">
                <a:hlinkClick r:id="rId3"/>
              </a:rPr>
              <a:t>https://qualityadvocacy.org.uk/wp-content/uploads/2018/05/Code-of-Practice-1.pdf</a:t>
            </a:r>
            <a:endParaRPr lang="en-GB" sz="1200" dirty="0"/>
          </a:p>
        </p:txBody>
      </p:sp>
    </p:spTree>
    <p:extLst>
      <p:ext uri="{BB962C8B-B14F-4D97-AF65-F5344CB8AC3E}">
        <p14:creationId xmlns:p14="http://schemas.microsoft.com/office/powerpoint/2010/main" val="27426400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HSE, (2016) </a:t>
            </a:r>
            <a:r>
              <a:rPr lang="en-GB" i="1" dirty="0"/>
              <a:t>Person-Centred Principles and Person-Centred Practice </a:t>
            </a:r>
            <a:r>
              <a:rPr lang="en-GB" i="1" dirty="0" smtClean="0"/>
              <a:t>Framework </a:t>
            </a:r>
            <a:r>
              <a:rPr lang="en-GB" dirty="0" smtClean="0"/>
              <a:t>Available at: </a:t>
            </a:r>
            <a:r>
              <a:rPr lang="en-GB" dirty="0">
                <a:hlinkClick r:id="rId2"/>
              </a:rPr>
              <a:t>https://</a:t>
            </a:r>
            <a:r>
              <a:rPr lang="en-GB" dirty="0" smtClean="0">
                <a:hlinkClick r:id="rId2"/>
              </a:rPr>
              <a:t>www.hse.ie/eng/staff/resources/changeguide/resources/person-centred-principles-and-person-centred-practice-framework.pdf</a:t>
            </a:r>
            <a:r>
              <a:rPr lang="en-GB" dirty="0" smtClean="0"/>
              <a:t> (Accessed 1 February 2020).</a:t>
            </a:r>
          </a:p>
          <a:p>
            <a:r>
              <a:rPr lang="en-GB" dirty="0"/>
              <a:t>McCormack, B. and </a:t>
            </a:r>
            <a:r>
              <a:rPr lang="en-GB" dirty="0" err="1"/>
              <a:t>McCance</a:t>
            </a:r>
            <a:r>
              <a:rPr lang="en-GB" dirty="0"/>
              <a:t>, T. (2017) </a:t>
            </a:r>
            <a:r>
              <a:rPr lang="en-GB" i="1" dirty="0"/>
              <a:t>People’s Needs Defining Change – Health Services Change </a:t>
            </a:r>
            <a:r>
              <a:rPr lang="en-GB" i="1" dirty="0" smtClean="0"/>
              <a:t>Guide </a:t>
            </a:r>
            <a:r>
              <a:rPr lang="en-GB" dirty="0" smtClean="0"/>
              <a:t>Available at: </a:t>
            </a:r>
            <a:r>
              <a:rPr lang="en-GB" dirty="0">
                <a:hlinkClick r:id="rId2"/>
              </a:rPr>
              <a:t>https://</a:t>
            </a:r>
            <a:r>
              <a:rPr lang="en-GB" dirty="0" smtClean="0">
                <a:hlinkClick r:id="rId2"/>
              </a:rPr>
              <a:t>www.hse.ie/eng/staff/resources/changeguide/resources/person-centred-principles-and-person-centred-practice-framework.pdf</a:t>
            </a:r>
            <a:r>
              <a:rPr lang="en-GB" dirty="0" smtClean="0"/>
              <a:t> (Accessed: 1 February 2020).</a:t>
            </a:r>
            <a:endParaRPr lang="en-GB" i="1" dirty="0"/>
          </a:p>
          <a:p>
            <a:r>
              <a:rPr lang="en-GB" dirty="0" smtClean="0"/>
              <a:t>Price</a:t>
            </a:r>
            <a:r>
              <a:rPr lang="en-GB" dirty="0"/>
              <a:t>, B. (2019) </a:t>
            </a:r>
            <a:r>
              <a:rPr lang="en-GB" i="1" dirty="0"/>
              <a:t>Delivering Person Centred Care in Nursing. </a:t>
            </a:r>
            <a:r>
              <a:rPr lang="en-GB" dirty="0"/>
              <a:t>UK: Sage</a:t>
            </a:r>
            <a:r>
              <a:rPr lang="en-GB" dirty="0" smtClean="0"/>
              <a:t>. </a:t>
            </a:r>
          </a:p>
          <a:p>
            <a:r>
              <a:rPr lang="en-GB" dirty="0" smtClean="0"/>
              <a:t>Sanderson, H. </a:t>
            </a:r>
            <a:r>
              <a:rPr lang="en-GB" dirty="0"/>
              <a:t>(2000) </a:t>
            </a:r>
            <a:r>
              <a:rPr lang="en-GB" i="1" dirty="0" smtClean="0"/>
              <a:t>Person Centred Planning: Key Features and Approaches </a:t>
            </a:r>
            <a:r>
              <a:rPr lang="en-GB" dirty="0" smtClean="0"/>
              <a:t>Available at: </a:t>
            </a:r>
            <a:r>
              <a:rPr lang="en-GB" dirty="0">
                <a:hlinkClick r:id="rId3"/>
              </a:rPr>
              <a:t>http://</a:t>
            </a:r>
            <a:r>
              <a:rPr lang="en-GB" dirty="0" smtClean="0">
                <a:hlinkClick r:id="rId3"/>
              </a:rPr>
              <a:t>www.familiesleadingplanning.co.uk/documents/pcp%20key%20features%20and%20styles.pdf</a:t>
            </a:r>
            <a:r>
              <a:rPr lang="en-GB" dirty="0" smtClean="0"/>
              <a:t> (Accessed 1 February 2020).</a:t>
            </a:r>
            <a:endParaRPr lang="en-GB" i="1" dirty="0" smtClean="0"/>
          </a:p>
          <a:p>
            <a:r>
              <a:rPr lang="en-GB" dirty="0" smtClean="0"/>
              <a:t>Sharma, T., Bamford, M. and Dodman, D. (2015)</a:t>
            </a:r>
            <a:r>
              <a:rPr lang="en-GB" b="1" dirty="0"/>
              <a:t> </a:t>
            </a:r>
            <a:r>
              <a:rPr lang="en-GB" i="1" dirty="0"/>
              <a:t>Person-centred </a:t>
            </a:r>
            <a:r>
              <a:rPr lang="en-GB" i="1" dirty="0" smtClean="0"/>
              <a:t>care</a:t>
            </a:r>
            <a:r>
              <a:rPr lang="en-GB" i="1" dirty="0"/>
              <a:t>: an </a:t>
            </a:r>
            <a:r>
              <a:rPr lang="en-GB" i="1" dirty="0" smtClean="0"/>
              <a:t>Overview </a:t>
            </a:r>
            <a:r>
              <a:rPr lang="en-GB" i="1" dirty="0"/>
              <a:t>of </a:t>
            </a:r>
            <a:r>
              <a:rPr lang="en-GB" i="1" dirty="0" smtClean="0"/>
              <a:t>Reviews. </a:t>
            </a:r>
            <a:r>
              <a:rPr lang="en-GB" dirty="0" smtClean="0"/>
              <a:t>Available at: </a:t>
            </a:r>
            <a:r>
              <a:rPr lang="en-GB" dirty="0">
                <a:hlinkClick r:id="rId4"/>
              </a:rPr>
              <a:t>https://</a:t>
            </a:r>
            <a:r>
              <a:rPr lang="en-GB" dirty="0" smtClean="0">
                <a:hlinkClick r:id="rId4"/>
              </a:rPr>
              <a:t>www.ncbi.nlm.nih.gov/pubmed</a:t>
            </a:r>
            <a:r>
              <a:rPr lang="en-GB" dirty="0" smtClean="0"/>
              <a:t> (Accessed: 1 February 2020).</a:t>
            </a:r>
            <a:endParaRPr lang="en-GB" i="1" dirty="0"/>
          </a:p>
          <a:p>
            <a:endParaRPr lang="en-GB" dirty="0"/>
          </a:p>
          <a:p>
            <a:endParaRPr lang="en-GB" dirty="0"/>
          </a:p>
        </p:txBody>
      </p:sp>
    </p:spTree>
    <p:extLst>
      <p:ext uri="{BB962C8B-B14F-4D97-AF65-F5344CB8AC3E}">
        <p14:creationId xmlns:p14="http://schemas.microsoft.com/office/powerpoint/2010/main" val="339136439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914</TotalTime>
  <Words>1622</Words>
  <Application>Microsoft Office PowerPoint</Application>
  <PresentationFormat>Widescreen</PresentationFormat>
  <Paragraphs>162</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Garamond</vt:lpstr>
      <vt:lpstr>Wingdings</vt:lpstr>
      <vt:lpstr>Organic</vt:lpstr>
      <vt:lpstr>Person Centred Practice Older People</vt:lpstr>
      <vt:lpstr>What is Person Centred Practice?</vt:lpstr>
      <vt:lpstr>Person Centred Practice (PCP)</vt:lpstr>
      <vt:lpstr>Person Centred Practice</vt:lpstr>
      <vt:lpstr>Person Centred Practice</vt:lpstr>
      <vt:lpstr>Person Centred Planning</vt:lpstr>
      <vt:lpstr>PCP Requirements</vt:lpstr>
      <vt:lpstr>PowerPoint Presentation</vt:lpstr>
      <vt:lpstr>Being ‘Person Centred’</vt:lpstr>
      <vt:lpstr>Key Premises of Person Centred Care</vt:lpstr>
      <vt:lpstr>PowerPoint Presentation</vt:lpstr>
      <vt:lpstr>What are Person Centred Approaches?</vt:lpstr>
      <vt:lpstr>Person Centred Care</vt:lpstr>
      <vt:lpstr>PCP is NOT…</vt:lpstr>
      <vt:lpstr>Who Would Benefit from a Person Centred Approach?</vt:lpstr>
      <vt:lpstr>Person-Centred Principles and Person-Centred Practice Framework</vt:lpstr>
      <vt:lpstr>Person Centred Principles</vt:lpstr>
      <vt:lpstr>Person Centred Principles</vt:lpstr>
      <vt:lpstr>Person Centred Principles</vt:lpstr>
      <vt:lpstr>PowerPoint Presentation</vt:lpstr>
      <vt:lpstr>Person Centred Planning</vt:lpstr>
      <vt:lpstr>Tools Used in PCP</vt:lpstr>
      <vt:lpstr>Tools Used in PCP</vt:lpstr>
      <vt:lpstr>Key Features of  Person Centred Planning</vt:lpstr>
      <vt:lpstr>Key Features of Person Centred Planning</vt:lpstr>
      <vt:lpstr>Key Features of Person Centred Planning</vt:lpstr>
      <vt:lpstr>Key Features of  Person Centred Planning</vt:lpstr>
      <vt:lpstr>Person Centred Planning</vt:lpstr>
      <vt:lpstr>PCP in Legislation</vt:lpstr>
      <vt:lpstr>Person Centred Practice in Advocacy</vt:lpstr>
      <vt:lpstr>Person Centred Practice in Advocacy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Planning</dc:title>
  <dc:creator>Joanne Davies (Yr Athrofa)</dc:creator>
  <cp:lastModifiedBy>Joanne Davies (Yr Athrofa)</cp:lastModifiedBy>
  <cp:revision>26</cp:revision>
  <dcterms:created xsi:type="dcterms:W3CDTF">2020-01-30T07:52:21Z</dcterms:created>
  <dcterms:modified xsi:type="dcterms:W3CDTF">2021-01-28T09:56:17Z</dcterms:modified>
</cp:coreProperties>
</file>