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92" d="100"/>
          <a:sy n="92" d="100"/>
        </p:scale>
        <p:origin x="7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66812069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452237677"/>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4110216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29/01/2018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58297456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2837720451"/>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2110432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a:p>
        </p:txBody>
      </p:sp>
    </p:spTree>
    <p:extLst>
      <p:ext uri="{BB962C8B-B14F-4D97-AF65-F5344CB8AC3E}">
        <p14:creationId xmlns:p14="http://schemas.microsoft.com/office/powerpoint/2010/main" val="394674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extLst>
      <p:ext uri="{BB962C8B-B14F-4D97-AF65-F5344CB8AC3E}">
        <p14:creationId xmlns:p14="http://schemas.microsoft.com/office/powerpoint/2010/main" val="248841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29/01/2018</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extLst>
      <p:ext uri="{BB962C8B-B14F-4D97-AF65-F5344CB8AC3E}">
        <p14:creationId xmlns:p14="http://schemas.microsoft.com/office/powerpoint/2010/main" val="1626944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4004828120"/>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29/01/2018</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16742377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29/01/2018</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3644030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6219" y="2819400"/>
            <a:ext cx="6864439" cy="1041648"/>
          </a:xfrm>
        </p:spPr>
        <p:txBody>
          <a:bodyPr>
            <a:normAutofit/>
          </a:bodyPr>
          <a:lstStyle/>
          <a:p>
            <a:r>
              <a:rPr lang="en-GB" dirty="0" smtClean="0"/>
              <a:t>CLCS5010</a:t>
            </a:r>
          </a:p>
          <a:p>
            <a:endParaRPr lang="en-GB" dirty="0" smtClean="0"/>
          </a:p>
          <a:p>
            <a:r>
              <a:rPr lang="en-GB" dirty="0" smtClean="0"/>
              <a:t>NERO IN THE ANCIENT HISTORICAL SOURCES</a:t>
            </a:r>
            <a:endParaRPr lang="en-GB" dirty="0"/>
          </a:p>
        </p:txBody>
      </p:sp>
      <p:sp>
        <p:nvSpPr>
          <p:cNvPr id="2" name="Title 1"/>
          <p:cNvSpPr>
            <a:spLocks noGrp="1"/>
          </p:cNvSpPr>
          <p:nvPr>
            <p:ph type="ctrTitle"/>
          </p:nvPr>
        </p:nvSpPr>
        <p:spPr>
          <a:xfrm>
            <a:off x="685800" y="836712"/>
            <a:ext cx="7772400" cy="1397496"/>
          </a:xfrm>
        </p:spPr>
        <p:txBody>
          <a:bodyPr>
            <a:normAutofit fontScale="90000"/>
          </a:bodyPr>
          <a:lstStyle/>
          <a:p>
            <a:r>
              <a:rPr lang="en-GB" dirty="0"/>
              <a:t/>
            </a:r>
            <a:br>
              <a:rPr lang="en-GB" dirty="0"/>
            </a:br>
            <a:r>
              <a:rPr lang="en-GB" sz="4400" dirty="0"/>
              <a:t>Literature and Culture in the Reign of Nero</a:t>
            </a:r>
            <a:r>
              <a:rPr lang="en-GB" dirty="0"/>
              <a:t/>
            </a:r>
            <a:br>
              <a:rPr lang="en-GB" dirty="0"/>
            </a:br>
            <a:endParaRPr lang="en-GB" dirty="0"/>
          </a:p>
        </p:txBody>
      </p:sp>
      <p:pic>
        <p:nvPicPr>
          <p:cNvPr id="5" name="Picture 4"/>
          <p:cNvPicPr>
            <a:picLocks noChangeAspect="1"/>
          </p:cNvPicPr>
          <p:nvPr/>
        </p:nvPicPr>
        <p:blipFill>
          <a:blip r:embed="rId2"/>
          <a:stretch>
            <a:fillRect/>
          </a:stretch>
        </p:blipFill>
        <p:spPr>
          <a:xfrm>
            <a:off x="3273439" y="3861048"/>
            <a:ext cx="2597121" cy="2449999"/>
          </a:xfrm>
          <a:prstGeom prst="rect">
            <a:avLst/>
          </a:prstGeom>
        </p:spPr>
      </p:pic>
    </p:spTree>
    <p:extLst>
      <p:ext uri="{BB962C8B-B14F-4D97-AF65-F5344CB8AC3E}">
        <p14:creationId xmlns:p14="http://schemas.microsoft.com/office/powerpoint/2010/main" val="262264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28600"/>
            <a:ext cx="8784976" cy="758952"/>
          </a:xfrm>
        </p:spPr>
        <p:txBody>
          <a:bodyPr>
            <a:normAutofit/>
          </a:bodyPr>
          <a:lstStyle/>
          <a:p>
            <a:r>
              <a:rPr lang="en-GB" dirty="0" smtClean="0"/>
              <a:t>Vespasian’s Career under the Julio-Claudians</a:t>
            </a:r>
            <a:endParaRPr lang="en-GB" dirty="0"/>
          </a:p>
        </p:txBody>
      </p:sp>
      <p:sp>
        <p:nvSpPr>
          <p:cNvPr id="3" name="Content Placeholder 2"/>
          <p:cNvSpPr>
            <a:spLocks noGrp="1"/>
          </p:cNvSpPr>
          <p:nvPr>
            <p:ph sz="quarter" idx="1"/>
          </p:nvPr>
        </p:nvSpPr>
        <p:spPr>
          <a:xfrm>
            <a:off x="301752" y="1527048"/>
            <a:ext cx="8503920" cy="4926288"/>
          </a:xfrm>
        </p:spPr>
        <p:txBody>
          <a:bodyPr>
            <a:normAutofit lnSpcReduction="10000"/>
          </a:bodyPr>
          <a:lstStyle/>
          <a:p>
            <a:r>
              <a:rPr lang="en-GB" dirty="0" smtClean="0"/>
              <a:t>Proposed that special games should be held for Gaius victories in Germany and that the bodies of conspirators should be refused burial. </a:t>
            </a:r>
          </a:p>
          <a:p>
            <a:endParaRPr lang="en-GB" sz="1300" dirty="0" smtClean="0"/>
          </a:p>
          <a:p>
            <a:r>
              <a:rPr lang="en-GB" dirty="0" smtClean="0"/>
              <a:t>Vespasian indebted to Narcissus for command of a legion in Germany under Claudius, also part of campaigns in Britain. </a:t>
            </a:r>
          </a:p>
          <a:p>
            <a:endParaRPr lang="en-GB" sz="1300" dirty="0" smtClean="0"/>
          </a:p>
          <a:p>
            <a:r>
              <a:rPr lang="en-GB" dirty="0" smtClean="0"/>
              <a:t>Under Nero was a governor in Africa, and toured Achaia (Greece) as part of Nero’s company (though offended him and fell out of favour). </a:t>
            </a:r>
          </a:p>
          <a:p>
            <a:endParaRPr lang="en-GB" sz="1300" dirty="0" smtClean="0"/>
          </a:p>
          <a:p>
            <a:r>
              <a:rPr lang="en-GB" dirty="0" smtClean="0"/>
              <a:t>Sent to Judaea to put down Jewish rebellion. </a:t>
            </a:r>
          </a:p>
          <a:p>
            <a:endParaRPr lang="en-GB" dirty="0"/>
          </a:p>
        </p:txBody>
      </p:sp>
    </p:spTree>
    <p:extLst>
      <p:ext uri="{BB962C8B-B14F-4D97-AF65-F5344CB8AC3E}">
        <p14:creationId xmlns:p14="http://schemas.microsoft.com/office/powerpoint/2010/main" val="2325506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Denigration of Nero’s Memory (1)</a:t>
            </a:r>
            <a:endParaRPr lang="en-GB" dirty="0"/>
          </a:p>
        </p:txBody>
      </p:sp>
      <p:sp>
        <p:nvSpPr>
          <p:cNvPr id="3" name="Content Placeholder 2"/>
          <p:cNvSpPr>
            <a:spLocks noGrp="1"/>
          </p:cNvSpPr>
          <p:nvPr>
            <p:ph sz="quarter" idx="1"/>
          </p:nvPr>
        </p:nvSpPr>
        <p:spPr>
          <a:xfrm>
            <a:off x="179512" y="1415534"/>
            <a:ext cx="8784976" cy="2279176"/>
          </a:xfrm>
        </p:spPr>
        <p:txBody>
          <a:bodyPr>
            <a:normAutofit lnSpcReduction="10000"/>
          </a:bodyPr>
          <a:lstStyle/>
          <a:p>
            <a:r>
              <a:rPr lang="en-GB" dirty="0" smtClean="0"/>
              <a:t>Hostile treatment in histories produced in the </a:t>
            </a:r>
            <a:r>
              <a:rPr lang="en-GB" dirty="0" err="1" smtClean="0"/>
              <a:t>Flavian</a:t>
            </a:r>
            <a:r>
              <a:rPr lang="en-GB" dirty="0" smtClean="0"/>
              <a:t> period</a:t>
            </a:r>
            <a:r>
              <a:rPr lang="en-GB" dirty="0"/>
              <a:t> </a:t>
            </a:r>
            <a:r>
              <a:rPr lang="en-GB" dirty="0" smtClean="0"/>
              <a:t>(</a:t>
            </a:r>
            <a:r>
              <a:rPr lang="en-GB" i="1" dirty="0" smtClean="0"/>
              <a:t>contra</a:t>
            </a:r>
            <a:r>
              <a:rPr lang="en-GB" dirty="0" smtClean="0"/>
              <a:t> </a:t>
            </a:r>
            <a:r>
              <a:rPr lang="en-GB" dirty="0" err="1" smtClean="0"/>
              <a:t>Otho</a:t>
            </a:r>
            <a:r>
              <a:rPr lang="en-GB" dirty="0" smtClean="0"/>
              <a:t> and </a:t>
            </a:r>
            <a:r>
              <a:rPr lang="en-GB" dirty="0" err="1" smtClean="0"/>
              <a:t>Vitellius</a:t>
            </a:r>
            <a:r>
              <a:rPr lang="en-GB" dirty="0" smtClean="0"/>
              <a:t>). </a:t>
            </a:r>
          </a:p>
          <a:p>
            <a:endParaRPr lang="en-GB" sz="500" dirty="0"/>
          </a:p>
          <a:p>
            <a:r>
              <a:rPr lang="en-GB" dirty="0" smtClean="0"/>
              <a:t>New dynasty that needs to present Nero as an aberration to the </a:t>
            </a:r>
            <a:r>
              <a:rPr lang="en-GB" dirty="0" err="1" smtClean="0"/>
              <a:t>principate</a:t>
            </a:r>
            <a:r>
              <a:rPr lang="en-GB" dirty="0" smtClean="0"/>
              <a:t> (Claudius’ memory treated more favourably).</a:t>
            </a:r>
          </a:p>
          <a:p>
            <a:endParaRPr lang="en-GB" sz="1000" dirty="0"/>
          </a:p>
          <a:p>
            <a:pPr marL="0" indent="0">
              <a:buNone/>
            </a:pPr>
            <a:endParaRPr lang="en-GB" dirty="0" smtClean="0"/>
          </a:p>
          <a:p>
            <a:endParaRPr lang="en-GB" sz="1500" dirty="0" smtClean="0"/>
          </a:p>
          <a:p>
            <a:endParaRPr lang="en-GB" sz="1400" dirty="0" smtClean="0"/>
          </a:p>
          <a:p>
            <a:pPr marL="0">
              <a:buNone/>
            </a:pPr>
            <a:endParaRPr lang="en-GB" sz="1400" dirty="0" smtClean="0"/>
          </a:p>
        </p:txBody>
      </p:sp>
      <p:pic>
        <p:nvPicPr>
          <p:cNvPr id="4" name="Picture 3"/>
          <p:cNvPicPr>
            <a:picLocks noChangeAspect="1"/>
          </p:cNvPicPr>
          <p:nvPr/>
        </p:nvPicPr>
        <p:blipFill>
          <a:blip r:embed="rId2"/>
          <a:stretch>
            <a:fillRect/>
          </a:stretch>
        </p:blipFill>
        <p:spPr>
          <a:xfrm>
            <a:off x="5057520" y="3938772"/>
            <a:ext cx="1983360" cy="1573861"/>
          </a:xfrm>
          <a:prstGeom prst="rect">
            <a:avLst/>
          </a:prstGeom>
        </p:spPr>
      </p:pic>
      <p:pic>
        <p:nvPicPr>
          <p:cNvPr id="5" name="Picture 3"/>
          <p:cNvPicPr>
            <a:picLocks noChangeAspect="1" noChangeArrowheads="1"/>
          </p:cNvPicPr>
          <p:nvPr/>
        </p:nvPicPr>
        <p:blipFill>
          <a:blip r:embed="rId3" cstate="print"/>
          <a:srcRect/>
          <a:stretch>
            <a:fillRect/>
          </a:stretch>
        </p:blipFill>
        <p:spPr bwMode="auto">
          <a:xfrm>
            <a:off x="6973114" y="3945064"/>
            <a:ext cx="1923608" cy="1573861"/>
          </a:xfrm>
          <a:prstGeom prst="rect">
            <a:avLst/>
          </a:prstGeom>
          <a:noFill/>
          <a:ln w="9525">
            <a:noFill/>
            <a:miter lim="800000"/>
            <a:headEnd/>
            <a:tailEnd/>
          </a:ln>
        </p:spPr>
      </p:pic>
      <p:sp>
        <p:nvSpPr>
          <p:cNvPr id="6" name="Rectangle 5"/>
          <p:cNvSpPr/>
          <p:nvPr/>
        </p:nvSpPr>
        <p:spPr>
          <a:xfrm>
            <a:off x="5110077" y="5512634"/>
            <a:ext cx="3726075" cy="830997"/>
          </a:xfrm>
          <a:prstGeom prst="rect">
            <a:avLst/>
          </a:prstGeom>
        </p:spPr>
        <p:txBody>
          <a:bodyPr wrap="square">
            <a:spAutoFit/>
          </a:bodyPr>
          <a:lstStyle/>
          <a:p>
            <a:r>
              <a:rPr lang="en-GB" sz="1600" b="1" dirty="0"/>
              <a:t>Tiberius Restoration AE As, RIC 432 (RIC [1962] 211) (Titus); BMC 284</a:t>
            </a:r>
            <a:r>
              <a:rPr lang="en-GB" sz="1600" dirty="0"/>
              <a:t>.</a:t>
            </a:r>
            <a:r>
              <a:rPr lang="en-GB" sz="1600" b="1" dirty="0"/>
              <a:t> </a:t>
            </a:r>
          </a:p>
        </p:txBody>
      </p:sp>
      <p:sp>
        <p:nvSpPr>
          <p:cNvPr id="7" name="Content Placeholder 4"/>
          <p:cNvSpPr txBox="1">
            <a:spLocks/>
          </p:cNvSpPr>
          <p:nvPr/>
        </p:nvSpPr>
        <p:spPr>
          <a:xfrm>
            <a:off x="179512" y="3499254"/>
            <a:ext cx="4937760" cy="3119910"/>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sz="1800" dirty="0" smtClean="0"/>
              <a:t>“On the tour through Greece, among the companions of Nero, he bitterly offended the emperor by either going out often while Nero was singing, or falling asleep, if he remained. Being in consequence banished, not only from intimacy with the emperor but even with his public receptions, he withdrew to a little out‑of-the‑way town, until a province and an army were offered him while he was in hiding and in fear of his life.” – </a:t>
            </a:r>
            <a:r>
              <a:rPr lang="en-GB" sz="1800" b="1" dirty="0" smtClean="0"/>
              <a:t>Suetonius </a:t>
            </a:r>
            <a:r>
              <a:rPr lang="en-GB" sz="1800" b="1" i="1" dirty="0" err="1" smtClean="0"/>
              <a:t>Divus</a:t>
            </a:r>
            <a:r>
              <a:rPr lang="en-GB" sz="1800" b="1" i="1" dirty="0" smtClean="0"/>
              <a:t> </a:t>
            </a:r>
            <a:r>
              <a:rPr lang="en-GB" sz="1800" b="1" i="1" dirty="0" err="1" smtClean="0"/>
              <a:t>Vespasianus</a:t>
            </a:r>
            <a:r>
              <a:rPr lang="en-GB" sz="1800" b="1" dirty="0" smtClean="0"/>
              <a:t> 4.4</a:t>
            </a:r>
            <a:r>
              <a:rPr lang="en-GB" sz="1800" dirty="0" smtClean="0"/>
              <a:t>.</a:t>
            </a:r>
            <a:endParaRPr lang="en-GB" sz="1800" dirty="0"/>
          </a:p>
        </p:txBody>
      </p:sp>
    </p:spTree>
    <p:extLst>
      <p:ext uri="{BB962C8B-B14F-4D97-AF65-F5344CB8AC3E}">
        <p14:creationId xmlns:p14="http://schemas.microsoft.com/office/powerpoint/2010/main" val="1472822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Historical Tradition</a:t>
            </a:r>
            <a:endParaRPr lang="en-GB" dirty="0"/>
          </a:p>
        </p:txBody>
      </p:sp>
      <p:sp>
        <p:nvSpPr>
          <p:cNvPr id="3" name="Content Placeholder 2"/>
          <p:cNvSpPr>
            <a:spLocks noGrp="1"/>
          </p:cNvSpPr>
          <p:nvPr>
            <p:ph sz="quarter" idx="1"/>
          </p:nvPr>
        </p:nvSpPr>
        <p:spPr>
          <a:xfrm>
            <a:off x="180304" y="4749875"/>
            <a:ext cx="8834907" cy="2108125"/>
          </a:xfrm>
        </p:spPr>
        <p:txBody>
          <a:bodyPr>
            <a:normAutofit fontScale="70000" lnSpcReduction="20000"/>
          </a:bodyPr>
          <a:lstStyle/>
          <a:p>
            <a:r>
              <a:rPr lang="en-GB" dirty="0"/>
              <a:t>Historical sources mentioned by Tacitus - </a:t>
            </a:r>
            <a:r>
              <a:rPr lang="en-GB" dirty="0" err="1"/>
              <a:t>Cluvius</a:t>
            </a:r>
            <a:r>
              <a:rPr lang="en-GB" dirty="0"/>
              <a:t> Rufus, Pliny the Elder, and </a:t>
            </a:r>
            <a:r>
              <a:rPr lang="en-GB" dirty="0" err="1"/>
              <a:t>Fabius</a:t>
            </a:r>
            <a:r>
              <a:rPr lang="en-GB" dirty="0"/>
              <a:t> </a:t>
            </a:r>
            <a:r>
              <a:rPr lang="en-GB" dirty="0" err="1"/>
              <a:t>Rusticus</a:t>
            </a:r>
            <a:r>
              <a:rPr lang="en-GB" dirty="0"/>
              <a:t>; also the memoirs of </a:t>
            </a:r>
            <a:r>
              <a:rPr lang="en-GB" dirty="0" err="1" smtClean="0"/>
              <a:t>Corbulo</a:t>
            </a:r>
            <a:r>
              <a:rPr lang="en-GB" dirty="0" smtClean="0"/>
              <a:t>, the </a:t>
            </a:r>
            <a:r>
              <a:rPr lang="en-GB" i="1" dirty="0" err="1" smtClean="0"/>
              <a:t>acta</a:t>
            </a:r>
            <a:r>
              <a:rPr lang="en-GB" i="1" dirty="0" smtClean="0"/>
              <a:t> </a:t>
            </a:r>
            <a:r>
              <a:rPr lang="en-GB" i="1" dirty="0" err="1" smtClean="0"/>
              <a:t>senatus</a:t>
            </a:r>
            <a:r>
              <a:rPr lang="en-GB" dirty="0" smtClean="0"/>
              <a:t>, </a:t>
            </a:r>
            <a:r>
              <a:rPr lang="en-GB" dirty="0"/>
              <a:t>and the testimony of those that survived the </a:t>
            </a:r>
            <a:r>
              <a:rPr lang="en-GB" dirty="0" err="1"/>
              <a:t>Pisonian</a:t>
            </a:r>
            <a:r>
              <a:rPr lang="en-GB" dirty="0"/>
              <a:t> conspiracy. </a:t>
            </a:r>
            <a:endParaRPr lang="en-GB" dirty="0" smtClean="0"/>
          </a:p>
          <a:p>
            <a:endParaRPr lang="en-GB" sz="600" dirty="0"/>
          </a:p>
          <a:p>
            <a:r>
              <a:rPr lang="en-GB" dirty="0" smtClean="0"/>
              <a:t>Tacitus</a:t>
            </a:r>
            <a:r>
              <a:rPr lang="en-GB" dirty="0"/>
              <a:t>, Suetonius and </a:t>
            </a:r>
            <a:r>
              <a:rPr lang="en-GB" dirty="0" err="1"/>
              <a:t>Dio</a:t>
            </a:r>
            <a:r>
              <a:rPr lang="en-GB" dirty="0"/>
              <a:t> </a:t>
            </a:r>
            <a:r>
              <a:rPr lang="en-GB" dirty="0" smtClean="0"/>
              <a:t>most likely using these earlier sources, rather than being mutually dependent upon each other. </a:t>
            </a:r>
          </a:p>
          <a:p>
            <a:endParaRPr lang="en-GB" sz="600" dirty="0"/>
          </a:p>
          <a:p>
            <a:r>
              <a:rPr lang="en-GB" dirty="0" smtClean="0"/>
              <a:t>“The </a:t>
            </a:r>
            <a:r>
              <a:rPr lang="en-GB" dirty="0"/>
              <a:t>1st book is the Preface of the Work, dedicated to Titus Vespasian Caesar.” – </a:t>
            </a:r>
            <a:r>
              <a:rPr lang="en-GB" b="1" dirty="0"/>
              <a:t>Pliny </a:t>
            </a:r>
            <a:r>
              <a:rPr lang="en-GB" b="1" i="1" dirty="0"/>
              <a:t>NH</a:t>
            </a:r>
            <a:r>
              <a:rPr lang="en-GB" b="1" dirty="0"/>
              <a:t> preface</a:t>
            </a:r>
            <a:r>
              <a:rPr lang="en-GB" dirty="0"/>
              <a:t>. </a:t>
            </a:r>
          </a:p>
          <a:p>
            <a:endParaRPr lang="en-GB" dirty="0"/>
          </a:p>
          <a:p>
            <a:endParaRPr lang="en-GB" dirty="0"/>
          </a:p>
          <a:p>
            <a:endParaRPr lang="en-GB" dirty="0"/>
          </a:p>
        </p:txBody>
      </p:sp>
      <p:sp>
        <p:nvSpPr>
          <p:cNvPr id="5" name="Flowchart: Process 4"/>
          <p:cNvSpPr/>
          <p:nvPr/>
        </p:nvSpPr>
        <p:spPr>
          <a:xfrm>
            <a:off x="746975" y="1609859"/>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Process 8"/>
          <p:cNvSpPr/>
          <p:nvPr/>
        </p:nvSpPr>
        <p:spPr>
          <a:xfrm>
            <a:off x="3500907" y="1609857"/>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lowchart: Process 9"/>
          <p:cNvSpPr/>
          <p:nvPr/>
        </p:nvSpPr>
        <p:spPr>
          <a:xfrm>
            <a:off x="6450170" y="1609858"/>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Process 10"/>
          <p:cNvSpPr/>
          <p:nvPr/>
        </p:nvSpPr>
        <p:spPr>
          <a:xfrm>
            <a:off x="2225899" y="2689361"/>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Process 11"/>
          <p:cNvSpPr/>
          <p:nvPr/>
        </p:nvSpPr>
        <p:spPr>
          <a:xfrm>
            <a:off x="4775917" y="2671834"/>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Process 12"/>
          <p:cNvSpPr/>
          <p:nvPr/>
        </p:nvSpPr>
        <p:spPr>
          <a:xfrm>
            <a:off x="3500907" y="3801588"/>
            <a:ext cx="1674253" cy="91439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59863" y="1609857"/>
            <a:ext cx="1726089" cy="923330"/>
          </a:xfrm>
          <a:prstGeom prst="rect">
            <a:avLst/>
          </a:prstGeom>
        </p:spPr>
        <p:txBody>
          <a:bodyPr wrap="square">
            <a:spAutoFit/>
          </a:bodyPr>
          <a:lstStyle/>
          <a:p>
            <a:r>
              <a:rPr lang="en-GB" dirty="0" err="1"/>
              <a:t>Cluvius</a:t>
            </a:r>
            <a:r>
              <a:rPr lang="en-GB" dirty="0"/>
              <a:t> </a:t>
            </a:r>
            <a:r>
              <a:rPr lang="en-GB" dirty="0" smtClean="0"/>
              <a:t>Rufus, connection to Nero’s circle</a:t>
            </a:r>
            <a:endParaRPr lang="en-GB" dirty="0"/>
          </a:p>
        </p:txBody>
      </p:sp>
      <p:sp>
        <p:nvSpPr>
          <p:cNvPr id="15" name="Rectangle 14"/>
          <p:cNvSpPr/>
          <p:nvPr/>
        </p:nvSpPr>
        <p:spPr>
          <a:xfrm>
            <a:off x="6460902" y="1663836"/>
            <a:ext cx="1768698" cy="1200329"/>
          </a:xfrm>
          <a:prstGeom prst="rect">
            <a:avLst/>
          </a:prstGeom>
        </p:spPr>
        <p:txBody>
          <a:bodyPr wrap="square">
            <a:spAutoFit/>
          </a:bodyPr>
          <a:lstStyle/>
          <a:p>
            <a:r>
              <a:rPr lang="en-GB" dirty="0"/>
              <a:t>Pliny the </a:t>
            </a:r>
            <a:r>
              <a:rPr lang="en-GB" dirty="0" smtClean="0"/>
              <a:t>Elder, part of </a:t>
            </a:r>
            <a:r>
              <a:rPr lang="en-GB" dirty="0" err="1" smtClean="0"/>
              <a:t>Flavian</a:t>
            </a:r>
            <a:r>
              <a:rPr lang="en-GB" dirty="0" smtClean="0"/>
              <a:t> court</a:t>
            </a:r>
          </a:p>
          <a:p>
            <a:endParaRPr lang="en-GB" dirty="0"/>
          </a:p>
        </p:txBody>
      </p:sp>
      <p:sp>
        <p:nvSpPr>
          <p:cNvPr id="16" name="Rectangle 15"/>
          <p:cNvSpPr/>
          <p:nvPr/>
        </p:nvSpPr>
        <p:spPr>
          <a:xfrm>
            <a:off x="3436183" y="1636264"/>
            <a:ext cx="1857034" cy="646331"/>
          </a:xfrm>
          <a:prstGeom prst="rect">
            <a:avLst/>
          </a:prstGeom>
        </p:spPr>
        <p:txBody>
          <a:bodyPr wrap="square">
            <a:spAutoFit/>
          </a:bodyPr>
          <a:lstStyle/>
          <a:p>
            <a:r>
              <a:rPr lang="en-GB" dirty="0" err="1"/>
              <a:t>Fabius</a:t>
            </a:r>
            <a:r>
              <a:rPr lang="en-GB" dirty="0"/>
              <a:t> </a:t>
            </a:r>
            <a:r>
              <a:rPr lang="en-GB" dirty="0" err="1" smtClean="0"/>
              <a:t>Rusticus</a:t>
            </a:r>
            <a:r>
              <a:rPr lang="en-GB" dirty="0" smtClean="0"/>
              <a:t>, friend of Seneca</a:t>
            </a:r>
            <a:endParaRPr lang="en-GB" dirty="0"/>
          </a:p>
        </p:txBody>
      </p:sp>
      <p:sp>
        <p:nvSpPr>
          <p:cNvPr id="17" name="Rectangle 16"/>
          <p:cNvSpPr/>
          <p:nvPr/>
        </p:nvSpPr>
        <p:spPr>
          <a:xfrm>
            <a:off x="2225899" y="2729226"/>
            <a:ext cx="1818067" cy="923330"/>
          </a:xfrm>
          <a:prstGeom prst="rect">
            <a:avLst/>
          </a:prstGeom>
        </p:spPr>
        <p:txBody>
          <a:bodyPr wrap="square">
            <a:spAutoFit/>
          </a:bodyPr>
          <a:lstStyle/>
          <a:p>
            <a:r>
              <a:rPr lang="en-GB" dirty="0" smtClean="0"/>
              <a:t>Tacitus, </a:t>
            </a:r>
            <a:r>
              <a:rPr lang="en-GB" i="1" dirty="0" smtClean="0"/>
              <a:t>Annals</a:t>
            </a:r>
            <a:r>
              <a:rPr lang="en-GB" dirty="0" smtClean="0"/>
              <a:t>  - c. late AD 110s to early 120s ?</a:t>
            </a:r>
            <a:endParaRPr lang="en-GB" dirty="0"/>
          </a:p>
        </p:txBody>
      </p:sp>
      <p:sp>
        <p:nvSpPr>
          <p:cNvPr id="18" name="Rectangle 17"/>
          <p:cNvSpPr/>
          <p:nvPr/>
        </p:nvSpPr>
        <p:spPr>
          <a:xfrm>
            <a:off x="4775917" y="2641250"/>
            <a:ext cx="1792308" cy="923330"/>
          </a:xfrm>
          <a:prstGeom prst="rect">
            <a:avLst/>
          </a:prstGeom>
        </p:spPr>
        <p:txBody>
          <a:bodyPr wrap="square">
            <a:spAutoFit/>
          </a:bodyPr>
          <a:lstStyle/>
          <a:p>
            <a:r>
              <a:rPr lang="en-GB" dirty="0" smtClean="0"/>
              <a:t>Suetonius </a:t>
            </a:r>
            <a:r>
              <a:rPr lang="en-GB" i="1" dirty="0" smtClean="0"/>
              <a:t> </a:t>
            </a:r>
            <a:r>
              <a:rPr lang="en-GB" dirty="0" smtClean="0"/>
              <a:t>c.</a:t>
            </a:r>
            <a:r>
              <a:rPr lang="en-GB" i="1" dirty="0" smtClean="0"/>
              <a:t> </a:t>
            </a:r>
            <a:r>
              <a:rPr lang="en-GB" dirty="0" err="1" smtClean="0"/>
              <a:t>Hadrianic</a:t>
            </a:r>
            <a:r>
              <a:rPr lang="en-GB" dirty="0" smtClean="0"/>
              <a:t> period</a:t>
            </a:r>
            <a:endParaRPr lang="en-GB" dirty="0"/>
          </a:p>
        </p:txBody>
      </p:sp>
      <p:sp>
        <p:nvSpPr>
          <p:cNvPr id="19" name="Rectangle 18"/>
          <p:cNvSpPr/>
          <p:nvPr/>
        </p:nvSpPr>
        <p:spPr>
          <a:xfrm>
            <a:off x="3500907" y="3835476"/>
            <a:ext cx="1792310" cy="923330"/>
          </a:xfrm>
          <a:prstGeom prst="rect">
            <a:avLst/>
          </a:prstGeom>
        </p:spPr>
        <p:txBody>
          <a:bodyPr wrap="square">
            <a:spAutoFit/>
          </a:bodyPr>
          <a:lstStyle/>
          <a:p>
            <a:r>
              <a:rPr lang="en-GB" dirty="0" smtClean="0"/>
              <a:t>Cassius </a:t>
            </a:r>
            <a:r>
              <a:rPr lang="en-GB" dirty="0" err="1" smtClean="0"/>
              <a:t>Dio</a:t>
            </a:r>
            <a:r>
              <a:rPr lang="en-GB" dirty="0" smtClean="0"/>
              <a:t>, writing in </a:t>
            </a:r>
            <a:r>
              <a:rPr lang="en-GB" dirty="0" err="1" smtClean="0"/>
              <a:t>Severan</a:t>
            </a:r>
            <a:r>
              <a:rPr lang="en-GB" dirty="0" smtClean="0"/>
              <a:t> period</a:t>
            </a:r>
            <a:endParaRPr lang="en-GB" dirty="0"/>
          </a:p>
        </p:txBody>
      </p:sp>
      <p:sp>
        <p:nvSpPr>
          <p:cNvPr id="20" name="Right Arrow 19"/>
          <p:cNvSpPr/>
          <p:nvPr/>
        </p:nvSpPr>
        <p:spPr>
          <a:xfrm rot="14117129">
            <a:off x="1850377" y="2583853"/>
            <a:ext cx="438051" cy="290744"/>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rot="17894251">
            <a:off x="3756375" y="2441505"/>
            <a:ext cx="438051" cy="290744"/>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ight Arrow 22"/>
          <p:cNvSpPr/>
          <p:nvPr/>
        </p:nvSpPr>
        <p:spPr>
          <a:xfrm rot="20338293">
            <a:off x="3861349" y="2362264"/>
            <a:ext cx="2651036" cy="205074"/>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Bent-Up Arrow 27"/>
          <p:cNvSpPr/>
          <p:nvPr/>
        </p:nvSpPr>
        <p:spPr>
          <a:xfrm>
            <a:off x="6471635" y="2586877"/>
            <a:ext cx="547351" cy="5596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Bent-Up Arrow 28"/>
          <p:cNvSpPr/>
          <p:nvPr/>
        </p:nvSpPr>
        <p:spPr>
          <a:xfrm>
            <a:off x="5305895" y="2641250"/>
            <a:ext cx="2704763" cy="1804343"/>
          </a:xfrm>
          <a:prstGeom prst="bentUpArrow">
            <a:avLst>
              <a:gd name="adj1" fmla="val 11433"/>
              <a:gd name="adj2" fmla="val 12906"/>
              <a:gd name="adj3" fmla="val 2486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801990" y="3209183"/>
            <a:ext cx="1339403" cy="369332"/>
          </a:xfrm>
          <a:prstGeom prst="rect">
            <a:avLst/>
          </a:prstGeom>
          <a:noFill/>
        </p:spPr>
        <p:txBody>
          <a:bodyPr wrap="square" rtlCol="0">
            <a:spAutoFit/>
          </a:bodyPr>
          <a:lstStyle/>
          <a:p>
            <a:r>
              <a:rPr lang="en-GB" dirty="0" smtClean="0"/>
              <a:t>Likely</a:t>
            </a:r>
            <a:endParaRPr lang="en-GB" dirty="0"/>
          </a:p>
        </p:txBody>
      </p:sp>
      <p:sp>
        <p:nvSpPr>
          <p:cNvPr id="31" name="Bent-Up Arrow 30"/>
          <p:cNvSpPr/>
          <p:nvPr/>
        </p:nvSpPr>
        <p:spPr>
          <a:xfrm flipH="1">
            <a:off x="783466" y="2641250"/>
            <a:ext cx="2490776" cy="1777647"/>
          </a:xfrm>
          <a:prstGeom prst="bentUpArrow">
            <a:avLst>
              <a:gd name="adj1" fmla="val 11433"/>
              <a:gd name="adj2" fmla="val 12906"/>
              <a:gd name="adj3" fmla="val 24866"/>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1085443" y="3835476"/>
            <a:ext cx="1196672" cy="369332"/>
          </a:xfrm>
          <a:prstGeom prst="rect">
            <a:avLst/>
          </a:prstGeom>
          <a:noFill/>
        </p:spPr>
        <p:txBody>
          <a:bodyPr wrap="square" rtlCol="0">
            <a:spAutoFit/>
          </a:bodyPr>
          <a:lstStyle/>
          <a:p>
            <a:r>
              <a:rPr lang="en-GB" dirty="0" smtClean="0"/>
              <a:t>Possible?</a:t>
            </a:r>
            <a:endParaRPr lang="en-GB" dirty="0"/>
          </a:p>
        </p:txBody>
      </p:sp>
    </p:spTree>
    <p:extLst>
      <p:ext uri="{BB962C8B-B14F-4D97-AF65-F5344CB8AC3E}">
        <p14:creationId xmlns:p14="http://schemas.microsoft.com/office/powerpoint/2010/main" val="2394140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Denigration of Nero’s Memory (2)</a:t>
            </a:r>
            <a:endParaRPr lang="en-GB" dirty="0"/>
          </a:p>
        </p:txBody>
      </p:sp>
      <p:sp>
        <p:nvSpPr>
          <p:cNvPr id="3" name="Content Placeholder 2"/>
          <p:cNvSpPr>
            <a:spLocks noGrp="1"/>
          </p:cNvSpPr>
          <p:nvPr>
            <p:ph sz="quarter" idx="1"/>
          </p:nvPr>
        </p:nvSpPr>
        <p:spPr>
          <a:xfrm>
            <a:off x="301752" y="1628800"/>
            <a:ext cx="8503920" cy="4896544"/>
          </a:xfrm>
        </p:spPr>
        <p:txBody>
          <a:bodyPr/>
          <a:lstStyle/>
          <a:p>
            <a:r>
              <a:rPr lang="en-GB" sz="3000" dirty="0" smtClean="0"/>
              <a:t>Hostility expressed in </a:t>
            </a:r>
            <a:r>
              <a:rPr lang="en-GB" sz="3000" dirty="0" err="1" smtClean="0"/>
              <a:t>Flavian</a:t>
            </a:r>
            <a:r>
              <a:rPr lang="en-GB" sz="3000" dirty="0" smtClean="0"/>
              <a:t> period poetic and literary works – notably Statius, Martial and the tragedy know as the </a:t>
            </a:r>
            <a:r>
              <a:rPr lang="en-GB" sz="3000" i="1" dirty="0" smtClean="0"/>
              <a:t>Octavia. </a:t>
            </a:r>
          </a:p>
          <a:p>
            <a:pPr>
              <a:buNone/>
            </a:pPr>
            <a:endParaRPr lang="en-GB" sz="1000" dirty="0" smtClean="0"/>
          </a:p>
          <a:p>
            <a:pPr marL="0">
              <a:buNone/>
            </a:pPr>
            <a:r>
              <a:rPr lang="en-GB" sz="3000" dirty="0" smtClean="0"/>
              <a:t>“…you visit </a:t>
            </a:r>
            <a:r>
              <a:rPr lang="en-GB" sz="3000" dirty="0" err="1" smtClean="0"/>
              <a:t>Tartarus</a:t>
            </a:r>
            <a:r>
              <a:rPr lang="en-GB" sz="3000" dirty="0" smtClean="0"/>
              <a:t> and hear far away the whipping of the guilty and behold Nero pale at the sight of his mother's torch…” – </a:t>
            </a:r>
            <a:r>
              <a:rPr lang="en-GB" sz="3000" b="1" dirty="0" smtClean="0"/>
              <a:t>Statius </a:t>
            </a:r>
            <a:r>
              <a:rPr lang="en-GB" sz="3000" b="1" i="1" dirty="0" err="1" smtClean="0"/>
              <a:t>Silvae</a:t>
            </a:r>
            <a:r>
              <a:rPr lang="en-GB" sz="3000" b="1" i="1" dirty="0" smtClean="0"/>
              <a:t> </a:t>
            </a:r>
            <a:r>
              <a:rPr lang="en-GB" sz="3000" b="1" dirty="0" smtClean="0"/>
              <a:t>2.7. </a:t>
            </a:r>
          </a:p>
          <a:p>
            <a:pPr>
              <a:buNone/>
            </a:pPr>
            <a:endParaRPr lang="en-GB" sz="1000" dirty="0" smtClean="0"/>
          </a:p>
          <a:p>
            <a:pPr marL="0">
              <a:buNone/>
            </a:pPr>
            <a:r>
              <a:rPr lang="en-GB" sz="3000" dirty="0" smtClean="0"/>
              <a:t>“What is worse than Nero, and better than Nero’s Baths?” – </a:t>
            </a:r>
            <a:r>
              <a:rPr lang="en-GB" sz="3000" b="1" dirty="0" smtClean="0"/>
              <a:t>Martial </a:t>
            </a:r>
            <a:r>
              <a:rPr lang="en-GB" sz="3000" b="1" i="1" dirty="0" smtClean="0"/>
              <a:t>Epigrams </a:t>
            </a:r>
            <a:r>
              <a:rPr lang="en-GB" sz="3000" b="1" dirty="0" smtClean="0"/>
              <a:t>7.34. </a:t>
            </a:r>
            <a:endParaRPr lang="en-GB" sz="3000" dirty="0"/>
          </a:p>
        </p:txBody>
      </p:sp>
    </p:spTree>
    <p:extLst>
      <p:ext uri="{BB962C8B-B14F-4D97-AF65-F5344CB8AC3E}">
        <p14:creationId xmlns:p14="http://schemas.microsoft.com/office/powerpoint/2010/main" val="2237628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Stoic Hostility</a:t>
            </a:r>
            <a:endParaRPr lang="en-GB" dirty="0"/>
          </a:p>
        </p:txBody>
      </p:sp>
      <p:sp>
        <p:nvSpPr>
          <p:cNvPr id="3" name="Content Placeholder 2"/>
          <p:cNvSpPr>
            <a:spLocks noGrp="1"/>
          </p:cNvSpPr>
          <p:nvPr>
            <p:ph sz="quarter" idx="1"/>
          </p:nvPr>
        </p:nvSpPr>
        <p:spPr>
          <a:xfrm>
            <a:off x="179512" y="1700808"/>
            <a:ext cx="8784976" cy="4572000"/>
          </a:xfrm>
        </p:spPr>
        <p:txBody>
          <a:bodyPr>
            <a:noAutofit/>
          </a:bodyPr>
          <a:lstStyle/>
          <a:p>
            <a:pPr marL="0">
              <a:buNone/>
            </a:pPr>
            <a:r>
              <a:rPr lang="en-GB" sz="3200" dirty="0" smtClean="0"/>
              <a:t>“Body, soul, intelligence: to the body belong sensations, to the soul appetites, to the intelligence principles. To receive the impressions of forms by means of appearances belongs even to animals; to be pulled by the strings of desire belongs both to wild beasts and to men who have made themselves into women, and to a </a:t>
            </a:r>
            <a:r>
              <a:rPr lang="en-GB" sz="3200" dirty="0" err="1" smtClean="0"/>
              <a:t>Phalaris</a:t>
            </a:r>
            <a:r>
              <a:rPr lang="en-GB" sz="3200" dirty="0" smtClean="0"/>
              <a:t> and a Nero…” - </a:t>
            </a:r>
            <a:r>
              <a:rPr lang="en-GB" sz="3200" b="1" dirty="0" smtClean="0"/>
              <a:t>Marcus Aurelius </a:t>
            </a:r>
            <a:r>
              <a:rPr lang="en-GB" sz="3200" b="1" i="1" dirty="0" smtClean="0"/>
              <a:t>The Meditations </a:t>
            </a:r>
            <a:r>
              <a:rPr lang="en-GB" sz="3200" b="1" dirty="0" smtClean="0"/>
              <a:t>book 3. </a:t>
            </a:r>
            <a:endParaRPr lang="en-GB" sz="3200" dirty="0"/>
          </a:p>
        </p:txBody>
      </p:sp>
    </p:spTree>
    <p:extLst>
      <p:ext uri="{BB962C8B-B14F-4D97-AF65-F5344CB8AC3E}">
        <p14:creationId xmlns:p14="http://schemas.microsoft.com/office/powerpoint/2010/main" val="1777361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Judaeo-Christian Hostility</a:t>
            </a:r>
            <a:endParaRPr lang="en-GB" dirty="0"/>
          </a:p>
        </p:txBody>
      </p:sp>
      <p:sp>
        <p:nvSpPr>
          <p:cNvPr id="3" name="Content Placeholder 2"/>
          <p:cNvSpPr>
            <a:spLocks noGrp="1"/>
          </p:cNvSpPr>
          <p:nvPr>
            <p:ph sz="quarter" idx="1"/>
          </p:nvPr>
        </p:nvSpPr>
        <p:spPr>
          <a:xfrm>
            <a:off x="301752" y="1527048"/>
            <a:ext cx="8503920" cy="4998296"/>
          </a:xfrm>
        </p:spPr>
        <p:txBody>
          <a:bodyPr>
            <a:normAutofit fontScale="92500" lnSpcReduction="10000"/>
          </a:bodyPr>
          <a:lstStyle/>
          <a:p>
            <a:r>
              <a:rPr lang="en-GB" dirty="0" smtClean="0"/>
              <a:t>Nero appears in the Jewish </a:t>
            </a:r>
            <a:r>
              <a:rPr lang="en-GB" i="1" dirty="0" smtClean="0"/>
              <a:t>Sibylline Oracles</a:t>
            </a:r>
            <a:r>
              <a:rPr lang="en-GB" dirty="0" smtClean="0"/>
              <a:t>, c. AD 80, as a figure who is concealed in the land of the </a:t>
            </a:r>
            <a:r>
              <a:rPr lang="en-GB" dirty="0" err="1" smtClean="0"/>
              <a:t>Parthians</a:t>
            </a:r>
            <a:r>
              <a:rPr lang="en-GB" dirty="0" smtClean="0"/>
              <a:t> but will return to stir up a universal war. </a:t>
            </a:r>
          </a:p>
          <a:p>
            <a:endParaRPr lang="en-GB" sz="1200" dirty="0" smtClean="0"/>
          </a:p>
          <a:p>
            <a:r>
              <a:rPr lang="en-GB" dirty="0" smtClean="0"/>
              <a:t>Later Christian writes condemn Nero as the first persecutor of the Christian Church, the emperor who had St Peter and St Paul put to death, and sometimes appears as an “Anti-Christ” or an associate. </a:t>
            </a:r>
          </a:p>
          <a:p>
            <a:pPr>
              <a:buNone/>
            </a:pPr>
            <a:endParaRPr lang="en-GB" sz="1100" dirty="0" smtClean="0"/>
          </a:p>
          <a:p>
            <a:pPr marL="0">
              <a:buNone/>
            </a:pPr>
            <a:r>
              <a:rPr lang="en-GB" dirty="0" smtClean="0"/>
              <a:t>“Thus publicly proclaiming himself as the first among God's principal enemies, he was led on to slaughter the apostles. It is, therefore, recorded that Paul was beheaded in Rome itself, and that Peter likewise was crucified under Nero.” - </a:t>
            </a:r>
            <a:r>
              <a:rPr lang="en-GB" b="1" dirty="0" smtClean="0"/>
              <a:t>Eusebius </a:t>
            </a:r>
            <a:r>
              <a:rPr lang="en-GB" b="1" i="1" dirty="0" smtClean="0"/>
              <a:t>Ecclesiastical History 2.25.5. </a:t>
            </a:r>
            <a:endParaRPr lang="en-GB" dirty="0"/>
          </a:p>
        </p:txBody>
      </p:sp>
    </p:spTree>
    <p:extLst>
      <p:ext uri="{BB962C8B-B14F-4D97-AF65-F5344CB8AC3E}">
        <p14:creationId xmlns:p14="http://schemas.microsoft.com/office/powerpoint/2010/main" val="3271880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3488" y="1148246"/>
            <a:ext cx="8500056" cy="3785652"/>
          </a:xfrm>
          <a:prstGeom prst="rect">
            <a:avLst/>
          </a:prstGeom>
        </p:spPr>
        <p:txBody>
          <a:bodyPr wrap="square">
            <a:spAutoFit/>
          </a:bodyPr>
          <a:lstStyle/>
          <a:p>
            <a:pPr algn="ctr"/>
            <a:r>
              <a:rPr lang="en-GB" sz="6000" b="1" dirty="0" smtClean="0"/>
              <a:t>The Historical </a:t>
            </a:r>
            <a:r>
              <a:rPr lang="en-GB" sz="6000" b="1" dirty="0"/>
              <a:t>Presentations of Nero and the Julio-</a:t>
            </a:r>
            <a:r>
              <a:rPr lang="en-GB" sz="6000" b="1" dirty="0" err="1"/>
              <a:t>Claudian</a:t>
            </a:r>
            <a:r>
              <a:rPr lang="en-GB" sz="6000" b="1" dirty="0"/>
              <a:t> Dynasty</a:t>
            </a:r>
          </a:p>
        </p:txBody>
      </p:sp>
    </p:spTree>
    <p:extLst>
      <p:ext uri="{BB962C8B-B14F-4D97-AF65-F5344CB8AC3E}">
        <p14:creationId xmlns:p14="http://schemas.microsoft.com/office/powerpoint/2010/main" val="1043803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Consider</a:t>
            </a:r>
            <a:endParaRPr lang="en-GB" dirty="0"/>
          </a:p>
        </p:txBody>
      </p:sp>
      <p:sp>
        <p:nvSpPr>
          <p:cNvPr id="3" name="Content Placeholder 2"/>
          <p:cNvSpPr>
            <a:spLocks noGrp="1"/>
          </p:cNvSpPr>
          <p:nvPr>
            <p:ph sz="quarter" idx="1"/>
          </p:nvPr>
        </p:nvSpPr>
        <p:spPr>
          <a:xfrm>
            <a:off x="180304" y="1527047"/>
            <a:ext cx="8783392" cy="4976783"/>
          </a:xfrm>
        </p:spPr>
        <p:txBody>
          <a:bodyPr>
            <a:normAutofit lnSpcReduction="10000"/>
          </a:bodyPr>
          <a:lstStyle/>
          <a:p>
            <a:pPr marL="514350" indent="-514350">
              <a:buAutoNum type="arabicParenR"/>
            </a:pPr>
            <a:r>
              <a:rPr lang="en-GB" dirty="0" smtClean="0"/>
              <a:t>Identify </a:t>
            </a:r>
            <a:r>
              <a:rPr lang="en-GB" dirty="0"/>
              <a:t>some of the key negative characteristics attributed to the Julio-</a:t>
            </a:r>
            <a:r>
              <a:rPr lang="en-GB" dirty="0" err="1"/>
              <a:t>Claudian</a:t>
            </a:r>
            <a:r>
              <a:rPr lang="en-GB" dirty="0"/>
              <a:t> emperors. Are there any patterns you notice? If so do they represent the “generic” attributes of a tyrant? </a:t>
            </a:r>
            <a:endParaRPr lang="en-GB" dirty="0" smtClean="0"/>
          </a:p>
          <a:p>
            <a:pPr marL="514350" indent="-514350">
              <a:buAutoNum type="arabicParenR"/>
            </a:pPr>
            <a:r>
              <a:rPr lang="en-GB" dirty="0"/>
              <a:t>Do some authors seem more balanced and “objective” than </a:t>
            </a:r>
            <a:r>
              <a:rPr lang="en-GB" dirty="0" smtClean="0"/>
              <a:t>others?</a:t>
            </a:r>
          </a:p>
          <a:p>
            <a:pPr marL="514350" indent="-514350">
              <a:buAutoNum type="arabicParenR"/>
            </a:pPr>
            <a:r>
              <a:rPr lang="en-GB" dirty="0"/>
              <a:t>What impression do you get about the nature of the </a:t>
            </a:r>
            <a:r>
              <a:rPr lang="en-GB" dirty="0" err="1"/>
              <a:t>principate</a:t>
            </a:r>
            <a:r>
              <a:rPr lang="en-GB" dirty="0"/>
              <a:t> in this period from the sources? </a:t>
            </a:r>
          </a:p>
          <a:p>
            <a:pPr marL="514350" indent="-514350">
              <a:buAutoNum type="arabicParenR"/>
            </a:pPr>
            <a:r>
              <a:rPr lang="en-GB" dirty="0"/>
              <a:t>How are threats to the position of the emperor dealt with? </a:t>
            </a:r>
            <a:endParaRPr lang="en-GB" dirty="0" smtClean="0"/>
          </a:p>
          <a:p>
            <a:pPr marL="514350" indent="-514350">
              <a:buAutoNum type="arabicParenR"/>
            </a:pPr>
            <a:r>
              <a:rPr lang="en-GB" dirty="0"/>
              <a:t>What are the problems with getting an “accurate” picture of what happened in this period? </a:t>
            </a:r>
          </a:p>
        </p:txBody>
      </p:sp>
    </p:spTree>
    <p:extLst>
      <p:ext uri="{BB962C8B-B14F-4D97-AF65-F5344CB8AC3E}">
        <p14:creationId xmlns:p14="http://schemas.microsoft.com/office/powerpoint/2010/main" val="341172683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66</TotalTime>
  <Words>769</Words>
  <Application>Microsoft Office PowerPoint</Application>
  <PresentationFormat>On-screen Show (4:3)</PresentationFormat>
  <Paragraphs>57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Georgia</vt:lpstr>
      <vt:lpstr>Wingdings</vt:lpstr>
      <vt:lpstr>Wingdings 2</vt:lpstr>
      <vt:lpstr>Civic</vt:lpstr>
      <vt:lpstr> Literature and Culture in the Reign of Nero </vt:lpstr>
      <vt:lpstr>Vespasian’s Career under the Julio-Claudians</vt:lpstr>
      <vt:lpstr>Denigration of Nero’s Memory (1)</vt:lpstr>
      <vt:lpstr>Historical Tradition</vt:lpstr>
      <vt:lpstr>Denigration of Nero’s Memory (2)</vt:lpstr>
      <vt:lpstr>Stoic Hostility</vt:lpstr>
      <vt:lpstr>Judaeo-Christian Hostility</vt:lpstr>
      <vt:lpstr>PowerPoint Presentation</vt:lpstr>
      <vt:lpstr>Questions to Consider</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Literature and Culture in the Reign of Nero </dc:title>
  <dc:creator>Matthew Cobb</dc:creator>
  <cp:lastModifiedBy>Matt</cp:lastModifiedBy>
  <cp:revision>21</cp:revision>
  <dcterms:created xsi:type="dcterms:W3CDTF">2016-09-28T10:42:09Z</dcterms:created>
  <dcterms:modified xsi:type="dcterms:W3CDTF">2018-01-29T21:55:14Z</dcterms:modified>
</cp:coreProperties>
</file>