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37" r:id="rId1"/>
  </p:sldMasterIdLst>
  <p:notesMasterIdLst>
    <p:notesMasterId r:id="rId48"/>
  </p:notesMasterIdLst>
  <p:sldIdLst>
    <p:sldId id="322" r:id="rId2"/>
    <p:sldId id="310" r:id="rId3"/>
    <p:sldId id="309" r:id="rId4"/>
    <p:sldId id="338" r:id="rId5"/>
    <p:sldId id="313" r:id="rId6"/>
    <p:sldId id="314" r:id="rId7"/>
    <p:sldId id="321" r:id="rId8"/>
    <p:sldId id="316" r:id="rId9"/>
    <p:sldId id="317" r:id="rId10"/>
    <p:sldId id="318" r:id="rId11"/>
    <p:sldId id="320" r:id="rId12"/>
    <p:sldId id="325" r:id="rId13"/>
    <p:sldId id="319" r:id="rId14"/>
    <p:sldId id="280" r:id="rId15"/>
    <p:sldId id="281" r:id="rId16"/>
    <p:sldId id="426" r:id="rId17"/>
    <p:sldId id="419" r:id="rId18"/>
    <p:sldId id="429" r:id="rId19"/>
    <p:sldId id="431" r:id="rId20"/>
    <p:sldId id="285" r:id="rId21"/>
    <p:sldId id="303" r:id="rId22"/>
    <p:sldId id="365" r:id="rId23"/>
    <p:sldId id="359" r:id="rId24"/>
    <p:sldId id="361" r:id="rId25"/>
    <p:sldId id="304" r:id="rId26"/>
    <p:sldId id="370" r:id="rId27"/>
    <p:sldId id="376" r:id="rId28"/>
    <p:sldId id="377" r:id="rId29"/>
    <p:sldId id="378" r:id="rId30"/>
    <p:sldId id="379" r:id="rId31"/>
    <p:sldId id="380" r:id="rId32"/>
    <p:sldId id="381" r:id="rId33"/>
    <p:sldId id="382" r:id="rId34"/>
    <p:sldId id="383" r:id="rId35"/>
    <p:sldId id="385" r:id="rId36"/>
    <p:sldId id="386" r:id="rId37"/>
    <p:sldId id="387" r:id="rId38"/>
    <p:sldId id="388" r:id="rId39"/>
    <p:sldId id="389" r:id="rId40"/>
    <p:sldId id="390" r:id="rId41"/>
    <p:sldId id="391" r:id="rId42"/>
    <p:sldId id="392" r:id="rId43"/>
    <p:sldId id="422" r:id="rId44"/>
    <p:sldId id="428" r:id="rId45"/>
    <p:sldId id="424" r:id="rId46"/>
    <p:sldId id="423" r:id="rId4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6DCF4"/>
    <a:srgbClr val="91B9F9"/>
    <a:srgbClr val="8BE1FF"/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 autoAdjust="0"/>
    <p:restoredTop sz="94591"/>
  </p:normalViewPr>
  <p:slideViewPr>
    <p:cSldViewPr>
      <p:cViewPr varScale="1">
        <p:scale>
          <a:sx n="132" d="100"/>
          <a:sy n="132" d="100"/>
        </p:scale>
        <p:origin x="1600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3C3EA3-2D64-4BC5-B1D3-6185517F7E5D}" type="datetimeFigureOut">
              <a:rPr lang="en-US" smtClean="0"/>
              <a:pPr/>
              <a:t>3/4/19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054F4-508F-4545-8B4A-31676E1B56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61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054F4-508F-4545-8B4A-31676E1B56C8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954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D9C100-67E0-4F2B-B014-BFED7445B4CF}" type="slidenum">
              <a:rPr lang="en-GB"/>
              <a:pPr/>
              <a:t>3</a:t>
            </a:fld>
            <a:endParaRPr lang="en-GB"/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794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Educational Communications and Technology Agency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054F4-508F-4545-8B4A-31676E1B56C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86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8B321-FE95-4769-933C-7255E65A4B1D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848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11CC-2DB1-4D27-B1EB-CE4763475D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38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F3C1A-1D61-4BFA-A613-2D3714D5911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052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5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6DF9-CD7B-49E7-A6C4-BDB83F0986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5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E5E91-B977-49DE-8428-F6B0251D43A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166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09FF0-7F10-48AD-85E3-B7455CDC90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617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4F6B5-6A21-4728-A9A2-F1C3179B2F5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63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2518B6-F8CC-4391-B5F2-146075D0A48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76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11003-2DA0-4B8D-A387-62959C4442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536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2E392-4A56-43E7-BCC7-F9203E0B232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323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538D8-037A-46D8-BA16-C04A20FDD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75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9144001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E5905F6-77BD-49DE-8093-AE0FDEF3D76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517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line-tech-tips.com/ms-office-tips/excel-tutorial-how-to-make-a-simple-graph-or-chart-in-excel/" TargetMode="External"/><Relationship Id="rId4" Type="http://schemas.openxmlformats.org/officeDocument/2006/relationships/image" Target="../media/image3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1772816"/>
            <a:ext cx="820891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/>
              <a:t>Making Sense of Research Data</a:t>
            </a:r>
          </a:p>
          <a:p>
            <a:pPr algn="ctr"/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1677001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260648"/>
            <a:ext cx="813690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Welcome to Lake </a:t>
            </a:r>
            <a:r>
              <a:rPr lang="en-GB" sz="4000" dirty="0" err="1"/>
              <a:t>Wobegon</a:t>
            </a:r>
            <a:r>
              <a:rPr lang="en-GB" sz="4000" dirty="0"/>
              <a:t>, where all the women are strong, all the men are good-looking, and all the children are above average.</a:t>
            </a:r>
          </a:p>
          <a:p>
            <a:endParaRPr lang="en-GB" sz="4000" dirty="0"/>
          </a:p>
          <a:p>
            <a:r>
              <a:rPr lang="en-GB" sz="4000" dirty="0"/>
              <a:t>Garrison </a:t>
            </a:r>
            <a:r>
              <a:rPr lang="en-GB" sz="4000" dirty="0" err="1"/>
              <a:t>Keillor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128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8" name="Text Box 4"/>
          <p:cNvSpPr txBox="1">
            <a:spLocks noChangeArrowheads="1"/>
          </p:cNvSpPr>
          <p:nvPr/>
        </p:nvSpPr>
        <p:spPr bwMode="auto">
          <a:xfrm>
            <a:off x="107504" y="116632"/>
            <a:ext cx="9036496" cy="6063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sz="3600" dirty="0"/>
              <a:t>According to the British Audio-Visual Society we remember:</a:t>
            </a:r>
          </a:p>
          <a:p>
            <a:endParaRPr lang="en-GB" sz="3600" dirty="0"/>
          </a:p>
          <a:p>
            <a:pPr>
              <a:buFontTx/>
              <a:buChar char="•"/>
            </a:pPr>
            <a:r>
              <a:rPr lang="en-GB" sz="3600" dirty="0"/>
              <a:t> 	10% of what we read</a:t>
            </a:r>
          </a:p>
          <a:p>
            <a:pPr>
              <a:buFontTx/>
              <a:buChar char="•"/>
            </a:pPr>
            <a:r>
              <a:rPr lang="en-GB" sz="3600" dirty="0"/>
              <a:t> 	20% of what we hear</a:t>
            </a:r>
          </a:p>
          <a:p>
            <a:pPr>
              <a:buFontTx/>
              <a:buChar char="•"/>
            </a:pPr>
            <a:r>
              <a:rPr lang="en-GB" sz="3600" dirty="0"/>
              <a:t> 	30% of what we see</a:t>
            </a:r>
          </a:p>
          <a:p>
            <a:pPr>
              <a:buFontTx/>
              <a:buChar char="•"/>
            </a:pPr>
            <a:r>
              <a:rPr lang="en-GB" sz="3600" dirty="0"/>
              <a:t> 	50% of what we see and hear</a:t>
            </a:r>
          </a:p>
          <a:p>
            <a:pPr>
              <a:buFontTx/>
              <a:buChar char="•"/>
            </a:pPr>
            <a:r>
              <a:rPr lang="en-GB" sz="3600" dirty="0"/>
              <a:t> 	80% of what we say</a:t>
            </a:r>
          </a:p>
          <a:p>
            <a:pPr>
              <a:buFontTx/>
              <a:buChar char="•"/>
            </a:pPr>
            <a:r>
              <a:rPr lang="en-GB" sz="3600" dirty="0"/>
              <a:t> 	90% of what we say &amp; do at the same time</a:t>
            </a:r>
          </a:p>
          <a:p>
            <a:pPr>
              <a:buFontTx/>
              <a:buChar char="•"/>
            </a:pPr>
            <a:endParaRPr lang="en-GB" sz="3600" dirty="0"/>
          </a:p>
          <a:p>
            <a:r>
              <a:rPr lang="en-GB" sz="2000" dirty="0"/>
              <a:t>	</a:t>
            </a:r>
            <a:r>
              <a:rPr lang="en-GB" sz="2800" dirty="0"/>
              <a:t>(Quoted in </a:t>
            </a:r>
            <a:r>
              <a:rPr lang="en-GB" sz="2800" dirty="0" err="1"/>
              <a:t>Leask</a:t>
            </a:r>
            <a:r>
              <a:rPr lang="en-GB" sz="2800" dirty="0"/>
              <a:t> and </a:t>
            </a:r>
            <a:r>
              <a:rPr lang="en-GB" sz="2800" dirty="0" err="1"/>
              <a:t>Pachler</a:t>
            </a:r>
            <a:r>
              <a:rPr lang="en-GB" sz="2800" dirty="0"/>
              <a:t>, 1999, p74)</a:t>
            </a:r>
          </a:p>
        </p:txBody>
      </p:sp>
    </p:spTree>
    <p:extLst>
      <p:ext uri="{BB962C8B-B14F-4D97-AF65-F5344CB8AC3E}">
        <p14:creationId xmlns:p14="http://schemas.microsoft.com/office/powerpoint/2010/main" val="1497590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539552" y="476672"/>
            <a:ext cx="7991475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IWBs motivate students because of ‘the high level of interaction </a:t>
            </a:r>
          </a:p>
          <a:p>
            <a:endParaRPr lang="en-US" altLang="en-US" dirty="0"/>
          </a:p>
          <a:p>
            <a:r>
              <a:rPr lang="en-US" altLang="en-US" dirty="0"/>
              <a:t>– students enjoy interacting physically with the board, manipulating text and images’</a:t>
            </a:r>
          </a:p>
          <a:p>
            <a:endParaRPr lang="en-US" altLang="en-US" dirty="0"/>
          </a:p>
          <a:p>
            <a:r>
              <a:rPr lang="en-US" altLang="en-US" dirty="0"/>
              <a:t>(</a:t>
            </a:r>
            <a:r>
              <a:rPr lang="en-US" altLang="en-US" dirty="0" err="1"/>
              <a:t>Becta</a:t>
            </a:r>
            <a:r>
              <a:rPr lang="en-US" altLang="en-US" dirty="0"/>
              <a:t>, 2003). 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99808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260648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There are three main learning styles:</a:t>
            </a:r>
          </a:p>
          <a:p>
            <a:endParaRPr lang="en-GB" sz="3600" dirty="0"/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Visual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Auditory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Kinaesthetic</a:t>
            </a:r>
          </a:p>
          <a:p>
            <a:pPr marL="571500" indent="-571500">
              <a:buFont typeface="Arial" pitchFamily="34" charset="0"/>
              <a:buChar char="•"/>
            </a:pPr>
            <a:endParaRPr lang="en-GB" sz="3600" dirty="0"/>
          </a:p>
          <a:p>
            <a:r>
              <a:rPr lang="en-GB" sz="3600" dirty="0"/>
              <a:t>So we should adjust our teaching accordingly</a:t>
            </a:r>
          </a:p>
        </p:txBody>
      </p:sp>
    </p:spTree>
    <p:extLst>
      <p:ext uri="{BB962C8B-B14F-4D97-AF65-F5344CB8AC3E}">
        <p14:creationId xmlns:p14="http://schemas.microsoft.com/office/powerpoint/2010/main" val="380032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878497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“Research indicates that in general 35</a:t>
            </a:r>
          </a:p>
          <a:p>
            <a:r>
              <a:rPr lang="en-GB" sz="4000" dirty="0"/>
              <a:t>per cent of people are mainly visual</a:t>
            </a:r>
          </a:p>
          <a:p>
            <a:r>
              <a:rPr lang="en-GB" sz="4000" dirty="0"/>
              <a:t>learners, </a:t>
            </a:r>
          </a:p>
          <a:p>
            <a:endParaRPr lang="en-GB" sz="4000" dirty="0"/>
          </a:p>
          <a:p>
            <a:r>
              <a:rPr lang="en-GB" sz="4000" dirty="0"/>
              <a:t>40 per cent of people are</a:t>
            </a:r>
          </a:p>
          <a:p>
            <a:r>
              <a:rPr lang="en-GB" sz="4000" dirty="0"/>
              <a:t>mainly kinaesthetic learners and only</a:t>
            </a:r>
          </a:p>
          <a:p>
            <a:endParaRPr lang="en-GB" sz="4000" dirty="0"/>
          </a:p>
          <a:p>
            <a:r>
              <a:rPr lang="en-GB" sz="4000" dirty="0"/>
              <a:t>25 per cent are mainly auditory”</a:t>
            </a:r>
          </a:p>
          <a:p>
            <a:endParaRPr lang="en-GB" sz="4000" i="1" dirty="0"/>
          </a:p>
          <a:p>
            <a:r>
              <a:rPr lang="en-GB" sz="3600" dirty="0"/>
              <a:t>(DfES, National Strategy for KS3 2004:27)</a:t>
            </a:r>
          </a:p>
        </p:txBody>
      </p:sp>
    </p:spTree>
    <p:extLst>
      <p:ext uri="{BB962C8B-B14F-4D97-AF65-F5344CB8AC3E}">
        <p14:creationId xmlns:p14="http://schemas.microsoft.com/office/powerpoint/2010/main" val="1794910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260648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However, the DfES publication gives no detail of the research in question. </a:t>
            </a:r>
          </a:p>
          <a:p>
            <a:endParaRPr lang="en-GB" sz="3600" dirty="0"/>
          </a:p>
          <a:p>
            <a:r>
              <a:rPr lang="en-GB" sz="3600" dirty="0"/>
              <a:t>“Such a simplistic conclusion is not supported by the large, complex and contested body of research.”</a:t>
            </a:r>
          </a:p>
          <a:p>
            <a:endParaRPr lang="en-GB" sz="3600" dirty="0"/>
          </a:p>
          <a:p>
            <a:r>
              <a:rPr lang="en-GB" sz="3600" dirty="0"/>
              <a:t>(</a:t>
            </a:r>
            <a:r>
              <a:rPr lang="en-GB" sz="3600" dirty="0" err="1"/>
              <a:t>Coffield</a:t>
            </a:r>
            <a:r>
              <a:rPr lang="en-GB" sz="3600" dirty="0"/>
              <a:t>, 2004)</a:t>
            </a:r>
          </a:p>
        </p:txBody>
      </p:sp>
    </p:spTree>
    <p:extLst>
      <p:ext uri="{BB962C8B-B14F-4D97-AF65-F5344CB8AC3E}">
        <p14:creationId xmlns:p14="http://schemas.microsoft.com/office/powerpoint/2010/main" val="2222916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Interested in reading about the research on learning styles?</a:t>
            </a:r>
          </a:p>
          <a:p>
            <a:endParaRPr lang="en-GB" sz="3600" dirty="0"/>
          </a:p>
          <a:p>
            <a:r>
              <a:rPr lang="en-GB" sz="3600" dirty="0"/>
              <a:t>Try using Google Scholar to search on Learning Styles and Frank </a:t>
            </a:r>
            <a:r>
              <a:rPr lang="en-GB" sz="3600" dirty="0" err="1"/>
              <a:t>Coffield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A short article you can read on line is:</a:t>
            </a:r>
          </a:p>
          <a:p>
            <a:endParaRPr lang="en-GB" dirty="0"/>
          </a:p>
          <a:p>
            <a:r>
              <a:rPr lang="en-GB" sz="3600" dirty="0" err="1"/>
              <a:t>Coffield</a:t>
            </a:r>
            <a:r>
              <a:rPr lang="en-GB" sz="3600" dirty="0"/>
              <a:t>, F. (2006) Learning Styles, </a:t>
            </a:r>
            <a:r>
              <a:rPr lang="en-GB" sz="3600" i="1" dirty="0"/>
              <a:t>Literacy Today</a:t>
            </a:r>
            <a:r>
              <a:rPr lang="en-GB" sz="3600" dirty="0"/>
              <a:t>, p23.</a:t>
            </a:r>
          </a:p>
        </p:txBody>
      </p:sp>
    </p:spTree>
    <p:extLst>
      <p:ext uri="{BB962C8B-B14F-4D97-AF65-F5344CB8AC3E}">
        <p14:creationId xmlns:p14="http://schemas.microsoft.com/office/powerpoint/2010/main" val="516332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620688"/>
            <a:ext cx="82809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How can you be sure that what you are reading is based on data as opposed to just opinion?</a:t>
            </a:r>
          </a:p>
        </p:txBody>
      </p:sp>
    </p:spTree>
    <p:extLst>
      <p:ext uri="{BB962C8B-B14F-4D97-AF65-F5344CB8AC3E}">
        <p14:creationId xmlns:p14="http://schemas.microsoft.com/office/powerpoint/2010/main" val="693824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84200"/>
            <a:ext cx="87129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Read research from credible sources (</a:t>
            </a:r>
            <a:r>
              <a:rPr lang="en-GB" sz="3600" dirty="0" err="1"/>
              <a:t>eg</a:t>
            </a:r>
            <a:r>
              <a:rPr lang="en-GB" sz="3600" dirty="0"/>
              <a:t>: refereed journals; major research projects);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When it is stated that “Research shows that…”, look for a credible source;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Look for evidence to support claims and take a critical stance to it;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00578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476672"/>
            <a:ext cx="792088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Does the research acknowledge it’s own limitations?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When the source has a vested interest (</a:t>
            </a:r>
            <a:r>
              <a:rPr lang="en-GB" sz="3600" dirty="0" err="1"/>
              <a:t>eg</a:t>
            </a:r>
            <a:r>
              <a:rPr lang="en-GB" sz="3600" dirty="0"/>
              <a:t>: selling you a package), be particularly sceptical;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3600" dirty="0"/>
              <a:t>Look for counter arguments, don’t just cherry pick supporting evidence;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3600" dirty="0"/>
          </a:p>
          <a:p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97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Finding Research Evidence</a:t>
            </a:r>
          </a:p>
          <a:p>
            <a:endParaRPr lang="en-GB" sz="3600" dirty="0"/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If you know roughly what you are looking for, try Google Scholar;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Then click on “cited by” to find more recent work;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Log into the library to see if you can get access;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en-GB" sz="3600" dirty="0"/>
              <a:t>Read the abstract, then the conclusion, before looking in detail at the article.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22541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628800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Dealing with quantitative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2662366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179388" y="974725"/>
            <a:ext cx="8569325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>
                <a:solidFill>
                  <a:srgbClr val="000000"/>
                </a:solidFill>
                <a:ea typeface="Times New Roman" pitchFamily="18" charset="0"/>
                <a:cs typeface="Courier New" pitchFamily="49" charset="0"/>
              </a:rPr>
              <a:t>Consider a set of data about children's mental arithmetic scores. </a:t>
            </a:r>
          </a:p>
          <a:p>
            <a:endParaRPr lang="en-GB" sz="3200" dirty="0">
              <a:solidFill>
                <a:srgbClr val="000000"/>
              </a:solidFill>
              <a:ea typeface="Times New Roman" pitchFamily="18" charset="0"/>
              <a:cs typeface="Courier New" pitchFamily="49" charset="0"/>
            </a:endParaRPr>
          </a:p>
          <a:p>
            <a:r>
              <a:rPr lang="en-GB" sz="3200" dirty="0">
                <a:solidFill>
                  <a:srgbClr val="000000"/>
                </a:solidFill>
                <a:ea typeface="Times New Roman" pitchFamily="18" charset="0"/>
                <a:cs typeface="Courier New" pitchFamily="49" charset="0"/>
              </a:rPr>
              <a:t>What would you like to know to describe the data?</a:t>
            </a:r>
            <a:endParaRPr lang="en-US" sz="3200" dirty="0">
              <a:solidFill>
                <a:srgbClr val="000000"/>
              </a:solidFill>
              <a:ea typeface="Times New Roman" pitchFamily="18" charset="0"/>
              <a:cs typeface="Courier New" pitchFamily="49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79512" y="476250"/>
            <a:ext cx="8784976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en-GB" sz="3200" dirty="0"/>
              <a:t>A typical value for the group.  </a:t>
            </a:r>
          </a:p>
          <a:p>
            <a:pPr marL="457200" indent="-457200">
              <a:buFontTx/>
              <a:buAutoNum type="arabicParenR"/>
            </a:pPr>
            <a:endParaRPr lang="en-GB" sz="3200" dirty="0"/>
          </a:p>
          <a:p>
            <a:pPr marL="457200" indent="-457200"/>
            <a:r>
              <a:rPr lang="en-GB" sz="3200" dirty="0"/>
              <a:t>What is best mean, median or mode?</a:t>
            </a:r>
          </a:p>
          <a:p>
            <a:pPr marL="457200" indent="-457200"/>
            <a:endParaRPr lang="en-GB" sz="3200" dirty="0"/>
          </a:p>
          <a:p>
            <a:pPr marL="457200" indent="-457200"/>
            <a:endParaRPr lang="en-GB" sz="3200" dirty="0"/>
          </a:p>
          <a:p>
            <a:pPr marL="457200" indent="-457200"/>
            <a:endParaRPr lang="en-GB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908720"/>
            <a:ext cx="7848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12,  15,  17,  19,  20,  8,  5</a:t>
            </a:r>
          </a:p>
          <a:p>
            <a:endParaRPr lang="en-US" dirty="0"/>
          </a:p>
          <a:p>
            <a:endParaRPr lang="en-US" dirty="0"/>
          </a:p>
          <a:p>
            <a:pPr marL="457200" indent="-457200">
              <a:buAutoNum type="arabicPlain"/>
            </a:pPr>
            <a:r>
              <a:rPr lang="en-US" dirty="0"/>
              <a:t>  	2	    3	       4	      5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Tybalt, Juliet, Romeo, Nurse, Tybalt, Tybalt, Tybalt</a:t>
            </a:r>
          </a:p>
          <a:p>
            <a:pPr marL="457200" indent="-457200">
              <a:buAutoNum type="arabicPlain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1478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79512" y="476250"/>
            <a:ext cx="878497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en-GB" sz="3200" dirty="0"/>
              <a:t>A typical value for the group.  </a:t>
            </a:r>
          </a:p>
          <a:p>
            <a:pPr marL="457200" indent="-457200">
              <a:buFontTx/>
              <a:buAutoNum type="arabicParenR"/>
            </a:pPr>
            <a:endParaRPr lang="en-GB" sz="3200" dirty="0"/>
          </a:p>
          <a:p>
            <a:pPr marL="457200" indent="-457200"/>
            <a:r>
              <a:rPr lang="en-GB" sz="3200" dirty="0"/>
              <a:t>What is best mean, median or mode?</a:t>
            </a:r>
          </a:p>
          <a:p>
            <a:pPr marL="457200" indent="-457200"/>
            <a:endParaRPr lang="en-GB" sz="3200" dirty="0"/>
          </a:p>
          <a:p>
            <a:pPr marL="457200" indent="-457200"/>
            <a:endParaRPr lang="en-GB" sz="3200" dirty="0"/>
          </a:p>
          <a:p>
            <a:pPr marL="457200" indent="-457200"/>
            <a:r>
              <a:rPr lang="en-GB" sz="3200" dirty="0"/>
              <a:t>Mean 	= Real numbers</a:t>
            </a:r>
          </a:p>
          <a:p>
            <a:pPr marL="457200" indent="-457200"/>
            <a:r>
              <a:rPr lang="en-GB" sz="3200" dirty="0"/>
              <a:t>Median 	= Ordinal data (numbers used as labels)</a:t>
            </a:r>
          </a:p>
          <a:p>
            <a:pPr marL="457200" indent="-457200"/>
            <a:r>
              <a:rPr lang="en-GB" sz="3200" dirty="0"/>
              <a:t>Mode	= Worded response (which does not have 		    a numerical label).</a:t>
            </a:r>
          </a:p>
          <a:p>
            <a:pPr marL="457200" indent="-457200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2178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980728"/>
            <a:ext cx="705032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will you represent your data?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 and post test (10 questions)</a:t>
            </a:r>
          </a:p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 and post assessment (written piece of work)</a:t>
            </a:r>
          </a:p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 and post test (project)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04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16632"/>
            <a:ext cx="4224586" cy="26268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039069"/>
            <a:ext cx="4100272" cy="25202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007631"/>
            <a:ext cx="4263617" cy="260554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79512" y="5805264"/>
            <a:ext cx="8712968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hlinkClick r:id="rId5"/>
              </a:rPr>
              <a:t>https://www.online-tech-tips.com/ms-office-tips/excel-tutorial-how-to-make-a-simple-graph-or-chart-in-excel/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246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250825" y="785813"/>
            <a:ext cx="856932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b="1"/>
              <a:t>Measuring association between two variables:</a:t>
            </a:r>
            <a:endParaRPr lang="en-GB" sz="3200"/>
          </a:p>
          <a:p>
            <a:r>
              <a:rPr lang="en-GB" sz="3200"/>
              <a:t>Often we wish to compare a subject's performance in two different variables because we hypothesise that they are associated.</a:t>
            </a:r>
          </a:p>
          <a:p>
            <a:endParaRPr lang="en-GB" sz="3200"/>
          </a:p>
          <a:p>
            <a:r>
              <a:rPr lang="en-GB" sz="3200"/>
              <a:t>For example, do pupils who perform well on reading tests also perform well on mathematics tests?</a:t>
            </a:r>
            <a:endParaRPr lang="en-US" sz="32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15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0583742"/>
              </p:ext>
            </p:extLst>
          </p:nvPr>
        </p:nvGraphicFramePr>
        <p:xfrm>
          <a:off x="755576" y="620688"/>
          <a:ext cx="7143800" cy="5848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227" name="Graph Sheet" r:id="rId3" imgW="3352680" imgH="2590560" progId="">
                  <p:embed/>
                </p:oleObj>
              </mc:Choice>
              <mc:Fallback>
                <p:oleObj name="Graph Sheet" r:id="rId3" imgW="3352680" imgH="2590560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5909" t="8824" r="18182"/>
                      <a:stretch>
                        <a:fillRect/>
                      </a:stretch>
                    </p:blipFill>
                    <p:spPr bwMode="auto">
                      <a:xfrm>
                        <a:off x="755576" y="620688"/>
                        <a:ext cx="7143800" cy="58483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/>
          <p:cNvSpPr/>
          <p:nvPr/>
        </p:nvSpPr>
        <p:spPr>
          <a:xfrm>
            <a:off x="3059832" y="6021288"/>
            <a:ext cx="3384376" cy="216024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 rot="16200000">
            <a:off x="-756592" y="2996952"/>
            <a:ext cx="3384376" cy="216024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9832" y="260648"/>
            <a:ext cx="29151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Cause and effect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04" y="1196752"/>
            <a:ext cx="8784976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0713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9832" y="260648"/>
            <a:ext cx="29151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Cause and effect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03" y="1124744"/>
            <a:ext cx="8941413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1404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5113" y="620688"/>
            <a:ext cx="9048887" cy="4031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Correlation does not automatically mean causation.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If one event follows another, it does not automatically</a:t>
            </a:r>
          </a:p>
          <a:p>
            <a:r>
              <a:rPr lang="en-GB" sz="3200" dirty="0"/>
              <a:t>mean that one caused the other.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We have to use TENTATIVE language.</a:t>
            </a:r>
          </a:p>
        </p:txBody>
      </p:sp>
    </p:spTree>
    <p:extLst>
      <p:ext uri="{BB962C8B-B14F-4D97-AF65-F5344CB8AC3E}">
        <p14:creationId xmlns:p14="http://schemas.microsoft.com/office/powerpoint/2010/main" val="2916990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404664"/>
            <a:ext cx="56236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Dealing with qualitative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1844824"/>
            <a:ext cx="58441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dirty="0"/>
              <a:t>Questionnaires</a:t>
            </a:r>
          </a:p>
          <a:p>
            <a:pPr marL="342900" indent="-342900">
              <a:buFont typeface="Arial" charset="0"/>
              <a:buChar char="•"/>
            </a:pPr>
            <a:endParaRPr lang="en-GB" dirty="0"/>
          </a:p>
          <a:p>
            <a:pPr marL="342900" indent="-342900">
              <a:buFont typeface="Arial" charset="0"/>
              <a:buChar char="•"/>
            </a:pPr>
            <a:r>
              <a:rPr lang="en-GB" dirty="0"/>
              <a:t>Interviews</a:t>
            </a:r>
          </a:p>
          <a:p>
            <a:pPr marL="342900" indent="-342900">
              <a:buFont typeface="Arial" charset="0"/>
              <a:buChar char="•"/>
            </a:pPr>
            <a:endParaRPr lang="en-GB" dirty="0"/>
          </a:p>
          <a:p>
            <a:pPr marL="342900" indent="-342900">
              <a:buFont typeface="Arial" charset="0"/>
              <a:buChar char="•"/>
            </a:pPr>
            <a:r>
              <a:rPr lang="en-GB" dirty="0"/>
              <a:t>Observation (This is different to reflection)</a:t>
            </a:r>
          </a:p>
          <a:p>
            <a:pPr marL="342900" indent="-342900">
              <a:buFont typeface="Arial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216" y="764704"/>
            <a:ext cx="7543800" cy="936104"/>
          </a:xfrm>
        </p:spPr>
        <p:txBody>
          <a:bodyPr>
            <a:normAutofit/>
          </a:bodyPr>
          <a:lstStyle/>
          <a:p>
            <a:r>
              <a:rPr lang="en-GB" b="1" dirty="0"/>
              <a:t>Questionnaire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3338" y="2132856"/>
            <a:ext cx="7543801" cy="4023360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A questionnaire is a scientific instrument for the collection of data.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3083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728" y="908720"/>
            <a:ext cx="6048672" cy="4114800"/>
          </a:xfrm>
        </p:spPr>
        <p:txBody>
          <a:bodyPr/>
          <a:lstStyle/>
          <a:p>
            <a:pPr marL="0" indent="0">
              <a:buNone/>
            </a:pPr>
            <a:r>
              <a:rPr lang="en-GB" sz="4800" b="1" dirty="0"/>
              <a:t>Open or closed?</a:t>
            </a:r>
            <a:endParaRPr lang="en-GB" sz="4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4375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521" y="836712"/>
            <a:ext cx="7543800" cy="1450757"/>
          </a:xfrm>
        </p:spPr>
        <p:txBody>
          <a:bodyPr/>
          <a:lstStyle/>
          <a:p>
            <a:r>
              <a:rPr lang="en-GB" b="1" dirty="0"/>
              <a:t>Open or closed?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237" y="2132856"/>
            <a:ext cx="7772400" cy="2808312"/>
          </a:xfrm>
        </p:spPr>
        <p:txBody>
          <a:bodyPr/>
          <a:lstStyle/>
          <a:p>
            <a:r>
              <a:rPr lang="en-GB" dirty="0"/>
              <a:t>Large scale questionnaires tend to be based on highly structured closed responses.</a:t>
            </a:r>
          </a:p>
          <a:p>
            <a:endParaRPr lang="en-GB" dirty="0"/>
          </a:p>
          <a:p>
            <a:r>
              <a:rPr lang="en-GB" dirty="0"/>
              <a:t>Site specific, case study questionnaires are often able to make more use of less structured, open ended, qualitative responses.</a:t>
            </a:r>
          </a:p>
        </p:txBody>
      </p:sp>
    </p:spTree>
    <p:extLst>
      <p:ext uri="{BB962C8B-B14F-4D97-AF65-F5344CB8AC3E}">
        <p14:creationId xmlns:p14="http://schemas.microsoft.com/office/powerpoint/2010/main" val="11796938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692696"/>
            <a:ext cx="7543800" cy="1450757"/>
          </a:xfrm>
        </p:spPr>
        <p:txBody>
          <a:bodyPr/>
          <a:lstStyle/>
          <a:p>
            <a:r>
              <a:rPr lang="en-GB" b="1" dirty="0"/>
              <a:t>Open or closed?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492896"/>
            <a:ext cx="7846640" cy="2880320"/>
          </a:xfrm>
        </p:spPr>
        <p:txBody>
          <a:bodyPr/>
          <a:lstStyle/>
          <a:p>
            <a:r>
              <a:rPr lang="en-GB" dirty="0"/>
              <a:t>Open questions are longer and harder to answer and have a lower response rate.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Closed questions must have been trialled efficiently -multiple choice answers need trialling to ensure that all possibilities are covered.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4578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Issues…</a:t>
            </a:r>
          </a:p>
        </p:txBody>
      </p:sp>
    </p:spTree>
    <p:extLst>
      <p:ext uri="{BB962C8B-B14F-4D97-AF65-F5344CB8AC3E}">
        <p14:creationId xmlns:p14="http://schemas.microsoft.com/office/powerpoint/2010/main" val="37707039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7772400" cy="41148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Leading question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dirty="0"/>
              <a:t>Example 1: </a:t>
            </a:r>
            <a:r>
              <a:rPr lang="en-GB" sz="2800" i="1" dirty="0"/>
              <a:t>Do you do physical exercise, such as cycling?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Example 2: </a:t>
            </a:r>
            <a:r>
              <a:rPr lang="en-GB" sz="2800" i="1" dirty="0"/>
              <a:t>Don't you agree that . . . ?</a:t>
            </a:r>
            <a:r>
              <a:rPr lang="en-GB" sz="2800" dirty="0"/>
              <a:t> </a:t>
            </a:r>
          </a:p>
          <a:p>
            <a:r>
              <a:rPr lang="en-GB" sz="2800" dirty="0"/>
              <a:t>This negatively worded question leads respondents to answer no.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72713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Ambiguous question</a:t>
            </a:r>
            <a:r>
              <a:rPr lang="en-GB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029" y="2636912"/>
            <a:ext cx="7543801" cy="4023360"/>
          </a:xfrm>
        </p:spPr>
        <p:txBody>
          <a:bodyPr/>
          <a:lstStyle/>
          <a:p>
            <a:r>
              <a:rPr lang="en-GB" i="1" dirty="0"/>
              <a:t>Is your work made more difficult because you are expecting a baby?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/>
              <a:t>Answer : 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8255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Double-barrelled question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755558"/>
            <a:ext cx="7543801" cy="4023360"/>
          </a:xfrm>
        </p:spPr>
        <p:txBody>
          <a:bodyPr/>
          <a:lstStyle/>
          <a:p>
            <a:r>
              <a:rPr lang="en-GB" i="1" dirty="0"/>
              <a:t>Do you agree that knowledge can be transmitted by teacher talk or through other means of interaction in the classroom?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/>
              <a:t>Answer: Yes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9958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Language used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3907" y="2564904"/>
            <a:ext cx="7772400" cy="2671936"/>
          </a:xfrm>
        </p:spPr>
        <p:txBody>
          <a:bodyPr/>
          <a:lstStyle/>
          <a:p>
            <a:r>
              <a:rPr lang="en-GB" dirty="0"/>
              <a:t>Technical jargon</a:t>
            </a:r>
          </a:p>
          <a:p>
            <a:r>
              <a:rPr lang="en-GB" dirty="0"/>
              <a:t>Uncommon words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672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204864"/>
            <a:ext cx="7772400" cy="4516009"/>
          </a:xfrm>
        </p:spPr>
        <p:txBody>
          <a:bodyPr/>
          <a:lstStyle/>
          <a:p>
            <a:r>
              <a:rPr lang="en-GB" dirty="0"/>
              <a:t>Make it look attractive</a:t>
            </a:r>
          </a:p>
          <a:p>
            <a:endParaRPr lang="en-GB" dirty="0"/>
          </a:p>
          <a:p>
            <a:r>
              <a:rPr lang="en-GB" dirty="0"/>
              <a:t>Keep open ended questions to a minimum</a:t>
            </a:r>
          </a:p>
          <a:p>
            <a:endParaRPr lang="en-GB" dirty="0"/>
          </a:p>
          <a:p>
            <a:r>
              <a:rPr lang="en-GB" dirty="0"/>
              <a:t>Don't ask loaded, leading or confusing questions</a:t>
            </a:r>
          </a:p>
          <a:p>
            <a:endParaRPr lang="en-GB" dirty="0"/>
          </a:p>
          <a:p>
            <a:r>
              <a:rPr lang="en-GB" dirty="0"/>
              <a:t>Keep it short and simple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69876" y="188640"/>
            <a:ext cx="7543800" cy="1450757"/>
          </a:xfrm>
        </p:spPr>
        <p:txBody>
          <a:bodyPr/>
          <a:lstStyle/>
          <a:p>
            <a:r>
              <a:rPr lang="en-GB" sz="3200" b="1" dirty="0"/>
              <a:t>Remember to….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601925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95736" y="1556792"/>
            <a:ext cx="7772400" cy="11430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Types of questions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0277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492896"/>
            <a:ext cx="7772400" cy="411480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Checklists:</a:t>
            </a:r>
            <a:r>
              <a:rPr lang="en-GB" dirty="0"/>
              <a:t> offer a list of characteristics and ask respondents to tick their desirability on a scale.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effective to you think written comments on homework are:</a:t>
            </a:r>
          </a:p>
          <a:p>
            <a:pPr marL="0" indent="0">
              <a:buNone/>
            </a:pPr>
            <a:r>
              <a:rPr lang="en-GB" dirty="0"/>
              <a:t>	1	2	3	4	5</a:t>
            </a: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755576" y="1700808"/>
            <a:ext cx="7772400" cy="11430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Checklist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9592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052736"/>
            <a:ext cx="7772400" cy="525928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Ranking:  </a:t>
            </a:r>
            <a:r>
              <a:rPr lang="en-GB" dirty="0"/>
              <a:t>The respondent is asked to rank a list of characteristics (maximum 5).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Place these in order of usefulness: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marks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comments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rewards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targets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673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24744"/>
            <a:ext cx="7772400" cy="504326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Embarrassing questions are often better  asked in multiple choice form.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work hard at my homework:</a:t>
            </a:r>
          </a:p>
          <a:p>
            <a:pPr marL="0" indent="0">
              <a:buNone/>
            </a:pPr>
            <a:r>
              <a:rPr lang="en-GB" dirty="0"/>
              <a:t>Always    	 Sometimes	   Never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i="1" dirty="0"/>
              <a:t>Be aware of the tendency of respondents to over-report some actions.</a:t>
            </a:r>
          </a:p>
          <a:p>
            <a:endParaRPr lang="en-GB" sz="2400" i="1" dirty="0"/>
          </a:p>
          <a:p>
            <a:r>
              <a:rPr lang="en-GB" sz="2400" i="1" dirty="0"/>
              <a:t>Be careful of your intervals / groupings.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350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836712"/>
            <a:ext cx="7772400" cy="4899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800" b="1" dirty="0"/>
              <a:t>Lists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example: Which of these have the biggest impact on your learning?</a:t>
            </a:r>
          </a:p>
          <a:p>
            <a:r>
              <a:rPr lang="en-GB" dirty="0"/>
              <a:t>Teachers’ comments</a:t>
            </a:r>
          </a:p>
          <a:p>
            <a:r>
              <a:rPr lang="en-GB" dirty="0"/>
              <a:t>Parents’ comments</a:t>
            </a:r>
          </a:p>
          <a:p>
            <a:r>
              <a:rPr lang="en-GB" dirty="0"/>
              <a:t>Exam marks</a:t>
            </a:r>
          </a:p>
          <a:p>
            <a:r>
              <a:rPr lang="en-GB" dirty="0"/>
              <a:t>Friends’ opinions</a:t>
            </a:r>
          </a:p>
          <a:p>
            <a:r>
              <a:rPr lang="en-GB" dirty="0"/>
              <a:t>Targets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0244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476732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Asking the same question differently….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28800"/>
            <a:ext cx="7772400" cy="41148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enjoy doing Maths homework:</a:t>
            </a:r>
          </a:p>
          <a:p>
            <a:pPr marL="0" indent="0">
              <a:buNone/>
            </a:pPr>
            <a:r>
              <a:rPr lang="en-GB" dirty="0"/>
              <a:t>1	2	3	4	5</a:t>
            </a:r>
          </a:p>
          <a:p>
            <a:pPr marL="514350" indent="-514350">
              <a:buAutoNum type="arabicPlain"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don’t like having to do Mathematics work at home:</a:t>
            </a:r>
          </a:p>
          <a:p>
            <a:pPr marL="0" indent="0">
              <a:buNone/>
            </a:pPr>
            <a:r>
              <a:rPr lang="en-GB" dirty="0"/>
              <a:t>1	2	3	4	5</a:t>
            </a:r>
          </a:p>
        </p:txBody>
      </p:sp>
    </p:spTree>
    <p:extLst>
      <p:ext uri="{BB962C8B-B14F-4D97-AF65-F5344CB8AC3E}">
        <p14:creationId xmlns:p14="http://schemas.microsoft.com/office/powerpoint/2010/main" val="27960892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27584" y="1196752"/>
            <a:ext cx="74168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Questionnaires usually need trialling / piloting!</a:t>
            </a:r>
          </a:p>
        </p:txBody>
      </p:sp>
    </p:spTree>
    <p:extLst>
      <p:ext uri="{BB962C8B-B14F-4D97-AF65-F5344CB8AC3E}">
        <p14:creationId xmlns:p14="http://schemas.microsoft.com/office/powerpoint/2010/main" val="37522085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9712" y="404664"/>
            <a:ext cx="56236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Dealing with qualitative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7504" y="1124744"/>
            <a:ext cx="87129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Look for common themes.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pPr marL="342900" indent="-342900">
              <a:buFontTx/>
              <a:buChar char="-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Highlight all comments that support your ‘theme’ in one colour</a:t>
            </a:r>
          </a:p>
          <a:p>
            <a:pPr marL="342900" indent="-342900">
              <a:buFontTx/>
              <a:buChar char="-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Then highlight all comments that run contrary to your ‘theme’ in  another colour.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Reap the process for each ‘theme’. 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Using qualitative data, quantitatively.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761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1988840"/>
            <a:ext cx="3499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Interviews &amp; Observations</a:t>
            </a:r>
          </a:p>
        </p:txBody>
      </p:sp>
    </p:spTree>
    <p:extLst>
      <p:ext uri="{BB962C8B-B14F-4D97-AF65-F5344CB8AC3E}">
        <p14:creationId xmlns:p14="http://schemas.microsoft.com/office/powerpoint/2010/main" val="143270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484784"/>
            <a:ext cx="66784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Reflective journals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Lesson reflections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Lesson feedback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Formative observations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Examples of pupils’ work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 / assessment data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Literature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620688"/>
            <a:ext cx="1990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Triangulation</a:t>
            </a:r>
          </a:p>
        </p:txBody>
      </p:sp>
    </p:spTree>
    <p:extLst>
      <p:ext uri="{BB962C8B-B14F-4D97-AF65-F5344CB8AC3E}">
        <p14:creationId xmlns:p14="http://schemas.microsoft.com/office/powerpoint/2010/main" val="14189856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946" y="1844824"/>
            <a:ext cx="84497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/>
              <a:t>Know how you are going to analyse </a:t>
            </a:r>
          </a:p>
          <a:p>
            <a:pPr algn="ctr"/>
            <a:r>
              <a:rPr lang="en-GB" sz="4000" dirty="0"/>
              <a:t>your data before you begin collecting it!</a:t>
            </a:r>
          </a:p>
        </p:txBody>
      </p:sp>
    </p:spTree>
    <p:extLst>
      <p:ext uri="{BB962C8B-B14F-4D97-AF65-F5344CB8AC3E}">
        <p14:creationId xmlns:p14="http://schemas.microsoft.com/office/powerpoint/2010/main" val="98783424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1428</TotalTime>
  <Words>1027</Words>
  <Application>Microsoft Macintosh PowerPoint</Application>
  <PresentationFormat>On-screen Show (4:3)</PresentationFormat>
  <Paragraphs>224</Paragraphs>
  <Slides>46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Arial</vt:lpstr>
      <vt:lpstr>Calibri</vt:lpstr>
      <vt:lpstr>Calibri Light</vt:lpstr>
      <vt:lpstr>Times New Roman</vt:lpstr>
      <vt:lpstr>Wingdings</vt:lpstr>
      <vt:lpstr>Retrospect</vt:lpstr>
      <vt:lpstr>Graph 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Questionnaire Design</vt:lpstr>
      <vt:lpstr>PowerPoint Presentation</vt:lpstr>
      <vt:lpstr>Open or closed? </vt:lpstr>
      <vt:lpstr>Open or closed? </vt:lpstr>
      <vt:lpstr>Issues…</vt:lpstr>
      <vt:lpstr>PowerPoint Presentation</vt:lpstr>
      <vt:lpstr>Ambiguous question.</vt:lpstr>
      <vt:lpstr>Double-barrelled question</vt:lpstr>
      <vt:lpstr>Language used</vt:lpstr>
      <vt:lpstr>Remember to….</vt:lpstr>
      <vt:lpstr>  Types of questions  </vt:lpstr>
      <vt:lpstr>  Checklist  </vt:lpstr>
      <vt:lpstr>PowerPoint Presentation</vt:lpstr>
      <vt:lpstr>PowerPoint Presentation</vt:lpstr>
      <vt:lpstr>PowerPoint Presentation</vt:lpstr>
      <vt:lpstr>Asking the same question differently….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University of Wales Swansea</dc:creator>
  <cp:lastModifiedBy>Helen Denny</cp:lastModifiedBy>
  <cp:revision>89</cp:revision>
  <dcterms:created xsi:type="dcterms:W3CDTF">2002-02-08T17:15:45Z</dcterms:created>
  <dcterms:modified xsi:type="dcterms:W3CDTF">2019-03-04T16:52:30Z</dcterms:modified>
</cp:coreProperties>
</file>