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7" r:id="rId2"/>
    <p:sldId id="276" r:id="rId3"/>
    <p:sldId id="293" r:id="rId4"/>
    <p:sldId id="313" r:id="rId5"/>
    <p:sldId id="275" r:id="rId6"/>
    <p:sldId id="312" r:id="rId7"/>
    <p:sldId id="304" r:id="rId8"/>
    <p:sldId id="305" r:id="rId9"/>
    <p:sldId id="294" r:id="rId10"/>
    <p:sldId id="295" r:id="rId11"/>
    <p:sldId id="296" r:id="rId12"/>
    <p:sldId id="306" r:id="rId13"/>
    <p:sldId id="307" r:id="rId14"/>
    <p:sldId id="308" r:id="rId15"/>
    <p:sldId id="309" r:id="rId16"/>
    <p:sldId id="310" r:id="rId17"/>
    <p:sldId id="300" r:id="rId18"/>
    <p:sldId id="297" r:id="rId19"/>
    <p:sldId id="291" r:id="rId20"/>
    <p:sldId id="298" r:id="rId21"/>
    <p:sldId id="311" r:id="rId22"/>
    <p:sldId id="273" r:id="rId23"/>
    <p:sldId id="2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328"/>
    <p:restoredTop sz="40622"/>
  </p:normalViewPr>
  <p:slideViewPr>
    <p:cSldViewPr snapToGrid="0" snapToObjects="1">
      <p:cViewPr varScale="1">
        <p:scale>
          <a:sx n="65" d="100"/>
          <a:sy n="65" d="100"/>
        </p:scale>
        <p:origin x="24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272066-F0DE-E743-8C87-501869DAC068}" type="datetimeFigureOut">
              <a:rPr lang="en-US" smtClean="0"/>
              <a:t>6/4/20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CECC3E-ED79-4946-8FB0-BC91252D72CB}" type="slidenum">
              <a:rPr lang="en-US" smtClean="0"/>
              <a:t>‹#›</a:t>
            </a:fld>
            <a:endParaRPr lang="en-US"/>
          </a:p>
        </p:txBody>
      </p:sp>
    </p:spTree>
    <p:extLst>
      <p:ext uri="{BB962C8B-B14F-4D97-AF65-F5344CB8AC3E}">
        <p14:creationId xmlns:p14="http://schemas.microsoft.com/office/powerpoint/2010/main" val="706653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twitter.com/Ceo_Brandin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kellogg.northwestern.edu/trust-project/videos/grayson-ep-1.aspx"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factors make the above happen?  </a:t>
            </a:r>
            <a:br>
              <a:rPr lang="en-US" dirty="0"/>
            </a:br>
            <a:r>
              <a:rPr lang="en-US" dirty="0"/>
              <a:t>What makes each party happy to participate in the transaction?</a:t>
            </a:r>
            <a:br>
              <a:rPr lang="en-US" dirty="0"/>
            </a:br>
            <a:br>
              <a:rPr lang="en-US" dirty="0"/>
            </a:br>
            <a:r>
              <a:rPr lang="en-US" dirty="0"/>
              <a:t>Very important to consider what factors might hinder the exchange (Trust – see later in presentation)</a:t>
            </a:r>
            <a:br>
              <a:rPr lang="en-US" dirty="0"/>
            </a:br>
            <a:br>
              <a:rPr lang="en-US" dirty="0"/>
            </a:br>
            <a:r>
              <a:rPr lang="en-US" dirty="0"/>
              <a:t>This constitutes the buyer seller relationship.</a:t>
            </a:r>
          </a:p>
        </p:txBody>
      </p:sp>
      <p:sp>
        <p:nvSpPr>
          <p:cNvPr id="4" name="Slide Number Placeholder 3"/>
          <p:cNvSpPr>
            <a:spLocks noGrp="1"/>
          </p:cNvSpPr>
          <p:nvPr>
            <p:ph type="sldNum" sz="quarter" idx="5"/>
          </p:nvPr>
        </p:nvSpPr>
        <p:spPr/>
        <p:txBody>
          <a:bodyPr/>
          <a:lstStyle/>
          <a:p>
            <a:fld id="{8ECECC3E-ED79-4946-8FB0-BC91252D72CB}" type="slidenum">
              <a:rPr lang="en-US" smtClean="0"/>
              <a:t>4</a:t>
            </a:fld>
            <a:endParaRPr lang="en-US"/>
          </a:p>
        </p:txBody>
      </p:sp>
    </p:spTree>
    <p:extLst>
      <p:ext uri="{BB962C8B-B14F-4D97-AF65-F5344CB8AC3E}">
        <p14:creationId xmlns:p14="http://schemas.microsoft.com/office/powerpoint/2010/main" val="1285956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Transactional governance is primarily suited to foster buyer‐supplier efficiency (e.g. cost or lead time reduction), relational governance strengthens buyer‐supplier effectiveness </a:t>
            </a:r>
            <a:r>
              <a:rPr lang="en-GB" sz="2400" dirty="0"/>
              <a:t>One-time transaction/exchange - Buyers prefer this when </a:t>
            </a:r>
            <a:r>
              <a:rPr lang="en-GB" dirty="0"/>
              <a:t>there are large number of suppliers available</a:t>
            </a:r>
          </a:p>
          <a:p>
            <a:r>
              <a:rPr lang="en-GB" sz="1200" b="0" i="0" kern="1200" dirty="0">
                <a:solidFill>
                  <a:schemeClr val="tx1"/>
                </a:solidFill>
                <a:effectLst/>
                <a:latin typeface="+mn-lt"/>
                <a:ea typeface="+mn-ea"/>
                <a:cs typeface="+mn-cs"/>
              </a:rPr>
              <a:t> </a:t>
            </a:r>
          </a:p>
          <a:p>
            <a:pPr marL="0" indent="0">
              <a:buNone/>
            </a:pPr>
            <a:r>
              <a:rPr lang="en-GB" sz="1200" b="1" dirty="0"/>
              <a:t>Value – added (continuing) relationship- - </a:t>
            </a:r>
            <a:r>
              <a:rPr lang="en-GB" sz="1200" dirty="0"/>
              <a:t>Occurs when there is medium sales and profit potential of the buyer</a:t>
            </a:r>
          </a:p>
          <a:p>
            <a:pPr marL="0" indent="0">
              <a:buNone/>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Partnering (Close) - The major objective in this is to maintain a long term mutually benefitted relationship.</a:t>
            </a:r>
            <a:endParaRPr lang="en-US" dirty="0"/>
          </a:p>
          <a:p>
            <a:endParaRPr lang="en-US" dirty="0"/>
          </a:p>
          <a:p>
            <a:r>
              <a:rPr lang="en-US" dirty="0"/>
              <a:t>Trust in any business relationship has a stronger impact on core benefits that product characteristics.</a:t>
            </a: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5</a:t>
            </a:fld>
            <a:endParaRPr lang="en-US"/>
          </a:p>
        </p:txBody>
      </p:sp>
    </p:spTree>
    <p:extLst>
      <p:ext uri="{BB962C8B-B14F-4D97-AF65-F5344CB8AC3E}">
        <p14:creationId xmlns:p14="http://schemas.microsoft.com/office/powerpoint/2010/main" val="1647769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buyer building block </a:t>
            </a:r>
          </a:p>
          <a:p>
            <a:r>
              <a:rPr lang="en-GB" dirty="0"/>
              <a:t>Seller relationship is based on interactions with the sales rep and buyer</a:t>
            </a:r>
          </a:p>
          <a:p>
            <a:endParaRPr lang="en-GB" dirty="0"/>
          </a:p>
          <a:p>
            <a:r>
              <a:rPr lang="en-GB" dirty="0"/>
              <a:t>Perceptions – the buyers perceptions are those of the sales person, stereotypical &amp; company reputation  </a:t>
            </a:r>
          </a:p>
          <a:p>
            <a:endParaRPr lang="en-GB" dirty="0"/>
          </a:p>
          <a:p>
            <a:r>
              <a:rPr lang="en-GB" dirty="0"/>
              <a:t>Behaviour of the salesperson and the buyer depend on organisational needs and/or objectives</a:t>
            </a:r>
          </a:p>
          <a:p>
            <a:r>
              <a:rPr lang="en-GB" dirty="0"/>
              <a:t>Personal needs</a:t>
            </a:r>
          </a:p>
          <a:p>
            <a:r>
              <a:rPr lang="en-GB" dirty="0"/>
              <a:t>Social needs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be successful the relationship, content and style of interaction be be compatible.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 and more, brands are now adopting human qualities to attract customers in the human-centric era. This requires unlocking customers desires through social listening, </a:t>
            </a:r>
            <a:r>
              <a:rPr lang="en-GB" sz="1200" b="0" i="0" kern="1200" dirty="0">
                <a:solidFill>
                  <a:schemeClr val="tx1"/>
                </a:solidFill>
                <a:effectLst/>
                <a:latin typeface="+mn-lt"/>
                <a:ea typeface="+mn-ea"/>
                <a:cs typeface="+mn-cs"/>
              </a:rPr>
              <a:t> understanding social interaction in digital communications contexts</a:t>
            </a:r>
            <a:r>
              <a:rPr lang="en-GB" dirty="0"/>
              <a:t>, and emphatic research. To effectively address these anxieties and desires, marketers should build the human side of their brands.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Todays brands should be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physically attractive,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intellectually compelling,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socially engaging,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emotionally appealing while at the same time demonstrate strong personability and morality.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Questions to pose:</a:t>
            </a:r>
            <a:br>
              <a:rPr lang="en-GB" dirty="0"/>
            </a:br>
            <a:br>
              <a:rPr lang="en-GB" dirty="0"/>
            </a:br>
            <a:r>
              <a:rPr lang="en-GB" dirty="0"/>
              <a:t>Why </a:t>
            </a:r>
            <a:r>
              <a:rPr lang="en-GB" sz="1200" b="0" i="0" kern="1200" dirty="0">
                <a:solidFill>
                  <a:schemeClr val="tx1"/>
                </a:solidFill>
                <a:effectLst/>
                <a:latin typeface="+mn-lt"/>
                <a:ea typeface="+mn-ea"/>
                <a:cs typeface="+mn-cs"/>
              </a:rPr>
              <a:t>understanding social interaction in digital communications contexts is important.  The answer should be the progression towards and the prolific growth in mobile and tablet devices, creating a mobile, moving, interactive, yet highly personal market.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are the deepest anxieties and desires of [customers?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t>
            </a:r>
            <a:r>
              <a:rPr lang="en-GB"/>
              <a:t>can organisations </a:t>
            </a:r>
            <a:r>
              <a:rPr lang="en-GB" dirty="0"/>
              <a:t>do to </a:t>
            </a:r>
            <a:r>
              <a:rPr lang="en-GB"/>
              <a:t>make a brand </a:t>
            </a:r>
            <a:r>
              <a:rPr lang="en-GB" dirty="0"/>
              <a:t>more human?</a:t>
            </a:r>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6</a:t>
            </a:fld>
            <a:endParaRPr lang="en-US"/>
          </a:p>
        </p:txBody>
      </p:sp>
    </p:spTree>
    <p:extLst>
      <p:ext uri="{BB962C8B-B14F-4D97-AF65-F5344CB8AC3E}">
        <p14:creationId xmlns:p14="http://schemas.microsoft.com/office/powerpoint/2010/main" val="2038035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Marketing is defined by the Institute of Marketing as</a:t>
            </a:r>
          </a:p>
          <a:p>
            <a:r>
              <a:rPr lang="en-GB" sz="1200" b="0" i="0" kern="1200" dirty="0">
                <a:solidFill>
                  <a:schemeClr val="tx1"/>
                </a:solidFill>
                <a:effectLst/>
                <a:latin typeface="+mn-lt"/>
                <a:ea typeface="+mn-ea"/>
                <a:cs typeface="+mn-cs"/>
              </a:rPr>
              <a:t>'the management process that identifies, anticipates and supplies customer needs efficiently and profitably.'</a:t>
            </a:r>
          </a:p>
          <a:p>
            <a:r>
              <a:rPr lang="en-GB" sz="1200" b="0" i="0" kern="1200" dirty="0">
                <a:solidFill>
                  <a:schemeClr val="tx1"/>
                </a:solidFill>
                <a:effectLst/>
                <a:latin typeface="+mn-lt"/>
                <a:ea typeface="+mn-ea"/>
                <a:cs typeface="+mn-cs"/>
              </a:rPr>
              <a:t>The key emphasis is thus on customer needs:</a:t>
            </a:r>
          </a:p>
          <a:p>
            <a:r>
              <a:rPr lang="en-GB" sz="1200" b="0" i="0" kern="1200" dirty="0">
                <a:solidFill>
                  <a:schemeClr val="tx1"/>
                </a:solidFill>
                <a:effectLst/>
                <a:latin typeface="+mn-lt"/>
                <a:ea typeface="+mn-ea"/>
                <a:cs typeface="+mn-cs"/>
              </a:rPr>
              <a:t>Identifying and anticipating needs - market research.</a:t>
            </a:r>
          </a:p>
          <a:p>
            <a:r>
              <a:rPr lang="en-GB" sz="1200" b="0" i="0" kern="1200" dirty="0">
                <a:solidFill>
                  <a:schemeClr val="tx1"/>
                </a:solidFill>
                <a:effectLst/>
                <a:latin typeface="+mn-lt"/>
                <a:ea typeface="+mn-ea"/>
                <a:cs typeface="+mn-cs"/>
              </a:rPr>
              <a:t>Supplying customer needs - product design and development.</a:t>
            </a:r>
          </a:p>
          <a:p>
            <a:r>
              <a:rPr lang="en-GB" sz="1200" b="0" i="0" kern="1200" dirty="0">
                <a:solidFill>
                  <a:schemeClr val="tx1"/>
                </a:solidFill>
                <a:effectLst/>
                <a:latin typeface="+mn-lt"/>
                <a:ea typeface="+mn-ea"/>
                <a:cs typeface="+mn-cs"/>
              </a:rPr>
              <a:t>Efficiently - distribution.</a:t>
            </a:r>
          </a:p>
          <a:p>
            <a:r>
              <a:rPr lang="en-GB" sz="1200" b="0" i="0" kern="1200" dirty="0">
                <a:solidFill>
                  <a:schemeClr val="tx1"/>
                </a:solidFill>
                <a:effectLst/>
                <a:latin typeface="+mn-lt"/>
                <a:ea typeface="+mn-ea"/>
                <a:cs typeface="+mn-cs"/>
              </a:rPr>
              <a:t>Profitably - pricing decisions and promotion (informing customers about your product so they buy it).</a:t>
            </a:r>
          </a:p>
          <a:p>
            <a:endParaRPr lang="en-US" dirty="0"/>
          </a:p>
          <a:p>
            <a:endParaRPr lang="en-US" dirty="0"/>
          </a:p>
          <a:p>
            <a:r>
              <a:rPr lang="en-GB" sz="1200" b="0" i="0" kern="1200" dirty="0">
                <a:solidFill>
                  <a:schemeClr val="tx1"/>
                </a:solidFill>
                <a:effectLst/>
                <a:latin typeface="+mn-lt"/>
                <a:ea typeface="+mn-ea"/>
                <a:cs typeface="+mn-cs"/>
              </a:rPr>
              <a:t>Customers expect more than ever before.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Customers no longer compare direct competition. They compare sellers to the best service they have ever received – from any company or any person (vendor, retail store, online seller – </a:t>
            </a:r>
            <a:r>
              <a:rPr lang="en-GB" sz="1200" b="0" i="1" kern="1200" dirty="0">
                <a:solidFill>
                  <a:schemeClr val="tx1"/>
                </a:solidFill>
                <a:effectLst/>
                <a:latin typeface="+mn-lt"/>
                <a:ea typeface="+mn-ea"/>
                <a:cs typeface="+mn-cs"/>
              </a:rPr>
              <a:t>any</a:t>
            </a:r>
            <a:r>
              <a:rPr lang="en-GB" sz="1200" b="0" i="0" kern="1200" dirty="0">
                <a:solidFill>
                  <a:schemeClr val="tx1"/>
                </a:solidFill>
                <a:effectLst/>
                <a:latin typeface="+mn-lt"/>
                <a:ea typeface="+mn-ea"/>
                <a:cs typeface="+mn-cs"/>
              </a:rPr>
              <a:t> business). Customers now know what great customer service looks like, and they expect it constantly.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else do customers expect?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Zero Repeats:</a:t>
            </a:r>
            <a:r>
              <a:rPr lang="en-GB" sz="1200" b="0" i="0" kern="1200" dirty="0">
                <a:solidFill>
                  <a:schemeClr val="tx1"/>
                </a:solidFill>
                <a:effectLst/>
                <a:latin typeface="+mn-lt"/>
                <a:ea typeface="+mn-ea"/>
                <a:cs typeface="+mn-cs"/>
              </a:rPr>
              <a:t> When there is a problem, they only want to tell their story one time. They don’t want to repeat it to multiple customer service agents. Furthermore, if the customer makes a complaint online with a chatbot, an agent who takes over should be asking questions about the complaint, not asking the customer to repeat the story. Customers expect no repeats, one answer and multiple channels.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Personalized Service:</a:t>
            </a:r>
            <a:r>
              <a:rPr lang="en-GB" sz="1200" b="0" i="0" kern="1200" dirty="0">
                <a:solidFill>
                  <a:schemeClr val="tx1"/>
                </a:solidFill>
                <a:effectLst/>
                <a:latin typeface="+mn-lt"/>
                <a:ea typeface="+mn-ea"/>
                <a:cs typeface="+mn-cs"/>
              </a:rPr>
              <a:t> It used to be that customers wanted a fast response to questions or complaints. Now they want the experience to be personalized. Many customers prefer being treated as an individual was more important than how fast the issue was resolved. Customers want to be treated like people, not account numbers. And, if an organisation can deliver both speed and personalization, they have a winning combination.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Skip the IVR: </a:t>
            </a:r>
            <a:r>
              <a:rPr lang="en-GB" sz="1200" b="0" i="0" kern="1200" dirty="0">
                <a:solidFill>
                  <a:schemeClr val="tx1"/>
                </a:solidFill>
                <a:effectLst/>
                <a:latin typeface="+mn-lt"/>
                <a:ea typeface="+mn-ea"/>
                <a:cs typeface="+mn-cs"/>
              </a:rPr>
              <a:t>The Interactive Voice Response systems that many companies use are a major frustration point for customers.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Consistent Answers:</a:t>
            </a:r>
            <a:r>
              <a:rPr lang="en-GB" sz="1200" b="0" i="0" kern="1200" dirty="0">
                <a:solidFill>
                  <a:schemeClr val="tx1"/>
                </a:solidFill>
                <a:effectLst/>
                <a:latin typeface="+mn-lt"/>
                <a:ea typeface="+mn-ea"/>
                <a:cs typeface="+mn-cs"/>
              </a:rPr>
              <a:t> Receiving conflicting answers from different support agents when asking the same questions!!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causes confusion and a loss of customer’s confidence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Remember:  good service doesn’t cost. It pays.</a:t>
            </a: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7</a:t>
            </a:fld>
            <a:endParaRPr lang="en-US"/>
          </a:p>
        </p:txBody>
      </p:sp>
    </p:spTree>
    <p:extLst>
      <p:ext uri="{BB962C8B-B14F-4D97-AF65-F5344CB8AC3E}">
        <p14:creationId xmlns:p14="http://schemas.microsoft.com/office/powerpoint/2010/main" val="1437625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According to </a:t>
            </a:r>
            <a:r>
              <a:rPr lang="en-GB" sz="1200" b="1" i="0" kern="1200" dirty="0">
                <a:solidFill>
                  <a:schemeClr val="tx1"/>
                </a:solidFill>
                <a:effectLst/>
                <a:latin typeface="+mn-lt"/>
                <a:ea typeface="+mn-ea"/>
                <a:cs typeface="+mn-cs"/>
              </a:rPr>
              <a:t>Kotler and Armstrong.</a:t>
            </a:r>
            <a:r>
              <a:rPr lang="en-GB" sz="1200" b="0" i="0" kern="1200" dirty="0">
                <a:solidFill>
                  <a:schemeClr val="tx1"/>
                </a:solidFill>
                <a:effectLst/>
                <a:latin typeface="+mn-lt"/>
                <a:ea typeface="+mn-ea"/>
                <a:cs typeface="+mn-cs"/>
              </a:rPr>
              <a:t> (2010), 'the marketing mix is a set of controllable tactical marketing tools ... that the firm blends to produce the response it wants in the target market'.</a:t>
            </a:r>
          </a:p>
          <a:p>
            <a:r>
              <a:rPr lang="en-GB" sz="1200" b="0" i="0" kern="1200" dirty="0">
                <a:solidFill>
                  <a:schemeClr val="tx1"/>
                </a:solidFill>
                <a:effectLst/>
                <a:latin typeface="+mn-lt"/>
                <a:ea typeface="+mn-ea"/>
                <a:cs typeface="+mn-cs"/>
              </a:rPr>
              <a:t>Hence, in an effective marketing programme all of those elements are 'mixed' to successfully achieve the company's marketing objectives.</a:t>
            </a:r>
          </a:p>
          <a:p>
            <a:r>
              <a:rPr lang="en-GB" sz="1200" b="0" i="0" kern="1200" dirty="0">
                <a:solidFill>
                  <a:schemeClr val="tx1"/>
                </a:solidFill>
                <a:effectLst/>
                <a:latin typeface="+mn-lt"/>
                <a:ea typeface="+mn-ea"/>
                <a:cs typeface="+mn-cs"/>
              </a:rPr>
              <a:t>The marketing mix is concerned with how to influence consumer demand and is primarily the responsibility of the marketing department.</a:t>
            </a:r>
          </a:p>
          <a:p>
            <a:pPr fontAlgn="b"/>
            <a:endParaRPr lang="en-GB" sz="1200" b="1" i="0" kern="1200" dirty="0">
              <a:solidFill>
                <a:schemeClr val="tx1"/>
              </a:solidFill>
              <a:effectLst/>
              <a:latin typeface="+mn-lt"/>
              <a:ea typeface="+mn-ea"/>
              <a:cs typeface="+mn-cs"/>
            </a:endParaRPr>
          </a:p>
          <a:p>
            <a:pPr fontAlgn="b"/>
            <a:endParaRPr lang="en-GB" sz="1200" b="1" i="0" kern="1200" dirty="0">
              <a:solidFill>
                <a:schemeClr val="tx1"/>
              </a:solidFill>
              <a:effectLst/>
              <a:latin typeface="+mn-lt"/>
              <a:ea typeface="+mn-ea"/>
              <a:cs typeface="+mn-cs"/>
            </a:endParaRPr>
          </a:p>
          <a:p>
            <a:pPr fontAlgn="b"/>
            <a:r>
              <a:rPr lang="en-GB" sz="1200" b="1" i="0" kern="1200" dirty="0">
                <a:solidFill>
                  <a:schemeClr val="tx1"/>
                </a:solidFill>
                <a:effectLst/>
                <a:latin typeface="+mn-lt"/>
                <a:ea typeface="+mn-ea"/>
                <a:cs typeface="+mn-cs"/>
              </a:rPr>
              <a:t>Product</a:t>
            </a:r>
            <a:r>
              <a:rPr lang="en-GB" sz="1200" b="0" i="0" kern="1200" dirty="0">
                <a:solidFill>
                  <a:schemeClr val="tx1"/>
                </a:solidFill>
                <a:effectLst/>
                <a:latin typeface="+mn-lt"/>
                <a:ea typeface="+mn-ea"/>
                <a:cs typeface="+mn-cs"/>
              </a:rPr>
              <a:t> - The Product should fit the task consumers want it for, it should work and it should be what the consumers are expecting to get.</a:t>
            </a:r>
          </a:p>
          <a:p>
            <a:pPr fontAlgn="b"/>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Place</a:t>
            </a:r>
            <a:r>
              <a:rPr lang="en-GB" sz="1200" b="0" i="0" kern="1200" dirty="0">
                <a:solidFill>
                  <a:schemeClr val="tx1"/>
                </a:solidFill>
                <a:effectLst/>
                <a:latin typeface="+mn-lt"/>
                <a:ea typeface="+mn-ea"/>
                <a:cs typeface="+mn-cs"/>
              </a:rPr>
              <a:t> – The product should be available from where your target consumer finds it easiest to shop. This may be High Street, Mail Order or the more current option via e-commerce or an online shop.</a:t>
            </a:r>
          </a:p>
          <a:p>
            <a:pPr fontAlgn="b"/>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Price</a:t>
            </a:r>
            <a:r>
              <a:rPr lang="en-GB" sz="1200" b="0" i="0" kern="1200" dirty="0">
                <a:solidFill>
                  <a:schemeClr val="tx1"/>
                </a:solidFill>
                <a:effectLst/>
                <a:latin typeface="+mn-lt"/>
                <a:ea typeface="+mn-ea"/>
                <a:cs typeface="+mn-cs"/>
              </a:rPr>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Pricing should be determined with reference to four factors:</a:t>
            </a:r>
          </a:p>
          <a:p>
            <a:r>
              <a:rPr lang="en-GB" sz="1200" b="1" i="0" kern="1200" dirty="0">
                <a:solidFill>
                  <a:schemeClr val="tx1"/>
                </a:solidFill>
                <a:effectLst/>
                <a:latin typeface="+mn-lt"/>
                <a:ea typeface="+mn-ea"/>
                <a:cs typeface="+mn-cs"/>
              </a:rPr>
              <a:t>Cost</a:t>
            </a:r>
            <a:r>
              <a:rPr lang="en-GB" sz="1200" b="0" i="0" kern="1200" dirty="0">
                <a:solidFill>
                  <a:schemeClr val="tx1"/>
                </a:solidFill>
                <a:effectLst/>
                <a:latin typeface="+mn-lt"/>
                <a:ea typeface="+mn-ea"/>
                <a:cs typeface="+mn-cs"/>
              </a:rPr>
              <a:t> (i.e. we should ensure that all costs are covered)</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(we should consider how much customers are willing to pay)</a:t>
            </a:r>
          </a:p>
          <a:p>
            <a:r>
              <a:rPr lang="en-GB" sz="1200" b="1" i="0" kern="1200" dirty="0">
                <a:solidFill>
                  <a:schemeClr val="tx1"/>
                </a:solidFill>
                <a:effectLst/>
                <a:latin typeface="+mn-lt"/>
                <a:ea typeface="+mn-ea"/>
                <a:cs typeface="+mn-cs"/>
              </a:rPr>
              <a:t>Competitors</a:t>
            </a:r>
            <a:r>
              <a:rPr lang="en-GB" sz="1200" b="0" i="0" kern="1200" dirty="0">
                <a:solidFill>
                  <a:schemeClr val="tx1"/>
                </a:solidFill>
                <a:effectLst/>
                <a:latin typeface="+mn-lt"/>
                <a:ea typeface="+mn-ea"/>
                <a:cs typeface="+mn-cs"/>
              </a:rPr>
              <a:t> (we should consider how much competitors are/will be charging)</a:t>
            </a:r>
          </a:p>
          <a:p>
            <a:r>
              <a:rPr lang="en-GB" sz="1200" b="1" i="0" kern="1200" dirty="0">
                <a:solidFill>
                  <a:schemeClr val="tx1"/>
                </a:solidFill>
                <a:effectLst/>
                <a:latin typeface="+mn-lt"/>
                <a:ea typeface="+mn-ea"/>
                <a:cs typeface="+mn-cs"/>
              </a:rPr>
              <a:t>Corporate objectives</a:t>
            </a:r>
            <a:r>
              <a:rPr lang="en-GB" sz="1200" b="0" i="0" kern="1200" dirty="0">
                <a:solidFill>
                  <a:schemeClr val="tx1"/>
                </a:solidFill>
                <a:effectLst/>
                <a:latin typeface="+mn-lt"/>
                <a:ea typeface="+mn-ea"/>
                <a:cs typeface="+mn-cs"/>
              </a:rPr>
              <a:t> (we should consider what we are aiming to achieve - for example, a low price might be necessary when we are trying to break into a market).</a:t>
            </a:r>
          </a:p>
          <a:p>
            <a:pPr fontAlgn="b"/>
            <a:endParaRPr lang="en-GB" sz="1200" b="0" i="0" kern="1200" dirty="0">
              <a:solidFill>
                <a:schemeClr val="tx1"/>
              </a:solidFill>
              <a:effectLst/>
              <a:latin typeface="+mn-lt"/>
              <a:ea typeface="+mn-ea"/>
              <a:cs typeface="+mn-cs"/>
            </a:endParaRPr>
          </a:p>
          <a:p>
            <a:pPr fontAlgn="b"/>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Promotion</a:t>
            </a:r>
            <a:r>
              <a:rPr lang="en-GB" sz="1200" b="0" i="0" kern="1200" dirty="0">
                <a:solidFill>
                  <a:schemeClr val="tx1"/>
                </a:solidFill>
                <a:effectLst/>
                <a:latin typeface="+mn-lt"/>
                <a:ea typeface="+mn-ea"/>
                <a:cs typeface="+mn-cs"/>
              </a:rPr>
              <a:t> – Advertising, PR, Sales Promotion, Personal Selling and, in more recent times, Social Media are all key communication tools for an organisation. These tools should be used to put across the organisation’s message to the correct audiences  in the manner they would most like to hear, whether it be informative or appealing to their emotions.</a:t>
            </a:r>
          </a:p>
          <a:p>
            <a:pPr fontAlgn="b"/>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Promotion is essentially about market communication. The primary aim is to encourage customers to buy the products by moving them along the </a:t>
            </a:r>
            <a:r>
              <a:rPr lang="en-GB" sz="1200" b="1" i="0" kern="1200" dirty="0">
                <a:solidFill>
                  <a:schemeClr val="tx1"/>
                </a:solidFill>
                <a:effectLst/>
                <a:latin typeface="+mn-lt"/>
                <a:ea typeface="+mn-ea"/>
                <a:cs typeface="+mn-cs"/>
              </a:rPr>
              <a:t>AIDA</a:t>
            </a:r>
            <a:r>
              <a:rPr lang="en-GB" sz="1200" b="0" i="0" kern="1200" dirty="0">
                <a:solidFill>
                  <a:schemeClr val="tx1"/>
                </a:solidFill>
                <a:effectLst/>
                <a:latin typeface="+mn-lt"/>
                <a:ea typeface="+mn-ea"/>
                <a:cs typeface="+mn-cs"/>
              </a:rPr>
              <a:t> sequence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Awareness/Interest/Desire/Action  (AIDA)</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Towards this firms will use a combination of different promotional techniques as part of their 'promotional mix', including:</a:t>
            </a:r>
          </a:p>
          <a:p>
            <a:r>
              <a:rPr lang="en-GB" sz="1200" b="1" i="0" kern="1200" dirty="0">
                <a:solidFill>
                  <a:schemeClr val="tx1"/>
                </a:solidFill>
                <a:effectLst/>
                <a:latin typeface="+mn-lt"/>
                <a:ea typeface="+mn-ea"/>
                <a:cs typeface="+mn-cs"/>
              </a:rPr>
              <a:t>Advertising</a:t>
            </a:r>
            <a:r>
              <a:rPr lang="en-GB" sz="1200" b="0" i="0" kern="1200" dirty="0">
                <a:solidFill>
                  <a:schemeClr val="tx1"/>
                </a:solidFill>
                <a:effectLst/>
                <a:latin typeface="+mn-lt"/>
                <a:ea typeface="+mn-ea"/>
                <a:cs typeface="+mn-cs"/>
              </a:rPr>
              <a:t> - e.g. placing adverts on TV, in newspapers, on billboards, etc.</a:t>
            </a:r>
          </a:p>
          <a:p>
            <a:r>
              <a:rPr lang="en-GB" sz="1200" b="0" i="0" kern="1200" dirty="0">
                <a:solidFill>
                  <a:schemeClr val="tx1"/>
                </a:solidFill>
                <a:effectLst/>
                <a:latin typeface="+mn-lt"/>
                <a:ea typeface="+mn-ea"/>
                <a:cs typeface="+mn-cs"/>
              </a:rPr>
              <a:t>Sales promotion techniques - e.g. 'Buy one get one free'.</a:t>
            </a:r>
          </a:p>
          <a:p>
            <a:r>
              <a:rPr lang="en-GB" sz="1200" b="0" i="0" kern="1200" dirty="0">
                <a:solidFill>
                  <a:schemeClr val="tx1"/>
                </a:solidFill>
                <a:effectLst/>
                <a:latin typeface="+mn-lt"/>
                <a:ea typeface="+mn-ea"/>
                <a:cs typeface="+mn-cs"/>
              </a:rPr>
              <a:t>Personal selling - e.g. door-to-door salesmen.</a:t>
            </a:r>
          </a:p>
          <a:p>
            <a:r>
              <a:rPr lang="en-GB" sz="1200" b="0" i="0" kern="1200" dirty="0">
                <a:solidFill>
                  <a:schemeClr val="tx1"/>
                </a:solidFill>
                <a:effectLst/>
                <a:latin typeface="+mn-lt"/>
                <a:ea typeface="+mn-ea"/>
                <a:cs typeface="+mn-cs"/>
              </a:rPr>
              <a:t>Personal relations (PR) - e.g. sponsoring sports events.</a:t>
            </a:r>
          </a:p>
          <a:p>
            <a:pPr fontAlgn="b"/>
            <a:endParaRPr lang="en-GB" sz="1200" b="0" i="0" kern="1200" dirty="0">
              <a:solidFill>
                <a:schemeClr val="tx1"/>
              </a:solidFill>
              <a:effectLst/>
              <a:latin typeface="+mn-lt"/>
              <a:ea typeface="+mn-ea"/>
              <a:cs typeface="+mn-cs"/>
            </a:endParaRPr>
          </a:p>
          <a:p>
            <a:pPr fontAlgn="b"/>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People</a:t>
            </a:r>
            <a:r>
              <a:rPr lang="en-GB" sz="1200" b="0" i="0" kern="1200" dirty="0">
                <a:solidFill>
                  <a:schemeClr val="tx1"/>
                </a:solidFill>
                <a:effectLst/>
                <a:latin typeface="+mn-lt"/>
                <a:ea typeface="+mn-ea"/>
                <a:cs typeface="+mn-cs"/>
              </a:rPr>
              <a:t> – All companies are reliant on the people who run them from front line Sales staff to the Managing Director. Having the right people is essential because they are as much a part of your business offering as the products/services you are offering.</a:t>
            </a:r>
          </a:p>
          <a:p>
            <a:pPr fontAlgn="b"/>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Processes</a:t>
            </a:r>
            <a:r>
              <a:rPr lang="en-GB" sz="1200" b="0" i="0" kern="1200" dirty="0">
                <a:solidFill>
                  <a:schemeClr val="tx1"/>
                </a:solidFill>
                <a:effectLst/>
                <a:latin typeface="+mn-lt"/>
                <a:ea typeface="+mn-ea"/>
                <a:cs typeface="+mn-cs"/>
              </a:rPr>
              <a:t> –The delivery of your service is usually done with the customer present so how the service is delivered is once again part of what the consumer is paying for.</a:t>
            </a:r>
          </a:p>
          <a:p>
            <a:pPr fontAlgn="b"/>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Physical Evidence</a:t>
            </a:r>
            <a:r>
              <a:rPr lang="en-GB" sz="1200" b="0" i="0" kern="1200" dirty="0">
                <a:solidFill>
                  <a:schemeClr val="tx1"/>
                </a:solidFill>
                <a:effectLst/>
                <a:latin typeface="+mn-lt"/>
                <a:ea typeface="+mn-ea"/>
                <a:cs typeface="+mn-cs"/>
              </a:rPr>
              <a:t> – Almost all services include some physical elements even if the bulk of what the consumer is paying for is intangible. For example a hair salon would provide their client with a completed hairdo and an insurance company would give their customers some form of printed material. Even if the material is not physically printed (in the case of PDFs) they are still receiving a “physical product” by this definition.</a:t>
            </a:r>
          </a:p>
          <a:p>
            <a:pPr fontAlgn="b"/>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Though in place since the 1980’s the 7 Ps are still widely taught due to their fundamental logic being sound in the marketing environment and marketers abilities to adapt the Marketing Mix to include changes in communications such as social media, updates in the places which you can sell a product/service or customers expectations in a constantly changing commercial environment.</a:t>
            </a:r>
          </a:p>
          <a:p>
            <a:pPr fontAlgn="b"/>
            <a:endParaRPr lang="en-GB" sz="1200" b="0" i="0" kern="1200" dirty="0">
              <a:solidFill>
                <a:schemeClr val="tx1"/>
              </a:solidFill>
              <a:effectLst/>
              <a:latin typeface="+mn-lt"/>
              <a:ea typeface="+mn-ea"/>
              <a:cs typeface="+mn-cs"/>
            </a:endParaRPr>
          </a:p>
          <a:p>
            <a:pPr fontAlgn="b"/>
            <a:endParaRPr lang="en-GB" sz="1200" b="0" i="0" kern="1200" dirty="0">
              <a:solidFill>
                <a:schemeClr val="tx1"/>
              </a:solidFill>
              <a:effectLst/>
              <a:latin typeface="+mn-lt"/>
              <a:ea typeface="+mn-ea"/>
              <a:cs typeface="+mn-cs"/>
            </a:endParaRPr>
          </a:p>
          <a:p>
            <a:pPr fontAlgn="b"/>
            <a:r>
              <a:rPr lang="en-GB" sz="1200" b="1" i="0" kern="1200" dirty="0">
                <a:solidFill>
                  <a:schemeClr val="tx1"/>
                </a:solidFill>
                <a:effectLst/>
                <a:latin typeface="+mn-lt"/>
                <a:ea typeface="+mn-ea"/>
                <a:cs typeface="+mn-cs"/>
              </a:rPr>
              <a:t>The 8th P of the Marketing Mix:</a:t>
            </a:r>
            <a:endParaRPr lang="en-GB" sz="1200" b="0" i="0" kern="1200" dirty="0">
              <a:solidFill>
                <a:schemeClr val="tx1"/>
              </a:solidFill>
              <a:effectLst/>
              <a:latin typeface="+mn-lt"/>
              <a:ea typeface="+mn-ea"/>
              <a:cs typeface="+mn-cs"/>
            </a:endParaRPr>
          </a:p>
          <a:p>
            <a:pPr fontAlgn="b"/>
            <a:r>
              <a:rPr lang="en-GB" sz="1200" b="1" i="0" kern="1200" dirty="0">
                <a:solidFill>
                  <a:schemeClr val="tx1"/>
                </a:solidFill>
                <a:effectLst/>
                <a:latin typeface="+mn-lt"/>
                <a:ea typeface="+mn-ea"/>
                <a:cs typeface="+mn-cs"/>
              </a:rPr>
              <a:t>Productivity &amp; Quality</a:t>
            </a:r>
            <a:r>
              <a:rPr lang="en-GB" sz="1200" b="0" i="0" kern="1200" dirty="0">
                <a:solidFill>
                  <a:schemeClr val="tx1"/>
                </a:solidFill>
                <a:effectLst/>
                <a:latin typeface="+mn-lt"/>
                <a:ea typeface="+mn-ea"/>
                <a:cs typeface="+mn-cs"/>
              </a:rPr>
              <a:t> - This P asks “is what you’re offering your customer a good deal?” This is less about you as a business improving your own productivity for cost management, and more about how your company passes this onto its customers.</a:t>
            </a:r>
          </a:p>
          <a:p>
            <a:pPr fontAlgn="b"/>
            <a:endParaRPr lang="en-GB" sz="1200" b="0" i="0" kern="1200" dirty="0">
              <a:solidFill>
                <a:schemeClr val="tx1"/>
              </a:solidFill>
              <a:effectLst/>
              <a:latin typeface="+mn-lt"/>
              <a:ea typeface="+mn-ea"/>
              <a:cs typeface="+mn-cs"/>
            </a:endParaRPr>
          </a:p>
          <a:p>
            <a:pPr fontAlgn="b"/>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8</a:t>
            </a:fld>
            <a:endParaRPr lang="en-US"/>
          </a:p>
        </p:txBody>
      </p:sp>
    </p:spTree>
    <p:extLst>
      <p:ext uri="{BB962C8B-B14F-4D97-AF65-F5344CB8AC3E}">
        <p14:creationId xmlns:p14="http://schemas.microsoft.com/office/powerpoint/2010/main" val="14599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Establishing a good relationship between the buyer and seller is a most difficult task in the concept of business marketing theory. Making the seller fulfil all your demands and getting the maximum number of buyers is the toughest job both of them have to encounter. There are various dimensions in understanding the relationship of buyer and seller. Some of the dimensions are given below for the better understanding of the concept :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basic relationship building block between both of them  is based on the interactions of the sales representative with the buyers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is the perception of the buyer towards the sales person which is based on the company’s reputation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behaviour of the sales personnel with the buyer which depends on the needs of the company, personal needs of the employees and the social needs.</a:t>
            </a: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9</a:t>
            </a:fld>
            <a:endParaRPr lang="en-US"/>
          </a:p>
        </p:txBody>
      </p:sp>
    </p:spTree>
    <p:extLst>
      <p:ext uri="{BB962C8B-B14F-4D97-AF65-F5344CB8AC3E}">
        <p14:creationId xmlns:p14="http://schemas.microsoft.com/office/powerpoint/2010/main" val="2839642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organization can create ‘value’ for itself and its customers by participating in value chain activities. Better market positioning enhances organizational value, which provides competitive advantage over rivals so to ensure that ‘value’ is generated and received by both the buyer and the seller, relationships in the channel must be cooperative and reliable. (Porter 1985)</a:t>
            </a:r>
          </a:p>
          <a:p>
            <a:endParaRPr lang="en-GB" dirty="0"/>
          </a:p>
          <a:p>
            <a:r>
              <a:rPr lang="en-GB" dirty="0"/>
              <a:t>The value proposition, from a marketing perspective, is customer focused. This perspective emphasizes the importance of the customer’s perception of value for a product and related services and consequently value assessment from a customer’s viewpoint creates the emergence of the ‘buyers’ view of value.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ECECC3E-ED79-4946-8FB0-BC91252D72CB}" type="slidenum">
              <a:rPr lang="en-US" smtClean="0"/>
              <a:t>10</a:t>
            </a:fld>
            <a:endParaRPr lang="en-US"/>
          </a:p>
        </p:txBody>
      </p:sp>
    </p:spTree>
    <p:extLst>
      <p:ext uri="{BB962C8B-B14F-4D97-AF65-F5344CB8AC3E}">
        <p14:creationId xmlns:p14="http://schemas.microsoft.com/office/powerpoint/2010/main" val="2012603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Buyer Seller Relationships: Partnering/Collaborative (close) relationship</a:t>
            </a:r>
            <a:br>
              <a:rPr lang="en-GB" dirty="0"/>
            </a:br>
            <a:br>
              <a:rPr lang="en-GB" dirty="0"/>
            </a:br>
            <a:r>
              <a:rPr lang="en-GB" dirty="0"/>
              <a:t>This signifies value outcomes that benefit both relationship partners, </a:t>
            </a:r>
            <a:r>
              <a:rPr lang="en-GB" dirty="0" err="1"/>
              <a:t>ie</a:t>
            </a:r>
            <a:r>
              <a:rPr lang="en-GB" dirty="0"/>
              <a:t>, a mutual benefit.</a:t>
            </a:r>
          </a:p>
          <a:p>
            <a:endParaRPr lang="en-GB" dirty="0"/>
          </a:p>
          <a:p>
            <a:r>
              <a:rPr lang="en-GB" dirty="0"/>
              <a:t>Many projects are only successful if channel partners work together when introducing a new product or entering a new market. These value indicators personify a collaborative level of relationship, where a willingness to effectively operate and compete in the marketplace is considered important by both parties. To effectively compete in the marketplace firms often need to innovate and customize their offering. The ability for both parties to attain this level of relevancy value is representative in the value outcomes grouped as mutual development. </a:t>
            </a:r>
          </a:p>
          <a:p>
            <a:endParaRPr lang="en-GB" dirty="0"/>
          </a:p>
          <a:p>
            <a:r>
              <a:rPr lang="en-GB" dirty="0"/>
              <a:t>Typical values </a:t>
            </a:r>
          </a:p>
          <a:p>
            <a:endParaRPr lang="en-GB" dirty="0"/>
          </a:p>
          <a:p>
            <a:r>
              <a:rPr lang="en-US" dirty="0"/>
              <a:t>Sharing technology</a:t>
            </a:r>
          </a:p>
          <a:p>
            <a:r>
              <a:rPr lang="en-US" dirty="0"/>
              <a:t>New product introductions</a:t>
            </a:r>
          </a:p>
          <a:p>
            <a:r>
              <a:rPr lang="en-US" dirty="0"/>
              <a:t>Gain/sustain competitive advantage</a:t>
            </a:r>
          </a:p>
          <a:p>
            <a:r>
              <a:rPr lang="en-US" dirty="0"/>
              <a:t>Improve quality products</a:t>
            </a:r>
          </a:p>
          <a:p>
            <a:r>
              <a:rPr lang="en-US" dirty="0"/>
              <a:t>Flexibility</a:t>
            </a:r>
          </a:p>
          <a:p>
            <a:r>
              <a:rPr lang="en-US" dirty="0"/>
              <a:t>Competitive advantage through, </a:t>
            </a:r>
            <a:r>
              <a:rPr lang="en-US" dirty="0" err="1"/>
              <a:t>ie</a:t>
            </a:r>
            <a:r>
              <a:rPr lang="en-US" dirty="0"/>
              <a:t>, flexibility and improved timescales</a:t>
            </a:r>
          </a:p>
        </p:txBody>
      </p:sp>
      <p:sp>
        <p:nvSpPr>
          <p:cNvPr id="4" name="Slide Number Placeholder 3"/>
          <p:cNvSpPr>
            <a:spLocks noGrp="1"/>
          </p:cNvSpPr>
          <p:nvPr>
            <p:ph type="sldNum" sz="quarter" idx="5"/>
          </p:nvPr>
        </p:nvSpPr>
        <p:spPr/>
        <p:txBody>
          <a:bodyPr/>
          <a:lstStyle/>
          <a:p>
            <a:fld id="{8ECECC3E-ED79-4946-8FB0-BC91252D72CB}" type="slidenum">
              <a:rPr lang="en-US" smtClean="0"/>
              <a:t>11</a:t>
            </a:fld>
            <a:endParaRPr lang="en-US"/>
          </a:p>
        </p:txBody>
      </p:sp>
    </p:spTree>
    <p:extLst>
      <p:ext uri="{BB962C8B-B14F-4D97-AF65-F5344CB8AC3E}">
        <p14:creationId xmlns:p14="http://schemas.microsoft.com/office/powerpoint/2010/main" val="2999362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Linking CRM with customer database</a:t>
            </a:r>
          </a:p>
          <a:p>
            <a:r>
              <a:rPr lang="en-US" dirty="0"/>
              <a:t>Basics: name, email, telephone, </a:t>
            </a:r>
            <a:r>
              <a:rPr lang="en-US" dirty="0" err="1"/>
              <a:t>etc</a:t>
            </a:r>
            <a:endParaRPr lang="en-US" dirty="0"/>
          </a:p>
          <a:p>
            <a:r>
              <a:rPr lang="en-US" dirty="0"/>
              <a:t>Company – type, products purchased, purchase history </a:t>
            </a:r>
            <a:r>
              <a:rPr lang="en-US" dirty="0" err="1"/>
              <a:t>etc</a:t>
            </a:r>
            <a:endParaRPr lang="en-US" dirty="0"/>
          </a:p>
          <a:p>
            <a:r>
              <a:rPr lang="en-US" dirty="0"/>
              <a:t>Psychography: values, lifestyle, members lifestyles, </a:t>
            </a:r>
          </a:p>
          <a:p>
            <a:r>
              <a:rPr lang="en-US" dirty="0"/>
              <a:t>Purchase transactions, budget, transaction history, amounts </a:t>
            </a:r>
            <a:r>
              <a:rPr lang="en-US" dirty="0" err="1"/>
              <a:t>etc</a:t>
            </a:r>
            <a:endParaRPr lang="en-US" dirty="0"/>
          </a:p>
          <a:p>
            <a:r>
              <a:rPr lang="en-US" dirty="0"/>
              <a:t>Satisfaction, loyalty, recommendations </a:t>
            </a:r>
            <a:r>
              <a:rPr lang="en-US" dirty="0" err="1"/>
              <a:t>etc</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Selecting customers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Segment the total market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Target segments with superior value offerings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Select customers with high profit potential from target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Segment for collaborative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You may already (but unknowingly) do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Develop good strategies and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Relationship objectives are based 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The customers purchase orientation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Customer specific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Relationship Strategies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Collaborative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Vale – added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Transactional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r>
              <a:rPr lang="en-GB" sz="1200" b="1" dirty="0"/>
              <a:t>Implement relationship strategies</a:t>
            </a:r>
          </a:p>
          <a:p>
            <a:r>
              <a:rPr lang="en-GB" sz="1200" b="0" dirty="0"/>
              <a:t>Achieved through sales and support staff and supporting people</a:t>
            </a:r>
          </a:p>
          <a:p>
            <a:r>
              <a:rPr lang="en-GB" sz="1200" b="0" dirty="0"/>
              <a:t>Sales groups serve different customer segments (key accounts, transactional accounts, dealers etc)</a:t>
            </a:r>
          </a:p>
          <a:p>
            <a:endParaRPr lang="en-GB" sz="1200" b="1" dirty="0"/>
          </a:p>
          <a:p>
            <a:r>
              <a:rPr lang="en-GB" sz="1200" b="1" dirty="0"/>
              <a:t>Evaluate relationship objectives &amp; strategies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Buyer and seller evaluate if stated objectives and strategies are achieved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Relationships continues, upgraded or downgraded following evaluation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Relationship marketing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Builds an mutually satisfying long term relationship between customers, suppliers and intermediaries.  It allows the development and gain/retention of </a:t>
            </a:r>
            <a:r>
              <a:rPr lang="en-GB" sz="1200" b="0" dirty="0" err="1"/>
              <a:t>busness</a:t>
            </a:r>
            <a:r>
              <a:rPr lang="en-GB" sz="1200" b="0" dirty="0"/>
              <a:t> through strong customer bond and loyalty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Achieved through financial and social benefits, technical 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But remember, RM is effective only in the RIGHT (not all) situations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12</a:t>
            </a:fld>
            <a:endParaRPr lang="en-US"/>
          </a:p>
        </p:txBody>
      </p:sp>
    </p:spTree>
    <p:extLst>
      <p:ext uri="{BB962C8B-B14F-4D97-AF65-F5344CB8AC3E}">
        <p14:creationId xmlns:p14="http://schemas.microsoft.com/office/powerpoint/2010/main" val="1108052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Costs:  </a:t>
            </a:r>
          </a:p>
          <a:p>
            <a:r>
              <a:rPr lang="en-US" dirty="0"/>
              <a:t>develop in house?</a:t>
            </a:r>
          </a:p>
          <a:p>
            <a:r>
              <a:rPr lang="en-US" dirty="0"/>
              <a:t>Buy a licensed version</a:t>
            </a:r>
          </a:p>
          <a:p>
            <a:r>
              <a:rPr lang="en-US" dirty="0"/>
              <a:t>Outsource creation, </a:t>
            </a:r>
            <a:r>
              <a:rPr lang="en-US" dirty="0" err="1"/>
              <a:t>ie</a:t>
            </a:r>
            <a:r>
              <a:rPr lang="en-US" dirty="0"/>
              <a:t>, bespoke.  </a:t>
            </a:r>
            <a:br>
              <a:rPr lang="en-US" dirty="0"/>
            </a:br>
            <a:endParaRPr lang="en-US" dirty="0"/>
          </a:p>
          <a:p>
            <a:r>
              <a:rPr lang="en-US" dirty="0"/>
              <a:t>Implementation – people and time</a:t>
            </a:r>
          </a:p>
          <a:p>
            <a:r>
              <a:rPr lang="en-US" dirty="0"/>
              <a:t>Integration – with existing systems.  What issues and problems will this create????</a:t>
            </a:r>
          </a:p>
        </p:txBody>
      </p:sp>
      <p:sp>
        <p:nvSpPr>
          <p:cNvPr id="4" name="Slide Number Placeholder 3"/>
          <p:cNvSpPr>
            <a:spLocks noGrp="1"/>
          </p:cNvSpPr>
          <p:nvPr>
            <p:ph type="sldNum" sz="quarter" idx="5"/>
          </p:nvPr>
        </p:nvSpPr>
        <p:spPr/>
        <p:txBody>
          <a:bodyPr/>
          <a:lstStyle/>
          <a:p>
            <a:fld id="{8ECECC3E-ED79-4946-8FB0-BC91252D72CB}" type="slidenum">
              <a:rPr lang="en-US" smtClean="0"/>
              <a:t>14</a:t>
            </a:fld>
            <a:endParaRPr lang="en-US"/>
          </a:p>
        </p:txBody>
      </p:sp>
    </p:spTree>
    <p:extLst>
      <p:ext uri="{BB962C8B-B14F-4D97-AF65-F5344CB8AC3E}">
        <p14:creationId xmlns:p14="http://schemas.microsoft.com/office/powerpoint/2010/main" val="3804031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Sales presentation</a:t>
            </a:r>
          </a:p>
          <a:p>
            <a:r>
              <a:rPr lang="en-US" dirty="0"/>
              <a:t>Identify and respond to customer needs</a:t>
            </a:r>
          </a:p>
          <a:p>
            <a:r>
              <a:rPr lang="en-US" dirty="0"/>
              <a:t>2 sided discussion</a:t>
            </a:r>
          </a:p>
          <a:p>
            <a:r>
              <a:rPr lang="en-US" dirty="0"/>
              <a:t>Highlight superior value and advantages </a:t>
            </a:r>
          </a:p>
          <a:p>
            <a:r>
              <a:rPr lang="en-US" dirty="0"/>
              <a:t>Using technology for presentation</a:t>
            </a:r>
          </a:p>
          <a:p>
            <a:endParaRPr lang="en-US" dirty="0"/>
          </a:p>
          <a:p>
            <a:endParaRPr lang="en-US" dirty="0"/>
          </a:p>
          <a:p>
            <a:r>
              <a:rPr lang="en-US" dirty="0"/>
              <a:t>Negotiation</a:t>
            </a:r>
          </a:p>
          <a:p>
            <a:r>
              <a:rPr lang="en-US" dirty="0"/>
              <a:t>Meet customer before formal negotiations commence to collect information and build a rapport/relationship</a:t>
            </a:r>
          </a:p>
          <a:p>
            <a:r>
              <a:rPr lang="en-US" dirty="0"/>
              <a:t>Adopt win-win approach and use tactics to defend or turn situation around when customers use a different negotiation style</a:t>
            </a:r>
          </a:p>
          <a:p>
            <a:endParaRPr lang="en-US" dirty="0"/>
          </a:p>
          <a:p>
            <a:r>
              <a:rPr lang="en-US" dirty="0"/>
              <a:t>Be:</a:t>
            </a:r>
          </a:p>
          <a:p>
            <a:r>
              <a:rPr lang="en-US" dirty="0" err="1"/>
              <a:t>postive</a:t>
            </a:r>
            <a:r>
              <a:rPr lang="en-US" dirty="0"/>
              <a:t>/kind/calm</a:t>
            </a:r>
          </a:p>
          <a:p>
            <a:r>
              <a:rPr lang="en-US" dirty="0"/>
              <a:t>Agree problems</a:t>
            </a:r>
          </a:p>
          <a:p>
            <a:r>
              <a:rPr lang="en-US" dirty="0"/>
              <a:t>Explore areas of agreement</a:t>
            </a:r>
          </a:p>
          <a:p>
            <a:r>
              <a:rPr lang="en-US" dirty="0"/>
              <a:t>Make SMALL concessions </a:t>
            </a:r>
          </a:p>
          <a:p>
            <a:r>
              <a:rPr lang="en-US" dirty="0"/>
              <a:t>Conclude by summing up what has been agreed – this is most important and  should always be in writing.</a:t>
            </a:r>
          </a:p>
        </p:txBody>
      </p:sp>
      <p:sp>
        <p:nvSpPr>
          <p:cNvPr id="4" name="Slide Number Placeholder 3"/>
          <p:cNvSpPr>
            <a:spLocks noGrp="1"/>
          </p:cNvSpPr>
          <p:nvPr>
            <p:ph type="sldNum" sz="quarter" idx="5"/>
          </p:nvPr>
        </p:nvSpPr>
        <p:spPr/>
        <p:txBody>
          <a:bodyPr/>
          <a:lstStyle/>
          <a:p>
            <a:fld id="{8ECECC3E-ED79-4946-8FB0-BC91252D72CB}" type="slidenum">
              <a:rPr lang="en-US" smtClean="0"/>
              <a:t>15</a:t>
            </a:fld>
            <a:endParaRPr lang="en-US"/>
          </a:p>
        </p:txBody>
      </p:sp>
    </p:spTree>
    <p:extLst>
      <p:ext uri="{BB962C8B-B14F-4D97-AF65-F5344CB8AC3E}">
        <p14:creationId xmlns:p14="http://schemas.microsoft.com/office/powerpoint/2010/main" val="2086499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an organization will be required to deal directly with a client/customers customer,  generally, when things go wrong or if there are technical issues.  Here we will consider what happens when things go wrong and how to handle/approach that.</a:t>
            </a:r>
          </a:p>
          <a:p>
            <a:endParaRPr lang="en-US" dirty="0"/>
          </a:p>
          <a:p>
            <a:r>
              <a:rPr lang="en-GB" sz="1200" b="0" i="0" kern="1200" dirty="0">
                <a:solidFill>
                  <a:schemeClr val="tx1"/>
                </a:solidFill>
                <a:effectLst/>
                <a:latin typeface="+mn-lt"/>
                <a:ea typeface="+mn-ea"/>
                <a:cs typeface="+mn-cs"/>
              </a:rPr>
              <a:t>1. Don't React First</a:t>
            </a:r>
          </a:p>
          <a:p>
            <a:r>
              <a:rPr lang="en-GB" sz="1200" b="0" i="0" kern="1200" dirty="0">
                <a:solidFill>
                  <a:schemeClr val="tx1"/>
                </a:solidFill>
                <a:effectLst/>
                <a:latin typeface="+mn-lt"/>
                <a:ea typeface="+mn-ea"/>
                <a:cs typeface="+mn-cs"/>
              </a:rPr>
              <a:t>Listen and put yourself in his or her shoes--it makes a difference. Most people want to react, but the most important thing is to fully understand the problem and see it from the customer's point of view before reacting. It's easy to truly care about them. And once you truly care about them, it's a lot easier to solve their problem.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2. Find the Median Between Needs</a:t>
            </a:r>
          </a:p>
          <a:p>
            <a:r>
              <a:rPr lang="en-GB" sz="1200" b="0" i="0" kern="1200" dirty="0">
                <a:solidFill>
                  <a:schemeClr val="tx1"/>
                </a:solidFill>
                <a:effectLst/>
                <a:latin typeface="+mn-lt"/>
                <a:ea typeface="+mn-ea"/>
                <a:cs typeface="+mn-cs"/>
              </a:rPr>
              <a:t>Customers are human beings. Ask yourself what you would really want in their situation. Find the median between what you need and what they need. You can call it a compromise, but in reality, it's a sacrifice. For example, discounting their bill shows that you're willing to share their pain. That goes a long way.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3. Be on Their Team</a:t>
            </a:r>
          </a:p>
          <a:p>
            <a:r>
              <a:rPr lang="en-GB" sz="1200" b="0" i="0" kern="1200" dirty="0">
                <a:solidFill>
                  <a:schemeClr val="tx1"/>
                </a:solidFill>
                <a:effectLst/>
                <a:latin typeface="+mn-lt"/>
                <a:ea typeface="+mn-ea"/>
                <a:cs typeface="+mn-cs"/>
              </a:rPr>
              <a:t>We teach our customer service reps to always be on the same team as the customer. For example, a customer wants to return a product outside of the return policy window. Instead of saying, "Sorry, it's too late to return the product," we tell them to say, "It looks like this purchase is outside of the return window, but let me see what I can do for you." Then the customer sees the rep as an ally--not as an enemy.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4. Use Their Insight</a:t>
            </a:r>
          </a:p>
          <a:p>
            <a:r>
              <a:rPr lang="en-GB" sz="1200" b="0" i="0" kern="1200" dirty="0">
                <a:solidFill>
                  <a:schemeClr val="tx1"/>
                </a:solidFill>
                <a:effectLst/>
                <a:latin typeface="+mn-lt"/>
                <a:ea typeface="+mn-ea"/>
                <a:cs typeface="+mn-cs"/>
              </a:rPr>
              <a:t>Unhappy customers can be a goldmine for how you can improve your product or service. Listen to them, and see it as a gift.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5. Don't Disagree Right Away</a:t>
            </a:r>
          </a:p>
          <a:p>
            <a:r>
              <a:rPr lang="en-GB" sz="1200" b="0" i="0" kern="1200" dirty="0">
                <a:solidFill>
                  <a:schemeClr val="tx1"/>
                </a:solidFill>
                <a:effectLst/>
                <a:latin typeface="+mn-lt"/>
                <a:ea typeface="+mn-ea"/>
                <a:cs typeface="+mn-cs"/>
              </a:rPr>
              <a:t>Never flat-out disagree with an unhappy customer. This will only make the conversation more adversarial. It's far more constructive to be empathetic and agreeable with customers. Then you calm the customer down and also potentially learn from them.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6. Let Them Lead to a Solution</a:t>
            </a:r>
          </a:p>
          <a:p>
            <a:r>
              <a:rPr lang="en-GB" sz="1200" b="0" i="0" kern="1200" dirty="0">
                <a:solidFill>
                  <a:schemeClr val="tx1"/>
                </a:solidFill>
                <a:effectLst/>
                <a:latin typeface="+mn-lt"/>
                <a:ea typeface="+mn-ea"/>
                <a:cs typeface="+mn-cs"/>
              </a:rPr>
              <a:t>I love having these types of tough conversations. They lead to solutions that make customers happy, which is always gratifying. They also might lead to solutions that can fix a problem you didn't realize you had. It's the best type of market feedback!</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7. Make the Customer Whole</a:t>
            </a:r>
          </a:p>
          <a:p>
            <a:r>
              <a:rPr lang="en-GB" sz="1200" b="0" i="0" kern="1200" dirty="0">
                <a:solidFill>
                  <a:schemeClr val="tx1"/>
                </a:solidFill>
                <a:effectLst/>
                <a:latin typeface="+mn-lt"/>
                <a:ea typeface="+mn-ea"/>
                <a:cs typeface="+mn-cs"/>
              </a:rPr>
              <a:t>Apologize for and explain the situation, issue a refund (if applicable), and offer an additional benefit for sticking with you. Have a set strategy for specific problems, but personalize each response. Great customer service can turn unhappy customers into brand advocates; poor service does exactly the opposite.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8. Tell Them They're Right</a:t>
            </a:r>
          </a:p>
          <a:p>
            <a:r>
              <a:rPr lang="en-GB" sz="1200" b="0" i="0" kern="1200" dirty="0">
                <a:solidFill>
                  <a:schemeClr val="tx1"/>
                </a:solidFill>
                <a:effectLst/>
                <a:latin typeface="+mn-lt"/>
                <a:ea typeface="+mn-ea"/>
                <a:cs typeface="+mn-cs"/>
              </a:rPr>
              <a:t>When a customer is unhappy, the most important thing is for them to know they were heard. The best way to do this is to start by agreeing with them. After you establish that you understand them, they will be much more receptive to being flexible on how the issue is resolved. --</a:t>
            </a:r>
            <a:r>
              <a:rPr lang="en-GB" sz="1200" b="0" i="1" u="none" strike="noStrike" kern="1200" dirty="0">
                <a:solidFill>
                  <a:schemeClr val="tx1"/>
                </a:solidFill>
                <a:effectLst/>
                <a:latin typeface="+mn-lt"/>
                <a:ea typeface="+mn-ea"/>
                <a:cs typeface="+mn-cs"/>
                <a:hlinkClick r:id="rId3"/>
              </a:rPr>
              <a:t>Raoul </a:t>
            </a:r>
            <a:endParaRPr lang="en-GB" sz="1200" b="0" i="1" u="none" strike="noStrike"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9. Listen to Them</a:t>
            </a:r>
          </a:p>
          <a:p>
            <a:r>
              <a:rPr lang="en-GB" sz="1200" b="0" i="0" kern="1200" dirty="0">
                <a:solidFill>
                  <a:schemeClr val="tx1"/>
                </a:solidFill>
                <a:effectLst/>
                <a:latin typeface="+mn-lt"/>
                <a:ea typeface="+mn-ea"/>
                <a:cs typeface="+mn-cs"/>
              </a:rPr>
              <a:t>When there is a problem, the first thing you should do is listen and understand what happened from the customer's perspective. Then ask the customer exactly what would make him or her happy. It'll win them over for life. If you can give more than what the customer asks, then you will gain a major fan. You'll also be surprised at how listening can benefit you personally.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10. Apologize to Them</a:t>
            </a:r>
          </a:p>
          <a:p>
            <a:r>
              <a:rPr lang="en-GB" sz="1200" b="0" i="0" kern="1200" dirty="0">
                <a:solidFill>
                  <a:schemeClr val="tx1"/>
                </a:solidFill>
                <a:effectLst/>
                <a:latin typeface="+mn-lt"/>
                <a:ea typeface="+mn-ea"/>
                <a:cs typeface="+mn-cs"/>
              </a:rPr>
              <a:t>There is nothing more frustrating than hearing someone say, "I'm sorry if you have been inconvenienced." Passive language makes it sound like the customer chose to be frustrated--not that you delivered a poor experience. Begin with "I'm sorry," then move to "How can we make this up to you?" You'll not only make that person happy, but you'll also learn how to improve.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11. Call Them</a:t>
            </a:r>
          </a:p>
          <a:p>
            <a:r>
              <a:rPr lang="en-GB" sz="1200" b="0" i="0" kern="1200" dirty="0">
                <a:solidFill>
                  <a:schemeClr val="tx1"/>
                </a:solidFill>
                <a:effectLst/>
                <a:latin typeface="+mn-lt"/>
                <a:ea typeface="+mn-ea"/>
                <a:cs typeface="+mn-cs"/>
              </a:rPr>
              <a:t>Every company has unhappy customers. A customer can and will mostly express his or her displeasure through email or by a review. Human contact is the best way to tackle the issue head on. You'll notice a customer may be more relaxed and open to reason on the phone. He or she is likely to be very appreciative when a higher-up or even the owner of a company takes the time to pick up the phone and call.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12. Respond from the Top</a:t>
            </a:r>
          </a:p>
          <a:p>
            <a:r>
              <a:rPr lang="en-GB" sz="1200" b="0" i="0" kern="1200" dirty="0">
                <a:solidFill>
                  <a:schemeClr val="tx1"/>
                </a:solidFill>
                <a:effectLst/>
                <a:latin typeface="+mn-lt"/>
                <a:ea typeface="+mn-ea"/>
                <a:cs typeface="+mn-cs"/>
              </a:rPr>
              <a:t>To resolve problems, have your company's CEO reach out directly to the customer. If the customer sees that the issue has been escalated to the top executive without having to ask for it, it will deliver the message that his or her satisfaction is a top priority.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13. Evaluate their Expectations</a:t>
            </a:r>
          </a:p>
          <a:p>
            <a:r>
              <a:rPr lang="en-GB" sz="1200" b="0" i="0" kern="1200" dirty="0">
                <a:solidFill>
                  <a:schemeClr val="tx1"/>
                </a:solidFill>
                <a:effectLst/>
                <a:latin typeface="+mn-lt"/>
                <a:ea typeface="+mn-ea"/>
                <a:cs typeface="+mn-cs"/>
              </a:rPr>
              <a:t>When a customer is unhappy, there may be a very good reason for it. It's important to take advantage of this situation. Ask the customer about the origin of his or her discontent. Then it is up to you to evaluate and improve the situation. Make sure to ask the customer about his or her expectations, too, to avoid any communication issues.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14. Make it Right</a:t>
            </a:r>
          </a:p>
          <a:p>
            <a:r>
              <a:rPr lang="en-GB" sz="1200" b="0" i="0" kern="1200" dirty="0">
                <a:solidFill>
                  <a:schemeClr val="tx1"/>
                </a:solidFill>
                <a:effectLst/>
                <a:latin typeface="+mn-lt"/>
                <a:ea typeface="+mn-ea"/>
                <a:cs typeface="+mn-cs"/>
              </a:rPr>
              <a:t>I'm not going to say that the customer is always right, but I feel like I need to always make it right. If we have to go above and beyond to reconcile a difference or repair hurt feelings, we'll do it. I suggest asking a lot of questions. Ask why he or she is unhappy. What happened that made him or her feel that way, and what does he or she want you do to about it? Often the customer just wants to be heard.  </a:t>
            </a:r>
          </a:p>
          <a:p>
            <a:r>
              <a:rPr lang="en-GB" sz="1200" b="0" i="0" kern="1200" dirty="0">
                <a:solidFill>
                  <a:schemeClr val="tx1"/>
                </a:solidFill>
                <a:effectLst/>
                <a:latin typeface="+mn-lt"/>
                <a:ea typeface="+mn-ea"/>
                <a:cs typeface="+mn-cs"/>
              </a:rPr>
              <a:t>15. Ask One Question</a:t>
            </a:r>
          </a:p>
          <a:p>
            <a:r>
              <a:rPr lang="en-GB" sz="1200" b="0" i="0" kern="1200" dirty="0">
                <a:solidFill>
                  <a:schemeClr val="tx1"/>
                </a:solidFill>
                <a:effectLst/>
                <a:latin typeface="+mn-lt"/>
                <a:ea typeface="+mn-ea"/>
                <a:cs typeface="+mn-cs"/>
              </a:rPr>
              <a:t>One way I deal with an unhappy customer is by asking, "What exactly is happening or not happening for you?" Then, I give him or her all the time he needs to explain, despite my urge to end the conversation. I remain as quiet as possible, then use phrases such as, "I can tell you are very upset and will do my best to resolve the problem" whenever the customer demands a response.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16. Give Personalized Attention</a:t>
            </a:r>
          </a:p>
          <a:p>
            <a:r>
              <a:rPr lang="en-GB" sz="1200" b="0" i="0" kern="1200" dirty="0">
                <a:solidFill>
                  <a:schemeClr val="tx1"/>
                </a:solidFill>
                <a:effectLst/>
                <a:latin typeface="+mn-lt"/>
                <a:ea typeface="+mn-ea"/>
                <a:cs typeface="+mn-cs"/>
              </a:rPr>
              <a:t>When a customer has a problem, one thing that can be really irritating is going through contact forms and automated email and not being able to talk to a real person. As much as possible, give customers personalized attention so that they feel heard and have a positive experience in resolving their issue.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17. Give Customers Validation</a:t>
            </a:r>
          </a:p>
          <a:p>
            <a:r>
              <a:rPr lang="en-GB" sz="1200" b="0" i="0" kern="1200" dirty="0">
                <a:solidFill>
                  <a:schemeClr val="tx1"/>
                </a:solidFill>
                <a:effectLst/>
                <a:latin typeface="+mn-lt"/>
                <a:ea typeface="+mn-ea"/>
                <a:cs typeface="+mn-cs"/>
              </a:rPr>
              <a:t>Acknowledge their unhappiness honestly, and make it clear that you're working towards a clear and expedient solution. The only time things get contentious is when you're unable to acknowledge the mistake that was made. A clear validation of the customer's concern and a corrective plan usually to fix the issue.</a:t>
            </a: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16</a:t>
            </a:fld>
            <a:endParaRPr lang="en-US"/>
          </a:p>
        </p:txBody>
      </p:sp>
    </p:spTree>
    <p:extLst>
      <p:ext uri="{BB962C8B-B14F-4D97-AF65-F5344CB8AC3E}">
        <p14:creationId xmlns:p14="http://schemas.microsoft.com/office/powerpoint/2010/main" val="38368711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can break it???</a:t>
            </a:r>
          </a:p>
          <a:p>
            <a:endParaRPr lang="en-US" dirty="0"/>
          </a:p>
          <a:p>
            <a:r>
              <a:rPr lang="en-US" dirty="0"/>
              <a:t>Information asymmetry – buyers know more about themselves that sellers and vice verse so each will exploit that to their own effect.</a:t>
            </a:r>
          </a:p>
          <a:p>
            <a:endParaRPr lang="en-US" dirty="0"/>
          </a:p>
          <a:p>
            <a:r>
              <a:rPr lang="en-US" dirty="0"/>
              <a:t>90 day payments – taking advantage of by not always paying in time, the buyer knows the seller needs the custom therefore pushes the boundaries.</a:t>
            </a:r>
          </a:p>
          <a:p>
            <a:endParaRPr lang="en-US" dirty="0"/>
          </a:p>
          <a:p>
            <a:r>
              <a:rPr lang="en-US" dirty="0"/>
              <a:t>How to overcome this breach of trust </a:t>
            </a:r>
          </a:p>
          <a:p>
            <a:r>
              <a:rPr lang="en-US" dirty="0"/>
              <a:t>3 factors depend on trust – perceived competence/honesty/benevolence  (inter-related) but honesty/benevolence are more so.</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first thing that people think about when they think about marketing is advertising because that’s the primary way that companies communicate with customers.</a:t>
            </a:r>
            <a:br>
              <a:rPr lang="en-GB" dirty="0"/>
            </a:br>
            <a:br>
              <a:rPr lang="en-GB" dirty="0"/>
            </a:br>
            <a:r>
              <a:rPr lang="en-GB" sz="1200" b="0" i="0" kern="1200" dirty="0">
                <a:solidFill>
                  <a:schemeClr val="tx1"/>
                </a:solidFill>
                <a:effectLst/>
                <a:latin typeface="+mn-lt"/>
                <a:ea typeface="+mn-ea"/>
                <a:cs typeface="+mn-cs"/>
              </a:rPr>
              <a:t>And because of that, a lot of people think that if you study marketing, you probably study advertising. And there are marketing researchers who do study advertising. But there are also marketing researchers who study a lot of other things.</a:t>
            </a:r>
            <a:br>
              <a:rPr lang="en-GB" dirty="0"/>
            </a:br>
            <a:br>
              <a:rPr lang="en-GB" dirty="0"/>
            </a:br>
            <a:r>
              <a:rPr lang="en-GB" sz="1200" b="0" i="0" kern="1200" dirty="0">
                <a:solidFill>
                  <a:schemeClr val="tx1"/>
                </a:solidFill>
                <a:effectLst/>
                <a:latin typeface="+mn-lt"/>
                <a:ea typeface="+mn-ea"/>
                <a:cs typeface="+mn-cs"/>
              </a:rPr>
              <a:t>And a common interest that unifies all marketing researchers is not an interest in advertising but an interest in what makes economic exchange possible, an interest in the conditions that facilitate economic exchange.</a:t>
            </a:r>
            <a:br>
              <a:rPr lang="en-GB" dirty="0"/>
            </a:br>
            <a:br>
              <a:rPr lang="en-GB" dirty="0"/>
            </a:br>
            <a:r>
              <a:rPr lang="en-GB" sz="1200" b="0" i="0" kern="1200" dirty="0">
                <a:solidFill>
                  <a:schemeClr val="tx1"/>
                </a:solidFill>
                <a:effectLst/>
                <a:latin typeface="+mn-lt"/>
                <a:ea typeface="+mn-ea"/>
                <a:cs typeface="+mn-cs"/>
              </a:rPr>
              <a:t>By economic exchange I mean any buyer-seller relationship. So, it could be a relationship between a consumer-products firm and a shopper in a grocery store. It could be a raw-material supplier and an automobile manufacturer. It could be a client and a lawyer. It could be a lemonade stand and a neighbour.</a:t>
            </a:r>
            <a:br>
              <a:rPr lang="en-GB" dirty="0"/>
            </a:br>
            <a:br>
              <a:rPr lang="en-GB" dirty="0"/>
            </a:br>
            <a:r>
              <a:rPr lang="en-GB" sz="1200" b="0" i="0" kern="1200" dirty="0">
                <a:solidFill>
                  <a:schemeClr val="tx1"/>
                </a:solidFill>
                <a:effectLst/>
                <a:latin typeface="+mn-lt"/>
                <a:ea typeface="+mn-ea"/>
                <a:cs typeface="+mn-cs"/>
              </a:rPr>
              <a:t>Any buyer-seller relationship like that, marketing researchers are interested in, what factors facilitate that exchange, make it happen, make sure that the buyer and seller are happy at the end? And also, what factors might hinder that exchange?</a:t>
            </a:r>
            <a:br>
              <a:rPr lang="en-GB" dirty="0"/>
            </a:br>
            <a:br>
              <a:rPr lang="en-GB" dirty="0"/>
            </a:br>
            <a:r>
              <a:rPr lang="en-GB" sz="1200" b="0" i="0" kern="1200" dirty="0">
                <a:solidFill>
                  <a:schemeClr val="tx1"/>
                </a:solidFill>
                <a:effectLst/>
                <a:latin typeface="+mn-lt"/>
                <a:ea typeface="+mn-ea"/>
                <a:cs typeface="+mn-cs"/>
              </a:rPr>
              <a:t>So, among people who study marketing, there is a bunch of us who study trust. And what’s interesting about trust and trust in marketing is that trust can be broken. We can get burned by trust. And for me, one of the most interesting things is understanding how we as consumers navigate this minefield of the possibility that trust might be broken.</a:t>
            </a:r>
            <a:br>
              <a:rPr lang="en-GB" dirty="0"/>
            </a:br>
            <a:br>
              <a:rPr lang="en-GB" dirty="0"/>
            </a:br>
            <a:r>
              <a:rPr lang="en-GB" sz="1200" b="0" i="0" kern="1200" dirty="0">
                <a:solidFill>
                  <a:schemeClr val="tx1"/>
                </a:solidFill>
                <a:effectLst/>
                <a:latin typeface="+mn-lt"/>
                <a:ea typeface="+mn-ea"/>
                <a:cs typeface="+mn-cs"/>
              </a:rPr>
              <a:t>One of the key things that makes it possible for trust to get broken in economic exchanges is this thing called “information asymmetry.” Information asymmetry refers to the fact that buyers know more about themselves than the sellers do, and sellers know more about themselves than buyers do.</a:t>
            </a:r>
            <a:br>
              <a:rPr lang="en-GB" dirty="0"/>
            </a:br>
            <a:br>
              <a:rPr lang="en-GB" dirty="0"/>
            </a:br>
            <a:r>
              <a:rPr lang="en-GB" sz="1200" b="0" i="0" kern="1200" dirty="0">
                <a:solidFill>
                  <a:schemeClr val="tx1"/>
                </a:solidFill>
                <a:effectLst/>
                <a:latin typeface="+mn-lt"/>
                <a:ea typeface="+mn-ea"/>
                <a:cs typeface="+mn-cs"/>
              </a:rPr>
              <a:t>And buyers and sellers can take advantage of that information asymmetry and create conditions where they get more out of the exchange than maybe they deserve. But let’s look at information asymmetry as a problem from the buyer’s perspective to start with.</a:t>
            </a:r>
            <a:br>
              <a:rPr lang="en-GB" dirty="0"/>
            </a:br>
            <a:br>
              <a:rPr lang="en-GB" dirty="0"/>
            </a:br>
            <a:r>
              <a:rPr lang="en-GB" sz="1200" b="0" i="0" kern="1200" dirty="0">
                <a:solidFill>
                  <a:schemeClr val="tx1"/>
                </a:solidFill>
                <a:effectLst/>
                <a:latin typeface="+mn-lt"/>
                <a:ea typeface="+mn-ea"/>
                <a:cs typeface="+mn-cs"/>
              </a:rPr>
              <a:t>So, let’s say you go into the grocery store, and you see on the shelf a product that promises to clean your clothes if you just hang up the article of clothing and you spray it with this bottle three times. And they claim that it’s going to wash your clothes just as well as in a washing machine.</a:t>
            </a:r>
            <a:br>
              <a:rPr lang="en-GB" dirty="0"/>
            </a:br>
            <a:br>
              <a:rPr lang="en-GB" dirty="0"/>
            </a:br>
            <a:r>
              <a:rPr lang="en-GB" sz="1200" b="0" i="0" kern="1200" dirty="0">
                <a:solidFill>
                  <a:schemeClr val="tx1"/>
                </a:solidFill>
                <a:effectLst/>
                <a:latin typeface="+mn-lt"/>
                <a:ea typeface="+mn-ea"/>
                <a:cs typeface="+mn-cs"/>
              </a:rPr>
              <a:t>The thing is, you know that when you buy that product, you’re not going to know if it’s going to work until after you give the supermarket its money, after you drive home, and after you try it on maybe a few articles of clothing to make sure that it doesn’t fade certain clothing or stain certain clothing.</a:t>
            </a:r>
            <a:br>
              <a:rPr lang="en-GB" dirty="0"/>
            </a:br>
            <a:br>
              <a:rPr lang="en-GB" dirty="0"/>
            </a:br>
            <a:r>
              <a:rPr lang="en-GB" sz="1200" b="0" i="0" kern="1200" dirty="0">
                <a:solidFill>
                  <a:schemeClr val="tx1"/>
                </a:solidFill>
                <a:effectLst/>
                <a:latin typeface="+mn-lt"/>
                <a:ea typeface="+mn-ea"/>
                <a:cs typeface="+mn-cs"/>
              </a:rPr>
              <a:t>And, on the other hand, the company knows a lot more about how well it works and under what conditions it works and under what conditions it doesn’t work — because no product is perfect. And they may take advantage of that.</a:t>
            </a:r>
            <a:br>
              <a:rPr lang="en-GB" dirty="0"/>
            </a:br>
            <a:br>
              <a:rPr lang="en-GB" dirty="0"/>
            </a:br>
            <a:r>
              <a:rPr lang="en-GB" sz="1200" b="0" i="0" kern="1200" dirty="0">
                <a:solidFill>
                  <a:schemeClr val="tx1"/>
                </a:solidFill>
                <a:effectLst/>
                <a:latin typeface="+mn-lt"/>
                <a:ea typeface="+mn-ea"/>
                <a:cs typeface="+mn-cs"/>
              </a:rPr>
              <a:t>They may put only in the fine print that it doesn’t work on jeans or it doesn’t work on cotton, or they may create a formulation that makes it look like your clothes are clean, smell like they are clean, but it actually doesn’t clean as well as a washing machine does.</a:t>
            </a:r>
            <a:br>
              <a:rPr lang="en-GB" dirty="0"/>
            </a:br>
            <a:br>
              <a:rPr lang="en-GB" dirty="0"/>
            </a:br>
            <a:r>
              <a:rPr lang="en-GB" sz="1200" b="0" i="0" kern="1200" dirty="0">
                <a:solidFill>
                  <a:schemeClr val="tx1"/>
                </a:solidFill>
                <a:effectLst/>
                <a:latin typeface="+mn-lt"/>
                <a:ea typeface="+mn-ea"/>
                <a:cs typeface="+mn-cs"/>
              </a:rPr>
              <a:t>So, when you as a buyer are about to make that purchase, you have to have a level of trust in the purchase and in the person selling the product. And marketing researchers are interested in what brings you to that point of trusting the product.</a:t>
            </a:r>
            <a:br>
              <a:rPr lang="en-GB" dirty="0"/>
            </a:br>
            <a:r>
              <a:rPr lang="en-GB" dirty="0">
                <a:hlinkClick r:id="rId3"/>
              </a:rPr>
              <a:t>https://www.kellogg.northwestern.edu/trust-project/videos/grayson-ep-1.aspx</a:t>
            </a:r>
            <a:br>
              <a:rPr lang="en-GB" dirty="0"/>
            </a:br>
            <a:r>
              <a:rPr lang="en-GB" sz="1200" b="0" i="0" kern="1200" dirty="0">
                <a:solidFill>
                  <a:schemeClr val="tx1"/>
                </a:solidFill>
                <a:effectLst/>
                <a:latin typeface="+mn-lt"/>
                <a:ea typeface="+mn-ea"/>
                <a:cs typeface="+mn-cs"/>
              </a:rPr>
              <a:t>Now, the really cool thing about buyer-seller relationships and information asymmetry is the fact that it goes both ways. So, the information asymmetry is a problem for sellers as well as for buyers.</a:t>
            </a:r>
            <a:br>
              <a:rPr lang="en-GB" dirty="0"/>
            </a:br>
            <a:br>
              <a:rPr lang="en-GB" dirty="0"/>
            </a:br>
            <a:r>
              <a:rPr lang="en-GB" sz="1200" b="0" i="0" kern="1200" dirty="0">
                <a:solidFill>
                  <a:schemeClr val="tx1"/>
                </a:solidFill>
                <a:effectLst/>
                <a:latin typeface="+mn-lt"/>
                <a:ea typeface="+mn-ea"/>
                <a:cs typeface="+mn-cs"/>
              </a:rPr>
              <a:t>One example is, when you rent out your apartment or you do an apartment share, you’re the seller in that situation, and the buyers are the people coming in to use your apartment. Now, you’re not going to know what they’re doing in your apartment. There is information asymmetry there.</a:t>
            </a:r>
            <a:br>
              <a:rPr lang="en-GB" dirty="0"/>
            </a:br>
            <a:br>
              <a:rPr lang="en-GB" dirty="0"/>
            </a:br>
            <a:r>
              <a:rPr lang="en-GB" sz="1200" b="0" i="0" kern="1200" dirty="0">
                <a:solidFill>
                  <a:schemeClr val="tx1"/>
                </a:solidFill>
                <a:effectLst/>
                <a:latin typeface="+mn-lt"/>
                <a:ea typeface="+mn-ea"/>
                <a:cs typeface="+mn-cs"/>
              </a:rPr>
              <a:t>They may use it in ways that you don’t want them to use it, or they may break something without you knowing — you might not find out until later. In business-to-business relationships, if you’re a supplier selling to a manufacturer, they may agree to, for example, pay you in 90 days. They do a big contract with you for a year, and they agree to pay you in 90 days.</a:t>
            </a:r>
            <a:br>
              <a:rPr lang="en-GB" dirty="0"/>
            </a:br>
            <a:br>
              <a:rPr lang="en-GB" dirty="0"/>
            </a:br>
            <a:r>
              <a:rPr lang="en-GB" sz="1200" b="0" i="0" kern="1200" dirty="0">
                <a:solidFill>
                  <a:schemeClr val="tx1"/>
                </a:solidFill>
                <a:effectLst/>
                <a:latin typeface="+mn-lt"/>
                <a:ea typeface="+mn-ea"/>
                <a:cs typeface="+mn-cs"/>
              </a:rPr>
              <a:t>But after you work with them for a while, you realize — they’re not actually paying you in 90 days. And they know that you’re not necessarily going to break off that relationship, and they’ve taken advantage of information asymmetry.</a:t>
            </a:r>
            <a:br>
              <a:rPr lang="en-GB" dirty="0"/>
            </a:br>
            <a:br>
              <a:rPr lang="en-GB" dirty="0"/>
            </a:br>
            <a:r>
              <a:rPr lang="en-GB" sz="1200" b="0" i="0" kern="1200" dirty="0">
                <a:solidFill>
                  <a:schemeClr val="tx1"/>
                </a:solidFill>
                <a:effectLst/>
                <a:latin typeface="+mn-lt"/>
                <a:ea typeface="+mn-ea"/>
                <a:cs typeface="+mn-cs"/>
              </a:rPr>
              <a:t>So, marketing researchers who study trust are interested in how buyers and sellers can think about all these questions, can navigate all these problems, to minimize these concerns about information asymmetry. And trust is one way that they can do that.</a:t>
            </a:r>
            <a:br>
              <a:rPr lang="en-GB" dirty="0"/>
            </a:br>
            <a:br>
              <a:rPr lang="en-GB" dirty="0"/>
            </a:br>
            <a:r>
              <a:rPr lang="en-GB" sz="1200" b="0" i="0" kern="1200" dirty="0">
                <a:solidFill>
                  <a:schemeClr val="tx1"/>
                </a:solidFill>
                <a:effectLst/>
                <a:latin typeface="+mn-lt"/>
                <a:ea typeface="+mn-ea"/>
                <a:cs typeface="+mn-cs"/>
              </a:rPr>
              <a:t>So, as you look across research that’s done by marketing researchers on trust, it comes really in two types. The first type is more psychological in orientation. This research looks at how people think or feel or attitudes towards trust, and how those attitudes towards trust influence their likelihood of exchange or keep them from wanting to exchange.</a:t>
            </a:r>
            <a:br>
              <a:rPr lang="en-GB" dirty="0"/>
            </a:br>
            <a:br>
              <a:rPr lang="en-GB" dirty="0"/>
            </a:br>
            <a:r>
              <a:rPr lang="en-GB" sz="1200" b="0" i="0" kern="1200" dirty="0">
                <a:solidFill>
                  <a:schemeClr val="tx1"/>
                </a:solidFill>
                <a:effectLst/>
                <a:latin typeface="+mn-lt"/>
                <a:ea typeface="+mn-ea"/>
                <a:cs typeface="+mn-cs"/>
              </a:rPr>
              <a:t>There is another group of research, or another area of research, where people take more of an economic perspective. And here, the focus is on the kinds of contracts or agreements or norms or expectations that buyers and sellers can bring to the exchange that keep people from taking advantage of information asymmetries and encourage them, or incentivize them, to live up to the expectations of the exchange.</a:t>
            </a:r>
            <a:br>
              <a:rPr lang="en-GB" dirty="0"/>
            </a:br>
            <a:br>
              <a:rPr lang="en-GB" dirty="0"/>
            </a:br>
            <a:r>
              <a:rPr lang="en-GB" sz="1200" b="0" i="0" kern="1200" dirty="0">
                <a:solidFill>
                  <a:schemeClr val="tx1"/>
                </a:solidFill>
                <a:effectLst/>
                <a:latin typeface="+mn-lt"/>
                <a:ea typeface="+mn-ea"/>
                <a:cs typeface="+mn-cs"/>
              </a:rPr>
              <a:t>So, what is trust? In marketing, we define trust in the way that many other disciplines define it — which is, it’s a willingness to depend on someone else to do something under conditions where they may not actually do the thing that you want them to do.</a:t>
            </a:r>
            <a:br>
              <a:rPr lang="en-GB" dirty="0"/>
            </a:br>
            <a:br>
              <a:rPr lang="en-GB" dirty="0"/>
            </a:br>
            <a:r>
              <a:rPr lang="en-GB" sz="1200" b="0" i="0" kern="1200" dirty="0">
                <a:solidFill>
                  <a:schemeClr val="tx1"/>
                </a:solidFill>
                <a:effectLst/>
                <a:latin typeface="+mn-lt"/>
                <a:ea typeface="+mn-ea"/>
                <a:cs typeface="+mn-cs"/>
              </a:rPr>
              <a:t>And marketers understand that willingness in terms of three dimensions — or three factors influence people’s willingness to depend on someone else to do something that they don’t necessarily have to do or they’re not required to do.</a:t>
            </a:r>
            <a:br>
              <a:rPr lang="en-GB" dirty="0"/>
            </a:br>
            <a:br>
              <a:rPr lang="en-GB" dirty="0"/>
            </a:br>
            <a:r>
              <a:rPr lang="en-GB" sz="1200" b="0" i="0" kern="1200" dirty="0">
                <a:solidFill>
                  <a:schemeClr val="tx1"/>
                </a:solidFill>
                <a:effectLst/>
                <a:latin typeface="+mn-lt"/>
                <a:ea typeface="+mn-ea"/>
                <a:cs typeface="+mn-cs"/>
              </a:rPr>
              <a:t>The first dimension, or the first influence, is competence, perceived competence: a belief that your exchange partner is competent to deliver the kinds of things that they’ve promised to do as part of the agreement.</a:t>
            </a:r>
            <a:br>
              <a:rPr lang="en-GB" dirty="0"/>
            </a:br>
            <a:br>
              <a:rPr lang="en-GB" dirty="0"/>
            </a:br>
            <a:r>
              <a:rPr lang="en-GB" sz="1200" b="0" i="0" kern="1200" dirty="0">
                <a:solidFill>
                  <a:schemeClr val="tx1"/>
                </a:solidFill>
                <a:effectLst/>
                <a:latin typeface="+mn-lt"/>
                <a:ea typeface="+mn-ea"/>
                <a:cs typeface="+mn-cs"/>
              </a:rPr>
              <a:t>The second dimension is honesty. It’s a belief that your exchange partner is going to tell the truth and keep their promises. The more you believe they’re honest, the more you trust them and the more the economic exchange is enhanced.</a:t>
            </a:r>
            <a:br>
              <a:rPr lang="en-GB" dirty="0"/>
            </a:br>
            <a:br>
              <a:rPr lang="en-GB" dirty="0"/>
            </a:br>
            <a:r>
              <a:rPr lang="en-GB" sz="1200" b="0" i="0" kern="1200" dirty="0">
                <a:solidFill>
                  <a:schemeClr val="tx1"/>
                </a:solidFill>
                <a:effectLst/>
                <a:latin typeface="+mn-lt"/>
                <a:ea typeface="+mn-ea"/>
                <a:cs typeface="+mn-cs"/>
              </a:rPr>
              <a:t>The last dimension of trust, or the last factor of trust, is benevolence. It’s a belief that your exchange partner will think about you at critical times in the exchange when they can use information asymmetry for their own benefit, and they’re willing to think about your needs and wants.</a:t>
            </a:r>
            <a:br>
              <a:rPr lang="en-GB" dirty="0"/>
            </a:br>
            <a:br>
              <a:rPr lang="en-GB" dirty="0"/>
            </a:br>
            <a:r>
              <a:rPr lang="en-GB" sz="1200" b="0" i="0" kern="1200" dirty="0">
                <a:solidFill>
                  <a:schemeClr val="tx1"/>
                </a:solidFill>
                <a:effectLst/>
                <a:latin typeface="+mn-lt"/>
                <a:ea typeface="+mn-ea"/>
                <a:cs typeface="+mn-cs"/>
              </a:rPr>
              <a:t>And they’re maybe even willing to make sacrifices because they know that making you happy in the exchange is part of making a successful exchange.</a:t>
            </a:r>
            <a:br>
              <a:rPr lang="en-GB" dirty="0"/>
            </a:br>
            <a:br>
              <a:rPr lang="en-GB" dirty="0"/>
            </a:br>
            <a:r>
              <a:rPr lang="en-GB" sz="1200" b="0" i="0" kern="1200" dirty="0">
                <a:solidFill>
                  <a:schemeClr val="tx1"/>
                </a:solidFill>
                <a:effectLst/>
                <a:latin typeface="+mn-lt"/>
                <a:ea typeface="+mn-ea"/>
                <a:cs typeface="+mn-cs"/>
              </a:rPr>
              <a:t>Now, these three dimensions are interrelated, but honesty and benevolence are particularly highly correlated, and it’s very hard to tease them apart because a benevolent partner is often thought to be honest, and an honest partner is often thought to be benevolent.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Army Image – A culture of Trust</a:t>
            </a:r>
          </a:p>
          <a:p>
            <a:r>
              <a:rPr lang="en-GB" sz="1200" b="0" i="0" kern="1200" dirty="0">
                <a:solidFill>
                  <a:schemeClr val="tx1"/>
                </a:solidFill>
                <a:effectLst/>
                <a:latin typeface="+mn-lt"/>
                <a:ea typeface="+mn-ea"/>
                <a:cs typeface="+mn-cs"/>
              </a:rPr>
              <a:t>Currently within the Army, there is an understanding that trust is imperative for unit effectiveness and is a foundational element to mission command.</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The Army Profession</a:t>
            </a:r>
            <a:r>
              <a:rPr lang="en-GB" sz="1200" b="0" i="0" kern="1200" dirty="0">
                <a:solidFill>
                  <a:schemeClr val="tx1"/>
                </a:solidFill>
                <a:effectLst/>
                <a:latin typeface="+mn-lt"/>
                <a:ea typeface="+mn-ea"/>
                <a:cs typeface="+mn-cs"/>
              </a:rPr>
              <a:t> states “trust develops from demonstrated character, competence, and commitment”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trust at all levels of the Army results in cohesive units better suited to accomplish their goals. Soldiers trust that leaders at all levels of command will always make decisions based on their welfare and that a healthy balance will be struck between the consideration of their personal needs and the demands placed upon them to ensure mission success. Likewise, leaders at the top echelons of the Army trust that their junior leaders will accomplish the toughest missions and care for their Soldiers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ECECC3E-ED79-4946-8FB0-BC91252D72CB}" type="slidenum">
              <a:rPr lang="en-US" smtClean="0"/>
              <a:t>17</a:t>
            </a:fld>
            <a:endParaRPr lang="en-US"/>
          </a:p>
        </p:txBody>
      </p:sp>
    </p:spTree>
    <p:extLst>
      <p:ext uri="{BB962C8B-B14F-4D97-AF65-F5344CB8AC3E}">
        <p14:creationId xmlns:p14="http://schemas.microsoft.com/office/powerpoint/2010/main" val="5729536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repeat but customer service is linked closely to buyer seller </a:t>
            </a:r>
            <a:r>
              <a:rPr lang="en-US" dirty="0" err="1"/>
              <a:t>relationshis</a:t>
            </a:r>
            <a:r>
              <a:rPr lang="en-US" dirty="0"/>
              <a:t>.</a:t>
            </a:r>
            <a:br>
              <a:rPr lang="en-US" dirty="0"/>
            </a:br>
            <a:br>
              <a:rPr lang="en-US" dirty="0"/>
            </a:br>
            <a:r>
              <a:rPr lang="en-US" dirty="0"/>
              <a:t>Examples</a:t>
            </a:r>
          </a:p>
          <a:p>
            <a:endParaRPr lang="en-US" dirty="0"/>
          </a:p>
          <a:p>
            <a:r>
              <a:rPr lang="en-US" dirty="0"/>
              <a:t>Delivery of a product od service, technical information, warranty service</a:t>
            </a:r>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1. The store owner who remembers — and appreciates — repeat customers</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Make surprise and delight key components of your customer service and retention strategies. Repeat customers are the best types of shoppers to have and they’re very appreciative of retailers who remember them.</a:t>
            </a:r>
          </a:p>
          <a:p>
            <a:pPr fontAlgn="base"/>
            <a:r>
              <a:rPr lang="en-GB" sz="1200" b="0" i="0" kern="1200" dirty="0">
                <a:solidFill>
                  <a:schemeClr val="tx1"/>
                </a:solidFill>
                <a:effectLst/>
                <a:latin typeface="+mn-lt"/>
                <a:ea typeface="+mn-ea"/>
                <a:cs typeface="+mn-cs"/>
              </a:rPr>
              <a:t>So, make it a point to let your frequent customers know that you’re grateful for their purchases.</a:t>
            </a:r>
          </a:p>
          <a:p>
            <a:endParaRPr lang="en-US" dirty="0"/>
          </a:p>
          <a:p>
            <a:endParaRPr lang="en-US" dirty="0"/>
          </a:p>
          <a:p>
            <a:r>
              <a:rPr lang="en-US" dirty="0"/>
              <a:t>Positive customer experiences fuel sustainable business growth by boosting your retention rate. But to create great experiences, companies need to commit to continuous support.  It’s also important to consider how providing poor customer service can impact your business. If your company is known for unsatisfactory service, people will start to develop a negative view of your brand.</a:t>
            </a:r>
          </a:p>
          <a:p>
            <a:endParaRPr lang="en-US" dirty="0"/>
          </a:p>
          <a:p>
            <a:r>
              <a:rPr lang="en-US" dirty="0"/>
              <a:t>Unhappy customers aren’t shy about expressing their qualms on the internet, and customer service horror stories are all too common. Even a single bad customer service review online can drive away new potential customers. </a:t>
            </a:r>
          </a:p>
          <a:p>
            <a:endParaRPr lang="en-US" dirty="0"/>
          </a:p>
          <a:p>
            <a:r>
              <a:rPr lang="en-US" dirty="0"/>
              <a:t>Now that we know how poor customer service can impact your brand, let’s take a look at the different benefits that prioritizing quality customer service can have for your company. </a:t>
            </a:r>
          </a:p>
          <a:p>
            <a:endParaRPr lang="en-US" dirty="0"/>
          </a:p>
          <a:p>
            <a:r>
              <a:rPr lang="en-US" b="1" dirty="0"/>
              <a:t>It’s an Extension of Your Values and Mission.</a:t>
            </a:r>
          </a:p>
          <a:p>
            <a:r>
              <a:rPr lang="en-US" dirty="0"/>
              <a:t>For businesses, aligning your actions with the words you plaster all over your website and office walls is important. </a:t>
            </a:r>
          </a:p>
          <a:p>
            <a:endParaRPr lang="en-US" dirty="0"/>
          </a:p>
          <a:p>
            <a:r>
              <a:rPr lang="en-US" dirty="0"/>
              <a:t>Your mission and core values are not just a lip service – you should exemplify your integrity by demonstrating those values every single day within the service you provide. Doing so will build respect for your brand amongst your customers and even your competitors. </a:t>
            </a:r>
          </a:p>
          <a:p>
            <a:endParaRPr lang="en-US" dirty="0"/>
          </a:p>
          <a:p>
            <a:r>
              <a:rPr lang="en-US" b="1" dirty="0"/>
              <a:t>Good Service Leads to Loyalty and Referrals.</a:t>
            </a:r>
          </a:p>
          <a:p>
            <a:r>
              <a:rPr lang="en-US" dirty="0"/>
              <a:t>Customer service plays a huge role in customer loyalty and referrals. If someone has an exceptionally positive experience with your company, they’ll likely return again and again. It’s one of the best ways to boost brand loyalty. </a:t>
            </a:r>
          </a:p>
          <a:p>
            <a:endParaRPr lang="en-US" dirty="0"/>
          </a:p>
          <a:p>
            <a:r>
              <a:rPr lang="en-US" dirty="0"/>
              <a:t>In fact, seven out of 10 U.S. consumers say they’ve spent more money to do business with a company that delivers great service. </a:t>
            </a:r>
          </a:p>
          <a:p>
            <a:endParaRPr lang="en-US" dirty="0"/>
          </a:p>
          <a:p>
            <a:r>
              <a:rPr lang="en-US" dirty="0"/>
              <a:t>And believe it or not, people will actually spend more money to work with a company with a good reputation, in order to avoid a company with a poor one. People are actually willing to spend 17 percent more to do business with companies that deliver excellent service. </a:t>
            </a:r>
          </a:p>
          <a:p>
            <a:endParaRPr lang="en-US" dirty="0"/>
          </a:p>
          <a:p>
            <a:r>
              <a:rPr lang="en-US" dirty="0"/>
              <a:t>And what do loyal brand lovers do? They recommend you to their friends and family. They even recommend you to strangers they meet on the street. People recommend the brands they love to everyone, and personal recommendations go a long way in the world of consumerism. </a:t>
            </a:r>
          </a:p>
          <a:p>
            <a:endParaRPr lang="en-US" dirty="0"/>
          </a:p>
          <a:p>
            <a:r>
              <a:rPr lang="en-US" b="1" dirty="0"/>
              <a:t>Your Service Team Can Gather Data on the Customer Experience. </a:t>
            </a:r>
          </a:p>
          <a:p>
            <a:r>
              <a:rPr lang="en-US" dirty="0"/>
              <a:t>When your service team members interact with customers and ask them questions, they have a direct feedback channel that can help you find opportunities to improve the customer experience. </a:t>
            </a:r>
          </a:p>
          <a:p>
            <a:endParaRPr lang="en-US" dirty="0"/>
          </a:p>
          <a:p>
            <a:r>
              <a:rPr lang="en-US" dirty="0"/>
              <a:t>For example, if multiple customers complain about the same issue, that’s a pretty good indicator that there’s a flaw within your services that needs to be fixed. </a:t>
            </a:r>
          </a:p>
          <a:p>
            <a:endParaRPr lang="en-US" dirty="0"/>
          </a:p>
          <a:p>
            <a:r>
              <a:rPr lang="en-US" dirty="0"/>
              <a:t>Additionally, frequent communication with your customers allows you to identify whether or not there may be any issues with the products that you provide and how you can improve them to better serve your customers. </a:t>
            </a:r>
          </a:p>
          <a:p>
            <a:endParaRPr lang="en-US" dirty="0"/>
          </a:p>
          <a:p>
            <a:r>
              <a:rPr lang="en-US" b="1" dirty="0"/>
              <a:t>It Costs Less to Retain Customers Than to Find New Ones.</a:t>
            </a:r>
          </a:p>
          <a:p>
            <a:r>
              <a:rPr lang="en-US" dirty="0"/>
              <a:t>It costs you less money to retain a current customer than convert a new one? Don’t get me wrong, new business is important. But customer retention is a great, reliable revenue stream for your business. </a:t>
            </a:r>
          </a:p>
          <a:p>
            <a:endParaRPr lang="en-US" dirty="0"/>
          </a:p>
          <a:p>
            <a:r>
              <a:rPr lang="en-US" dirty="0"/>
              <a:t>If you’re still not convinced on the ROI of retention, you should know that  increasing customer retention rates by five percent can increase profits anywhere from 25 to 95%. </a:t>
            </a:r>
          </a:p>
          <a:p>
            <a:endParaRPr lang="en-US" dirty="0"/>
          </a:p>
          <a:p>
            <a:r>
              <a:rPr lang="en-US" b="1" dirty="0"/>
              <a:t>Great Service Impacts Your Reputation.</a:t>
            </a:r>
          </a:p>
          <a:p>
            <a:r>
              <a:rPr lang="en-US" dirty="0"/>
              <a:t>Just like how poor customer service can damage your public reputation, good service can improve it! With exceptional customer service and support teams, you can become known as the go-to company in your industry. </a:t>
            </a:r>
          </a:p>
          <a:p>
            <a:endParaRPr lang="en-US" dirty="0"/>
          </a:p>
          <a:p>
            <a:r>
              <a:rPr lang="en-US" dirty="0"/>
              <a:t>Companies known for excellent customer service stand out from their competitors. It can make the difference when distinguishing yourself in your industry. A strong, positive reputation contributes to organically attracting new customers. </a:t>
            </a:r>
          </a:p>
        </p:txBody>
      </p:sp>
      <p:sp>
        <p:nvSpPr>
          <p:cNvPr id="4" name="Slide Number Placeholder 3"/>
          <p:cNvSpPr>
            <a:spLocks noGrp="1"/>
          </p:cNvSpPr>
          <p:nvPr>
            <p:ph type="sldNum" sz="quarter" idx="5"/>
          </p:nvPr>
        </p:nvSpPr>
        <p:spPr/>
        <p:txBody>
          <a:bodyPr/>
          <a:lstStyle/>
          <a:p>
            <a:fld id="{8ECECC3E-ED79-4946-8FB0-BC91252D72CB}" type="slidenum">
              <a:rPr lang="en-US" smtClean="0"/>
              <a:t>18</a:t>
            </a:fld>
            <a:endParaRPr lang="en-US"/>
          </a:p>
        </p:txBody>
      </p:sp>
    </p:spTree>
    <p:extLst>
      <p:ext uri="{BB962C8B-B14F-4D97-AF65-F5344CB8AC3E}">
        <p14:creationId xmlns:p14="http://schemas.microsoft.com/office/powerpoint/2010/main" val="35035842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37228151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33475120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04/06/2020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04/06/2020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04/06/2020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04/06/2020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04/06/2020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04/06/2020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04/06/2020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04/06/2020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04/06/2020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04/06/2020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04/06/2020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04/06/2020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b2wgroup.com/examples-of-exceptional-customer-service/" TargetMode="External"/><Relationship Id="rId2" Type="http://schemas.openxmlformats.org/officeDocument/2006/relationships/hyperlink" Target="https://www.marketplace.org/2019/07/05/a-broken-guitar-a-youtube-video-and-a-new-era-of-customer-service/" TargetMode="External"/><Relationship Id="rId1" Type="http://schemas.openxmlformats.org/officeDocument/2006/relationships/slideLayout" Target="../slideLayouts/slideLayout2.xml"/><Relationship Id="rId4" Type="http://schemas.openxmlformats.org/officeDocument/2006/relationships/hyperlink" Target="https://www.forbes.com/sites/blakemorgan/2019/09/16/10-examples-of-customer-experience-turnarounds/#3c1a18424415"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529673"/>
          </a:xfrm>
        </p:spPr>
        <p:txBody>
          <a:bodyPr>
            <a:normAutofit fontScale="92500" lnSpcReduction="10000"/>
          </a:bodyPr>
          <a:lstStyle/>
          <a:p>
            <a:r>
              <a:rPr lang="en-GB" b="1" dirty="0">
                <a:solidFill>
                  <a:schemeClr val="bg1"/>
                </a:solidFill>
              </a:rPr>
              <a:t>Understanding the Customer Experience </a:t>
            </a:r>
            <a:endParaRPr lang="en-US" dirty="0">
              <a:solidFill>
                <a:schemeClr val="bg1"/>
              </a:solidFill>
            </a:endParaRPr>
          </a:p>
        </p:txBody>
      </p:sp>
    </p:spTree>
    <p:extLst>
      <p:ext uri="{BB962C8B-B14F-4D97-AF65-F5344CB8AC3E}">
        <p14:creationId xmlns:p14="http://schemas.microsoft.com/office/powerpoint/2010/main" val="2776630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624E0-EED6-F345-8795-C24FA88A2101}"/>
              </a:ext>
            </a:extLst>
          </p:cNvPr>
          <p:cNvSpPr>
            <a:spLocks noGrp="1"/>
          </p:cNvSpPr>
          <p:nvPr>
            <p:ph idx="1"/>
          </p:nvPr>
        </p:nvSpPr>
        <p:spPr/>
        <p:txBody>
          <a:bodyPr>
            <a:normAutofit fontScale="40000" lnSpcReduction="20000"/>
          </a:bodyPr>
          <a:lstStyle/>
          <a:p>
            <a:pPr marL="0" indent="0">
              <a:buNone/>
            </a:pPr>
            <a:r>
              <a:rPr lang="en-US" sz="4000" b="1" dirty="0"/>
              <a:t>Assignment - recap</a:t>
            </a:r>
            <a:endParaRPr lang="en-US" sz="4000" dirty="0"/>
          </a:p>
          <a:p>
            <a:endParaRPr lang="en-US" sz="4000" dirty="0"/>
          </a:p>
          <a:p>
            <a:pPr marL="0" indent="0">
              <a:buNone/>
            </a:pPr>
            <a:r>
              <a:rPr lang="en-US" sz="4000" b="1" dirty="0"/>
              <a:t>Critically </a:t>
            </a:r>
            <a:r>
              <a:rPr lang="en-US" sz="4000" b="1" dirty="0" err="1"/>
              <a:t>analyse</a:t>
            </a:r>
            <a:r>
              <a:rPr lang="en-US" sz="4000" b="1" dirty="0"/>
              <a:t> the factors that impact on your </a:t>
            </a:r>
            <a:r>
              <a:rPr lang="en-US" sz="4000" b="1" dirty="0" err="1"/>
              <a:t>organisations</a:t>
            </a:r>
            <a:r>
              <a:rPr lang="en-US" sz="4000" b="1" dirty="0"/>
              <a:t> ability to </a:t>
            </a:r>
            <a:r>
              <a:rPr lang="en-US" sz="4000" b="1" dirty="0" err="1"/>
              <a:t>maximise</a:t>
            </a:r>
            <a:r>
              <a:rPr lang="en-US" sz="4000" b="1" dirty="0"/>
              <a:t> customer value. </a:t>
            </a:r>
          </a:p>
          <a:p>
            <a:pPr marL="0" indent="0">
              <a:buNone/>
            </a:pPr>
            <a:r>
              <a:rPr lang="en-US" sz="4000" dirty="0"/>
              <a:t>	a.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b. critically evaluate the benefits and challenges of developing and maintaining good customer relationships.</a:t>
            </a:r>
          </a:p>
          <a:p>
            <a:endParaRPr lang="en-US" sz="4000" dirty="0"/>
          </a:p>
          <a:p>
            <a:pPr marL="0" indent="0">
              <a:buNone/>
            </a:pPr>
            <a:r>
              <a:rPr lang="en-US" sz="4000" b="1" dirty="0"/>
              <a:t>Critical understanding of your </a:t>
            </a:r>
            <a:r>
              <a:rPr lang="en-US" sz="4000" b="1" dirty="0" err="1"/>
              <a:t>organisations</a:t>
            </a:r>
            <a:r>
              <a:rPr lang="en-US" sz="4000" b="1" dirty="0"/>
              <a:t> quality processes and its effectiveness in meeting customer requirements.</a:t>
            </a:r>
          </a:p>
          <a:p>
            <a:pPr marL="0" indent="0">
              <a:buNone/>
            </a:pPr>
            <a:r>
              <a:rPr lang="en-US" sz="4000" dirty="0"/>
              <a:t>	a. evidence a critical understanding of quality process in the workplace;</a:t>
            </a:r>
          </a:p>
          <a:p>
            <a:pPr marL="0" indent="0">
              <a:buNone/>
            </a:pPr>
            <a:r>
              <a:rPr lang="en-US" sz="4000" dirty="0"/>
              <a:t>	b.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a:t>
            </a:r>
          </a:p>
          <a:p>
            <a:pPr marL="0" indent="0">
              <a:buNone/>
            </a:pPr>
            <a:r>
              <a:rPr lang="en-US" sz="4000" b="1" dirty="0"/>
              <a:t>Aim</a:t>
            </a:r>
          </a:p>
          <a:p>
            <a:pPr marL="0" indent="0">
              <a:buNone/>
            </a:pPr>
            <a:r>
              <a:rPr lang="en-US" sz="4000" dirty="0"/>
              <a:t>To instill a critical understanding of quality systems and controls for customers</a:t>
            </a:r>
          </a:p>
          <a:p>
            <a:endParaRPr lang="en-US" sz="4000" dirty="0"/>
          </a:p>
          <a:p>
            <a:pPr marL="0" indent="0">
              <a:buNone/>
            </a:pPr>
            <a:br>
              <a:rPr lang="en-US" sz="4000" b="1" dirty="0">
                <a:solidFill>
                  <a:srgbClr val="FF0000"/>
                </a:solidFill>
              </a:rPr>
            </a:br>
            <a:r>
              <a:rPr lang="en-US" sz="4000" b="1" dirty="0">
                <a:solidFill>
                  <a:srgbClr val="FF0000"/>
                </a:solidFill>
              </a:rPr>
              <a:t>							Submission Date: Sunday 19th July 2020</a:t>
            </a:r>
          </a:p>
          <a:p>
            <a:pPr marL="0" indent="0">
              <a:buNone/>
            </a:pPr>
            <a:endParaRPr lang="en-US" dirty="0"/>
          </a:p>
        </p:txBody>
      </p:sp>
      <p:sp>
        <p:nvSpPr>
          <p:cNvPr id="4" name="Slide Number Placeholder 3">
            <a:extLst>
              <a:ext uri="{FF2B5EF4-FFF2-40B4-BE49-F238E27FC236}">
                <a16:creationId xmlns:a16="http://schemas.microsoft.com/office/drawing/2014/main" id="{58D56B7B-4337-5C46-BFC8-BAF2878D3926}"/>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7" name="Title 1">
            <a:extLst>
              <a:ext uri="{FF2B5EF4-FFF2-40B4-BE49-F238E27FC236}">
                <a16:creationId xmlns:a16="http://schemas.microsoft.com/office/drawing/2014/main" id="{D82B824D-014C-5E4D-BFDF-B892FA5C9BF9}"/>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351738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4" name="Slide Number Placeholder 3">
            <a:extLst>
              <a:ext uri="{FF2B5EF4-FFF2-40B4-BE49-F238E27FC236}">
                <a16:creationId xmlns:a16="http://schemas.microsoft.com/office/drawing/2014/main" id="{7AECE98E-8BE4-E942-A046-7042179FA54E}"/>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597778" y="1386809"/>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327829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p:txBody>
          <a:bodyPr/>
          <a:lstStyle/>
          <a:p>
            <a:pPr marL="0" indent="0">
              <a:buNone/>
            </a:pPr>
            <a:r>
              <a:rPr lang="en-US" b="1" dirty="0"/>
              <a:t>Session 6 - </a:t>
            </a:r>
            <a:r>
              <a:rPr lang="en-GB" b="1" dirty="0"/>
              <a:t>Buyer Seller Relationships</a:t>
            </a:r>
            <a:br>
              <a:rPr lang="en-GB" b="1" dirty="0"/>
            </a:br>
            <a:br>
              <a:rPr lang="en-GB" b="1" dirty="0"/>
            </a:br>
            <a:r>
              <a:rPr lang="en-GB" dirty="0"/>
              <a:t>What facilitates it?</a:t>
            </a:r>
          </a:p>
          <a:p>
            <a:pPr marL="0" indent="0">
              <a:buNone/>
            </a:pPr>
            <a:r>
              <a:rPr lang="en-GB" dirty="0"/>
              <a:t>Consumer product firm – consumer in stores</a:t>
            </a:r>
          </a:p>
          <a:p>
            <a:pPr marL="0" indent="0">
              <a:buNone/>
            </a:pPr>
            <a:r>
              <a:rPr lang="en-GB" dirty="0"/>
              <a:t>Client-lawyer</a:t>
            </a:r>
          </a:p>
          <a:p>
            <a:pPr marL="0" indent="0">
              <a:buNone/>
            </a:pPr>
            <a:r>
              <a:rPr lang="en-GB" dirty="0"/>
              <a:t>Raw material supplier - manufacturer</a:t>
            </a:r>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799484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1225825" y="1600201"/>
            <a:ext cx="7949309" cy="2673625"/>
          </a:xfrm>
        </p:spPr>
        <p:txBody>
          <a:bodyPr>
            <a:normAutofit lnSpcReduction="10000"/>
          </a:bodyPr>
          <a:lstStyle/>
          <a:p>
            <a:pPr marL="0" indent="0">
              <a:buNone/>
            </a:pPr>
            <a:r>
              <a:rPr lang="en-US" b="1" dirty="0"/>
              <a:t>Session 6 - </a:t>
            </a:r>
            <a:r>
              <a:rPr lang="en-GB" b="1" dirty="0"/>
              <a:t>Buyer Seller Relationships  - overview</a:t>
            </a:r>
            <a:br>
              <a:rPr lang="en-GB" b="1" dirty="0"/>
            </a:br>
            <a:endParaRPr lang="en-GB" b="1" dirty="0"/>
          </a:p>
          <a:p>
            <a:r>
              <a:rPr lang="en-GB" sz="2400" dirty="0"/>
              <a:t>Transactional (distant) relationship</a:t>
            </a:r>
          </a:p>
          <a:p>
            <a:r>
              <a:rPr lang="en-GB" sz="2400" dirty="0"/>
              <a:t>Value – added (continuing) relationship</a:t>
            </a:r>
          </a:p>
          <a:p>
            <a:r>
              <a:rPr lang="en-GB" sz="2400" dirty="0"/>
              <a:t>Partnering/Collaborative (close) relationship</a:t>
            </a:r>
          </a:p>
          <a:p>
            <a:r>
              <a:rPr lang="en-GB" sz="2400" dirty="0"/>
              <a:t>Trust!</a:t>
            </a:r>
          </a:p>
          <a:p>
            <a:endParaRPr lang="en-GB" sz="2400"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6" name="Picture 5">
            <a:extLst>
              <a:ext uri="{FF2B5EF4-FFF2-40B4-BE49-F238E27FC236}">
                <a16:creationId xmlns:a16="http://schemas.microsoft.com/office/drawing/2014/main" id="{260E7F14-6BCE-F14D-A526-F1E451091942}"/>
              </a:ext>
            </a:extLst>
          </p:cNvPr>
          <p:cNvPicPr>
            <a:picLocks noChangeAspect="1"/>
          </p:cNvPicPr>
          <p:nvPr/>
        </p:nvPicPr>
        <p:blipFill>
          <a:blip r:embed="rId3"/>
          <a:stretch>
            <a:fillRect/>
          </a:stretch>
        </p:blipFill>
        <p:spPr>
          <a:xfrm>
            <a:off x="7414089" y="2544417"/>
            <a:ext cx="4738154" cy="3158769"/>
          </a:xfrm>
          <a:prstGeom prst="rect">
            <a:avLst/>
          </a:prstGeom>
        </p:spPr>
      </p:pic>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5" name="TextBox 4">
            <a:extLst>
              <a:ext uri="{FF2B5EF4-FFF2-40B4-BE49-F238E27FC236}">
                <a16:creationId xmlns:a16="http://schemas.microsoft.com/office/drawing/2014/main" id="{1BEC7301-F01B-0F4A-9D4E-D193E3F4C771}"/>
              </a:ext>
            </a:extLst>
          </p:cNvPr>
          <p:cNvSpPr txBox="1"/>
          <p:nvPr/>
        </p:nvSpPr>
        <p:spPr>
          <a:xfrm>
            <a:off x="4950742" y="4084044"/>
            <a:ext cx="2276585" cy="646331"/>
          </a:xfrm>
          <a:prstGeom prst="rect">
            <a:avLst/>
          </a:prstGeom>
          <a:noFill/>
        </p:spPr>
        <p:txBody>
          <a:bodyPr wrap="none" rtlCol="0">
            <a:spAutoFit/>
          </a:bodyPr>
          <a:lstStyle/>
          <a:p>
            <a:r>
              <a:rPr lang="en-GB" dirty="0"/>
              <a:t>(Hutt and </a:t>
            </a:r>
            <a:r>
              <a:rPr lang="en-GB" dirty="0" err="1"/>
              <a:t>Speh</a:t>
            </a:r>
            <a:r>
              <a:rPr lang="en-GB" dirty="0"/>
              <a:t>, 2013)</a:t>
            </a:r>
          </a:p>
          <a:p>
            <a:endParaRPr lang="en-US" dirty="0"/>
          </a:p>
        </p:txBody>
      </p:sp>
    </p:spTree>
    <p:extLst>
      <p:ext uri="{BB962C8B-B14F-4D97-AF65-F5344CB8AC3E}">
        <p14:creationId xmlns:p14="http://schemas.microsoft.com/office/powerpoint/2010/main" val="1691162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p:txBody>
          <a:bodyPr/>
          <a:lstStyle/>
          <a:p>
            <a:pPr marL="0" indent="0">
              <a:buNone/>
            </a:pPr>
            <a:r>
              <a:rPr lang="en-US" b="1" dirty="0"/>
              <a:t>Session 6 - </a:t>
            </a:r>
            <a:r>
              <a:rPr lang="en-GB" b="1" dirty="0"/>
              <a:t>Buyer Seller Relationships</a:t>
            </a:r>
            <a:br>
              <a:rPr lang="en-GB" b="1" dirty="0"/>
            </a:br>
            <a:endParaRPr lang="en-GB" b="1" dirty="0"/>
          </a:p>
          <a:p>
            <a:r>
              <a:rPr lang="en-GB" dirty="0"/>
              <a:t>Basic buyer building block </a:t>
            </a:r>
          </a:p>
          <a:p>
            <a:r>
              <a:rPr lang="en-GB" dirty="0"/>
              <a:t>Perceptions</a:t>
            </a:r>
          </a:p>
          <a:p>
            <a:r>
              <a:rPr lang="en-GB" dirty="0"/>
              <a:t>Needs &amp; objectives</a:t>
            </a:r>
          </a:p>
          <a:p>
            <a:pPr marL="0" indent="0">
              <a:buNone/>
            </a:pPr>
            <a:endParaRPr lang="en-GB" b="1"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5" name="Picture 4">
            <a:extLst>
              <a:ext uri="{FF2B5EF4-FFF2-40B4-BE49-F238E27FC236}">
                <a16:creationId xmlns:a16="http://schemas.microsoft.com/office/drawing/2014/main" id="{98D65070-629E-614A-ACB9-1D695FD503CC}"/>
              </a:ext>
            </a:extLst>
          </p:cNvPr>
          <p:cNvPicPr>
            <a:picLocks noChangeAspect="1"/>
          </p:cNvPicPr>
          <p:nvPr/>
        </p:nvPicPr>
        <p:blipFill>
          <a:blip r:embed="rId3"/>
          <a:stretch>
            <a:fillRect/>
          </a:stretch>
        </p:blipFill>
        <p:spPr>
          <a:xfrm>
            <a:off x="6623825" y="2024765"/>
            <a:ext cx="5545873" cy="3693186"/>
          </a:xfrm>
          <a:prstGeom prst="rect">
            <a:avLst/>
          </a:prstGeom>
        </p:spPr>
      </p:pic>
    </p:spTree>
    <p:extLst>
      <p:ext uri="{BB962C8B-B14F-4D97-AF65-F5344CB8AC3E}">
        <p14:creationId xmlns:p14="http://schemas.microsoft.com/office/powerpoint/2010/main" val="1859207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435933" y="793506"/>
            <a:ext cx="11756067" cy="631257"/>
          </a:xfrm>
        </p:spPr>
        <p:txBody>
          <a:bodyPr/>
          <a:lstStyle/>
          <a:p>
            <a:pPr marL="0" indent="0">
              <a:buNone/>
            </a:pPr>
            <a:r>
              <a:rPr lang="en-US" b="1" dirty="0"/>
              <a:t>Session 6 - </a:t>
            </a:r>
            <a:r>
              <a:rPr lang="en-GB" b="1" dirty="0"/>
              <a:t>Buyer Seller Relationships – what customers want</a:t>
            </a:r>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7" name="Picture 6">
            <a:extLst>
              <a:ext uri="{FF2B5EF4-FFF2-40B4-BE49-F238E27FC236}">
                <a16:creationId xmlns:a16="http://schemas.microsoft.com/office/drawing/2014/main" id="{76362F26-4B4F-7E44-9B3F-2B633E8871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5509" y="1289650"/>
            <a:ext cx="5716914" cy="4349668"/>
          </a:xfrm>
          <a:prstGeom prst="rect">
            <a:avLst/>
          </a:prstGeom>
        </p:spPr>
      </p:pic>
    </p:spTree>
    <p:extLst>
      <p:ext uri="{BB962C8B-B14F-4D97-AF65-F5344CB8AC3E}">
        <p14:creationId xmlns:p14="http://schemas.microsoft.com/office/powerpoint/2010/main" val="20107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276447" y="793507"/>
            <a:ext cx="7836195" cy="4331386"/>
          </a:xfrm>
        </p:spPr>
        <p:txBody>
          <a:bodyPr>
            <a:normAutofit/>
          </a:bodyPr>
          <a:lstStyle/>
          <a:p>
            <a:pPr marL="0" indent="0">
              <a:buNone/>
            </a:pPr>
            <a:r>
              <a:rPr lang="en-GB" b="1" dirty="0"/>
              <a:t>Buyer Seller Relationships – The Marketing Mix</a:t>
            </a:r>
          </a:p>
          <a:p>
            <a:pPr marL="0" indent="0">
              <a:buNone/>
            </a:pPr>
            <a:endParaRPr lang="en-GB" b="1" dirty="0"/>
          </a:p>
          <a:p>
            <a:pPr fontAlgn="b"/>
            <a:r>
              <a:rPr lang="en-GB" sz="2000" b="1" dirty="0"/>
              <a:t>Product</a:t>
            </a:r>
            <a:r>
              <a:rPr lang="en-GB" sz="2000" dirty="0"/>
              <a:t> - does it satisfy requirements</a:t>
            </a:r>
          </a:p>
          <a:p>
            <a:pPr fontAlgn="b"/>
            <a:r>
              <a:rPr lang="en-GB" sz="2000" b="1" dirty="0"/>
              <a:t>Place – </a:t>
            </a:r>
            <a:r>
              <a:rPr lang="en-GB" sz="2000" dirty="0"/>
              <a:t>is it readily available</a:t>
            </a:r>
          </a:p>
          <a:p>
            <a:pPr fontAlgn="b"/>
            <a:r>
              <a:rPr lang="en-GB" sz="2000" b="1" dirty="0"/>
              <a:t>Price – </a:t>
            </a:r>
            <a:r>
              <a:rPr lang="en-GB" sz="2000" dirty="0"/>
              <a:t>value for money</a:t>
            </a:r>
          </a:p>
          <a:p>
            <a:pPr fontAlgn="b"/>
            <a:r>
              <a:rPr lang="en-GB" sz="2000" b="1" dirty="0"/>
              <a:t>Promotion </a:t>
            </a:r>
            <a:r>
              <a:rPr lang="en-GB" sz="2000" dirty="0"/>
              <a:t>– to the correct audience</a:t>
            </a:r>
            <a:endParaRPr lang="en-GB" sz="2000" b="1" dirty="0"/>
          </a:p>
          <a:p>
            <a:pPr fontAlgn="b"/>
            <a:r>
              <a:rPr lang="en-GB" sz="2000" b="1" dirty="0"/>
              <a:t>People</a:t>
            </a:r>
            <a:r>
              <a:rPr lang="en-GB" sz="2000" dirty="0"/>
              <a:t> – are they aligned</a:t>
            </a:r>
          </a:p>
          <a:p>
            <a:pPr fontAlgn="b"/>
            <a:r>
              <a:rPr lang="en-GB" sz="2000" b="1" dirty="0"/>
              <a:t>Processes</a:t>
            </a:r>
            <a:r>
              <a:rPr lang="en-GB" sz="2000" dirty="0"/>
              <a:t> – correct and proper</a:t>
            </a:r>
          </a:p>
          <a:p>
            <a:pPr fontAlgn="b"/>
            <a:r>
              <a:rPr lang="en-GB" sz="2000" b="1" dirty="0"/>
              <a:t>Physical Evidence</a:t>
            </a:r>
            <a:r>
              <a:rPr lang="en-GB" sz="2000" dirty="0"/>
              <a:t> – tangible service</a:t>
            </a:r>
          </a:p>
          <a:p>
            <a:pPr marL="0" indent="0" fontAlgn="b">
              <a:buNone/>
            </a:pPr>
            <a:br>
              <a:rPr lang="en-GB" sz="2000" dirty="0"/>
            </a:br>
            <a:r>
              <a:rPr lang="en-GB" sz="2000" dirty="0"/>
              <a:t>Is there an </a:t>
            </a:r>
            <a:r>
              <a:rPr lang="en-GB" sz="2000" b="1" dirty="0"/>
              <a:t>8</a:t>
            </a:r>
            <a:r>
              <a:rPr lang="en-GB" sz="2000" b="1" baseline="30000" dirty="0"/>
              <a:t>th</a:t>
            </a:r>
            <a:r>
              <a:rPr lang="en-GB" sz="2000" b="1" dirty="0"/>
              <a:t> P</a:t>
            </a:r>
            <a:r>
              <a:rPr lang="en-GB" sz="2000" dirty="0"/>
              <a:t> of the marketing mix???</a:t>
            </a:r>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6" name="Picture 5">
            <a:extLst>
              <a:ext uri="{FF2B5EF4-FFF2-40B4-BE49-F238E27FC236}">
                <a16:creationId xmlns:a16="http://schemas.microsoft.com/office/drawing/2014/main" id="{EE36961E-D696-4E44-8EB1-3E08FE9AE7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0650" y="1339123"/>
            <a:ext cx="5885601" cy="4340539"/>
          </a:xfrm>
          <a:prstGeom prst="rect">
            <a:avLst/>
          </a:prstGeom>
        </p:spPr>
      </p:pic>
      <p:sp>
        <p:nvSpPr>
          <p:cNvPr id="2" name="TextBox 1">
            <a:extLst>
              <a:ext uri="{FF2B5EF4-FFF2-40B4-BE49-F238E27FC236}">
                <a16:creationId xmlns:a16="http://schemas.microsoft.com/office/drawing/2014/main" id="{C3ABD3C7-A1C8-1049-AC72-41F2A1F01B71}"/>
              </a:ext>
            </a:extLst>
          </p:cNvPr>
          <p:cNvSpPr txBox="1"/>
          <p:nvPr/>
        </p:nvSpPr>
        <p:spPr>
          <a:xfrm>
            <a:off x="4606096" y="5237844"/>
            <a:ext cx="2965877" cy="369332"/>
          </a:xfrm>
          <a:prstGeom prst="rect">
            <a:avLst/>
          </a:prstGeom>
          <a:noFill/>
        </p:spPr>
        <p:txBody>
          <a:bodyPr wrap="none" rtlCol="0">
            <a:spAutoFit/>
          </a:bodyPr>
          <a:lstStyle/>
          <a:p>
            <a:r>
              <a:rPr lang="en-GB" dirty="0"/>
              <a:t>(Kotler and Armstrong, 2010)</a:t>
            </a:r>
            <a:endParaRPr lang="en-US" dirty="0"/>
          </a:p>
        </p:txBody>
      </p:sp>
    </p:spTree>
    <p:extLst>
      <p:ext uri="{BB962C8B-B14F-4D97-AF65-F5344CB8AC3E}">
        <p14:creationId xmlns:p14="http://schemas.microsoft.com/office/powerpoint/2010/main" val="3250328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p:txBody>
          <a:bodyPr>
            <a:normAutofit fontScale="92500" lnSpcReduction="10000"/>
          </a:bodyPr>
          <a:lstStyle/>
          <a:p>
            <a:pPr marL="0" indent="0">
              <a:buNone/>
            </a:pPr>
            <a:r>
              <a:rPr lang="en-GB" sz="2400" b="1" dirty="0"/>
              <a:t>Buyer Seller Relationships - Transactional (distant) relationship</a:t>
            </a:r>
          </a:p>
          <a:p>
            <a:pPr marL="0" indent="0">
              <a:buNone/>
            </a:pPr>
            <a:endParaRPr lang="en-GB" sz="2400" b="1" dirty="0"/>
          </a:p>
          <a:p>
            <a:r>
              <a:rPr lang="en-GB" sz="2400" dirty="0"/>
              <a:t>One-time transaction/exchange</a:t>
            </a:r>
          </a:p>
          <a:p>
            <a:r>
              <a:rPr lang="en-GB" sz="2400" dirty="0"/>
              <a:t>Buyers prefer this when:</a:t>
            </a:r>
          </a:p>
          <a:p>
            <a:pPr marL="914400" lvl="1" indent="-514350">
              <a:buFont typeface="+mj-lt"/>
              <a:buAutoNum type="arabicPeriod"/>
            </a:pPr>
            <a:r>
              <a:rPr lang="en-GB" dirty="0"/>
              <a:t>there are large number of suppliers available</a:t>
            </a:r>
          </a:p>
          <a:p>
            <a:pPr marL="914400" lvl="1" indent="-514350">
              <a:buFont typeface="+mj-lt"/>
              <a:buAutoNum type="arabicPeriod"/>
            </a:pPr>
            <a:r>
              <a:rPr lang="en-GB" sz="2400" dirty="0"/>
              <a:t>When the supply market is stable/constant </a:t>
            </a:r>
          </a:p>
          <a:p>
            <a:pPr marL="914400" lvl="1" indent="-514350">
              <a:buFont typeface="+mj-lt"/>
              <a:buAutoNum type="arabicPeriod"/>
            </a:pPr>
            <a:r>
              <a:rPr lang="en-GB" sz="2400" dirty="0"/>
              <a:t>Little/no complexity in the purchase decision</a:t>
            </a:r>
            <a:br>
              <a:rPr lang="en-GB" sz="2400" dirty="0"/>
            </a:br>
            <a:endParaRPr lang="en-GB" sz="2400" dirty="0"/>
          </a:p>
          <a:p>
            <a:r>
              <a:rPr lang="en-GB" sz="2400" dirty="0"/>
              <a:t>This method is preferred by sellers when they feel buyer’s have low potentials.</a:t>
            </a:r>
          </a:p>
          <a:p>
            <a:r>
              <a:rPr lang="en-GB" sz="2400" dirty="0"/>
              <a:t>Focus is on lowest/competitive prices &amp; availability. Timely delivery also a factor.</a:t>
            </a:r>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7" name="Title 1">
            <a:extLst>
              <a:ext uri="{FF2B5EF4-FFF2-40B4-BE49-F238E27FC236}">
                <a16:creationId xmlns:a16="http://schemas.microsoft.com/office/drawing/2014/main" id="{BA5AF17F-8D4F-CA46-B0BB-25E8D55BE887}"/>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508343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609600" y="964096"/>
            <a:ext cx="10972800" cy="3917032"/>
          </a:xfrm>
        </p:spPr>
        <p:txBody>
          <a:bodyPr>
            <a:normAutofit fontScale="92500" lnSpcReduction="10000"/>
          </a:bodyPr>
          <a:lstStyle/>
          <a:p>
            <a:pPr marL="0" indent="0">
              <a:buNone/>
            </a:pPr>
            <a:r>
              <a:rPr lang="en-GB" sz="2400" b="1" dirty="0"/>
              <a:t>Buyer Seller Relationships - Value – added (continuing) relationship</a:t>
            </a:r>
          </a:p>
          <a:p>
            <a:pPr marL="0" indent="0">
              <a:buNone/>
            </a:pPr>
            <a:endParaRPr lang="en-GB" sz="2400" b="1" dirty="0"/>
          </a:p>
          <a:p>
            <a:r>
              <a:rPr lang="en-GB" sz="2400" dirty="0"/>
              <a:t>Occurs when there is medium sales and profit potential of the buyer</a:t>
            </a:r>
            <a:br>
              <a:rPr lang="en-GB" sz="2400" dirty="0"/>
            </a:br>
            <a:endParaRPr lang="en-GB" sz="2400" dirty="0"/>
          </a:p>
          <a:p>
            <a:r>
              <a:rPr lang="en-GB" sz="2400" dirty="0"/>
              <a:t>Aims at fulfilling the needs of the buyers more than that of the competitors, that is, providing them with the maximum value (Bowersox, </a:t>
            </a:r>
            <a:r>
              <a:rPr lang="en-GB" sz="2400" dirty="0" err="1"/>
              <a:t>Closs</a:t>
            </a:r>
            <a:r>
              <a:rPr lang="en-GB" sz="2400" dirty="0"/>
              <a:t> and Stank 2000).</a:t>
            </a:r>
          </a:p>
          <a:p>
            <a:pPr marL="0" indent="0">
              <a:buNone/>
            </a:pPr>
            <a:endParaRPr lang="en-GB" sz="2400" dirty="0"/>
          </a:p>
          <a:p>
            <a:r>
              <a:rPr lang="en-GB" sz="2400" dirty="0"/>
              <a:t>The main objective of the seller in this type of relationship is getting the maximum share of the market.</a:t>
            </a:r>
            <a:br>
              <a:rPr lang="en-GB" sz="2400" dirty="0"/>
            </a:br>
            <a:endParaRPr lang="en-GB" sz="2400" dirty="0"/>
          </a:p>
          <a:p>
            <a:r>
              <a:rPr lang="en-GB" sz="2400" dirty="0"/>
              <a:t>Buyers are split </a:t>
            </a:r>
            <a:r>
              <a:rPr lang="en-GB" sz="2400" dirty="0" err="1"/>
              <a:t>loyals</a:t>
            </a:r>
            <a:r>
              <a:rPr lang="en-GB" sz="2400" dirty="0"/>
              <a:t> (</a:t>
            </a:r>
            <a:r>
              <a:rPr lang="en-GB" sz="2400" dirty="0" err="1"/>
              <a:t>ie</a:t>
            </a:r>
            <a:r>
              <a:rPr lang="en-GB" sz="2400" dirty="0"/>
              <a:t>, have 2 or 3 suppliers)</a:t>
            </a:r>
          </a:p>
          <a:p>
            <a:pPr marL="0" indent="0">
              <a:buNone/>
            </a:pPr>
            <a:endParaRPr lang="en-GB" sz="2400" b="1"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7" name="Title 1">
            <a:extLst>
              <a:ext uri="{FF2B5EF4-FFF2-40B4-BE49-F238E27FC236}">
                <a16:creationId xmlns:a16="http://schemas.microsoft.com/office/drawing/2014/main" id="{AC23B474-4140-BD4A-ACF9-092733E5BB70}"/>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2" name="TextBox 1">
            <a:extLst>
              <a:ext uri="{FF2B5EF4-FFF2-40B4-BE49-F238E27FC236}">
                <a16:creationId xmlns:a16="http://schemas.microsoft.com/office/drawing/2014/main" id="{A1C5D8E0-BB5A-0446-B115-3997E909D4C8}"/>
              </a:ext>
            </a:extLst>
          </p:cNvPr>
          <p:cNvSpPr txBox="1"/>
          <p:nvPr/>
        </p:nvSpPr>
        <p:spPr>
          <a:xfrm>
            <a:off x="9867753" y="4812569"/>
            <a:ext cx="1481496" cy="369332"/>
          </a:xfrm>
          <a:prstGeom prst="rect">
            <a:avLst/>
          </a:prstGeom>
          <a:noFill/>
        </p:spPr>
        <p:txBody>
          <a:bodyPr wrap="none" rtlCol="0">
            <a:spAutoFit/>
          </a:bodyPr>
          <a:lstStyle/>
          <a:p>
            <a:r>
              <a:rPr lang="en-US" dirty="0"/>
              <a:t>(Porter, 1985)</a:t>
            </a:r>
          </a:p>
        </p:txBody>
      </p:sp>
    </p:spTree>
    <p:extLst>
      <p:ext uri="{BB962C8B-B14F-4D97-AF65-F5344CB8AC3E}">
        <p14:creationId xmlns:p14="http://schemas.microsoft.com/office/powerpoint/2010/main" val="3511712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609600" y="793506"/>
            <a:ext cx="10972800" cy="4872776"/>
          </a:xfrm>
        </p:spPr>
        <p:txBody>
          <a:bodyPr>
            <a:noAutofit/>
          </a:bodyPr>
          <a:lstStyle/>
          <a:p>
            <a:pPr marL="0" indent="0">
              <a:buNone/>
            </a:pPr>
            <a:r>
              <a:rPr lang="en-GB" sz="1600" b="1" dirty="0"/>
              <a:t>Buyer Seller Relationships: Partnering/Collaborative (close) relationship</a:t>
            </a:r>
          </a:p>
          <a:p>
            <a:pPr marL="0" indent="0">
              <a:buNone/>
            </a:pPr>
            <a:endParaRPr lang="en-GB" sz="1600" b="1" dirty="0"/>
          </a:p>
          <a:p>
            <a:r>
              <a:rPr lang="en-GB" sz="1600" dirty="0"/>
              <a:t>The basic foundation in this type of relationship is the commitment and trust between the buyer and the supplier.</a:t>
            </a:r>
          </a:p>
          <a:p>
            <a:endParaRPr lang="en-GB" sz="1600" dirty="0"/>
          </a:p>
          <a:p>
            <a:r>
              <a:rPr lang="en-GB" sz="1600" dirty="0"/>
              <a:t>The major objective in this is to maintain a long term mutually benefitted relationship.</a:t>
            </a:r>
          </a:p>
          <a:p>
            <a:endParaRPr lang="en-GB" sz="1600" dirty="0"/>
          </a:p>
          <a:p>
            <a:r>
              <a:rPr lang="en-GB" sz="1600" dirty="0"/>
              <a:t>Buyers prefer this type of relationship mostly when:</a:t>
            </a:r>
          </a:p>
          <a:p>
            <a:pPr marL="971550" lvl="1" indent="-514350">
              <a:buFont typeface="+mj-lt"/>
              <a:buAutoNum type="arabicPeriod"/>
            </a:pPr>
            <a:r>
              <a:rPr lang="en-GB" sz="1600" dirty="0"/>
              <a:t>less choice in selection of the suppliers.</a:t>
            </a:r>
          </a:p>
          <a:p>
            <a:pPr marL="971550" lvl="1" indent="-514350">
              <a:buFont typeface="+mj-lt"/>
              <a:buAutoNum type="arabicPeriod"/>
            </a:pPr>
            <a:r>
              <a:rPr lang="en-GB" sz="1600" dirty="0"/>
              <a:t>Few supply alternatives</a:t>
            </a:r>
          </a:p>
          <a:p>
            <a:pPr marL="971550" lvl="1" indent="-514350">
              <a:buFont typeface="+mj-lt"/>
              <a:buAutoNum type="arabicPeriod"/>
            </a:pPr>
            <a:r>
              <a:rPr lang="en-GB" sz="1600" dirty="0"/>
              <a:t>High purchase complexity &amp; uncertainty</a:t>
            </a:r>
          </a:p>
          <a:p>
            <a:pPr marL="0" indent="0">
              <a:buNone/>
            </a:pPr>
            <a:endParaRPr lang="en-GB" sz="1600" dirty="0"/>
          </a:p>
          <a:p>
            <a:pPr marL="971550" lvl="1" indent="-514350">
              <a:buFont typeface="+mj-lt"/>
              <a:buAutoNum type="arabicPeriod"/>
            </a:pPr>
            <a:r>
              <a:rPr lang="en-GB" sz="1600" dirty="0"/>
              <a:t>Sellers prefer this type of relationship when</a:t>
            </a:r>
            <a:br>
              <a:rPr lang="en-GB" sz="1600" dirty="0"/>
            </a:br>
            <a:r>
              <a:rPr lang="en-GB" sz="1600" dirty="0"/>
              <a:t>they feel that the potential profit of the buying firms are high</a:t>
            </a:r>
          </a:p>
          <a:p>
            <a:pPr marL="971550" lvl="1" indent="-514350">
              <a:buFont typeface="+mj-lt"/>
              <a:buAutoNum type="arabicPeriod"/>
            </a:pPr>
            <a:r>
              <a:rPr lang="en-GB" sz="1600" dirty="0"/>
              <a:t>Process includes strong social, economic, service, technical ties, joint problem solving, multiple connections &amp; integrating operations</a:t>
            </a:r>
          </a:p>
          <a:p>
            <a:pPr marL="0" indent="0">
              <a:buNone/>
            </a:pPr>
            <a:endParaRPr lang="en-GB" sz="1600" dirty="0"/>
          </a:p>
          <a:p>
            <a:r>
              <a:rPr lang="en-GB" sz="1600" dirty="0"/>
              <a:t>Buyers are hard-core loyal to one supplier</a:t>
            </a:r>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7" name="Title 1">
            <a:extLst>
              <a:ext uri="{FF2B5EF4-FFF2-40B4-BE49-F238E27FC236}">
                <a16:creationId xmlns:a16="http://schemas.microsoft.com/office/drawing/2014/main" id="{9F6F707F-65C8-AD4F-B513-000B77323C8D}"/>
              </a:ext>
            </a:extLst>
          </p:cNvPr>
          <p:cNvSpPr txBox="1">
            <a:spLocks/>
          </p:cNvSpPr>
          <p:nvPr/>
        </p:nvSpPr>
        <p:spPr>
          <a:xfrm>
            <a:off x="3002935" y="126752"/>
            <a:ext cx="6172200" cy="66675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sz="2000"/>
              <a:t>Understanding the Customer Experience</a:t>
            </a:r>
            <a:endParaRPr lang="en-US" sz="2000" dirty="0"/>
          </a:p>
        </p:txBody>
      </p:sp>
    </p:spTree>
    <p:extLst>
      <p:ext uri="{BB962C8B-B14F-4D97-AF65-F5344CB8AC3E}">
        <p14:creationId xmlns:p14="http://schemas.microsoft.com/office/powerpoint/2010/main" val="1902428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609600" y="999460"/>
            <a:ext cx="10972800" cy="4517773"/>
          </a:xfrm>
        </p:spPr>
        <p:txBody>
          <a:bodyPr>
            <a:normAutofit/>
          </a:bodyPr>
          <a:lstStyle/>
          <a:p>
            <a:pPr marL="0" indent="0">
              <a:buNone/>
            </a:pPr>
            <a:r>
              <a:rPr lang="en-GB" sz="3400" b="1" dirty="0"/>
              <a:t>Developing Effective Marketing Strategies</a:t>
            </a:r>
            <a:br>
              <a:rPr lang="en-GB" sz="3400" b="1" dirty="0"/>
            </a:br>
            <a:endParaRPr lang="en-GB" sz="3400" b="1" dirty="0"/>
          </a:p>
          <a:p>
            <a:r>
              <a:rPr lang="en-GB" sz="3400" dirty="0"/>
              <a:t>Linking CRM with customer database</a:t>
            </a:r>
          </a:p>
          <a:p>
            <a:r>
              <a:rPr lang="en-GB" sz="3400" dirty="0"/>
              <a:t>Selecting customers</a:t>
            </a:r>
          </a:p>
          <a:p>
            <a:r>
              <a:rPr lang="en-GB" sz="3400" dirty="0"/>
              <a:t>Develop good strategies and objectives</a:t>
            </a:r>
          </a:p>
          <a:p>
            <a:r>
              <a:rPr lang="en-GB" sz="3400" dirty="0"/>
              <a:t>Implement relationship strategies</a:t>
            </a:r>
          </a:p>
          <a:p>
            <a:r>
              <a:rPr lang="en-GB" sz="3400" dirty="0"/>
              <a:t>Evaluate relationship objectives &amp; strategies</a:t>
            </a:r>
          </a:p>
          <a:p>
            <a:pPr marL="0" indent="0">
              <a:buNone/>
            </a:pPr>
            <a:endParaRPr lang="en-GB" sz="3400" b="1" dirty="0"/>
          </a:p>
          <a:p>
            <a:pPr marL="0" indent="0">
              <a:buNone/>
            </a:pPr>
            <a:endParaRPr lang="en-GB" sz="2400" b="1"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7" name="Title 1">
            <a:extLst>
              <a:ext uri="{FF2B5EF4-FFF2-40B4-BE49-F238E27FC236}">
                <a16:creationId xmlns:a16="http://schemas.microsoft.com/office/drawing/2014/main" id="{9F6F707F-65C8-AD4F-B513-000B77323C8D}"/>
              </a:ext>
            </a:extLst>
          </p:cNvPr>
          <p:cNvSpPr txBox="1">
            <a:spLocks/>
          </p:cNvSpPr>
          <p:nvPr/>
        </p:nvSpPr>
        <p:spPr>
          <a:xfrm>
            <a:off x="3002935" y="126752"/>
            <a:ext cx="6172200" cy="66675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sz="2000"/>
              <a:t>Understanding the Customer Experience</a:t>
            </a:r>
            <a:endParaRPr lang="en-US" sz="2000" dirty="0"/>
          </a:p>
        </p:txBody>
      </p:sp>
    </p:spTree>
    <p:extLst>
      <p:ext uri="{BB962C8B-B14F-4D97-AF65-F5344CB8AC3E}">
        <p14:creationId xmlns:p14="http://schemas.microsoft.com/office/powerpoint/2010/main" val="4178880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FDFCC-B80D-AF4F-A366-E1A1697529EF}"/>
              </a:ext>
            </a:extLst>
          </p:cNvPr>
          <p:cNvSpPr>
            <a:spLocks noGrp="1"/>
          </p:cNvSpPr>
          <p:nvPr>
            <p:ph idx="1"/>
          </p:nvPr>
        </p:nvSpPr>
        <p:spPr>
          <a:xfrm>
            <a:off x="609600" y="793506"/>
            <a:ext cx="10972800" cy="4723727"/>
          </a:xfrm>
        </p:spPr>
        <p:txBody>
          <a:bodyPr>
            <a:normAutofit fontScale="92500" lnSpcReduction="10000"/>
          </a:bodyPr>
          <a:lstStyle/>
          <a:p>
            <a:pPr marL="0" indent="0">
              <a:buNone/>
            </a:pPr>
            <a:r>
              <a:rPr lang="en-US" b="1" dirty="0"/>
              <a:t>Customer Relationship Management (CRM) (revision)</a:t>
            </a:r>
            <a:br>
              <a:rPr lang="en-US" dirty="0"/>
            </a:br>
            <a:endParaRPr lang="en-US" dirty="0"/>
          </a:p>
          <a:p>
            <a:pPr marL="0" indent="0" algn="ctr">
              <a:buNone/>
            </a:pPr>
            <a:r>
              <a:rPr lang="en-US" i="1" dirty="0">
                <a:solidFill>
                  <a:srgbClr val="FF0000"/>
                </a:solidFill>
              </a:rPr>
              <a:t>To develop a customer strategy, business processes, customer-centric culture, supported by software</a:t>
            </a:r>
          </a:p>
          <a:p>
            <a:pPr marL="0" indent="0" algn="ctr">
              <a:buNone/>
            </a:pPr>
            <a:endParaRPr lang="en-US" i="1" dirty="0">
              <a:solidFill>
                <a:srgbClr val="FF0000"/>
              </a:solidFill>
            </a:endParaRPr>
          </a:p>
          <a:p>
            <a:pPr marL="0" indent="0">
              <a:buNone/>
            </a:pPr>
            <a:r>
              <a:rPr lang="en-US" dirty="0"/>
              <a:t>Objective: to provide shared customer date to all customer interacting actors</a:t>
            </a:r>
          </a:p>
          <a:p>
            <a:pPr marL="0" indent="0">
              <a:buNone/>
            </a:pPr>
            <a:br>
              <a:rPr lang="en-US" dirty="0"/>
            </a:br>
            <a:r>
              <a:rPr lang="en-US" dirty="0"/>
              <a:t>Applications:</a:t>
            </a:r>
            <a:br>
              <a:rPr lang="en-US" dirty="0"/>
            </a:br>
            <a:r>
              <a:rPr lang="en-US" dirty="0"/>
              <a:t>	Salesforce automation &amp; management</a:t>
            </a:r>
          </a:p>
          <a:p>
            <a:pPr marL="0" indent="0">
              <a:buNone/>
            </a:pPr>
            <a:r>
              <a:rPr lang="en-US" dirty="0"/>
              <a:t>	Customer service &amp; support</a:t>
            </a:r>
          </a:p>
          <a:p>
            <a:pPr marL="0" indent="0">
              <a:buNone/>
            </a:pPr>
            <a:r>
              <a:rPr lang="en-US" dirty="0"/>
              <a:t>	Integrating marketing functions</a:t>
            </a:r>
          </a:p>
        </p:txBody>
      </p:sp>
      <p:sp>
        <p:nvSpPr>
          <p:cNvPr id="4" name="Slide Number Placeholder 3">
            <a:extLst>
              <a:ext uri="{FF2B5EF4-FFF2-40B4-BE49-F238E27FC236}">
                <a16:creationId xmlns:a16="http://schemas.microsoft.com/office/drawing/2014/main" id="{6BCB83C3-84D3-0241-A734-D6DFADE9B534}"/>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Title 1">
            <a:extLst>
              <a:ext uri="{FF2B5EF4-FFF2-40B4-BE49-F238E27FC236}">
                <a16:creationId xmlns:a16="http://schemas.microsoft.com/office/drawing/2014/main" id="{041C5B32-876B-DC4C-A8A6-AE92B40880F8}"/>
              </a:ext>
            </a:extLst>
          </p:cNvPr>
          <p:cNvSpPr txBox="1">
            <a:spLocks/>
          </p:cNvSpPr>
          <p:nvPr/>
        </p:nvSpPr>
        <p:spPr>
          <a:xfrm>
            <a:off x="3002935" y="126752"/>
            <a:ext cx="6172200" cy="66675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sz="2000"/>
              <a:t>Understanding the Customer Experience</a:t>
            </a:r>
            <a:endParaRPr lang="en-US" sz="2000" dirty="0"/>
          </a:p>
        </p:txBody>
      </p:sp>
    </p:spTree>
    <p:extLst>
      <p:ext uri="{BB962C8B-B14F-4D97-AF65-F5344CB8AC3E}">
        <p14:creationId xmlns:p14="http://schemas.microsoft.com/office/powerpoint/2010/main" val="951316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FDFCC-B80D-AF4F-A366-E1A1697529EF}"/>
              </a:ext>
            </a:extLst>
          </p:cNvPr>
          <p:cNvSpPr>
            <a:spLocks noGrp="1"/>
          </p:cNvSpPr>
          <p:nvPr>
            <p:ph idx="1"/>
          </p:nvPr>
        </p:nvSpPr>
        <p:spPr>
          <a:xfrm>
            <a:off x="609600" y="793506"/>
            <a:ext cx="6371063" cy="4723727"/>
          </a:xfrm>
        </p:spPr>
        <p:txBody>
          <a:bodyPr>
            <a:normAutofit/>
          </a:bodyPr>
          <a:lstStyle/>
          <a:p>
            <a:pPr marL="0" indent="0">
              <a:buNone/>
            </a:pPr>
            <a:r>
              <a:rPr lang="en-US" b="1" dirty="0"/>
              <a:t>Benefits &amp; Costs of CRM</a:t>
            </a:r>
            <a:br>
              <a:rPr lang="en-US" dirty="0"/>
            </a:br>
            <a:endParaRPr lang="en-US" dirty="0"/>
          </a:p>
          <a:p>
            <a:pPr marL="0" indent="0">
              <a:buNone/>
            </a:pPr>
            <a:r>
              <a:rPr lang="en-US" b="1" dirty="0"/>
              <a:t>Benefits:</a:t>
            </a:r>
          </a:p>
          <a:p>
            <a:pPr marL="0" indent="0">
              <a:buNone/>
            </a:pPr>
            <a:r>
              <a:rPr lang="en-US" dirty="0"/>
              <a:t>Unified customer database</a:t>
            </a:r>
          </a:p>
          <a:p>
            <a:pPr marL="0" indent="0">
              <a:buNone/>
            </a:pPr>
            <a:r>
              <a:rPr lang="en-US" dirty="0"/>
              <a:t>Retaining &amp; acquiring customers</a:t>
            </a:r>
          </a:p>
          <a:p>
            <a:pPr marL="0" indent="0">
              <a:buNone/>
            </a:pPr>
            <a:endParaRPr lang="en-US" dirty="0"/>
          </a:p>
          <a:p>
            <a:pPr marL="0" indent="0">
              <a:buNone/>
            </a:pPr>
            <a:r>
              <a:rPr lang="en-US" b="1" dirty="0"/>
              <a:t>Costs:</a:t>
            </a:r>
          </a:p>
          <a:p>
            <a:pPr marL="0" indent="0">
              <a:buNone/>
            </a:pPr>
            <a:r>
              <a:rPr lang="en-US" dirty="0"/>
              <a:t>CRM Software </a:t>
            </a:r>
          </a:p>
          <a:p>
            <a:pPr marL="0" indent="0">
              <a:buNone/>
            </a:pPr>
            <a:r>
              <a:rPr lang="en-US" dirty="0"/>
              <a:t>Implementation &amp; Integration</a:t>
            </a:r>
          </a:p>
          <a:p>
            <a:pPr marL="0" indent="0">
              <a:buNone/>
            </a:pPr>
            <a:endParaRPr lang="en-US" dirty="0"/>
          </a:p>
        </p:txBody>
      </p:sp>
      <p:sp>
        <p:nvSpPr>
          <p:cNvPr id="4" name="Slide Number Placeholder 3">
            <a:extLst>
              <a:ext uri="{FF2B5EF4-FFF2-40B4-BE49-F238E27FC236}">
                <a16:creationId xmlns:a16="http://schemas.microsoft.com/office/drawing/2014/main" id="{6BCB83C3-84D3-0241-A734-D6DFADE9B534}"/>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Title 1">
            <a:extLst>
              <a:ext uri="{FF2B5EF4-FFF2-40B4-BE49-F238E27FC236}">
                <a16:creationId xmlns:a16="http://schemas.microsoft.com/office/drawing/2014/main" id="{041C5B32-876B-DC4C-A8A6-AE92B40880F8}"/>
              </a:ext>
            </a:extLst>
          </p:cNvPr>
          <p:cNvSpPr txBox="1">
            <a:spLocks/>
          </p:cNvSpPr>
          <p:nvPr/>
        </p:nvSpPr>
        <p:spPr>
          <a:xfrm>
            <a:off x="3002935" y="126752"/>
            <a:ext cx="6172200" cy="66675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sz="2000" dirty="0"/>
              <a:t>Understanding the Customer Experience</a:t>
            </a:r>
          </a:p>
        </p:txBody>
      </p:sp>
      <p:pic>
        <p:nvPicPr>
          <p:cNvPr id="2" name="Picture 1">
            <a:extLst>
              <a:ext uri="{FF2B5EF4-FFF2-40B4-BE49-F238E27FC236}">
                <a16:creationId xmlns:a16="http://schemas.microsoft.com/office/drawing/2014/main" id="{0077505F-4CCC-F942-85C5-C1D1DFF60446}"/>
              </a:ext>
            </a:extLst>
          </p:cNvPr>
          <p:cNvPicPr>
            <a:picLocks noChangeAspect="1"/>
          </p:cNvPicPr>
          <p:nvPr/>
        </p:nvPicPr>
        <p:blipFill>
          <a:blip r:embed="rId3"/>
          <a:stretch>
            <a:fillRect/>
          </a:stretch>
        </p:blipFill>
        <p:spPr>
          <a:xfrm>
            <a:off x="8138992" y="1128042"/>
            <a:ext cx="3443408" cy="3397699"/>
          </a:xfrm>
          <a:prstGeom prst="rect">
            <a:avLst/>
          </a:prstGeom>
        </p:spPr>
      </p:pic>
    </p:spTree>
    <p:extLst>
      <p:ext uri="{BB962C8B-B14F-4D97-AF65-F5344CB8AC3E}">
        <p14:creationId xmlns:p14="http://schemas.microsoft.com/office/powerpoint/2010/main" val="773130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8B0ED8-5818-304A-9780-1D15D02DE1CB}"/>
              </a:ext>
            </a:extLst>
          </p:cNvPr>
          <p:cNvSpPr>
            <a:spLocks noGrp="1"/>
          </p:cNvSpPr>
          <p:nvPr>
            <p:ph idx="1"/>
          </p:nvPr>
        </p:nvSpPr>
        <p:spPr/>
        <p:txBody>
          <a:bodyPr/>
          <a:lstStyle/>
          <a:p>
            <a:pPr marL="0" indent="0">
              <a:buNone/>
            </a:pPr>
            <a:r>
              <a:rPr lang="en-US" b="1" dirty="0"/>
              <a:t>Influencing the Customer</a:t>
            </a:r>
          </a:p>
          <a:p>
            <a:endParaRPr lang="en-US" dirty="0"/>
          </a:p>
          <a:p>
            <a:r>
              <a:rPr lang="en-US" dirty="0"/>
              <a:t>Sales presentation</a:t>
            </a:r>
          </a:p>
          <a:p>
            <a:r>
              <a:rPr lang="en-US" dirty="0"/>
              <a:t>Negotiation</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D8BF69E4-C98C-EB4A-B7F5-60C3CEFD00F4}"/>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8" name="Title 1">
            <a:extLst>
              <a:ext uri="{FF2B5EF4-FFF2-40B4-BE49-F238E27FC236}">
                <a16:creationId xmlns:a16="http://schemas.microsoft.com/office/drawing/2014/main" id="{448BAD89-A9F6-E54D-BB45-FBAF8A3788DB}"/>
              </a:ext>
            </a:extLst>
          </p:cNvPr>
          <p:cNvSpPr txBox="1">
            <a:spLocks/>
          </p:cNvSpPr>
          <p:nvPr/>
        </p:nvSpPr>
        <p:spPr>
          <a:xfrm>
            <a:off x="3002935" y="126752"/>
            <a:ext cx="6172200" cy="66675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sz="2000" dirty="0"/>
              <a:t>Understanding the Customer Experience</a:t>
            </a:r>
          </a:p>
        </p:txBody>
      </p:sp>
      <p:pic>
        <p:nvPicPr>
          <p:cNvPr id="9" name="Picture 8">
            <a:extLst>
              <a:ext uri="{FF2B5EF4-FFF2-40B4-BE49-F238E27FC236}">
                <a16:creationId xmlns:a16="http://schemas.microsoft.com/office/drawing/2014/main" id="{89F4600A-2912-C54A-9907-4063B58E58E0}"/>
              </a:ext>
            </a:extLst>
          </p:cNvPr>
          <p:cNvPicPr>
            <a:picLocks noChangeAspect="1"/>
          </p:cNvPicPr>
          <p:nvPr/>
        </p:nvPicPr>
        <p:blipFill>
          <a:blip r:embed="rId3"/>
          <a:stretch>
            <a:fillRect/>
          </a:stretch>
        </p:blipFill>
        <p:spPr>
          <a:xfrm>
            <a:off x="5397190" y="1976432"/>
            <a:ext cx="6794810" cy="3805094"/>
          </a:xfrm>
          <a:prstGeom prst="rect">
            <a:avLst/>
          </a:prstGeom>
        </p:spPr>
      </p:pic>
    </p:spTree>
    <p:extLst>
      <p:ext uri="{BB962C8B-B14F-4D97-AF65-F5344CB8AC3E}">
        <p14:creationId xmlns:p14="http://schemas.microsoft.com/office/powerpoint/2010/main" val="1133500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4FB826-E1D1-7149-AC32-63A03A1A445E}"/>
              </a:ext>
            </a:extLst>
          </p:cNvPr>
          <p:cNvSpPr>
            <a:spLocks noGrp="1"/>
          </p:cNvSpPr>
          <p:nvPr>
            <p:ph idx="1"/>
          </p:nvPr>
        </p:nvSpPr>
        <p:spPr>
          <a:xfrm>
            <a:off x="602635" y="1248937"/>
            <a:ext cx="10972800" cy="4290598"/>
          </a:xfrm>
        </p:spPr>
        <p:txBody>
          <a:bodyPr/>
          <a:lstStyle/>
          <a:p>
            <a:pPr marL="0" indent="0">
              <a:buNone/>
            </a:pPr>
            <a:r>
              <a:rPr lang="en-US" b="1" dirty="0"/>
              <a:t>Dealing with Customer’s Customers</a:t>
            </a:r>
          </a:p>
          <a:p>
            <a:pPr marL="0" indent="0">
              <a:buNone/>
            </a:pPr>
            <a:endParaRPr lang="en-US" dirty="0"/>
          </a:p>
          <a:p>
            <a:pPr marL="0" indent="0">
              <a:buNone/>
            </a:pPr>
            <a:r>
              <a:rPr lang="en-US" dirty="0"/>
              <a:t>Can be sensitive</a:t>
            </a:r>
          </a:p>
          <a:p>
            <a:pPr marL="0" indent="0">
              <a:buNone/>
            </a:pPr>
            <a:r>
              <a:rPr lang="en-US" dirty="0"/>
              <a:t>Planning and co-ordination is required</a:t>
            </a:r>
          </a:p>
          <a:p>
            <a:pPr marL="0" indent="0">
              <a:buNone/>
            </a:pPr>
            <a:endParaRPr lang="en-US" b="1" dirty="0"/>
          </a:p>
        </p:txBody>
      </p:sp>
      <p:sp>
        <p:nvSpPr>
          <p:cNvPr id="4" name="Slide Number Placeholder 3">
            <a:extLst>
              <a:ext uri="{FF2B5EF4-FFF2-40B4-BE49-F238E27FC236}">
                <a16:creationId xmlns:a16="http://schemas.microsoft.com/office/drawing/2014/main" id="{365D9234-310C-824B-9AD2-C8ACF3334183}"/>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Title 1">
            <a:extLst>
              <a:ext uri="{FF2B5EF4-FFF2-40B4-BE49-F238E27FC236}">
                <a16:creationId xmlns:a16="http://schemas.microsoft.com/office/drawing/2014/main" id="{9DF41B26-0C5A-0C47-97AB-8207FD67CA2F}"/>
              </a:ext>
            </a:extLst>
          </p:cNvPr>
          <p:cNvSpPr txBox="1">
            <a:spLocks/>
          </p:cNvSpPr>
          <p:nvPr/>
        </p:nvSpPr>
        <p:spPr>
          <a:xfrm>
            <a:off x="3002935" y="126752"/>
            <a:ext cx="6172200" cy="66675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sz="2000" dirty="0"/>
              <a:t>Understanding the Customer Experience</a:t>
            </a:r>
          </a:p>
        </p:txBody>
      </p:sp>
      <p:pic>
        <p:nvPicPr>
          <p:cNvPr id="6" name="Picture 5">
            <a:extLst>
              <a:ext uri="{FF2B5EF4-FFF2-40B4-BE49-F238E27FC236}">
                <a16:creationId xmlns:a16="http://schemas.microsoft.com/office/drawing/2014/main" id="{DD13D9D5-5936-2D4E-B5E7-CAD60283D7A6}"/>
              </a:ext>
            </a:extLst>
          </p:cNvPr>
          <p:cNvPicPr>
            <a:picLocks noChangeAspect="1"/>
          </p:cNvPicPr>
          <p:nvPr/>
        </p:nvPicPr>
        <p:blipFill>
          <a:blip r:embed="rId3"/>
          <a:stretch>
            <a:fillRect/>
          </a:stretch>
        </p:blipFill>
        <p:spPr>
          <a:xfrm>
            <a:off x="6534615" y="1747670"/>
            <a:ext cx="5657385" cy="3966865"/>
          </a:xfrm>
          <a:prstGeom prst="rect">
            <a:avLst/>
          </a:prstGeom>
        </p:spPr>
      </p:pic>
    </p:spTree>
    <p:extLst>
      <p:ext uri="{BB962C8B-B14F-4D97-AF65-F5344CB8AC3E}">
        <p14:creationId xmlns:p14="http://schemas.microsoft.com/office/powerpoint/2010/main" val="880121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602635" y="1004777"/>
            <a:ext cx="6159672" cy="4706381"/>
          </a:xfrm>
        </p:spPr>
        <p:txBody>
          <a:bodyPr>
            <a:normAutofit/>
          </a:bodyPr>
          <a:lstStyle/>
          <a:p>
            <a:pPr marL="0" indent="0">
              <a:buNone/>
            </a:pPr>
            <a:r>
              <a:rPr lang="en-GB" sz="2000" b="1" dirty="0"/>
              <a:t>Buyer Seller Relationships: Trust!</a:t>
            </a:r>
          </a:p>
          <a:p>
            <a:pPr marL="0" indent="0">
              <a:buNone/>
            </a:pPr>
            <a:endParaRPr lang="en-GB" sz="2000" b="1" dirty="0"/>
          </a:p>
          <a:p>
            <a:pPr marL="0" indent="0">
              <a:buNone/>
            </a:pPr>
            <a:r>
              <a:rPr lang="en-GB" sz="2000" dirty="0"/>
              <a:t>Trust is grounded in the belief that someone else is dependable and will honour their commitments, even though they might take advantage of us if they choose to. </a:t>
            </a:r>
            <a:br>
              <a:rPr lang="en-GB" sz="2000" dirty="0"/>
            </a:br>
            <a:br>
              <a:rPr lang="en-GB" sz="2000" dirty="0"/>
            </a:br>
            <a:r>
              <a:rPr lang="en-GB" sz="2000" dirty="0"/>
              <a:t>But what is the source of trust in a buyer-seller relationship? </a:t>
            </a:r>
            <a:br>
              <a:rPr lang="en-GB" sz="2000" dirty="0"/>
            </a:br>
            <a:br>
              <a:rPr lang="en-GB" sz="2000" dirty="0"/>
            </a:br>
            <a:r>
              <a:rPr lang="en-GB" sz="2000" dirty="0"/>
              <a:t>Researchers have found that it consists of 3 dimensions—</a:t>
            </a:r>
            <a:r>
              <a:rPr lang="en-GB" sz="2000" b="1" dirty="0"/>
              <a:t>competence</a:t>
            </a:r>
            <a:r>
              <a:rPr lang="en-GB" sz="2000" dirty="0"/>
              <a:t>, </a:t>
            </a:r>
            <a:r>
              <a:rPr lang="en-GB" sz="2000" b="1" dirty="0"/>
              <a:t>honesty</a:t>
            </a:r>
            <a:r>
              <a:rPr lang="en-GB" sz="2000" dirty="0"/>
              <a:t>, and </a:t>
            </a:r>
            <a:r>
              <a:rPr lang="en-GB" sz="2000" b="1" dirty="0"/>
              <a:t>benevolence </a:t>
            </a:r>
            <a:r>
              <a:rPr lang="en-GB" sz="2000" dirty="0"/>
              <a:t>and that two of them are particularly intertwined.</a:t>
            </a:r>
            <a:br>
              <a:rPr lang="en-GB" b="1" dirty="0"/>
            </a:br>
            <a:endParaRPr lang="en-US"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7" name="Title 1">
            <a:extLst>
              <a:ext uri="{FF2B5EF4-FFF2-40B4-BE49-F238E27FC236}">
                <a16:creationId xmlns:a16="http://schemas.microsoft.com/office/drawing/2014/main" id="{832A7FF1-5111-2348-9657-6CCC69405C74}"/>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2" name="Picture 1">
            <a:extLst>
              <a:ext uri="{FF2B5EF4-FFF2-40B4-BE49-F238E27FC236}">
                <a16:creationId xmlns:a16="http://schemas.microsoft.com/office/drawing/2014/main" id="{AD7C5999-3CB9-F447-A439-154A923F9CB8}"/>
              </a:ext>
            </a:extLst>
          </p:cNvPr>
          <p:cNvPicPr>
            <a:picLocks noChangeAspect="1"/>
          </p:cNvPicPr>
          <p:nvPr/>
        </p:nvPicPr>
        <p:blipFill>
          <a:blip r:embed="rId3"/>
          <a:stretch>
            <a:fillRect/>
          </a:stretch>
        </p:blipFill>
        <p:spPr>
          <a:xfrm>
            <a:off x="6762307" y="1973519"/>
            <a:ext cx="5606460" cy="3737640"/>
          </a:xfrm>
          <a:prstGeom prst="rect">
            <a:avLst/>
          </a:prstGeom>
        </p:spPr>
      </p:pic>
      <p:sp>
        <p:nvSpPr>
          <p:cNvPr id="5" name="TextBox 4">
            <a:extLst>
              <a:ext uri="{FF2B5EF4-FFF2-40B4-BE49-F238E27FC236}">
                <a16:creationId xmlns:a16="http://schemas.microsoft.com/office/drawing/2014/main" id="{E820B3C2-4FF5-EF4C-8F86-61C74FDBAF27}"/>
              </a:ext>
            </a:extLst>
          </p:cNvPr>
          <p:cNvSpPr txBox="1"/>
          <p:nvPr/>
        </p:nvSpPr>
        <p:spPr>
          <a:xfrm>
            <a:off x="4865369" y="5384358"/>
            <a:ext cx="1970411" cy="369332"/>
          </a:xfrm>
          <a:prstGeom prst="rect">
            <a:avLst/>
          </a:prstGeom>
          <a:noFill/>
        </p:spPr>
        <p:txBody>
          <a:bodyPr wrap="none" rtlCol="0">
            <a:spAutoFit/>
          </a:bodyPr>
          <a:lstStyle/>
          <a:p>
            <a:r>
              <a:rPr lang="en-US" b="1" dirty="0">
                <a:solidFill>
                  <a:srgbClr val="0070C0"/>
                </a:solidFill>
              </a:rPr>
              <a:t>A culture of trust:</a:t>
            </a:r>
          </a:p>
        </p:txBody>
      </p:sp>
    </p:spTree>
    <p:extLst>
      <p:ext uri="{BB962C8B-B14F-4D97-AF65-F5344CB8AC3E}">
        <p14:creationId xmlns:p14="http://schemas.microsoft.com/office/powerpoint/2010/main" val="2615523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609600" y="1600201"/>
            <a:ext cx="6549483" cy="3917032"/>
          </a:xfrm>
        </p:spPr>
        <p:txBody>
          <a:bodyPr/>
          <a:lstStyle/>
          <a:p>
            <a:pPr marL="0" indent="0">
              <a:buNone/>
            </a:pPr>
            <a:r>
              <a:rPr lang="en-GB" b="1" dirty="0"/>
              <a:t>Customer Service</a:t>
            </a:r>
          </a:p>
          <a:p>
            <a:pPr marL="0" indent="0">
              <a:buNone/>
            </a:pPr>
            <a:endParaRPr lang="en-GB" b="1" dirty="0"/>
          </a:p>
          <a:p>
            <a:pPr marL="0" indent="0" algn="ctr">
              <a:buNone/>
            </a:pPr>
            <a:r>
              <a:rPr lang="en-GB" b="1" i="1" dirty="0">
                <a:solidFill>
                  <a:srgbClr val="FF0000"/>
                </a:solidFill>
              </a:rPr>
              <a:t>A supplement to a core product/service, give </a:t>
            </a:r>
            <a:r>
              <a:rPr lang="en-GB" b="1" i="1" u="sng" dirty="0">
                <a:solidFill>
                  <a:srgbClr val="FF0000"/>
                </a:solidFill>
              </a:rPr>
              <a:t>FREE OF CHARGE </a:t>
            </a:r>
            <a:r>
              <a:rPr lang="en-GB" b="1" i="1" dirty="0">
                <a:solidFill>
                  <a:srgbClr val="FF0000"/>
                </a:solidFill>
              </a:rPr>
              <a:t>by supplier to customers</a:t>
            </a:r>
            <a:br>
              <a:rPr lang="en-GB" b="1" dirty="0"/>
            </a:br>
            <a:endParaRPr lang="en-US"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7" name="Title 1">
            <a:extLst>
              <a:ext uri="{FF2B5EF4-FFF2-40B4-BE49-F238E27FC236}">
                <a16:creationId xmlns:a16="http://schemas.microsoft.com/office/drawing/2014/main" id="{832A7FF1-5111-2348-9657-6CCC69405C74}"/>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2" name="Picture 1">
            <a:extLst>
              <a:ext uri="{FF2B5EF4-FFF2-40B4-BE49-F238E27FC236}">
                <a16:creationId xmlns:a16="http://schemas.microsoft.com/office/drawing/2014/main" id="{2CDBBF4B-25C2-1540-B9B5-A0BB04B92477}"/>
              </a:ext>
            </a:extLst>
          </p:cNvPr>
          <p:cNvPicPr>
            <a:picLocks noChangeAspect="1"/>
          </p:cNvPicPr>
          <p:nvPr/>
        </p:nvPicPr>
        <p:blipFill>
          <a:blip r:embed="rId3"/>
          <a:stretch>
            <a:fillRect/>
          </a:stretch>
        </p:blipFill>
        <p:spPr>
          <a:xfrm>
            <a:off x="7315198" y="2477291"/>
            <a:ext cx="4858492" cy="3240576"/>
          </a:xfrm>
          <a:prstGeom prst="rect">
            <a:avLst/>
          </a:prstGeom>
        </p:spPr>
      </p:pic>
    </p:spTree>
    <p:extLst>
      <p:ext uri="{BB962C8B-B14F-4D97-AF65-F5344CB8AC3E}">
        <p14:creationId xmlns:p14="http://schemas.microsoft.com/office/powerpoint/2010/main" val="441529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p:txBody>
          <a:bodyPr>
            <a:normAutofit lnSpcReduction="10000"/>
          </a:bodyPr>
          <a:lstStyle/>
          <a:p>
            <a:pPr marL="0" indent="0">
              <a:buNone/>
            </a:pPr>
            <a:r>
              <a:rPr lang="en-US" b="1" dirty="0"/>
              <a:t>Session 6 – Buyer/Seller Relationships – Review/What has been covered. </a:t>
            </a:r>
            <a:br>
              <a:rPr lang="en-US" b="1" dirty="0"/>
            </a:br>
            <a:endParaRPr lang="en-US" b="1" dirty="0"/>
          </a:p>
          <a:p>
            <a:r>
              <a:rPr lang="en-GB" dirty="0"/>
              <a:t>Transactional (distant) relationship.</a:t>
            </a:r>
          </a:p>
          <a:p>
            <a:r>
              <a:rPr lang="en-GB" dirty="0"/>
              <a:t>Value – added (continuing) relationship.</a:t>
            </a:r>
          </a:p>
          <a:p>
            <a:r>
              <a:rPr lang="en-GB" dirty="0"/>
              <a:t>Partnering/Collaborative (close) relationship.</a:t>
            </a:r>
          </a:p>
          <a:p>
            <a:r>
              <a:rPr lang="en-GB" dirty="0"/>
              <a:t>Trust!</a:t>
            </a:r>
          </a:p>
          <a:p>
            <a:r>
              <a:rPr lang="en-GB" dirty="0"/>
              <a:t>Review of CRM</a:t>
            </a: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19</a:t>
            </a:fld>
            <a:endParaRPr lang="en-GB"/>
          </a:p>
        </p:txBody>
      </p:sp>
      <p:pic>
        <p:nvPicPr>
          <p:cNvPr id="5" name="Picture 4">
            <a:extLst>
              <a:ext uri="{FF2B5EF4-FFF2-40B4-BE49-F238E27FC236}">
                <a16:creationId xmlns:a16="http://schemas.microsoft.com/office/drawing/2014/main" id="{63932909-B5BB-D64E-A5FE-E62C40D1394F}"/>
              </a:ext>
            </a:extLst>
          </p:cNvPr>
          <p:cNvPicPr>
            <a:picLocks noChangeAspect="1"/>
          </p:cNvPicPr>
          <p:nvPr/>
        </p:nvPicPr>
        <p:blipFill>
          <a:blip r:embed="rId2"/>
          <a:stretch>
            <a:fillRect/>
          </a:stretch>
        </p:blipFill>
        <p:spPr>
          <a:xfrm>
            <a:off x="6343007" y="3267856"/>
            <a:ext cx="5816410" cy="2423504"/>
          </a:xfrm>
          <a:prstGeom prst="rect">
            <a:avLst/>
          </a:prstGeom>
        </p:spPr>
      </p:pic>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72765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p:txBody>
          <a:bodyPr>
            <a:normAutofit fontScale="92500" lnSpcReduction="20000"/>
          </a:bodyPr>
          <a:lstStyle/>
          <a:p>
            <a:pPr marL="0" indent="0">
              <a:buNone/>
            </a:pPr>
            <a:r>
              <a:rPr lang="en-US" b="1" dirty="0"/>
              <a:t>Session 6 – Buyer/Seller Relationships – </a:t>
            </a:r>
            <a:r>
              <a:rPr lang="en-GB" b="1" dirty="0"/>
              <a:t>Homework</a:t>
            </a:r>
          </a:p>
          <a:p>
            <a:pPr marL="0" indent="0">
              <a:buNone/>
            </a:pPr>
            <a:br>
              <a:rPr lang="en-GB" sz="2000" b="1" dirty="0"/>
            </a:br>
            <a:r>
              <a:rPr lang="en-GB" sz="2000" dirty="0"/>
              <a:t>Review the following for discussion briefly at next session.</a:t>
            </a:r>
            <a:br>
              <a:rPr lang="en-GB" sz="2000" dirty="0"/>
            </a:br>
            <a:endParaRPr lang="en-GB" sz="2000" dirty="0"/>
          </a:p>
          <a:p>
            <a:r>
              <a:rPr lang="en-GB" sz="2000" b="1" dirty="0"/>
              <a:t>United broke my guitar </a:t>
            </a:r>
          </a:p>
          <a:p>
            <a:pPr marL="0" indent="0">
              <a:buNone/>
            </a:pPr>
            <a:r>
              <a:rPr lang="en-GB" sz="2000" dirty="0">
                <a:hlinkClick r:id="rId2"/>
              </a:rPr>
              <a:t>https://www.marketplace.org/2019/07/05/a-broken-guitar-a-youtube-video-and-a-new-era-of-customer-service/</a:t>
            </a:r>
            <a:endParaRPr lang="en-US" sz="2000" dirty="0"/>
          </a:p>
          <a:p>
            <a:pPr marL="0" indent="0">
              <a:buNone/>
            </a:pPr>
            <a:endParaRPr lang="en-GB" sz="2000" dirty="0"/>
          </a:p>
          <a:p>
            <a:r>
              <a:rPr lang="en-GB" sz="2000" b="1" dirty="0"/>
              <a:t>Customer service examples</a:t>
            </a:r>
          </a:p>
          <a:p>
            <a:pPr marL="0" indent="0">
              <a:buNone/>
            </a:pPr>
            <a:br>
              <a:rPr lang="en-GB" sz="2000" dirty="0"/>
            </a:br>
            <a:r>
              <a:rPr lang="en-GB" sz="2000" dirty="0"/>
              <a:t>1:  </a:t>
            </a:r>
            <a:r>
              <a:rPr lang="en-GB" sz="2000" dirty="0">
                <a:hlinkClick r:id="rId3"/>
              </a:rPr>
              <a:t>https://b2wgroup.com/examples-of-exceptional-customer-service/</a:t>
            </a:r>
            <a:endParaRPr lang="en-GB" sz="2000" dirty="0"/>
          </a:p>
          <a:p>
            <a:pPr marL="0" indent="0">
              <a:buNone/>
            </a:pPr>
            <a:r>
              <a:rPr lang="en-GB" sz="2000" dirty="0"/>
              <a:t>2: </a:t>
            </a:r>
            <a:r>
              <a:rPr lang="en-GB" sz="2000" dirty="0">
                <a:hlinkClick r:id="rId4"/>
              </a:rPr>
              <a:t>https://www.forbes.com/sites/blakemorgan/2019/09/16/10-examples-of-customer-experience-turnarounds/#3c1a18424415</a:t>
            </a:r>
            <a:endParaRPr lang="en-US" sz="2000" dirty="0"/>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545656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p:txBody>
          <a:bodyPr>
            <a:normAutofit/>
          </a:bodyPr>
          <a:lstStyle/>
          <a:p>
            <a:pPr marL="0" indent="0">
              <a:buNone/>
            </a:pPr>
            <a:r>
              <a:rPr lang="en-US" b="1" dirty="0"/>
              <a:t>Session 6 – Buyer/Seller Relationships – </a:t>
            </a:r>
            <a:r>
              <a:rPr lang="en-GB" b="1" dirty="0"/>
              <a:t>Homework</a:t>
            </a:r>
          </a:p>
          <a:p>
            <a:pPr marL="0" indent="0">
              <a:buNone/>
            </a:pPr>
            <a:endParaRPr lang="en-GB" b="1" dirty="0"/>
          </a:p>
          <a:p>
            <a:r>
              <a:rPr lang="en-GB" dirty="0"/>
              <a:t>Review the dimensions of buyer-seller relations</a:t>
            </a:r>
          </a:p>
          <a:p>
            <a:r>
              <a:rPr lang="en-GB" dirty="0"/>
              <a:t>What are the types of buyer-seller relationships</a:t>
            </a:r>
          </a:p>
          <a:p>
            <a:r>
              <a:rPr lang="en-GB" dirty="0"/>
              <a:t>How can you develop effective RM strategies</a:t>
            </a:r>
          </a:p>
          <a:p>
            <a:r>
              <a:rPr lang="en-GB" dirty="0"/>
              <a:t>What aspects comprise RM, CRM and CLV</a:t>
            </a:r>
          </a:p>
          <a:p>
            <a:r>
              <a:rPr lang="en-GB" dirty="0"/>
              <a:t>How can you influence customers</a:t>
            </a:r>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123485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7758296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fontScale="55000" lnSpcReduction="20000"/>
          </a:bodyPr>
          <a:lstStyle/>
          <a:p>
            <a:pPr marL="0" indent="0">
              <a:buNone/>
            </a:pPr>
            <a:endParaRPr lang="en-GB" sz="1800" dirty="0"/>
          </a:p>
          <a:p>
            <a:pPr marL="0" indent="0">
              <a:buNone/>
            </a:pPr>
            <a:r>
              <a:rPr lang="en-GB" sz="2900" dirty="0"/>
              <a:t>Bowersox, D. J.; </a:t>
            </a:r>
            <a:r>
              <a:rPr lang="en-GB" sz="2900" dirty="0" err="1"/>
              <a:t>Closs</a:t>
            </a:r>
            <a:r>
              <a:rPr lang="en-GB" sz="2900" dirty="0"/>
              <a:t>, D. J. and Stank, T. P. (2000). “Ten mega-trends that will revolutionize supply chain logistics.” Journal of Business Logistics, 21(2), 1-16. </a:t>
            </a:r>
          </a:p>
          <a:p>
            <a:pPr marL="0" indent="0">
              <a:buNone/>
            </a:pPr>
            <a:endParaRPr lang="en-GB" sz="2900" dirty="0"/>
          </a:p>
          <a:p>
            <a:pPr marL="0" indent="0">
              <a:buNone/>
            </a:pPr>
            <a:r>
              <a:rPr lang="en-GB" sz="2900" dirty="0"/>
              <a:t>Hutt, M. and </a:t>
            </a:r>
            <a:r>
              <a:rPr lang="en-GB" sz="2900" dirty="0" err="1"/>
              <a:t>Speh</a:t>
            </a:r>
            <a:r>
              <a:rPr lang="en-GB" sz="2900" dirty="0"/>
              <a:t>, T., 2013. </a:t>
            </a:r>
            <a:r>
              <a:rPr lang="en-GB" sz="2900" i="1" dirty="0"/>
              <a:t>Business Marketing Management</a:t>
            </a:r>
            <a:r>
              <a:rPr lang="en-GB" sz="2900" dirty="0"/>
              <a:t>. 1st ed. Mason, Ohio: South-Western Cengage Learning.</a:t>
            </a:r>
          </a:p>
          <a:p>
            <a:pPr marL="0" indent="0">
              <a:buNone/>
            </a:pPr>
            <a:br>
              <a:rPr lang="en-GB" sz="2900" dirty="0"/>
            </a:br>
            <a:r>
              <a:rPr lang="en-GB" sz="2900" dirty="0"/>
              <a:t>Kotler, P., Marketing Management, (Millennium Edition), Custom Edition for University of Phoenix, Prentice Hall, 2000, p. 9.</a:t>
            </a:r>
          </a:p>
          <a:p>
            <a:pPr marL="0" indent="0">
              <a:buNone/>
            </a:pPr>
            <a:endParaRPr lang="en-GB" sz="2900" dirty="0"/>
          </a:p>
          <a:p>
            <a:pPr marL="0" indent="0">
              <a:buNone/>
            </a:pPr>
            <a:r>
              <a:rPr lang="en-GB" dirty="0"/>
              <a:t>Kotler, P. and Armstrong, G., 2010. </a:t>
            </a:r>
            <a:r>
              <a:rPr lang="en-GB" i="1" dirty="0"/>
              <a:t>Principles Of Marketing</a:t>
            </a:r>
            <a:r>
              <a:rPr lang="en-GB" dirty="0"/>
              <a:t>. 5th ed. Upper Saddle River, NJ [etc.]: Pearson, p.66.</a:t>
            </a:r>
            <a:endParaRPr lang="en-GB" sz="2900" dirty="0"/>
          </a:p>
          <a:p>
            <a:pPr marL="0" indent="0">
              <a:buNone/>
            </a:pPr>
            <a:endParaRPr lang="en-GB" sz="2900" dirty="0"/>
          </a:p>
          <a:p>
            <a:pPr marL="0" indent="0">
              <a:buNone/>
            </a:pPr>
            <a:r>
              <a:rPr lang="en-GB" sz="2900" dirty="0"/>
              <a:t>Porter, M. E. (1985). Competitive advantage, creating and sustaining superior performance. The Free Press, New York. </a:t>
            </a:r>
          </a:p>
          <a:p>
            <a:pPr marL="0" indent="0">
              <a:buNone/>
            </a:pPr>
            <a:r>
              <a:rPr lang="en-GB" sz="2900" dirty="0"/>
              <a:t> </a:t>
            </a:r>
            <a:br>
              <a:rPr lang="en-GB" sz="2900" dirty="0"/>
            </a:br>
            <a:r>
              <a:rPr lang="en-GB" sz="2900" dirty="0" err="1"/>
              <a:t>Visioncritical.com</a:t>
            </a:r>
            <a:r>
              <a:rPr lang="en-GB" sz="2900" dirty="0"/>
              <a:t>. 2020. </a:t>
            </a:r>
            <a:r>
              <a:rPr lang="en-GB" sz="2900" i="1" dirty="0"/>
              <a:t>3 Companies That Have Mastered The Art Of Using Customer Data</a:t>
            </a:r>
            <a:r>
              <a:rPr lang="en-GB" sz="2900" dirty="0"/>
              <a:t>. [online] Available at: &lt;https://</a:t>
            </a:r>
            <a:r>
              <a:rPr lang="en-GB" sz="2900" dirty="0" err="1"/>
              <a:t>www.visioncritical.com</a:t>
            </a:r>
            <a:r>
              <a:rPr lang="en-GB" sz="2900" dirty="0"/>
              <a:t>/blog/master-use-customer-data&gt; [Accessed 25 May 2020].</a:t>
            </a:r>
            <a:br>
              <a:rPr lang="en-GB" sz="2900" dirty="0"/>
            </a:br>
            <a:endParaRPr lang="en-US" sz="2900" dirty="0"/>
          </a:p>
        </p:txBody>
      </p:sp>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5449343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ession 6 [Buyer Seller Relationships]" id="{927D119D-488D-B34D-9435-65CFBC397E78}" vid="{3BF2D7CA-43E9-C848-80CF-4F5FAA6A26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4549</TotalTime>
  <Words>7334</Words>
  <Application>Microsoft Macintosh PowerPoint</Application>
  <PresentationFormat>Widescreen</PresentationFormat>
  <Paragraphs>534</Paragraphs>
  <Slides>23</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BA Management Skills for the Workplace BMSK5003</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PowerPoint Presentation</vt:lpstr>
      <vt:lpstr>PowerPoint Presentation</vt:lpstr>
      <vt:lpstr>PowerPoint Presentation</vt:lpstr>
      <vt:lpstr>PowerPoint Presentation</vt:lpstr>
      <vt:lpstr>PowerPoint Presentation</vt:lpstr>
      <vt:lpstr>PowerPoint Presentation</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36</cp:revision>
  <dcterms:created xsi:type="dcterms:W3CDTF">2020-05-28T10:35:06Z</dcterms:created>
  <dcterms:modified xsi:type="dcterms:W3CDTF">2020-06-05T14:25:13Z</dcterms:modified>
</cp:coreProperties>
</file>