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6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611BC-3E7D-5534-DA59-070DB494D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DDE621-C9FC-1D60-44BF-502CC78B7F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11D208-F418-60D1-E5C8-E8F86477CCEC}"/>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917D66AE-1D86-EF44-8CBA-3589937E0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20A5D-30CF-E518-1E37-A09BA4864B43}"/>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383094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E46C7-36CA-A5FE-5CAD-76AFDE02A7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9AB7C4-EF10-5000-B3A4-F2698C147D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FD6429-2F51-0DE1-F208-7CEE3E9F0325}"/>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FDFAC11C-FEDA-3D90-B837-DDB6A95EF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FC185-4192-CA5A-2DE3-F6635D95DB63}"/>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3344705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F7E6D-EF84-B119-956B-4C316B4380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94142D-4044-EEBD-B3FB-1F22A2BD8E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0F2A48-739C-37F8-E079-19F0EDDD9C45}"/>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2C0DC9AB-A773-6F05-3E64-8585FF55A4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BDEB6-0A34-0095-D52B-AB6FF4E56FAB}"/>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113102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D815C-94E1-22B8-5D6B-EB27C10405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725B74-3F51-B968-1D00-0C28D8C4E8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34BA48-03A3-5D60-5C78-9EF5ED9E4F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4715F3-7B4B-E56E-0392-ADBB1327CB0A}"/>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6" name="Footer Placeholder 5">
            <a:extLst>
              <a:ext uri="{FF2B5EF4-FFF2-40B4-BE49-F238E27FC236}">
                <a16:creationId xmlns:a16="http://schemas.microsoft.com/office/drawing/2014/main" id="{F79AF713-1B3A-D782-E211-6F01CEAE1E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D6C68-BC55-C711-A83B-9AE475AB8F14}"/>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1433907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9124-CCC2-86BF-7F81-B7110A65E5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B36DC8-44E8-5C59-2078-4C45B6C4E7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0C3540-848B-75CB-B152-2607B0CEBA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260FEF-3AEB-DE0C-92E0-3BBD816B70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EF48C3-640A-37A7-ADD3-C9A2F9E152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D3F89A-B2A1-7628-8788-52CD71AD0CB3}"/>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8" name="Footer Placeholder 7">
            <a:extLst>
              <a:ext uri="{FF2B5EF4-FFF2-40B4-BE49-F238E27FC236}">
                <a16:creationId xmlns:a16="http://schemas.microsoft.com/office/drawing/2014/main" id="{FEA0F679-16C8-148B-3A8E-7DD86334B4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7539B7-F9A7-4966-0294-3149274F2FBE}"/>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96725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79EF1-2594-B32B-9378-F3D6F9F6FD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B61BEE-7468-4163-A63E-87B0A497AA89}"/>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4" name="Footer Placeholder 3">
            <a:extLst>
              <a:ext uri="{FF2B5EF4-FFF2-40B4-BE49-F238E27FC236}">
                <a16:creationId xmlns:a16="http://schemas.microsoft.com/office/drawing/2014/main" id="{830D4198-C7AB-3D47-6AF8-61DEE008F3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A8D435-8D89-90DB-A531-7CC60BF212F6}"/>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806486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C12E60-6E94-906D-DC52-D6752B917D0B}"/>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3" name="Footer Placeholder 2">
            <a:extLst>
              <a:ext uri="{FF2B5EF4-FFF2-40B4-BE49-F238E27FC236}">
                <a16:creationId xmlns:a16="http://schemas.microsoft.com/office/drawing/2014/main" id="{223E0DF4-4E22-5FA6-58EB-D021F0DA9B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0072E6-D9DE-F1F6-118B-F367A93FC52B}"/>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3222031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4A3A2-5876-580F-19DA-725764B03D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84AE8B-1CAC-EC04-6F06-9E966D176C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635089-9CD3-74B3-6148-5CBC7483A4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FBC194-AE69-B653-6FCD-AFE21B638BBC}"/>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6" name="Footer Placeholder 5">
            <a:extLst>
              <a:ext uri="{FF2B5EF4-FFF2-40B4-BE49-F238E27FC236}">
                <a16:creationId xmlns:a16="http://schemas.microsoft.com/office/drawing/2014/main" id="{04183067-DABE-85AC-9FBE-D6EA3ABBA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3EE1D-C4F7-A6F4-7418-C3CFAAAC826F}"/>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2329459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4E56D-DC5E-3F6E-D716-7BDDC6492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16B3B-67EC-1283-9E87-0E7309FABD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A48A6D-C1AC-94AA-1F61-15CBC47DF1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33A92-A45D-A836-1036-DC6745F83109}"/>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6" name="Footer Placeholder 5">
            <a:extLst>
              <a:ext uri="{FF2B5EF4-FFF2-40B4-BE49-F238E27FC236}">
                <a16:creationId xmlns:a16="http://schemas.microsoft.com/office/drawing/2014/main" id="{1D5C637B-69AF-84E5-EDF9-3911B219F7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CFEEB5-D17E-0E43-8934-EA3FD99C03DD}"/>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249004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FE8F1-6D7C-0321-BB7F-8BD0619A58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A5F10B-578C-FB0E-5422-1C610FA19E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61920-9320-E0C8-66E0-96F27D34988D}"/>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8E2BF030-918B-59B3-4B56-B71BD087E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B0F62A-99FD-88B5-2F99-88FE6520AD5C}"/>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3098321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5D3C4B-E1D1-8206-627B-B5889DC21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453FC2-9DF7-A3AB-C368-FE49756D03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4BBF63-A719-FFC5-51E8-B08A25C45CC9}"/>
              </a:ext>
            </a:extLst>
          </p:cNvPr>
          <p:cNvSpPr>
            <a:spLocks noGrp="1"/>
          </p:cNvSpPr>
          <p:nvPr>
            <p:ph type="dt" sz="half" idx="10"/>
          </p:nvPr>
        </p:nvSpPr>
        <p:spPr/>
        <p:txBody>
          <a:body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B9F71825-CDD5-742B-69A0-E7F6FDAFA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5570C-0899-9802-4D67-C18D56258E69}"/>
              </a:ext>
            </a:extLst>
          </p:cNvPr>
          <p:cNvSpPr>
            <a:spLocks noGrp="1"/>
          </p:cNvSpPr>
          <p:nvPr>
            <p:ph type="sldNum" sz="quarter" idx="12"/>
          </p:nvPr>
        </p:nvSpPr>
        <p:spPr/>
        <p:txBody>
          <a:bodyPr/>
          <a:lstStyle/>
          <a:p>
            <a:fld id="{A67F7FCE-E5EC-4F26-AEB1-609ACB58CEB0}" type="slidenum">
              <a:rPr lang="en-GB" smtClean="0"/>
              <a:t>‹#›</a:t>
            </a:fld>
            <a:endParaRPr lang="en-GB"/>
          </a:p>
        </p:txBody>
      </p:sp>
    </p:spTree>
    <p:extLst>
      <p:ext uri="{BB962C8B-B14F-4D97-AF65-F5344CB8AC3E}">
        <p14:creationId xmlns:p14="http://schemas.microsoft.com/office/powerpoint/2010/main" val="4144147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CFD2DF-DF61-B963-E335-7A8DAF9FD9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6A34DE-E4C2-904B-F9BC-FE7D59AC53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4F73A-F2E1-B8FD-ACA1-F1771663B7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CC10E-A942-4FA8-8D23-DE89346E7A91}" type="datetimeFigureOut">
              <a:rPr lang="en-GB" smtClean="0"/>
              <a:t>02/06/2023</a:t>
            </a:fld>
            <a:endParaRPr lang="en-GB"/>
          </a:p>
        </p:txBody>
      </p:sp>
      <p:sp>
        <p:nvSpPr>
          <p:cNvPr id="5" name="Footer Placeholder 4">
            <a:extLst>
              <a:ext uri="{FF2B5EF4-FFF2-40B4-BE49-F238E27FC236}">
                <a16:creationId xmlns:a16="http://schemas.microsoft.com/office/drawing/2014/main" id="{41F0D9EB-E134-C69C-9682-FE41E012B7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2CCF38-8D98-2471-9495-FCEA24A93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7F7FCE-E5EC-4F26-AEB1-609ACB58CEB0}" type="slidenum">
              <a:rPr lang="en-GB" smtClean="0"/>
              <a:t>‹#›</a:t>
            </a:fld>
            <a:endParaRPr lang="en-GB"/>
          </a:p>
        </p:txBody>
      </p:sp>
    </p:spTree>
    <p:extLst>
      <p:ext uri="{BB962C8B-B14F-4D97-AF65-F5344CB8AC3E}">
        <p14:creationId xmlns:p14="http://schemas.microsoft.com/office/powerpoint/2010/main" val="3037785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jp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BB5B4F-DEEF-ED01-B908-D808977EA199}"/>
              </a:ext>
            </a:extLst>
          </p:cNvPr>
          <p:cNvSpPr txBox="1"/>
          <p:nvPr/>
        </p:nvSpPr>
        <p:spPr>
          <a:xfrm>
            <a:off x="3045759" y="2136339"/>
            <a:ext cx="6091516" cy="2585323"/>
          </a:xfrm>
          <a:prstGeom prst="rect">
            <a:avLst/>
          </a:prstGeom>
          <a:noFill/>
        </p:spPr>
        <p:txBody>
          <a:bodyPr wrap="square">
            <a:spAutoFit/>
          </a:bodyPr>
          <a:lstStyle/>
          <a:p>
            <a:br>
              <a:rPr lang="en-GB" sz="1800" dirty="0"/>
            </a:br>
            <a:r>
              <a:rPr lang="en-GB" dirty="0"/>
              <a:t>HOTEL </a:t>
            </a:r>
            <a:r>
              <a:rPr lang="en-GB"/>
              <a:t>EVENT ADVERTISEMENT</a:t>
            </a:r>
            <a:r>
              <a:rPr lang="en-GB" sz="1800"/>
              <a:t> </a:t>
            </a:r>
            <a:br>
              <a:rPr lang="en-GB" sz="1800" dirty="0"/>
            </a:br>
            <a:r>
              <a:rPr lang="en-GB" sz="1800" dirty="0"/>
              <a:t>Florin Matache</a:t>
            </a:r>
            <a:br>
              <a:rPr lang="en-GB" sz="1800" dirty="0"/>
            </a:br>
            <a:r>
              <a:rPr lang="en-GB" sz="1800" dirty="0"/>
              <a:t>Student id :2126293</a:t>
            </a:r>
            <a:br>
              <a:rPr lang="en-GB" sz="1800" dirty="0"/>
            </a:br>
            <a:r>
              <a:rPr lang="en-GB" sz="1800" dirty="0"/>
              <a:t>Foreign Languages and Cultural Awareness</a:t>
            </a:r>
            <a:br>
              <a:rPr lang="en-GB" sz="1800" dirty="0"/>
            </a:br>
            <a:r>
              <a:rPr lang="en-GB" sz="1800" dirty="0"/>
              <a:t>BMIH5003</a:t>
            </a:r>
            <a:br>
              <a:rPr lang="en-GB" sz="1800" dirty="0"/>
            </a:br>
            <a:r>
              <a:rPr lang="en-GB" sz="1800" dirty="0"/>
              <a:t>Module tutor :Rodrigo F. Aguilera</a:t>
            </a:r>
            <a:br>
              <a:rPr lang="en-GB" sz="1800" dirty="0"/>
            </a:br>
            <a:br>
              <a:rPr lang="en-GB" sz="1800" dirty="0"/>
            </a:br>
            <a:endParaRPr lang="en-GB" dirty="0"/>
          </a:p>
        </p:txBody>
      </p:sp>
    </p:spTree>
    <p:extLst>
      <p:ext uri="{BB962C8B-B14F-4D97-AF65-F5344CB8AC3E}">
        <p14:creationId xmlns:p14="http://schemas.microsoft.com/office/powerpoint/2010/main" val="291686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3C6A339B-58EC-468F-9ECF-1AAA6F5033CC}"/>
              </a:ext>
            </a:extLst>
          </p:cNvPr>
          <p:cNvSpPr txBox="1"/>
          <p:nvPr/>
        </p:nvSpPr>
        <p:spPr>
          <a:xfrm>
            <a:off x="2747688" y="-29266"/>
            <a:ext cx="8623481" cy="744178"/>
          </a:xfrm>
          <a:prstGeom prst="rect">
            <a:avLst/>
          </a:prstGeom>
          <a:noFill/>
        </p:spPr>
        <p:txBody>
          <a:bodyPr wrap="square" rtlCol="0">
            <a:spAutoFit/>
          </a:bodyPr>
          <a:lstStyle/>
          <a:p>
            <a:pPr algn="ctr"/>
            <a:r>
              <a:rPr lang="en-GB" sz="2118" u="sng" dirty="0">
                <a:ln w="0"/>
                <a:effectLst>
                  <a:outerShdw blurRad="38100" dist="19050" dir="2700000" algn="tl" rotWithShape="0">
                    <a:schemeClr val="dk1">
                      <a:alpha val="40000"/>
                    </a:schemeClr>
                  </a:outerShdw>
                </a:effectLst>
                <a:latin typeface="Algerian" panose="04020705040A02060702" pitchFamily="82" charset="0"/>
              </a:rPr>
              <a:t>Hotel Event Advertisement for Lyon Marriott Hotel Cite Internationale </a:t>
            </a:r>
          </a:p>
        </p:txBody>
      </p:sp>
      <p:sp>
        <p:nvSpPr>
          <p:cNvPr id="5" name="Rectangle 4"/>
          <p:cNvSpPr/>
          <p:nvPr/>
        </p:nvSpPr>
        <p:spPr>
          <a:xfrm>
            <a:off x="9340215" y="556384"/>
            <a:ext cx="2732684" cy="1015663"/>
          </a:xfrm>
          <a:prstGeom prst="rect">
            <a:avLst/>
          </a:prstGeom>
        </p:spPr>
        <p:style>
          <a:lnRef idx="0">
            <a:schemeClr val="accent3"/>
          </a:lnRef>
          <a:fillRef idx="3">
            <a:schemeClr val="accent3"/>
          </a:fillRef>
          <a:effectRef idx="3">
            <a:schemeClr val="accent3"/>
          </a:effectRef>
          <a:fontRef idx="minor">
            <a:schemeClr val="lt1"/>
          </a:fontRef>
        </p:style>
        <p:txBody>
          <a:bodyPr wrap="square">
            <a:spAutoFit/>
          </a:bodyPr>
          <a:lstStyle/>
          <a:p>
            <a:pPr algn="ctr"/>
            <a:r>
              <a:rPr lang="fr-FR" sz="1235" b="1" i="1" dirty="0">
                <a:solidFill>
                  <a:schemeClr val="bg1"/>
                </a:solidFill>
                <a:latin typeface="Times New Roman" panose="02020603050405020304" pitchFamily="18" charset="0"/>
                <a:cs typeface="Times New Roman" panose="02020603050405020304" pitchFamily="18" charset="0"/>
              </a:rPr>
              <a:t>Introduction</a:t>
            </a:r>
          </a:p>
          <a:p>
            <a:pPr algn="just"/>
            <a:r>
              <a:rPr lang="fr-FR" sz="794" b="1" i="1" dirty="0">
                <a:solidFill>
                  <a:schemeClr val="bg1"/>
                </a:solidFill>
                <a:latin typeface="Times New Roman" panose="02020603050405020304" pitchFamily="18" charset="0"/>
                <a:cs typeface="Times New Roman" panose="02020603050405020304" pitchFamily="18" charset="0"/>
              </a:rPr>
              <a:t>Cette etude decrirait la gestion des evenements au Lyon Marriott Hotel Cite Internationale sur levenement du Festival de la Lumiere en France. Des détails, une bonne planification et des achats via le calendrier, la salle, les menus et lattraction speciale seraient fournis de cette maniere.</a:t>
            </a:r>
          </a:p>
        </p:txBody>
      </p:sp>
      <p:sp>
        <p:nvSpPr>
          <p:cNvPr id="8" name="Oval 7"/>
          <p:cNvSpPr/>
          <p:nvPr/>
        </p:nvSpPr>
        <p:spPr>
          <a:xfrm>
            <a:off x="-18310" y="-24300"/>
            <a:ext cx="3367912" cy="2698312"/>
          </a:xfrm>
          <a:prstGeom prst="ellipse">
            <a:avLst/>
          </a:prstGeom>
          <a:blipFill>
            <a:blip r:embed="rId2"/>
            <a:stretch>
              <a:fillRect/>
            </a:stretch>
          </a:blipFill>
          <a:ln/>
        </p:spPr>
        <p:style>
          <a:lnRef idx="1">
            <a:schemeClr val="accent2"/>
          </a:lnRef>
          <a:fillRef idx="2">
            <a:schemeClr val="accent2"/>
          </a:fillRef>
          <a:effectRef idx="1">
            <a:schemeClr val="accent2"/>
          </a:effectRef>
          <a:fontRef idx="minor">
            <a:schemeClr val="dk1"/>
          </a:fontRef>
        </p:style>
        <p:txBody>
          <a:bodyPr rtlCol="0" anchor="ctr"/>
          <a:lstStyle/>
          <a:p>
            <a:pPr algn="ctr">
              <a:lnSpc>
                <a:spcPct val="150000"/>
              </a:lnSpc>
            </a:pPr>
            <a:r>
              <a:rPr lang="fr-FR" sz="1588" b="1" i="1" u="sng"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Details de levenement</a:t>
            </a:r>
          </a:p>
          <a:p>
            <a:pPr algn="r">
              <a:lnSpc>
                <a:spcPct val="150000"/>
              </a:lnSpc>
            </a:pPr>
            <a:r>
              <a:rPr lang="fr-FR" sz="529" b="1" i="1" dirty="0">
                <a:solidFill>
                  <a:schemeClr val="bg1"/>
                </a:solidFill>
                <a:latin typeface="Times New Roman" panose="02020603050405020304" pitchFamily="18" charset="0"/>
                <a:cs typeface="Times New Roman" panose="02020603050405020304" pitchFamily="18" charset="0"/>
              </a:rPr>
              <a:t>Egalement connue sous le nom de Fete de la lumiere, est un patrimoine culturel distinctif qui a tendance a exprimer sa gratitude a la Mere Marie. Chaque annee, levenement se deroule principalement du 7 au 9 decembre. En France et a Lyon, il attire de nombreux visiteurs internationaux. Les lumignons sont utilises par les habitants de Lyon pour decorer leurs maisons et leurs fenetres avec des bougies. Des lumieres attrayantes illuminent egalement les routes, les batiments publics et prives, ainsi que les monuments de la region.</a:t>
            </a:r>
          </a:p>
          <a:p>
            <a:pPr algn="r">
              <a:lnSpc>
                <a:spcPct val="150000"/>
              </a:lnSpc>
            </a:pPr>
            <a:r>
              <a:rPr lang="fr-FR" sz="529" b="1" i="1" dirty="0">
                <a:solidFill>
                  <a:schemeClr val="bg1"/>
                </a:solidFill>
                <a:latin typeface="Times New Roman" panose="02020603050405020304" pitchFamily="18" charset="0"/>
                <a:cs typeface="Times New Roman" panose="02020603050405020304" pitchFamily="18" charset="0"/>
              </a:rPr>
              <a:t>Des installations artistiques du programme dillumination ont ete creees par des concepteurs declairage locaux et internationaux, suscitant un sentiment de creativite et de sobriete chez les gens. (France.Fr, 2023). Environ 2 millions de visiteurs internationaux et locaux viennent chaque annee a Lyon pour </a:t>
            </a:r>
            <a:r>
              <a:rPr lang="fr-FR" sz="529" b="1" i="1" dirty="0">
                <a:solidFill>
                  <a:schemeClr val="tx1"/>
                </a:solidFill>
                <a:latin typeface="Times New Roman" panose="02020603050405020304" pitchFamily="18" charset="0"/>
                <a:cs typeface="Times New Roman" panose="02020603050405020304" pitchFamily="18" charset="0"/>
              </a:rPr>
              <a:t>assister a la foudre. Les artistes de levenement ont organise des illuminations 3D pour rendre levenement beaucoup plus attrayant pour les invites.</a:t>
            </a:r>
          </a:p>
        </p:txBody>
      </p:sp>
      <p:sp>
        <p:nvSpPr>
          <p:cNvPr id="10" name="Rectangle 9"/>
          <p:cNvSpPr/>
          <p:nvPr/>
        </p:nvSpPr>
        <p:spPr>
          <a:xfrm>
            <a:off x="5633140" y="1711351"/>
            <a:ext cx="3694468" cy="68980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1765" b="1" i="1" spc="22" dirty="0">
                <a:ln w="0"/>
                <a:solidFill>
                  <a:schemeClr val="bg2"/>
                </a:solidFill>
                <a:effectLst>
                  <a:innerShdw blurRad="63500" dist="50800" dir="13500000">
                    <a:srgbClr val="000000">
                      <a:alpha val="50000"/>
                    </a:srgbClr>
                  </a:innerShdw>
                </a:effectLst>
                <a:latin typeface="Times New Roman" panose="02020603050405020304" pitchFamily="18" charset="0"/>
                <a:cs typeface="Times New Roman" panose="02020603050405020304" pitchFamily="18" charset="0"/>
              </a:rPr>
              <a:t>Planification et calendrier</a:t>
            </a:r>
          </a:p>
          <a:p>
            <a:pPr algn="just"/>
            <a:r>
              <a:rPr lang="fr-FR" sz="706" b="1" dirty="0">
                <a:latin typeface="Times New Roman" panose="02020603050405020304" pitchFamily="18" charset="0"/>
                <a:cs typeface="Times New Roman" panose="02020603050405020304" pitchFamily="18" charset="0"/>
              </a:rPr>
              <a:t>Le Lyon Marriott Hotel Cite Internationale offre un service de premier ordre a un prix raisonnable. Des horaires speciaux, des chambres, des menus et dautres installations seront mis a la disposition des clients afin quils puissent profiter de levenement culturel.</a:t>
            </a:r>
            <a:endParaRPr lang="en-GB" sz="706" b="1" dirty="0">
              <a:latin typeface="Times New Roman" panose="02020603050405020304" pitchFamily="18" charset="0"/>
              <a:cs typeface="Times New Roman" panose="02020603050405020304" pitchFamily="18" charset="0"/>
            </a:endParaRPr>
          </a:p>
        </p:txBody>
      </p:sp>
      <p:sp>
        <p:nvSpPr>
          <p:cNvPr id="14" name="Rectangle 13"/>
          <p:cNvSpPr/>
          <p:nvPr/>
        </p:nvSpPr>
        <p:spPr>
          <a:xfrm>
            <a:off x="9420068" y="2751120"/>
            <a:ext cx="2667650" cy="90723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fr-FR" sz="1588" b="1" i="1" spc="22" dirty="0">
                <a:ln w="0"/>
                <a:solidFill>
                  <a:schemeClr val="bg2"/>
                </a:solidFill>
                <a:effectLst>
                  <a:innerShdw blurRad="63500" dist="50800" dir="13500000">
                    <a:srgbClr val="000000">
                      <a:alpha val="50000"/>
                    </a:srgbClr>
                  </a:innerShdw>
                </a:effectLst>
                <a:latin typeface="Times New Roman" panose="02020603050405020304" pitchFamily="18" charset="0"/>
                <a:cs typeface="Times New Roman" panose="02020603050405020304" pitchFamily="18" charset="0"/>
              </a:rPr>
              <a:t>Chambres dhebergement</a:t>
            </a:r>
          </a:p>
          <a:p>
            <a:pPr algn="just"/>
            <a:r>
              <a:rPr lang="fr-FR" sz="618" b="1" dirty="0">
                <a:latin typeface="Times New Roman" panose="02020603050405020304" pitchFamily="18" charset="0"/>
                <a:cs typeface="Times New Roman" panose="02020603050405020304" pitchFamily="18" charset="0"/>
              </a:rPr>
              <a:t>Il a ete decouvert que lhotel Lyon Marriott Cite Internationale offre des prix exceptionnels pour ses services et ses chambres de haute qualite (Samuele et al., 2022). Les chambres simples, doubles et familiales coutent 50 €, 70 € et 80 € respectivement. Il permet daccueillir un grand nombre dinvites. Des lumieres 3D et LED speciales illumineront egalement chaque chambre.</a:t>
            </a:r>
          </a:p>
        </p:txBody>
      </p:sp>
      <p:sp>
        <p:nvSpPr>
          <p:cNvPr id="18" name="Rectangle 17"/>
          <p:cNvSpPr/>
          <p:nvPr/>
        </p:nvSpPr>
        <p:spPr>
          <a:xfrm>
            <a:off x="63029" y="3343778"/>
            <a:ext cx="2331745" cy="1301190"/>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pPr algn="ctr"/>
            <a:r>
              <a:rPr lang="fr-FR" sz="1765" b="1" i="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Times New Roman" panose="02020603050405020304" pitchFamily="18" charset="0"/>
                <a:cs typeface="Times New Roman" panose="02020603050405020304" pitchFamily="18" charset="0"/>
              </a:rPr>
              <a:t>Menu pour levenement</a:t>
            </a:r>
          </a:p>
          <a:p>
            <a:pPr algn="just"/>
            <a:r>
              <a:rPr lang="fr-FR" sz="618" b="1" dirty="0">
                <a:solidFill>
                  <a:schemeClr val="bg1"/>
                </a:solidFill>
                <a:latin typeface="Times New Roman" panose="02020603050405020304" pitchFamily="18" charset="0"/>
                <a:cs typeface="Times New Roman" panose="02020603050405020304" pitchFamily="18" charset="0"/>
              </a:rPr>
              <a:t>Le petit-dejeuner, le lunch, les collations et le diner de lhotel sont accompagnes de plats attrayants. Les clients auront acces a des hors-dœuvres et a un pot-au-feu pendant le diner et les collations pour un sentiment culturel et esthetique. Cette semaine, des prix de nourriture raisonnables attireront des clients locaux et etrangers. Cela augmenterait egalement la conscience de la marque et lengagement de lhotel.</a:t>
            </a:r>
          </a:p>
        </p:txBody>
      </p:sp>
      <p:sp>
        <p:nvSpPr>
          <p:cNvPr id="37" name="Rectangle 36"/>
          <p:cNvSpPr/>
          <p:nvPr/>
        </p:nvSpPr>
        <p:spPr>
          <a:xfrm>
            <a:off x="3682453" y="2898148"/>
            <a:ext cx="1950972" cy="1423467"/>
          </a:xfrm>
          <a:prstGeom prst="rect">
            <a:avLst/>
          </a:prstGeom>
          <a:solidFill>
            <a:schemeClr val="accent2">
              <a:lumMod val="40000"/>
              <a:lumOff val="60000"/>
            </a:schemeClr>
          </a:solidFill>
        </p:spPr>
        <p:txBody>
          <a:bodyPr wrap="square">
            <a:spAutoFit/>
          </a:bodyPr>
          <a:lstStyle/>
          <a:p>
            <a:pPr algn="ctr"/>
            <a:r>
              <a:rPr lang="fr-FR" sz="1235" b="1" i="1" dirty="0">
                <a:ln w="12700">
                  <a:solidFill>
                    <a:schemeClr val="accent5"/>
                  </a:solidFill>
                  <a:prstDash val="solid"/>
                </a:ln>
                <a:pattFill prst="ltDnDiag">
                  <a:fgClr>
                    <a:schemeClr val="accent5">
                      <a:lumMod val="60000"/>
                      <a:lumOff val="40000"/>
                    </a:schemeClr>
                  </a:fgClr>
                  <a:bgClr>
                    <a:schemeClr val="bg1"/>
                  </a:bgClr>
                </a:pattFill>
                <a:latin typeface="Times New Roman" panose="02020603050405020304" pitchFamily="18" charset="0"/>
                <a:cs typeface="Times New Roman" panose="02020603050405020304" pitchFamily="18" charset="0"/>
              </a:rPr>
              <a:t>Une attraction speciale</a:t>
            </a:r>
          </a:p>
          <a:p>
            <a:pPr algn="just"/>
            <a:r>
              <a:rPr lang="fr-FR" sz="618" b="1" dirty="0">
                <a:solidFill>
                  <a:schemeClr val="bg1"/>
                </a:solidFill>
                <a:latin typeface="Times New Roman" panose="02020603050405020304" pitchFamily="18" charset="0"/>
                <a:cs typeface="Times New Roman" panose="02020603050405020304" pitchFamily="18" charset="0"/>
              </a:rPr>
              <a:t>Selon Camprubi et Coromina (2019), lors du Festival des Lumieres, les hotels de Lyon, en France, sont decores de lumieres speciales et declairages. Pour offrir aux clients une sensation esthetique et magnifique, le Lyon Marriott Hotel Cite Internationale presentera des effets speciaux dans son hall et sa salle a manger. Cette semaine, les invites beneficient dune reduction de vingt pour cent sur le prix du gymnase. Leffet declairage se concentrera sur lutilisation de la lumiere 3D et des LED et assurera des pratiques de durabilite, attirant les clients.</a:t>
            </a:r>
          </a:p>
        </p:txBody>
      </p:sp>
      <p:sp>
        <p:nvSpPr>
          <p:cNvPr id="47" name="Rectangle 46"/>
          <p:cNvSpPr/>
          <p:nvPr/>
        </p:nvSpPr>
        <p:spPr>
          <a:xfrm>
            <a:off x="5746747" y="4423535"/>
            <a:ext cx="3545973" cy="112389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fr-FR" sz="1235" b="1" i="1"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Evaluation culturelle de la zone geographique dans le contexte de levenement</a:t>
            </a:r>
          </a:p>
          <a:p>
            <a:pPr algn="just"/>
            <a:r>
              <a:rPr lang="fr-FR" sz="529" b="1" dirty="0">
                <a:solidFill>
                  <a:srgbClr val="000066"/>
                </a:solidFill>
                <a:latin typeface="Times New Roman" panose="02020603050405020304" pitchFamily="18" charset="0"/>
                <a:cs typeface="Times New Roman" panose="02020603050405020304" pitchFamily="18" charset="0"/>
              </a:rPr>
              <a:t>Selon le rapport dEnsign (2021), la culture française se concentre principalement sur lequite et lunite, et les gens de cette region geographique prefèrent la valeur de la tradition, du client et de la sophistication. Selon une etude de France.fr (2023), les Français considerent la haute mode, lart, la cuisine et le divertissement dans leur culture et leur tradition.</a:t>
            </a:r>
          </a:p>
          <a:p>
            <a:pPr algn="just"/>
            <a:r>
              <a:rPr lang="fr-FR" sz="529" b="1" dirty="0">
                <a:solidFill>
                  <a:srgbClr val="000066"/>
                </a:solidFill>
                <a:latin typeface="Times New Roman" panose="02020603050405020304" pitchFamily="18" charset="0"/>
                <a:cs typeface="Times New Roman" panose="02020603050405020304" pitchFamily="18" charset="0"/>
              </a:rPr>
              <a:t>Selon Pecot et al. (2023), la France suit principalement la culture polychronique, qui permet aux gens de faire plusieurs choses a un moment donne avec souplesse. En tant que membre de cette nation, Lyon partage les memes normes culturelles. Le Marriott Hotel Cite Internationale de Lyon organise un evenement chic et sophistique dans le cadre du Festival de la Lumiere.</a:t>
            </a:r>
          </a:p>
        </p:txBody>
      </p:sp>
      <p:sp>
        <p:nvSpPr>
          <p:cNvPr id="63" name="Rectangle 62"/>
          <p:cNvSpPr/>
          <p:nvPr/>
        </p:nvSpPr>
        <p:spPr>
          <a:xfrm>
            <a:off x="5847309" y="5534934"/>
            <a:ext cx="1098242" cy="1449692"/>
          </a:xfrm>
          <a:prstGeom prst="rect">
            <a:avLst/>
          </a:prstGeom>
        </p:spPr>
        <p:style>
          <a:lnRef idx="0">
            <a:schemeClr val="accent6"/>
          </a:lnRef>
          <a:fillRef idx="3">
            <a:schemeClr val="accent6"/>
          </a:fillRef>
          <a:effectRef idx="3">
            <a:schemeClr val="accent6"/>
          </a:effectRef>
          <a:fontRef idx="minor">
            <a:schemeClr val="lt1"/>
          </a:fontRef>
        </p:style>
        <p:txBody>
          <a:bodyPr wrap="square">
            <a:spAutoFit/>
          </a:bodyPr>
          <a:lstStyle/>
          <a:p>
            <a:pPr algn="ctr"/>
            <a:r>
              <a:rPr lang="fr-FR" sz="1412"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a:t>
            </a:r>
            <a:endParaRPr lang="fr-FR" sz="794" b="1" i="1" dirty="0">
              <a:solidFill>
                <a:schemeClr val="tx1"/>
              </a:solidFill>
              <a:latin typeface="Times New Roman" panose="02020603050405020304" pitchFamily="18" charset="0"/>
              <a:cs typeface="Times New Roman" panose="02020603050405020304" pitchFamily="18" charset="0"/>
            </a:endParaRPr>
          </a:p>
          <a:p>
            <a:pPr algn="just"/>
            <a:r>
              <a:rPr lang="fr-FR" sz="529" b="1" dirty="0">
                <a:solidFill>
                  <a:schemeClr val="tx1"/>
                </a:solidFill>
                <a:latin typeface="Times New Roman" panose="02020603050405020304" pitchFamily="18" charset="0"/>
                <a:cs typeface="Times New Roman" panose="02020603050405020304" pitchFamily="18" charset="0"/>
              </a:rPr>
              <a:t>Une planification de gestion devenements pour le Lyon Marriott Hotel Cite Internationale, situe a Lyon, a ete fournie dans laffiche ci-dessus. De cette façon, la planification concernant lhoraire, le menu, lhebergement des chambres et une consideration particuliere concernant la reorganisation du hall avec des lumieres et une salle de sport ont ete discutees.</a:t>
            </a:r>
          </a:p>
        </p:txBody>
      </p:sp>
      <p:sp>
        <p:nvSpPr>
          <p:cNvPr id="65" name="Rectangle 64"/>
          <p:cNvSpPr/>
          <p:nvPr/>
        </p:nvSpPr>
        <p:spPr>
          <a:xfrm>
            <a:off x="8698566" y="5521589"/>
            <a:ext cx="3439578" cy="1439112"/>
          </a:xfrm>
          <a:prstGeom prst="rect">
            <a:avLst/>
          </a:prstGeom>
          <a:solidFill>
            <a:schemeClr val="accent1">
              <a:lumMod val="50000"/>
            </a:schemeClr>
          </a:solidFill>
          <a:effectLst>
            <a:glow rad="139700">
              <a:schemeClr val="accent2">
                <a:satMod val="175000"/>
                <a:alpha val="40000"/>
              </a:schemeClr>
            </a:glow>
          </a:effectLst>
        </p:spPr>
        <p:txBody>
          <a:bodyPr wrap="square">
            <a:spAutoFit/>
          </a:bodyPr>
          <a:lstStyle/>
          <a:p>
            <a:pPr algn="ctr"/>
            <a:r>
              <a:rPr lang="en-US" sz="882" b="1" i="1" dirty="0">
                <a:latin typeface="Times New Roman" panose="02020603050405020304" pitchFamily="18" charset="0"/>
                <a:cs typeface="Times New Roman" panose="02020603050405020304" pitchFamily="18" charset="0"/>
              </a:rPr>
              <a:t>References</a:t>
            </a:r>
            <a:endParaRPr lang="en-US" sz="463" b="1" i="1" dirty="0">
              <a:latin typeface="Times New Roman" panose="02020603050405020304" pitchFamily="18" charset="0"/>
              <a:cs typeface="Times New Roman" panose="02020603050405020304" pitchFamily="18" charset="0"/>
            </a:endParaRPr>
          </a:p>
          <a:p>
            <a:pPr algn="just"/>
            <a:r>
              <a:rPr lang="en-US" sz="463" b="1" dirty="0">
                <a:latin typeface="Times New Roman" panose="02020603050405020304" pitchFamily="18" charset="0"/>
                <a:cs typeface="Times New Roman" panose="02020603050405020304" pitchFamily="18" charset="0"/>
              </a:rPr>
              <a:t>Bourget, P. (2022) Lyon: Everything you need to know about the 2022 festival of lights, </a:t>
            </a:r>
            <a:r>
              <a:rPr lang="en-US" sz="463" b="1" dirty="0" err="1">
                <a:latin typeface="Times New Roman" panose="02020603050405020304" pitchFamily="18" charset="0"/>
                <a:cs typeface="Times New Roman" panose="02020603050405020304" pitchFamily="18" charset="0"/>
              </a:rPr>
              <a:t>EnVols</a:t>
            </a:r>
            <a:r>
              <a:rPr lang="en-US" sz="463" b="1" dirty="0">
                <a:latin typeface="Times New Roman" panose="02020603050405020304" pitchFamily="18" charset="0"/>
                <a:cs typeface="Times New Roman" panose="02020603050405020304" pitchFamily="18" charset="0"/>
              </a:rPr>
              <a:t>. Available at: https://www.en-vols.com/en/inspirations-en/culture-en/lyon-festival-of-lights-2022/ (Accessed: 30 May 2023). </a:t>
            </a:r>
          </a:p>
          <a:p>
            <a:pPr algn="just"/>
            <a:r>
              <a:rPr lang="en-US" sz="463" b="1" dirty="0" err="1">
                <a:latin typeface="Times New Roman" panose="02020603050405020304" pitchFamily="18" charset="0"/>
                <a:cs typeface="Times New Roman" panose="02020603050405020304" pitchFamily="18" charset="0"/>
              </a:rPr>
              <a:t>Camprubí</a:t>
            </a:r>
            <a:r>
              <a:rPr lang="en-US" sz="463" b="1" dirty="0">
                <a:latin typeface="Times New Roman" panose="02020603050405020304" pitchFamily="18" charset="0"/>
                <a:cs typeface="Times New Roman" panose="02020603050405020304" pitchFamily="18" charset="0"/>
              </a:rPr>
              <a:t>, R. and Coromina, L., (2019). Residents versus visitors at light festivals in cities: The case of Barcelona. Journal of Policy Research in Tourism, Leisure and Events, 11(3), pp.455-468.</a:t>
            </a:r>
          </a:p>
          <a:p>
            <a:pPr algn="just"/>
            <a:r>
              <a:rPr lang="en-US" sz="463" b="1" dirty="0">
                <a:latin typeface="Times New Roman" panose="02020603050405020304" pitchFamily="18" charset="0"/>
                <a:cs typeface="Times New Roman" panose="02020603050405020304" pitchFamily="18" charset="0"/>
              </a:rPr>
              <a:t>Ensign, A. (2021) French traditions and culture • </a:t>
            </a:r>
            <a:r>
              <a:rPr lang="en-US" sz="463" b="1" dirty="0" err="1">
                <a:latin typeface="Times New Roman" panose="02020603050405020304" pitchFamily="18" charset="0"/>
                <a:cs typeface="Times New Roman" panose="02020603050405020304" pitchFamily="18" charset="0"/>
              </a:rPr>
              <a:t>familysearch</a:t>
            </a:r>
            <a:r>
              <a:rPr lang="en-US" sz="463" b="1" dirty="0">
                <a:latin typeface="Times New Roman" panose="02020603050405020304" pitchFamily="18" charset="0"/>
                <a:cs typeface="Times New Roman" panose="02020603050405020304" pitchFamily="18" charset="0"/>
              </a:rPr>
              <a:t>, </a:t>
            </a:r>
            <a:r>
              <a:rPr lang="en-US" sz="463" b="1" dirty="0" err="1">
                <a:latin typeface="Times New Roman" panose="02020603050405020304" pitchFamily="18" charset="0"/>
                <a:cs typeface="Times New Roman" panose="02020603050405020304" pitchFamily="18" charset="0"/>
              </a:rPr>
              <a:t>FamilySearch</a:t>
            </a:r>
            <a:r>
              <a:rPr lang="en-US" sz="463" b="1" dirty="0">
                <a:latin typeface="Times New Roman" panose="02020603050405020304" pitchFamily="18" charset="0"/>
                <a:cs typeface="Times New Roman" panose="02020603050405020304" pitchFamily="18" charset="0"/>
              </a:rPr>
              <a:t>. Available at: https://www.familysearch.org/en/french-culture-traditions#:~:text=Equality%20and%20unity%20are%20important,are%20common%20over%20the%20weekend. (Accessed: 30 May 2023). </a:t>
            </a:r>
          </a:p>
          <a:p>
            <a:pPr algn="just"/>
            <a:r>
              <a:rPr lang="en-US" sz="463" b="1" dirty="0">
                <a:latin typeface="Times New Roman" panose="02020603050405020304" pitchFamily="18" charset="0"/>
                <a:cs typeface="Times New Roman" panose="02020603050405020304" pitchFamily="18" charset="0"/>
              </a:rPr>
              <a:t>France.fr (2023) Discovering French culture : Food, fashion, traditions, art and language, French Culture : Food, Traditions, Fashion, Art and Language. France FR. Available at: https://www.france.fr/en/paris/article/discovering-french-culture (Accessed: 30 May 2023). </a:t>
            </a:r>
          </a:p>
          <a:p>
            <a:pPr algn="just"/>
            <a:r>
              <a:rPr lang="en-US" sz="463" b="1" dirty="0">
                <a:latin typeface="Times New Roman" panose="02020603050405020304" pitchFamily="18" charset="0"/>
                <a:cs typeface="Times New Roman" panose="02020603050405020304" pitchFamily="18" charset="0"/>
              </a:rPr>
              <a:t>France.Fr (2023) The Festival of Lights (Fête des Lumières) in Lyon, France.Fr. Available at: https://www.france.fr/en/happening-now-in-france/fete-des-lumieres-lyon (Accessed: 30 May 2023). </a:t>
            </a:r>
          </a:p>
          <a:p>
            <a:pPr algn="just"/>
            <a:r>
              <a:rPr lang="en-US" sz="463" b="1" dirty="0">
                <a:latin typeface="Times New Roman" panose="02020603050405020304" pitchFamily="18" charset="0"/>
                <a:cs typeface="Times New Roman" panose="02020603050405020304" pitchFamily="18" charset="0"/>
              </a:rPr>
              <a:t>Pecot, F., Rose, G., Merchant, A. and Choi, S., (2023). Brand heritage across cultures: USA, France and South Korea. Journal of Brand Management, 30(1), pp.49-60.</a:t>
            </a:r>
          </a:p>
          <a:p>
            <a:pPr algn="just"/>
            <a:r>
              <a:rPr lang="en-US" sz="463" b="1" dirty="0">
                <a:latin typeface="Times New Roman" panose="02020603050405020304" pitchFamily="18" charset="0"/>
                <a:cs typeface="Times New Roman" panose="02020603050405020304" pitchFamily="18" charset="0"/>
              </a:rPr>
              <a:t>Samuele, S. et al. (2022) Marriott Lyon </a:t>
            </a:r>
            <a:r>
              <a:rPr lang="en-US" sz="463" b="1" dirty="0" err="1">
                <a:latin typeface="Times New Roman" panose="02020603050405020304" pitchFamily="18" charset="0"/>
                <a:cs typeface="Times New Roman" panose="02020603050405020304" pitchFamily="18" charset="0"/>
              </a:rPr>
              <a:t>Cité</a:t>
            </a:r>
            <a:r>
              <a:rPr lang="en-US" sz="463" b="1" dirty="0">
                <a:latin typeface="Times New Roman" panose="02020603050405020304" pitchFamily="18" charset="0"/>
                <a:cs typeface="Times New Roman" panose="02020603050405020304" pitchFamily="18" charset="0"/>
              </a:rPr>
              <a:t> Internationale reviews, deals &amp; photos 2023 - </a:t>
            </a:r>
            <a:r>
              <a:rPr lang="en-US" sz="463" b="1" dirty="0" err="1">
                <a:latin typeface="Times New Roman" panose="02020603050405020304" pitchFamily="18" charset="0"/>
                <a:cs typeface="Times New Roman" panose="02020603050405020304" pitchFamily="18" charset="0"/>
              </a:rPr>
              <a:t>expedia</a:t>
            </a:r>
            <a:r>
              <a:rPr lang="en-US" sz="463" b="1" dirty="0">
                <a:latin typeface="Times New Roman" panose="02020603050405020304" pitchFamily="18" charset="0"/>
                <a:cs typeface="Times New Roman" panose="02020603050405020304" pitchFamily="18" charset="0"/>
              </a:rPr>
              <a:t>, Expedia.com. Available at: https://www.expedia.com/Lyon-Hotels-Marriott-Lyon-Cite-Internationale.h559078.Hotel-Information (Accessed: 30 May 2023).</a:t>
            </a:r>
          </a:p>
        </p:txBody>
      </p:sp>
      <p:pic>
        <p:nvPicPr>
          <p:cNvPr id="28" name="Picture 27"/>
          <p:cNvPicPr/>
          <p:nvPr/>
        </p:nvPicPr>
        <p:blipFill>
          <a:blip r:embed="rId3"/>
          <a:stretch>
            <a:fillRect/>
          </a:stretch>
        </p:blipFill>
        <p:spPr>
          <a:xfrm>
            <a:off x="11371169" y="135868"/>
            <a:ext cx="716549" cy="3885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9" name="Picture 28"/>
          <p:cNvPicPr/>
          <p:nvPr/>
        </p:nvPicPr>
        <p:blipFill>
          <a:blip r:embed="rId4"/>
          <a:stretch>
            <a:fillRect/>
          </a:stretch>
        </p:blipFill>
        <p:spPr>
          <a:xfrm>
            <a:off x="3438800" y="666765"/>
            <a:ext cx="5786590" cy="9732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9" name="Picture 38"/>
          <p:cNvPicPr/>
          <p:nvPr/>
        </p:nvPicPr>
        <p:blipFill>
          <a:blip r:embed="rId5"/>
          <a:stretch>
            <a:fillRect/>
          </a:stretch>
        </p:blipFill>
        <p:spPr>
          <a:xfrm>
            <a:off x="3147707" y="1696123"/>
            <a:ext cx="1012712" cy="654236"/>
          </a:xfrm>
          <a:prstGeom prst="ellipse">
            <a:avLst/>
          </a:prstGeom>
          <a:ln>
            <a:noFill/>
          </a:ln>
          <a:effectLst>
            <a:softEdge rad="112500"/>
          </a:effectLst>
        </p:spPr>
      </p:pic>
      <p:pic>
        <p:nvPicPr>
          <p:cNvPr id="40" name="Picture 39"/>
          <p:cNvPicPr/>
          <p:nvPr/>
        </p:nvPicPr>
        <p:blipFill>
          <a:blip r:embed="rId6"/>
          <a:stretch>
            <a:fillRect/>
          </a:stretch>
        </p:blipFill>
        <p:spPr>
          <a:xfrm>
            <a:off x="2753414" y="2309313"/>
            <a:ext cx="1094328" cy="642144"/>
          </a:xfrm>
          <a:prstGeom prst="ellipse">
            <a:avLst/>
          </a:prstGeom>
          <a:ln>
            <a:noFill/>
          </a:ln>
          <a:effectLst>
            <a:softEdge rad="112500"/>
          </a:effectLst>
        </p:spPr>
      </p:pic>
      <p:pic>
        <p:nvPicPr>
          <p:cNvPr id="41" name="Picture 40"/>
          <p:cNvPicPr/>
          <p:nvPr/>
        </p:nvPicPr>
        <p:blipFill>
          <a:blip r:embed="rId7"/>
          <a:stretch>
            <a:fillRect/>
          </a:stretch>
        </p:blipFill>
        <p:spPr>
          <a:xfrm>
            <a:off x="4192683" y="1741915"/>
            <a:ext cx="1351892" cy="10797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2" name="Picture 41"/>
          <p:cNvPicPr/>
          <p:nvPr/>
        </p:nvPicPr>
        <p:blipFill>
          <a:blip r:embed="rId8"/>
          <a:stretch>
            <a:fillRect/>
          </a:stretch>
        </p:blipFill>
        <p:spPr>
          <a:xfrm>
            <a:off x="1808048" y="2680939"/>
            <a:ext cx="1091160" cy="616267"/>
          </a:xfrm>
          <a:prstGeom prst="ellipse">
            <a:avLst/>
          </a:prstGeom>
          <a:ln>
            <a:noFill/>
          </a:ln>
          <a:effectLst>
            <a:softEdge rad="112500"/>
          </a:effectLst>
        </p:spPr>
      </p:pic>
      <p:pic>
        <p:nvPicPr>
          <p:cNvPr id="43" name="Picture 42"/>
          <p:cNvPicPr/>
          <p:nvPr/>
        </p:nvPicPr>
        <p:blipFill>
          <a:blip r:embed="rId9"/>
          <a:stretch>
            <a:fillRect/>
          </a:stretch>
        </p:blipFill>
        <p:spPr>
          <a:xfrm>
            <a:off x="859512" y="2751119"/>
            <a:ext cx="967225" cy="553014"/>
          </a:xfrm>
          <a:prstGeom prst="ellipse">
            <a:avLst/>
          </a:prstGeom>
          <a:ln>
            <a:noFill/>
          </a:ln>
          <a:effectLst>
            <a:softEdge rad="112500"/>
          </a:effectLst>
        </p:spPr>
      </p:pic>
      <p:pic>
        <p:nvPicPr>
          <p:cNvPr id="44" name="Picture 43"/>
          <p:cNvPicPr/>
          <p:nvPr/>
        </p:nvPicPr>
        <p:blipFill>
          <a:blip r:embed="rId10"/>
          <a:stretch>
            <a:fillRect/>
          </a:stretch>
        </p:blipFill>
        <p:spPr>
          <a:xfrm>
            <a:off x="-54909" y="2386754"/>
            <a:ext cx="974972" cy="744560"/>
          </a:xfrm>
          <a:prstGeom prst="ellipse">
            <a:avLst/>
          </a:prstGeom>
          <a:ln>
            <a:noFill/>
          </a:ln>
          <a:effectLst>
            <a:softEdge rad="112500"/>
          </a:effectLst>
        </p:spPr>
      </p:pic>
      <p:pic>
        <p:nvPicPr>
          <p:cNvPr id="45" name="Picture 44"/>
          <p:cNvPicPr/>
          <p:nvPr/>
        </p:nvPicPr>
        <p:blipFill>
          <a:blip r:embed="rId11"/>
          <a:stretch>
            <a:fillRect/>
          </a:stretch>
        </p:blipFill>
        <p:spPr>
          <a:xfrm>
            <a:off x="10817275" y="1492400"/>
            <a:ext cx="1255624" cy="118161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 name="Picture 1"/>
          <p:cNvPicPr>
            <a:picLocks noChangeAspect="1"/>
          </p:cNvPicPr>
          <p:nvPr/>
        </p:nvPicPr>
        <p:blipFill>
          <a:blip r:embed="rId12"/>
          <a:stretch>
            <a:fillRect/>
          </a:stretch>
        </p:blipFill>
        <p:spPr>
          <a:xfrm>
            <a:off x="5648305" y="2394223"/>
            <a:ext cx="3731224" cy="1973769"/>
          </a:xfrm>
          <a:prstGeom prst="rect">
            <a:avLst/>
          </a:prstGeom>
        </p:spPr>
      </p:pic>
      <p:pic>
        <p:nvPicPr>
          <p:cNvPr id="46" name="Picture 45"/>
          <p:cNvPicPr/>
          <p:nvPr/>
        </p:nvPicPr>
        <p:blipFill>
          <a:blip r:embed="rId13"/>
          <a:stretch>
            <a:fillRect/>
          </a:stretch>
        </p:blipFill>
        <p:spPr>
          <a:xfrm>
            <a:off x="9379529" y="1482243"/>
            <a:ext cx="1323695" cy="120668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14"/>
          <a:stretch>
            <a:fillRect/>
          </a:stretch>
        </p:blipFill>
        <p:spPr>
          <a:xfrm>
            <a:off x="9392136" y="3573697"/>
            <a:ext cx="2725286" cy="1905803"/>
          </a:xfrm>
          <a:prstGeom prst="rect">
            <a:avLst/>
          </a:prstGeom>
        </p:spPr>
      </p:pic>
      <p:pic>
        <p:nvPicPr>
          <p:cNvPr id="4" name="Picture 3"/>
          <p:cNvPicPr>
            <a:picLocks noChangeAspect="1"/>
          </p:cNvPicPr>
          <p:nvPr/>
        </p:nvPicPr>
        <p:blipFill>
          <a:blip r:embed="rId15"/>
          <a:stretch>
            <a:fillRect/>
          </a:stretch>
        </p:blipFill>
        <p:spPr>
          <a:xfrm>
            <a:off x="63029" y="4367993"/>
            <a:ext cx="2370375" cy="2392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8" name="Picture 47"/>
          <p:cNvPicPr/>
          <p:nvPr/>
        </p:nvPicPr>
        <p:blipFill>
          <a:blip r:embed="rId16"/>
          <a:stretch>
            <a:fillRect/>
          </a:stretch>
        </p:blipFill>
        <p:spPr>
          <a:xfrm>
            <a:off x="2492987" y="3270607"/>
            <a:ext cx="1113024" cy="90390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9" name="Picture 48"/>
          <p:cNvPicPr/>
          <p:nvPr/>
        </p:nvPicPr>
        <p:blipFill>
          <a:blip r:embed="rId17"/>
          <a:stretch>
            <a:fillRect/>
          </a:stretch>
        </p:blipFill>
        <p:spPr>
          <a:xfrm>
            <a:off x="2471502" y="4252171"/>
            <a:ext cx="1695626" cy="1108859"/>
          </a:xfrm>
          <a:prstGeom prst="rect">
            <a:avLst/>
          </a:prstGeom>
          <a:ln>
            <a:noFill/>
          </a:ln>
          <a:effectLst>
            <a:outerShdw blurRad="292100" dist="139700" dir="2700000" algn="tl" rotWithShape="0">
              <a:srgbClr val="333333">
                <a:alpha val="65000"/>
              </a:srgbClr>
            </a:outerShdw>
          </a:effectLst>
        </p:spPr>
      </p:pic>
      <p:pic>
        <p:nvPicPr>
          <p:cNvPr id="50" name="Picture 49"/>
          <p:cNvPicPr/>
          <p:nvPr/>
        </p:nvPicPr>
        <p:blipFill>
          <a:blip r:embed="rId18"/>
          <a:stretch>
            <a:fillRect/>
          </a:stretch>
        </p:blipFill>
        <p:spPr>
          <a:xfrm>
            <a:off x="4272860" y="4252172"/>
            <a:ext cx="1427910" cy="110885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1" name="Picture 50"/>
          <p:cNvPicPr/>
          <p:nvPr/>
        </p:nvPicPr>
        <p:blipFill>
          <a:blip r:embed="rId19"/>
          <a:stretch>
            <a:fillRect/>
          </a:stretch>
        </p:blipFill>
        <p:spPr>
          <a:xfrm>
            <a:off x="7056698" y="5521589"/>
            <a:ext cx="1557457" cy="12386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2" name="Picture 51"/>
          <p:cNvPicPr/>
          <p:nvPr/>
        </p:nvPicPr>
        <p:blipFill>
          <a:blip r:embed="rId20"/>
          <a:stretch>
            <a:fillRect/>
          </a:stretch>
        </p:blipFill>
        <p:spPr>
          <a:xfrm>
            <a:off x="4272860" y="5492508"/>
            <a:ext cx="1463303" cy="126778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6" name="Picture 5"/>
          <p:cNvPicPr>
            <a:picLocks noChangeAspect="1"/>
          </p:cNvPicPr>
          <p:nvPr/>
        </p:nvPicPr>
        <p:blipFill>
          <a:blip r:embed="rId21"/>
          <a:stretch>
            <a:fillRect/>
          </a:stretch>
        </p:blipFill>
        <p:spPr>
          <a:xfrm>
            <a:off x="2548112" y="5513831"/>
            <a:ext cx="1588388" cy="125476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30626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1118</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Algerian</vt: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Matache (2126293)</dc:creator>
  <cp:lastModifiedBy>Florin Matache (2126293)</cp:lastModifiedBy>
  <cp:revision>2</cp:revision>
  <dcterms:created xsi:type="dcterms:W3CDTF">2023-06-02T21:26:30Z</dcterms:created>
  <dcterms:modified xsi:type="dcterms:W3CDTF">2023-06-02T21:32:40Z</dcterms:modified>
</cp:coreProperties>
</file>