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2"/>
  </p:notesMasterIdLst>
  <p:sldIdLst>
    <p:sldId id="364" r:id="rId2"/>
    <p:sldId id="383" r:id="rId3"/>
    <p:sldId id="380" r:id="rId4"/>
    <p:sldId id="365" r:id="rId5"/>
    <p:sldId id="381" r:id="rId6"/>
    <p:sldId id="378" r:id="rId7"/>
    <p:sldId id="384" r:id="rId8"/>
    <p:sldId id="385" r:id="rId9"/>
    <p:sldId id="379" r:id="rId10"/>
    <p:sldId id="38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90D7E6-1663-4FB0-88B5-21CFE947456E}" v="3" dt="2025-11-16T10:32:46.8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89"/>
  </p:normalViewPr>
  <p:slideViewPr>
    <p:cSldViewPr snapToGrid="0" showGuides="1">
      <p:cViewPr varScale="1">
        <p:scale>
          <a:sx n="59" d="100"/>
          <a:sy n="59" d="100"/>
        </p:scale>
        <p:origin x="940"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E0DA51-7D0B-4167-983D-E9D58FA3F547}" type="datetimeFigureOut">
              <a:rPr lang="en-GB" smtClean="0"/>
              <a:t>16/11/2025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74B47E-9F44-41D8-891D-5A4399CD39CB}" type="slidenum">
              <a:rPr lang="en-GB" smtClean="0"/>
              <a:t>‹#›</a:t>
            </a:fld>
            <a:endParaRPr lang="en-GB"/>
          </a:p>
        </p:txBody>
      </p:sp>
    </p:spTree>
    <p:extLst>
      <p:ext uri="{BB962C8B-B14F-4D97-AF65-F5344CB8AC3E}">
        <p14:creationId xmlns:p14="http://schemas.microsoft.com/office/powerpoint/2010/main" val="35796009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774B47E-9F44-41D8-891D-5A4399CD39CB}" type="slidenum">
              <a:rPr lang="en-GB" smtClean="0"/>
              <a:t>4</a:t>
            </a:fld>
            <a:endParaRPr lang="en-GB"/>
          </a:p>
        </p:txBody>
      </p:sp>
    </p:spTree>
    <p:extLst>
      <p:ext uri="{BB962C8B-B14F-4D97-AF65-F5344CB8AC3E}">
        <p14:creationId xmlns:p14="http://schemas.microsoft.com/office/powerpoint/2010/main" val="34095195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16/11/2025</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16/11/2025</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16/11/2025</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16/11/2025</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16/11/2025</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16/11/2025</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16/11/2025</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16/11/2025</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16/11/2025</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16/11/2025</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16/11/2025</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16/11/2025</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slide" Target="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16/11/2025</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a:t>
            </a:r>
            <a:r>
              <a:rPr lang="en-GB" altLang="en-US" b="1" i="1" dirty="0"/>
              <a:t>: FOLASHADE OYEOGBE</a:t>
            </a:r>
          </a:p>
          <a:p>
            <a:r>
              <a:rPr lang="en-GB" altLang="en-US" u="sng" dirty="0"/>
              <a:t>Student ID:       2421280</a:t>
            </a:r>
            <a:endParaRPr lang="en-GB" altLang="en-US" b="1" i="1" dirty="0"/>
          </a:p>
          <a:p>
            <a:r>
              <a:rPr lang="en-GB" altLang="en-US" u="sng" dirty="0"/>
              <a:t>Lecturer’s Name</a:t>
            </a:r>
            <a:r>
              <a:rPr lang="en-GB" altLang="en-US" b="1" i="1" dirty="0"/>
              <a:t>:  Sohan  Sadiq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No AI has been used.</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16/11/2025</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37CAAEC-4CD3-D3A1-CC31-1121EF7CC7EA}"/>
              </a:ext>
            </a:extLst>
          </p:cNvPr>
          <p:cNvSpPr>
            <a:spLocks noGrp="1"/>
          </p:cNvSpPr>
          <p:nvPr>
            <p:ph type="title"/>
          </p:nvPr>
        </p:nvSpPr>
        <p:spPr>
          <a:xfrm>
            <a:off x="-152400" y="2035629"/>
            <a:ext cx="12755034" cy="1214210"/>
          </a:xfrm>
        </p:spPr>
        <p:txBody>
          <a:bodyPr/>
          <a:lstStyle/>
          <a:p>
            <a:r>
              <a:rPr lang="en-GB" altLang="en-US" b="1" dirty="0"/>
              <a:t>There are many opportunities in health and social care. Health and social care are diverse, including direct support roles like care assistant, mental health workers, and professional roles such a doctors, nurses, social workers, and allied professional like physiotherapists.</a:t>
            </a:r>
          </a:p>
        </p:txBody>
      </p:sp>
      <p:sp>
        <p:nvSpPr>
          <p:cNvPr id="17411" name="Content Placeholder 2">
            <a:extLst>
              <a:ext uri="{FF2B5EF4-FFF2-40B4-BE49-F238E27FC236}">
                <a16:creationId xmlns:a16="http://schemas.microsoft.com/office/drawing/2014/main" id="{5FF0828E-3873-85A7-99B1-9569FFB07C15}"/>
              </a:ext>
            </a:extLst>
          </p:cNvPr>
          <p:cNvSpPr>
            <a:spLocks noGrp="1"/>
          </p:cNvSpPr>
          <p:nvPr>
            <p:ph idx="1"/>
          </p:nvPr>
        </p:nvSpPr>
        <p:spPr>
          <a:xfrm>
            <a:off x="2743200" y="849087"/>
            <a:ext cx="8229600" cy="4060825"/>
          </a:xfrm>
        </p:spPr>
        <p:txBody>
          <a:bodyPr/>
          <a:lstStyle/>
          <a:p>
            <a:pPr marL="0" indent="0">
              <a:buNone/>
              <a:defRPr/>
            </a:pPr>
            <a:endParaRPr lang="en-GB" altLang="en-US" dirty="0"/>
          </a:p>
          <a:p>
            <a:pPr>
              <a:defRPr/>
            </a:pPr>
            <a:endParaRPr lang="en-GB" altLang="en-US" dirty="0"/>
          </a:p>
        </p:txBody>
      </p:sp>
      <p:sp>
        <p:nvSpPr>
          <p:cNvPr id="4" name="Date Placeholder 3">
            <a:extLst>
              <a:ext uri="{FF2B5EF4-FFF2-40B4-BE49-F238E27FC236}">
                <a16:creationId xmlns:a16="http://schemas.microsoft.com/office/drawing/2014/main" id="{836534C0-F26B-E03E-B6DE-F41139592B54}"/>
              </a:ext>
            </a:extLst>
          </p:cNvPr>
          <p:cNvSpPr>
            <a:spLocks noGrp="1"/>
          </p:cNvSpPr>
          <p:nvPr>
            <p:ph type="dt" sz="quarter" idx="10"/>
          </p:nvPr>
        </p:nvSpPr>
        <p:spPr/>
        <p:txBody>
          <a:bodyPr/>
          <a:lstStyle/>
          <a:p>
            <a:pPr>
              <a:defRPr/>
            </a:pPr>
            <a:fld id="{9F458A58-9170-4293-9FCB-97B777C99F2B}" type="datetime1">
              <a:rPr lang="en-GB" altLang="en-US" smtClean="0"/>
              <a:pPr>
                <a:defRPr/>
              </a:pPr>
              <a:t>16/11/2025</a:t>
            </a:fld>
            <a:endParaRPr lang="en-GB" altLang="en-US"/>
          </a:p>
        </p:txBody>
      </p:sp>
      <p:sp>
        <p:nvSpPr>
          <p:cNvPr id="7173" name="Slide Number Placeholder 4">
            <a:extLst>
              <a:ext uri="{FF2B5EF4-FFF2-40B4-BE49-F238E27FC236}">
                <a16:creationId xmlns:a16="http://schemas.microsoft.com/office/drawing/2014/main" id="{BF6032E4-8687-CDA8-6A56-B310EB9F7A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3F62C13-3DF8-4B55-9E1B-D07C54478AE3}" type="slidenum">
              <a:rPr lang="en-GB" altLang="en-US" sz="1200">
                <a:solidFill>
                  <a:srgbClr val="898989"/>
                </a:solidFill>
              </a:rPr>
              <a:pPr>
                <a:spcBef>
                  <a:spcPct val="0"/>
                </a:spcBef>
                <a:buFontTx/>
                <a:buNone/>
              </a:pPr>
              <a:t>3</a:t>
            </a:fld>
            <a:endParaRPr lang="en-GB" altLang="en-US" sz="120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FF99867-3357-4233-5905-8EE9CCE8EEFE}"/>
              </a:ext>
            </a:extLst>
          </p:cNvPr>
          <p:cNvSpPr>
            <a:spLocks noGrp="1"/>
          </p:cNvSpPr>
          <p:nvPr>
            <p:ph type="title"/>
          </p:nvPr>
        </p:nvSpPr>
        <p:spPr>
          <a:xfrm>
            <a:off x="1981200" y="274639"/>
            <a:ext cx="8229600" cy="777875"/>
          </a:xfrm>
        </p:spPr>
        <p:txBody>
          <a:bodyPr/>
          <a:lstStyle/>
          <a:p>
            <a:r>
              <a:rPr lang="en-GB" altLang="en-US" b="1" dirty="0"/>
              <a:t>Introduction</a:t>
            </a:r>
            <a:endParaRPr lang="en-US" altLang="en-US" b="1" i="1" dirty="0">
              <a:solidFill>
                <a:srgbClr val="FF0000"/>
              </a:solidFill>
            </a:endParaRPr>
          </a:p>
        </p:txBody>
      </p:sp>
      <p:sp>
        <p:nvSpPr>
          <p:cNvPr id="4" name="Date Placeholder 3">
            <a:extLst>
              <a:ext uri="{FF2B5EF4-FFF2-40B4-BE49-F238E27FC236}">
                <a16:creationId xmlns:a16="http://schemas.microsoft.com/office/drawing/2014/main" id="{DC53B14B-BF33-2508-AD1A-B195373A4763}"/>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16/11/2025</a:t>
            </a:fld>
            <a:endParaRPr lang="en-GB" altLang="en-US">
              <a:solidFill>
                <a:prstClr val="black">
                  <a:tint val="75000"/>
                </a:prstClr>
              </a:solidFill>
              <a:latin typeface="Myriad Pro"/>
            </a:endParaRPr>
          </a:p>
        </p:txBody>
      </p:sp>
      <p:sp>
        <p:nvSpPr>
          <p:cNvPr id="8196" name="Slide Number Placeholder 4">
            <a:extLst>
              <a:ext uri="{FF2B5EF4-FFF2-40B4-BE49-F238E27FC236}">
                <a16:creationId xmlns:a16="http://schemas.microsoft.com/office/drawing/2014/main" id="{886431FF-65F4-96D9-3AC1-A1CF78A656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ED4D28C-0A3F-4416-BB82-3A291C9C4B30}" type="slidenum">
              <a:rPr lang="en-GB" altLang="en-US" sz="1200">
                <a:solidFill>
                  <a:srgbClr val="898989"/>
                </a:solidFill>
                <a:cs typeface="Arial" panose="020B0604020202020204" pitchFamily="34" charset="0"/>
              </a:rPr>
              <a:pPr fontAlgn="base">
                <a:spcBef>
                  <a:spcPct val="0"/>
                </a:spcBef>
                <a:spcAft>
                  <a:spcPct val="0"/>
                </a:spcAft>
                <a:buNone/>
              </a:pPr>
              <a:t>4</a:t>
            </a:fld>
            <a:endParaRPr lang="en-GB" altLang="en-US" sz="1200">
              <a:solidFill>
                <a:srgbClr val="898989"/>
              </a:solidFill>
              <a:cs typeface="Arial" panose="020B0604020202020204" pitchFamily="34" charset="0"/>
            </a:endParaRPr>
          </a:p>
        </p:txBody>
      </p:sp>
      <p:sp>
        <p:nvSpPr>
          <p:cNvPr id="3" name="Content Placeholder 2">
            <a:extLst>
              <a:ext uri="{FF2B5EF4-FFF2-40B4-BE49-F238E27FC236}">
                <a16:creationId xmlns:a16="http://schemas.microsoft.com/office/drawing/2014/main" id="{EEB198C7-4AF3-4BE5-AF01-79B83AA2851B}"/>
              </a:ext>
            </a:extLst>
          </p:cNvPr>
          <p:cNvSpPr>
            <a:spLocks noGrp="1"/>
          </p:cNvSpPr>
          <p:nvPr>
            <p:ph idx="1"/>
          </p:nvPr>
        </p:nvSpPr>
        <p:spPr>
          <a:xfrm>
            <a:off x="609600" y="1143000"/>
            <a:ext cx="10972800" cy="4374233"/>
          </a:xfrm>
        </p:spPr>
        <p:txBody>
          <a:bodyPr/>
          <a:lstStyle/>
          <a:p>
            <a:pPr marL="0" indent="0">
              <a:buNone/>
            </a:pPr>
            <a:r>
              <a:rPr lang="en-GB" dirty="0"/>
              <a:t>My name; Folashade Oyeogbe</a:t>
            </a:r>
          </a:p>
          <a:p>
            <a:pPr marL="0" indent="0">
              <a:buNone/>
            </a:pPr>
            <a:r>
              <a:rPr lang="en-GB" dirty="0"/>
              <a:t>Currently working </a:t>
            </a:r>
          </a:p>
          <a:p>
            <a:pPr marL="0" indent="0">
              <a:buNone/>
            </a:pPr>
            <a:r>
              <a:rPr lang="en-GB" dirty="0"/>
              <a:t>Having had many years experience as care giver in health and social care in various parts of care field e.g. hospitals, care and residential homes, health centres, and in the communities. My aspiration through experience, as health care assistant, nursery assistant, support worker, and with specialized qualification is to progress into specialist role, as a nursey nurse, working mainly with children, children with special needs and young adults.</a:t>
            </a:r>
          </a:p>
        </p:txBody>
      </p:sp>
      <mc:AlternateContent xmlns:mc="http://schemas.openxmlformats.org/markup-compatibility/2006" xmlns:pslz="http://schemas.microsoft.com/office/powerpoint/2016/slidezoom">
        <mc:Choice Requires="pslz">
          <p:graphicFrame>
            <p:nvGraphicFramePr>
              <p:cNvPr id="6" name="Slide Zoom 5">
                <a:extLst>
                  <a:ext uri="{FF2B5EF4-FFF2-40B4-BE49-F238E27FC236}">
                    <a16:creationId xmlns:a16="http://schemas.microsoft.com/office/drawing/2014/main" id="{CBF6F021-4300-E3FB-1458-F8778CE75C25}"/>
                  </a:ext>
                </a:extLst>
              </p:cNvPr>
              <p:cNvGraphicFramePr>
                <a:graphicFrameLocks noChangeAspect="1"/>
              </p:cNvGraphicFramePr>
              <p:nvPr>
                <p:extLst>
                  <p:ext uri="{D42A27DB-BD31-4B8C-83A1-F6EECF244321}">
                    <p14:modId xmlns:p14="http://schemas.microsoft.com/office/powerpoint/2010/main" val="108007863"/>
                  </p:ext>
                </p:extLst>
              </p:nvPr>
            </p:nvGraphicFramePr>
            <p:xfrm>
              <a:off x="-4256315" y="3137808"/>
              <a:ext cx="3048000" cy="1714500"/>
            </p:xfrm>
            <a:graphic>
              <a:graphicData uri="http://schemas.microsoft.com/office/powerpoint/2016/slidezoom">
                <pslz:sldZm>
                  <pslz:sldZmObj sldId="365" cId="0">
                    <pslz:zmPr id="{9E799882-2212-4042-AE46-D4A6AE3B207F}" returnToParent="0" transitionDur="1000">
                      <p166:blipFill xmlns:p166="http://schemas.microsoft.com/office/powerpoint/2016/6/main">
                        <a:blip r:embed="rId3"/>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xmlns="">
          <p:pic>
            <p:nvPicPr>
              <p:cNvPr id="6" name="Slide Zoom 5">
                <a:hlinkClick r:id="rId4" action="ppaction://hlinksldjump"/>
                <a:extLst>
                  <a:ext uri="{FF2B5EF4-FFF2-40B4-BE49-F238E27FC236}">
                    <a16:creationId xmlns:a16="http://schemas.microsoft.com/office/drawing/2014/main" id="{CBF6F021-4300-E3FB-1458-F8778CE75C25}"/>
                  </a:ext>
                </a:extLst>
              </p:cNvPr>
              <p:cNvPicPr>
                <a:picLocks noGrp="1" noRot="1" noChangeAspect="1" noMove="1" noResize="1" noEditPoints="1" noAdjustHandles="1" noChangeArrowheads="1" noChangeShapeType="1"/>
              </p:cNvPicPr>
              <p:nvPr/>
            </p:nvPicPr>
            <p:blipFill>
              <a:blip r:embed="rId5"/>
              <a:stretch>
                <a:fillRect/>
              </a:stretch>
            </p:blipFill>
            <p:spPr>
              <a:xfrm>
                <a:off x="-4256315" y="3137808"/>
                <a:ext cx="3048000" cy="1714500"/>
              </a:xfrm>
              <a:prstGeom prst="rect">
                <a:avLst/>
              </a:prstGeom>
              <a:ln w="3175">
                <a:solidFill>
                  <a:prstClr val="ltGray"/>
                </a:solidFill>
              </a:ln>
            </p:spPr>
          </p:pic>
        </mc:Fallback>
      </mc:AlternateContent>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609600" y="114299"/>
            <a:ext cx="10972800" cy="1159330"/>
          </a:xfrm>
        </p:spPr>
        <p:txBody>
          <a:bodyPr/>
          <a:lstStyle/>
          <a:p>
            <a:r>
              <a:rPr lang="en-GB" sz="3200" b="1" dirty="0"/>
              <a:t>What is a SWOT Analysis and why is it important to your personal and professional development?</a:t>
            </a:r>
            <a:endParaRPr lang="en-GB" altLang="en-US" sz="3200" b="1"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1447798" y="959493"/>
            <a:ext cx="8790819" cy="1912131"/>
          </a:xfrm>
        </p:spPr>
        <p:txBody>
          <a:bodyPr/>
          <a:lstStyle/>
          <a:p>
            <a:pPr marL="0" indent="0">
              <a:buNone/>
              <a:defRPr/>
            </a:pPr>
            <a:r>
              <a:rPr lang="en-GB" altLang="en-US" dirty="0"/>
              <a:t>Swot analysis is strategic planning tool that identifies Strengths, weaknesses, opportunities, and Threats, to assess a  situation, whether for a business or an individual. It is crucial for personal and professional development, helps individuals understand their internal qualities and external factors, enable them to leverage strengths, improve weaknesses, capitalize on opportunities, and mitigate threats, ultimately leading to more effective goal </a:t>
            </a:r>
            <a:r>
              <a:rPr lang="en-GB" altLang="en-US" dirty="0" err="1"/>
              <a:t>setting,and</a:t>
            </a:r>
            <a:r>
              <a:rPr lang="en-GB" altLang="en-US" dirty="0"/>
              <a:t> </a:t>
            </a:r>
            <a:r>
              <a:rPr lang="en-GB" altLang="en-US" dirty="0" err="1"/>
              <a:t>carrer</a:t>
            </a:r>
            <a:r>
              <a:rPr lang="en-GB" altLang="en-US" dirty="0"/>
              <a:t> growth.</a:t>
            </a:r>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16/11/2025</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4B904670-820E-47CC-86D8-CF3D7CD14D9E}" type="slidenum">
              <a:rPr lang="en-GB" altLang="en-US" sz="1200">
                <a:solidFill>
                  <a:srgbClr val="898989"/>
                </a:solidFill>
                <a:cs typeface="Arial" panose="020B0604020202020204" pitchFamily="34" charset="0"/>
              </a:rPr>
              <a:pPr fontAlgn="base">
                <a:spcBef>
                  <a:spcPct val="0"/>
                </a:spcBef>
                <a:spcAft>
                  <a:spcPct val="0"/>
                </a:spcAft>
                <a:buNone/>
              </a:pPr>
              <a:t>5</a:t>
            </a:fld>
            <a:endParaRPr lang="en-GB" altLang="en-US" sz="1200">
              <a:solidFill>
                <a:srgbClr val="898989"/>
              </a:solidFill>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16/11/2025</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4BA63B0-57B7-4749-A8AB-75E15FE4EF80}" type="slidenum">
              <a:rPr lang="en-GB" altLang="en-US" sz="1200">
                <a:solidFill>
                  <a:srgbClr val="898989"/>
                </a:solidFill>
                <a:cs typeface="Arial" panose="020B0604020202020204" pitchFamily="34" charset="0"/>
              </a:rPr>
              <a:pPr fontAlgn="base">
                <a:spcBef>
                  <a:spcPct val="0"/>
                </a:spcBef>
                <a:spcAft>
                  <a:spcPct val="0"/>
                </a:spcAft>
                <a:buNone/>
              </a:pPr>
              <a:t>6</a:t>
            </a:fld>
            <a:endParaRPr lang="en-GB" altLang="en-US" sz="1200">
              <a:solidFill>
                <a:srgbClr val="898989"/>
              </a:solidFill>
              <a:cs typeface="Arial" panose="020B0604020202020204" pitchFamily="34" charset="0"/>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521947" y="333373"/>
            <a:ext cx="10972800" cy="859535"/>
          </a:xfrm>
        </p:spPr>
        <p:txBody>
          <a:bodyPr/>
          <a:lstStyle/>
          <a:p>
            <a:r>
              <a:rPr lang="en-GB" sz="2800" b="1" dirty="0"/>
              <a:t>Describe your own Strengths, Weaknesses, Opportunities, and Threats</a:t>
            </a:r>
            <a:endParaRPr lang="en-GB" sz="1000" b="1" dirty="0"/>
          </a:p>
        </p:txBody>
      </p:sp>
      <p:cxnSp>
        <p:nvCxnSpPr>
          <p:cNvPr id="5" name="Straight Connector 4">
            <a:extLst>
              <a:ext uri="{FF2B5EF4-FFF2-40B4-BE49-F238E27FC236}">
                <a16:creationId xmlns:a16="http://schemas.microsoft.com/office/drawing/2014/main" id="{CE6D86FC-4A3E-6173-D8D8-FD370BDE3508}"/>
              </a:ext>
            </a:extLst>
          </p:cNvPr>
          <p:cNvCxnSpPr>
            <a:cxnSpLocks/>
          </p:cNvCxnSpPr>
          <p:nvPr/>
        </p:nvCxnSpPr>
        <p:spPr>
          <a:xfrm>
            <a:off x="1062182" y="3364992"/>
            <a:ext cx="9892330" cy="0"/>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6" name="TextBox 5">
            <a:extLst>
              <a:ext uri="{FF2B5EF4-FFF2-40B4-BE49-F238E27FC236}">
                <a16:creationId xmlns:a16="http://schemas.microsoft.com/office/drawing/2014/main" id="{509BE14E-9AAE-B0FA-CAEF-F687324E6BA7}"/>
              </a:ext>
            </a:extLst>
          </p:cNvPr>
          <p:cNvSpPr txBox="1"/>
          <p:nvPr/>
        </p:nvSpPr>
        <p:spPr>
          <a:xfrm>
            <a:off x="356446" y="3624875"/>
            <a:ext cx="5445871" cy="1883296"/>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noAutofit/>
          </a:bodyPr>
          <a:lstStyle/>
          <a:p>
            <a:r>
              <a:rPr lang="en-GB" b="1" dirty="0"/>
              <a:t>OPPORTUNITIES </a:t>
            </a:r>
          </a:p>
          <a:p>
            <a:r>
              <a:rPr lang="en-GB" b="1" dirty="0"/>
              <a:t>.learn or being given opportunities of having new experience, </a:t>
            </a:r>
          </a:p>
          <a:p>
            <a:r>
              <a:rPr lang="en-GB" b="1" dirty="0"/>
              <a:t>.Training </a:t>
            </a:r>
          </a:p>
          <a:p>
            <a:r>
              <a:rPr lang="en-GB" b="1" dirty="0"/>
              <a:t>.Exploring on new ideas or knowledge different from my usual routine or my </a:t>
            </a:r>
            <a:r>
              <a:rPr lang="en-GB" b="1"/>
              <a:t>job role.</a:t>
            </a:r>
            <a:endParaRPr lang="en-GB" b="1" dirty="0"/>
          </a:p>
          <a:p>
            <a:r>
              <a:rPr lang="en-GB" b="1" dirty="0"/>
              <a:t>.opportunities of creativity</a:t>
            </a:r>
          </a:p>
        </p:txBody>
      </p:sp>
      <p:sp>
        <p:nvSpPr>
          <p:cNvPr id="8" name="TextBox 7">
            <a:extLst>
              <a:ext uri="{FF2B5EF4-FFF2-40B4-BE49-F238E27FC236}">
                <a16:creationId xmlns:a16="http://schemas.microsoft.com/office/drawing/2014/main" id="{0AE4A104-A4EE-B803-A9E6-7110FFC0A54D}"/>
              </a:ext>
            </a:extLst>
          </p:cNvPr>
          <p:cNvSpPr txBox="1"/>
          <p:nvPr/>
        </p:nvSpPr>
        <p:spPr>
          <a:xfrm>
            <a:off x="6096000" y="3634087"/>
            <a:ext cx="5224576" cy="1883296"/>
          </a:xfrm>
          <a:prstGeom prst="rect">
            <a:avLst/>
          </a:prstGeom>
          <a:ln/>
        </p:spPr>
        <p:style>
          <a:lnRef idx="1">
            <a:schemeClr val="dk1"/>
          </a:lnRef>
          <a:fillRef idx="2">
            <a:schemeClr val="dk1"/>
          </a:fillRef>
          <a:effectRef idx="1">
            <a:schemeClr val="dk1"/>
          </a:effectRef>
          <a:fontRef idx="minor">
            <a:schemeClr val="dk1"/>
          </a:fontRef>
        </p:style>
        <p:txBody>
          <a:bodyPr wrap="square" rtlCol="0">
            <a:noAutofit/>
          </a:bodyPr>
          <a:lstStyle/>
          <a:p>
            <a:r>
              <a:rPr lang="en-GB" b="1" dirty="0"/>
              <a:t>THREATS</a:t>
            </a:r>
          </a:p>
          <a:p>
            <a:r>
              <a:rPr lang="en-GB" sz="1400" b="1" dirty="0"/>
              <a:t> . Time</a:t>
            </a:r>
          </a:p>
          <a:p>
            <a:r>
              <a:rPr lang="en-GB" sz="1400" b="1" dirty="0"/>
              <a:t>. Family commitment</a:t>
            </a:r>
          </a:p>
          <a:p>
            <a:r>
              <a:rPr lang="en-GB" sz="1400" b="1" dirty="0"/>
              <a:t>. Financial commitment</a:t>
            </a:r>
          </a:p>
          <a:p>
            <a:r>
              <a:rPr lang="en-GB" sz="1400" b="1" dirty="0"/>
              <a:t>. Health</a:t>
            </a:r>
          </a:p>
          <a:p>
            <a:r>
              <a:rPr lang="en-GB" sz="1400" b="1" dirty="0"/>
              <a:t>. Lack of opportunities</a:t>
            </a:r>
          </a:p>
          <a:p>
            <a:r>
              <a:rPr lang="en-GB" sz="1400" b="1" dirty="0"/>
              <a:t>.lack of support </a:t>
            </a:r>
          </a:p>
        </p:txBody>
      </p:sp>
      <p:cxnSp>
        <p:nvCxnSpPr>
          <p:cNvPr id="12" name="Straight Connector 11">
            <a:extLst>
              <a:ext uri="{FF2B5EF4-FFF2-40B4-BE49-F238E27FC236}">
                <a16:creationId xmlns:a16="http://schemas.microsoft.com/office/drawing/2014/main" id="{AFCFDF46-9465-2CDC-F3D1-9C91B323CB0E}"/>
              </a:ext>
            </a:extLst>
          </p:cNvPr>
          <p:cNvCxnSpPr>
            <a:cxnSpLocks/>
          </p:cNvCxnSpPr>
          <p:nvPr/>
        </p:nvCxnSpPr>
        <p:spPr>
          <a:xfrm flipV="1">
            <a:off x="6096000" y="1349828"/>
            <a:ext cx="0" cy="4077857"/>
          </a:xfrm>
          <a:prstGeom prst="line">
            <a:avLst/>
          </a:prstGeom>
          <a:effectLst/>
        </p:spPr>
        <p:style>
          <a:lnRef idx="3">
            <a:schemeClr val="accent5"/>
          </a:lnRef>
          <a:fillRef idx="0">
            <a:schemeClr val="accent5"/>
          </a:fillRef>
          <a:effectRef idx="2">
            <a:schemeClr val="accent5"/>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p:txBody>
          <a:bodyPr/>
          <a:lstStyle/>
          <a:p>
            <a:r>
              <a:rPr lang="en-GB" sz="3200" b="1" dirty="0"/>
              <a:t>Using examples: Explain how you could leverage your strengths to overcome your weaknesses and minimise threats</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p:txBody>
          <a:bodyPr/>
          <a:lstStyle/>
          <a:p>
            <a:pPr marL="0" indent="0">
              <a:buNone/>
            </a:pPr>
            <a:r>
              <a:rPr lang="en-GB" dirty="0"/>
              <a:t>. Start in time to get any obstacles that may not allow me to focus on my plans or target out of the way.</a:t>
            </a:r>
          </a:p>
          <a:p>
            <a:pPr marL="0" indent="0">
              <a:buNone/>
            </a:pPr>
            <a:r>
              <a:rPr lang="en-GB" dirty="0"/>
              <a:t>.Develop plans, strategies and time to start and expected time to finish or achieve my goals.</a:t>
            </a:r>
          </a:p>
          <a:p>
            <a:pPr marL="0" indent="0">
              <a:buNone/>
            </a:pPr>
            <a:r>
              <a:rPr lang="en-GB" dirty="0"/>
              <a:t>. Deal with any threats that arise immediately and accordingly.</a:t>
            </a:r>
          </a:p>
          <a:p>
            <a:pPr marL="0" indent="0">
              <a:buNone/>
            </a:pPr>
            <a:r>
              <a:rPr lang="en-GB" dirty="0"/>
              <a:t>.Try to work against or minimise any weaknesses that could hinder or be of </a:t>
            </a:r>
            <a:r>
              <a:rPr lang="en-GB" dirty="0" err="1"/>
              <a:t>threaths</a:t>
            </a:r>
            <a:r>
              <a:rPr lang="en-GB" dirty="0"/>
              <a:t> to my plans or goals.</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16/11/2025</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2941668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p:txBody>
          <a:bodyPr/>
          <a:lstStyle/>
          <a:p>
            <a:r>
              <a:rPr lang="en-GB" sz="3200" b="1" dirty="0"/>
              <a:t>What opportunities are available to you, and how do you utilise them with your strengths?</a:t>
            </a:r>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p:txBody>
          <a:bodyPr/>
          <a:lstStyle/>
          <a:p>
            <a:pPr marL="0" indent="0">
              <a:buNone/>
            </a:pPr>
            <a:r>
              <a:rPr lang="en-GB" dirty="0"/>
              <a:t>.Utilize opportunities available for me pursue new skills, enhance my career, develop plans to mitigate or avoid any weaknesses.</a:t>
            </a:r>
          </a:p>
          <a:p>
            <a:r>
              <a:rPr lang="en-GB" dirty="0"/>
              <a:t>Identify my unique talents that makes me fulfilled. And recognise the areas that I need to invest in myself for personal growth.</a:t>
            </a:r>
          </a:p>
          <a:p>
            <a:r>
              <a:rPr lang="en-GB" dirty="0"/>
              <a:t>Develop strategies to achieve more realistic goals, self awareness, objective audit of my current situation.</a:t>
            </a:r>
          </a:p>
          <a:p>
            <a:r>
              <a:rPr lang="en-GB" dirty="0"/>
              <a:t>Help me to understand what I do well, and where I need to improve.</a:t>
            </a:r>
          </a:p>
          <a:p>
            <a:endParaRPr lang="en-GB" dirty="0"/>
          </a:p>
          <a:p>
            <a:endParaRPr lang="en-GB" dirty="0"/>
          </a:p>
          <a:p>
            <a:endParaRPr lang="en-GB" dirty="0"/>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16/11/2025</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772886" y="2506210"/>
            <a:ext cx="10972800" cy="1143000"/>
          </a:xfrm>
        </p:spPr>
        <p:txBody>
          <a:bodyPr wrap="square" anchor="ctr">
            <a:normAutofit fontScale="90000"/>
          </a:bodyPr>
          <a:lstStyle/>
          <a:p>
            <a:r>
              <a:rPr lang="en-GB" altLang="en-US" b="1" i="1" dirty="0"/>
              <a:t>Professional career development in health and social care is a continuous, life long process involving formal and informal learning to improve the quality of care, enhance skills, and open up opportunities for advancement. It is crucial due to the sector’s constant evolving nature, driven by new technologies, policies, and an aging population needs.</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9F458A58-9170-4293-9FCB-97B777C99F2B}" type="datetime1">
              <a:rPr lang="en-GB" altLang="en-US" sz="900"/>
              <a:pPr>
                <a:lnSpc>
                  <a:spcPct val="90000"/>
                </a:lnSpc>
                <a:spcAft>
                  <a:spcPts val="600"/>
                </a:spcAft>
                <a:defRPr/>
              </a:pPr>
              <a:t>16/11/2025</a:t>
            </a:fld>
            <a:endParaRPr lang="en-GB" altLang="en-US" sz="900"/>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xfrm>
            <a:off x="10608733" y="6381751"/>
            <a:ext cx="973667"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ts val="600"/>
              </a:spcAft>
              <a:buNone/>
            </a:pPr>
            <a:fld id="{2F02BF59-C96F-4ED8-9D13-E093DFC18094}" type="slidenum">
              <a:rPr lang="en-GB" altLang="en-US" sz="1200">
                <a:solidFill>
                  <a:srgbClr val="898989"/>
                </a:solidFill>
              </a:rPr>
              <a:pPr fontAlgn="base">
                <a:spcBef>
                  <a:spcPct val="0"/>
                </a:spcBef>
                <a:spcAft>
                  <a:spcPts val="600"/>
                </a:spcAft>
                <a:buNone/>
              </a:pPr>
              <a:t>9</a:t>
            </a:fld>
            <a:endParaRPr lang="en-GB" altLang="en-US" sz="1200">
              <a:solidFill>
                <a:srgbClr val="898989"/>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4884"/>
    </mc:Choice>
    <mc:Fallback xmlns="">
      <p:transition spd="slow" advTm="48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a:xfrm>
            <a:off x="609600" y="274638"/>
            <a:ext cx="10972800" cy="1143000"/>
          </a:xfrm>
        </p:spPr>
        <p:txBody>
          <a:bodyPr wrap="square" anchor="ctr">
            <a:normAutofit/>
          </a:bodyPr>
          <a:lstStyle/>
          <a:p>
            <a:r>
              <a:rPr lang="en-GB" altLang="en-US" b="1"/>
              <a:t>References List</a:t>
            </a:r>
            <a:endParaRPr lang="en-GB" altLang="en-US"/>
          </a:p>
        </p:txBody>
      </p:sp>
      <p:sp>
        <p:nvSpPr>
          <p:cNvPr id="13322" name="Subtitle 2">
            <a:extLst>
              <a:ext uri="{FF2B5EF4-FFF2-40B4-BE49-F238E27FC236}">
                <a16:creationId xmlns:a16="http://schemas.microsoft.com/office/drawing/2014/main" id="{502FE4A3-6DA4-D90A-588A-27CD0F2D1B5A}"/>
              </a:ext>
            </a:extLst>
          </p:cNvPr>
          <p:cNvSpPr>
            <a:spLocks noGrp="1"/>
          </p:cNvSpPr>
          <p:nvPr>
            <p:ph idx="1"/>
          </p:nvPr>
        </p:nvSpPr>
        <p:spPr>
          <a:xfrm>
            <a:off x="609600" y="1600201"/>
            <a:ext cx="10972800" cy="3917032"/>
          </a:xfrm>
        </p:spPr>
        <p:txBody>
          <a:bodyPr wrap="square" anchor="t">
            <a:normAutofit/>
          </a:bodyPr>
          <a:lstStyle/>
          <a:p>
            <a:r>
              <a:rPr lang="en-US" dirty="0"/>
              <a:t>https://www.careersmarter.com//swot-analysis-for-personal-development/?</a:t>
            </a:r>
          </a:p>
          <a:p>
            <a:endParaRPr lang="en-US" dirty="0"/>
          </a:p>
          <a:p>
            <a:r>
              <a:rPr lang="en-US" dirty="0"/>
              <a:t> https//performanceandimprovement-nhswales/functionsquality-</a:t>
            </a:r>
            <a:r>
              <a:rPr lang="en-US" dirty="0" err="1"/>
              <a:t>safetyandimprovement</a:t>
            </a:r>
            <a:r>
              <a:rPr lang="en-US" dirty="0"/>
              <a:t>-</a:t>
            </a:r>
            <a:r>
              <a:rPr lang="en-US" dirty="0" err="1"/>
              <a:t>cymru</a:t>
            </a:r>
            <a:r>
              <a:rPr lang="en-US" dirty="0"/>
              <a:t>-academy/resource-library </a:t>
            </a:r>
          </a:p>
          <a:p>
            <a:endParaRPr lang="en-US"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BF746479-5A54-43D8-9985-034223541E15}" type="datetime1">
              <a:rPr lang="en-GB" altLang="en-US" sz="900"/>
              <a:pPr>
                <a:lnSpc>
                  <a:spcPct val="90000"/>
                </a:lnSpc>
                <a:spcAft>
                  <a:spcPts val="600"/>
                </a:spcAft>
                <a:defRPr/>
              </a:pPr>
              <a:t>16/11/2025</a:t>
            </a:fld>
            <a:endParaRPr lang="en-GB" altLang="en-US" sz="900"/>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xfrm>
            <a:off x="10608733" y="6381751"/>
            <a:ext cx="973667" cy="3397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rm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ts val="600"/>
              </a:spcAft>
              <a:buNone/>
            </a:pPr>
            <a:fld id="{A355A216-6885-427F-A634-39F7E4E2D5B0}" type="slidenum">
              <a:rPr lang="en-GB" altLang="en-US" sz="1200">
                <a:solidFill>
                  <a:srgbClr val="898989"/>
                </a:solidFill>
              </a:rPr>
              <a:pPr fontAlgn="base">
                <a:spcBef>
                  <a:spcPct val="0"/>
                </a:spcBef>
                <a:spcAft>
                  <a:spcPts val="600"/>
                </a:spcAft>
                <a:buNone/>
              </a:pPr>
              <a:t>10</a:t>
            </a:fld>
            <a:endParaRPr lang="en-GB" altLang="en-US" sz="1200">
              <a:solidFill>
                <a:srgbClr val="898989"/>
              </a:solidFill>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352</TotalTime>
  <Words>640</Words>
  <Application>Microsoft Office PowerPoint</Application>
  <PresentationFormat>Widescreen</PresentationFormat>
  <Paragraphs>65</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20140311PresentationUWTSDTemplate</vt:lpstr>
      <vt:lpstr>PowerPoint Presentation</vt:lpstr>
      <vt:lpstr>Acknowledge use of AI</vt:lpstr>
      <vt:lpstr>There are many opportunities in health and social care. Health and social care are diverse, including direct support roles like care assistant, mental health workers, and professional roles such a doctors, nurses, social workers, and allied professional like physiotherapists.</vt:lpstr>
      <vt:lpstr>Introduction</vt:lpstr>
      <vt:lpstr>What is a SWOT Analysis and why is it important to your personal and professional development?</vt:lpstr>
      <vt:lpstr>Describe your own Strengths, Weaknesses, Opportunities, and Threats</vt:lpstr>
      <vt:lpstr>Using examples: Explain how you could leverage your strengths to overcome your weaknesses and minimise threats</vt:lpstr>
      <vt:lpstr>What opportunities are available to you, and how do you utilise them with your strengths?</vt:lpstr>
      <vt:lpstr>Professional career development in health and social care is a continuous, life long process involving formal and informal learning to improve the quality of care, enhance skills, and open up opportunities for advancement. It is crucial due to the sector’s constant evolving nature, driven by new technologies, policies, and an aging population needs.</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Folashade Oyeogbe</cp:lastModifiedBy>
  <cp:revision>28</cp:revision>
  <dcterms:created xsi:type="dcterms:W3CDTF">2025-02-21T18:28:54Z</dcterms:created>
  <dcterms:modified xsi:type="dcterms:W3CDTF">2025-11-16T12:42:47Z</dcterms:modified>
</cp:coreProperties>
</file>